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3205" r:id="rId2"/>
    <p:sldId id="3206" r:id="rId3"/>
    <p:sldId id="3207" r:id="rId4"/>
    <p:sldId id="3219" r:id="rId5"/>
    <p:sldId id="3354" r:id="rId6"/>
    <p:sldId id="3379" r:id="rId7"/>
    <p:sldId id="3380" r:id="rId8"/>
    <p:sldId id="3381" r:id="rId9"/>
    <p:sldId id="3382" r:id="rId10"/>
    <p:sldId id="3383" r:id="rId11"/>
    <p:sldId id="3384" r:id="rId12"/>
    <p:sldId id="3385" r:id="rId13"/>
    <p:sldId id="3386" r:id="rId14"/>
    <p:sldId id="3389" r:id="rId15"/>
    <p:sldId id="3387" r:id="rId16"/>
    <p:sldId id="3388" r:id="rId17"/>
    <p:sldId id="3378" r:id="rId18"/>
    <p:sldId id="3204" r:id="rId19"/>
    <p:sldId id="3323" r:id="rId20"/>
  </p:sldIdLst>
  <p:sldSz cx="12858750" cy="723265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40080" indent="-1828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955" indent="-5543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8">
          <p15:clr>
            <a:srgbClr val="A4A3A4"/>
          </p15:clr>
        </p15:guide>
        <p15:guide id="2" pos="5638" userDrawn="1">
          <p15:clr>
            <a:srgbClr val="A4A3A4"/>
          </p15:clr>
        </p15:guide>
        <p15:guide id="3" pos="603" userDrawn="1">
          <p15:clr>
            <a:srgbClr val="A4A3A4"/>
          </p15:clr>
        </p15:guide>
        <p15:guide id="4" orient="horz" pos="3866" userDrawn="1">
          <p15:clr>
            <a:srgbClr val="A4A3A4"/>
          </p15:clr>
        </p15:guide>
        <p15:guide id="5" pos="5955" userDrawn="1">
          <p15:clr>
            <a:srgbClr val="A4A3A4"/>
          </p15:clr>
        </p15:guide>
        <p15:guide id="6" pos="376">
          <p15:clr>
            <a:srgbClr val="A4A3A4"/>
          </p15:clr>
        </p15:guide>
        <p15:guide id="7" pos="137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63C36"/>
    <a:srgbClr val="0070C0"/>
    <a:srgbClr val="FFFFFF"/>
    <a:srgbClr val="08B689"/>
    <a:srgbClr val="79B50F"/>
    <a:srgbClr val="09B0DE"/>
    <a:srgbClr val="6669D2"/>
    <a:srgbClr val="33BE9B"/>
    <a:srgbClr val="33FCC4"/>
    <a:srgbClr val="42D2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1" autoAdjust="0"/>
    <p:restoredTop sz="92986" autoAdjust="0"/>
  </p:normalViewPr>
  <p:slideViewPr>
    <p:cSldViewPr>
      <p:cViewPr varScale="1">
        <p:scale>
          <a:sx n="91" d="100"/>
          <a:sy n="91" d="100"/>
        </p:scale>
        <p:origin x="84" y="1868"/>
      </p:cViewPr>
      <p:guideLst>
        <p:guide orient="horz" pos="328"/>
        <p:guide pos="5638"/>
        <p:guide pos="603"/>
        <p:guide orient="horz" pos="3866"/>
        <p:guide pos="5955"/>
        <p:guide pos="376"/>
        <p:guide pos="1374"/>
      </p:guideLst>
    </p:cSldViewPr>
  </p:slideViewPr>
  <p:outlineViewPr>
    <p:cViewPr>
      <p:scale>
        <a:sx n="100" d="100"/>
        <a:sy n="100" d="100"/>
      </p:scale>
      <p:origin x="0" y="-144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2562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742FC-62BB-4B81-9CA5-3B750A4B4580}" type="datetimeFigureOut">
              <a:rPr lang="zh-CN" altLang="en-US" smtClean="0"/>
              <a:t>2019/11/17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E82F1-5B17-4D95-A6D6-EB96F2D72B6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t>2019/11/17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9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1911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23669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68873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9797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83086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55760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08105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7725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33122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6766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57153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37722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293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97307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6691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19813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7810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9306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0">
        <p:push dir="u"/>
      </p:transition>
    </mc:Choice>
    <mc:Fallback xmlns="">
      <p:transition spd="slow" advTm="0">
        <p:push dir="u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93E93-166D-47F5-9EF1-ACEABE24AEEA}" type="datetimeFigureOut">
              <a:rPr lang="zh-CN" altLang="en-US" smtClean="0"/>
              <a:t>2019/11/17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D5ACA-62CA-46DB-AD6B-12EDD6D51A2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mc:AlternateContent xmlns:mc="http://schemas.openxmlformats.org/markup-compatibility/2006" xmlns:p14="http://schemas.microsoft.com/office/powerpoint/2010/main">
    <mc:Choice Requires="p14">
      <p:transition spd="slow" p14:dur="1750" advTm="0">
        <p:push dir="u"/>
      </p:transition>
    </mc:Choice>
    <mc:Fallback xmlns="">
      <p:transition spd="slow" advTm="0">
        <p:push dir="u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mohu.org/info/symbols/symbols.htm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g.org/texlive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g.org/texlive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10"/>
          <p:cNvSpPr txBox="1"/>
          <p:nvPr/>
        </p:nvSpPr>
        <p:spPr>
          <a:xfrm>
            <a:off x="2438016" y="2485805"/>
            <a:ext cx="5678462" cy="900238"/>
          </a:xfrm>
          <a:prstGeom prst="rect">
            <a:avLst/>
          </a:prstGeom>
          <a:noFill/>
        </p:spPr>
        <p:txBody>
          <a:bodyPr wrap="none" lIns="68572" tIns="34286" rIns="68572" bIns="34286">
            <a:spAutoFit/>
          </a:bodyPr>
          <a:lstStyle/>
          <a:p>
            <a:pPr algn="ctr">
              <a:buNone/>
            </a:pPr>
            <a:r>
              <a:rPr lang="zh-CN" altLang="en-US" sz="54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数学建模竞赛实战</a:t>
            </a:r>
          </a:p>
        </p:txBody>
      </p:sp>
      <p:sp>
        <p:nvSpPr>
          <p:cNvPr id="70" name="矩形 69"/>
          <p:cNvSpPr/>
          <p:nvPr/>
        </p:nvSpPr>
        <p:spPr>
          <a:xfrm>
            <a:off x="4125119" y="4912469"/>
            <a:ext cx="2304256" cy="377018"/>
          </a:xfrm>
          <a:prstGeom prst="rect">
            <a:avLst/>
          </a:prstGeom>
        </p:spPr>
        <p:txBody>
          <a:bodyPr wrap="square" lIns="68572" tIns="34286" rIns="68572" bIns="34286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授课老师：查永春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380703" y="4055220"/>
            <a:ext cx="10477277" cy="684795"/>
          </a:xfrm>
          <a:prstGeom prst="rect">
            <a:avLst/>
          </a:prstGeom>
        </p:spPr>
        <p:txBody>
          <a:bodyPr wrap="square" lIns="68572" tIns="34286" rIns="68572" bIns="34286">
            <a:spAutoFit/>
          </a:bodyPr>
          <a:lstStyle/>
          <a:p>
            <a:pPr algn="ctr"/>
            <a:r>
              <a:rPr lang="zh-CN" altLang="en-US" sz="4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写作篇：</a:t>
            </a:r>
            <a:r>
              <a:rPr lang="en-US" altLang="zh-CN" sz="4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Latex</a:t>
            </a:r>
            <a:r>
              <a:rPr lang="zh-CN" altLang="en-US" sz="4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安装及基本使用</a:t>
            </a:r>
            <a:endParaRPr lang="en-US" altLang="zh-CN" sz="4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2F222261-4E86-0943-8883-4C95AE9A9E72}"/>
              </a:ext>
            </a:extLst>
          </p:cNvPr>
          <p:cNvGrpSpPr/>
          <p:nvPr/>
        </p:nvGrpSpPr>
        <p:grpSpPr>
          <a:xfrm rot="16200000">
            <a:off x="-642015" y="2594437"/>
            <a:ext cx="3528130" cy="2443343"/>
            <a:chOff x="4540310" y="-64474"/>
            <a:chExt cx="3182548" cy="2036641"/>
          </a:xfrm>
        </p:grpSpPr>
        <p:sp>
          <p:nvSpPr>
            <p:cNvPr id="10" name="等腰三角形 10">
              <a:extLst>
                <a:ext uri="{FF2B5EF4-FFF2-40B4-BE49-F238E27FC236}">
                  <a16:creationId xmlns:a16="http://schemas.microsoft.com/office/drawing/2014/main" id="{33A7C23F-57F6-BB4E-88FC-81AAE6DAE0D6}"/>
                </a:ext>
              </a:extLst>
            </p:cNvPr>
            <p:cNvSpPr/>
            <p:nvPr/>
          </p:nvSpPr>
          <p:spPr>
            <a:xfrm flipV="1">
              <a:off x="4540310" y="-8671"/>
              <a:ext cx="3175876" cy="1980838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" name="等腰三角形 7">
              <a:extLst>
                <a:ext uri="{FF2B5EF4-FFF2-40B4-BE49-F238E27FC236}">
                  <a16:creationId xmlns:a16="http://schemas.microsoft.com/office/drawing/2014/main" id="{23223162-D8A0-AD48-8C8F-4FC3094C3180}"/>
                </a:ext>
              </a:extLst>
            </p:cNvPr>
            <p:cNvSpPr/>
            <p:nvPr/>
          </p:nvSpPr>
          <p:spPr>
            <a:xfrm rot="5400000">
              <a:off x="5907233" y="156541"/>
              <a:ext cx="2036640" cy="1594610"/>
            </a:xfrm>
            <a:custGeom>
              <a:avLst/>
              <a:gdLst>
                <a:gd name="connsiteX0" fmla="*/ 0 w 6858002"/>
                <a:gd name="connsiteY0" fmla="*/ 6958012 h 6958012"/>
                <a:gd name="connsiteX1" fmla="*/ 3429001 w 6858002"/>
                <a:gd name="connsiteY1" fmla="*/ 0 h 6958012"/>
                <a:gd name="connsiteX2" fmla="*/ 6858002 w 6858002"/>
                <a:gd name="connsiteY2" fmla="*/ 6958012 h 6958012"/>
                <a:gd name="connsiteX3" fmla="*/ 0 w 6858002"/>
                <a:gd name="connsiteY3" fmla="*/ 6958012 h 6958012"/>
                <a:gd name="connsiteX0-1" fmla="*/ 0 w 6858002"/>
                <a:gd name="connsiteY0-2" fmla="*/ 1685924 h 1685924"/>
                <a:gd name="connsiteX1-3" fmla="*/ 814388 w 6858002"/>
                <a:gd name="connsiteY1-4" fmla="*/ 0 h 1685924"/>
                <a:gd name="connsiteX2-5" fmla="*/ 6858002 w 6858002"/>
                <a:gd name="connsiteY2-6" fmla="*/ 1685924 h 1685924"/>
                <a:gd name="connsiteX3-7" fmla="*/ 0 w 6858002"/>
                <a:gd name="connsiteY3-8" fmla="*/ 1685924 h 1685924"/>
                <a:gd name="connsiteX0-9" fmla="*/ 0 w 6858002"/>
                <a:gd name="connsiteY0-10" fmla="*/ 1700212 h 1700212"/>
                <a:gd name="connsiteX1-11" fmla="*/ 885825 w 6858002"/>
                <a:gd name="connsiteY1-12" fmla="*/ 0 h 1700212"/>
                <a:gd name="connsiteX2-13" fmla="*/ 6858002 w 6858002"/>
                <a:gd name="connsiteY2-14" fmla="*/ 1700212 h 1700212"/>
                <a:gd name="connsiteX3-15" fmla="*/ 0 w 6858002"/>
                <a:gd name="connsiteY3-16" fmla="*/ 1700212 h 1700212"/>
                <a:gd name="connsiteX0-17" fmla="*/ 0 w 6858002"/>
                <a:gd name="connsiteY0-18" fmla="*/ 2071687 h 2071687"/>
                <a:gd name="connsiteX1-19" fmla="*/ 1057275 w 6858002"/>
                <a:gd name="connsiteY1-20" fmla="*/ 0 h 2071687"/>
                <a:gd name="connsiteX2-21" fmla="*/ 6858002 w 6858002"/>
                <a:gd name="connsiteY2-22" fmla="*/ 2071687 h 2071687"/>
                <a:gd name="connsiteX3-23" fmla="*/ 0 w 6858002"/>
                <a:gd name="connsiteY3-24" fmla="*/ 2071687 h 2071687"/>
                <a:gd name="connsiteX0-25" fmla="*/ 0 w 6858002"/>
                <a:gd name="connsiteY0-26" fmla="*/ 2890837 h 2890837"/>
                <a:gd name="connsiteX1-27" fmla="*/ 1495422 w 6858002"/>
                <a:gd name="connsiteY1-28" fmla="*/ 0 h 2890837"/>
                <a:gd name="connsiteX2-29" fmla="*/ 6858002 w 6858002"/>
                <a:gd name="connsiteY2-30" fmla="*/ 2890837 h 2890837"/>
                <a:gd name="connsiteX3-31" fmla="*/ 0 w 6858002"/>
                <a:gd name="connsiteY3-32" fmla="*/ 2890837 h 2890837"/>
                <a:gd name="connsiteX0-33" fmla="*/ 2295644 w 5362580"/>
                <a:gd name="connsiteY0-34" fmla="*/ 2852737 h 2890837"/>
                <a:gd name="connsiteX1-35" fmla="*/ 0 w 5362580"/>
                <a:gd name="connsiteY1-36" fmla="*/ 0 h 2890837"/>
                <a:gd name="connsiteX2-37" fmla="*/ 5362580 w 5362580"/>
                <a:gd name="connsiteY2-38" fmla="*/ 2890837 h 2890837"/>
                <a:gd name="connsiteX3-39" fmla="*/ 2295644 w 5362580"/>
                <a:gd name="connsiteY3-40" fmla="*/ 2852737 h 2890837"/>
                <a:gd name="connsiteX0-41" fmla="*/ 1 w 3066937"/>
                <a:gd name="connsiteY0-42" fmla="*/ 1423987 h 1462087"/>
                <a:gd name="connsiteX1-43" fmla="*/ 47150 w 3066937"/>
                <a:gd name="connsiteY1-44" fmla="*/ 0 h 1462087"/>
                <a:gd name="connsiteX2-45" fmla="*/ 3066937 w 3066937"/>
                <a:gd name="connsiteY2-46" fmla="*/ 1462087 h 1462087"/>
                <a:gd name="connsiteX3-47" fmla="*/ 1 w 3066937"/>
                <a:gd name="connsiteY3-48" fmla="*/ 1423987 h 1462087"/>
                <a:gd name="connsiteX0-49" fmla="*/ 1 w 3066937"/>
                <a:gd name="connsiteY0-50" fmla="*/ 1100137 h 1138237"/>
                <a:gd name="connsiteX1-51" fmla="*/ 47151 w 3066937"/>
                <a:gd name="connsiteY1-52" fmla="*/ 0 h 1138237"/>
                <a:gd name="connsiteX2-53" fmla="*/ 3066937 w 3066937"/>
                <a:gd name="connsiteY2-54" fmla="*/ 1138237 h 1138237"/>
                <a:gd name="connsiteX3-55" fmla="*/ 1 w 3066937"/>
                <a:gd name="connsiteY3-56" fmla="*/ 1100137 h 1138237"/>
                <a:gd name="connsiteX0-57" fmla="*/ 0 w 3109533"/>
                <a:gd name="connsiteY0-58" fmla="*/ 661987 h 1138237"/>
                <a:gd name="connsiteX1-59" fmla="*/ 89747 w 3109533"/>
                <a:gd name="connsiteY1-60" fmla="*/ 0 h 1138237"/>
                <a:gd name="connsiteX2-61" fmla="*/ 3109533 w 3109533"/>
                <a:gd name="connsiteY2-62" fmla="*/ 1138237 h 1138237"/>
                <a:gd name="connsiteX3-63" fmla="*/ 0 w 3109533"/>
                <a:gd name="connsiteY3-64" fmla="*/ 661987 h 11382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109533" h="1138237">
                  <a:moveTo>
                    <a:pt x="0" y="661987"/>
                  </a:moveTo>
                  <a:lnTo>
                    <a:pt x="89747" y="0"/>
                  </a:lnTo>
                  <a:lnTo>
                    <a:pt x="3109533" y="1138237"/>
                  </a:lnTo>
                  <a:lnTo>
                    <a:pt x="0" y="661987"/>
                  </a:ln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9C1980D8-2607-6745-9DFC-1FEE09635A38}"/>
              </a:ext>
            </a:extLst>
          </p:cNvPr>
          <p:cNvGrpSpPr/>
          <p:nvPr/>
        </p:nvGrpSpPr>
        <p:grpSpPr>
          <a:xfrm rot="16200000">
            <a:off x="-994828" y="1022086"/>
            <a:ext cx="3542320" cy="1708211"/>
            <a:chOff x="5314256" y="-36573"/>
            <a:chExt cx="4223384" cy="2036640"/>
          </a:xfrm>
        </p:grpSpPr>
        <p:sp>
          <p:nvSpPr>
            <p:cNvPr id="13" name="等腰三角形 9">
              <a:extLst>
                <a:ext uri="{FF2B5EF4-FFF2-40B4-BE49-F238E27FC236}">
                  <a16:creationId xmlns:a16="http://schemas.microsoft.com/office/drawing/2014/main" id="{6621FBA1-36E4-4A4C-A316-B73E3E0B8A7C}"/>
                </a:ext>
              </a:extLst>
            </p:cNvPr>
            <p:cNvSpPr/>
            <p:nvPr/>
          </p:nvSpPr>
          <p:spPr>
            <a:xfrm flipV="1">
              <a:off x="5314256" y="17181"/>
              <a:ext cx="4190029" cy="1980838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4" name="等腰三角形 7">
              <a:extLst>
                <a:ext uri="{FF2B5EF4-FFF2-40B4-BE49-F238E27FC236}">
                  <a16:creationId xmlns:a16="http://schemas.microsoft.com/office/drawing/2014/main" id="{7091281C-56D6-FD40-8584-0EDF44E39EF6}"/>
                </a:ext>
              </a:extLst>
            </p:cNvPr>
            <p:cNvSpPr/>
            <p:nvPr/>
          </p:nvSpPr>
          <p:spPr>
            <a:xfrm rot="5400000">
              <a:off x="7455135" y="-82438"/>
              <a:ext cx="2036640" cy="2128370"/>
            </a:xfrm>
            <a:custGeom>
              <a:avLst/>
              <a:gdLst>
                <a:gd name="connsiteX0" fmla="*/ 0 w 6858002"/>
                <a:gd name="connsiteY0" fmla="*/ 6958012 h 6958012"/>
                <a:gd name="connsiteX1" fmla="*/ 3429001 w 6858002"/>
                <a:gd name="connsiteY1" fmla="*/ 0 h 6958012"/>
                <a:gd name="connsiteX2" fmla="*/ 6858002 w 6858002"/>
                <a:gd name="connsiteY2" fmla="*/ 6958012 h 6958012"/>
                <a:gd name="connsiteX3" fmla="*/ 0 w 6858002"/>
                <a:gd name="connsiteY3" fmla="*/ 6958012 h 6958012"/>
                <a:gd name="connsiteX0-1" fmla="*/ 0 w 6858002"/>
                <a:gd name="connsiteY0-2" fmla="*/ 1685924 h 1685924"/>
                <a:gd name="connsiteX1-3" fmla="*/ 814388 w 6858002"/>
                <a:gd name="connsiteY1-4" fmla="*/ 0 h 1685924"/>
                <a:gd name="connsiteX2-5" fmla="*/ 6858002 w 6858002"/>
                <a:gd name="connsiteY2-6" fmla="*/ 1685924 h 1685924"/>
                <a:gd name="connsiteX3-7" fmla="*/ 0 w 6858002"/>
                <a:gd name="connsiteY3-8" fmla="*/ 1685924 h 1685924"/>
                <a:gd name="connsiteX0-9" fmla="*/ 0 w 6858002"/>
                <a:gd name="connsiteY0-10" fmla="*/ 1700212 h 1700212"/>
                <a:gd name="connsiteX1-11" fmla="*/ 885825 w 6858002"/>
                <a:gd name="connsiteY1-12" fmla="*/ 0 h 1700212"/>
                <a:gd name="connsiteX2-13" fmla="*/ 6858002 w 6858002"/>
                <a:gd name="connsiteY2-14" fmla="*/ 1700212 h 1700212"/>
                <a:gd name="connsiteX3-15" fmla="*/ 0 w 6858002"/>
                <a:gd name="connsiteY3-16" fmla="*/ 1700212 h 1700212"/>
                <a:gd name="connsiteX0-17" fmla="*/ 0 w 6858002"/>
                <a:gd name="connsiteY0-18" fmla="*/ 2071687 h 2071687"/>
                <a:gd name="connsiteX1-19" fmla="*/ 1057275 w 6858002"/>
                <a:gd name="connsiteY1-20" fmla="*/ 0 h 2071687"/>
                <a:gd name="connsiteX2-21" fmla="*/ 6858002 w 6858002"/>
                <a:gd name="connsiteY2-22" fmla="*/ 2071687 h 2071687"/>
                <a:gd name="connsiteX3-23" fmla="*/ 0 w 6858002"/>
                <a:gd name="connsiteY3-24" fmla="*/ 2071687 h 2071687"/>
                <a:gd name="connsiteX0-25" fmla="*/ 0 w 6858002"/>
                <a:gd name="connsiteY0-26" fmla="*/ 2890837 h 2890837"/>
                <a:gd name="connsiteX1-27" fmla="*/ 1495422 w 6858002"/>
                <a:gd name="connsiteY1-28" fmla="*/ 0 h 2890837"/>
                <a:gd name="connsiteX2-29" fmla="*/ 6858002 w 6858002"/>
                <a:gd name="connsiteY2-30" fmla="*/ 2890837 h 2890837"/>
                <a:gd name="connsiteX3-31" fmla="*/ 0 w 6858002"/>
                <a:gd name="connsiteY3-32" fmla="*/ 2890837 h 2890837"/>
                <a:gd name="connsiteX0-33" fmla="*/ 2295644 w 5362580"/>
                <a:gd name="connsiteY0-34" fmla="*/ 2852737 h 2890837"/>
                <a:gd name="connsiteX1-35" fmla="*/ 0 w 5362580"/>
                <a:gd name="connsiteY1-36" fmla="*/ 0 h 2890837"/>
                <a:gd name="connsiteX2-37" fmla="*/ 5362580 w 5362580"/>
                <a:gd name="connsiteY2-38" fmla="*/ 2890837 h 2890837"/>
                <a:gd name="connsiteX3-39" fmla="*/ 2295644 w 5362580"/>
                <a:gd name="connsiteY3-40" fmla="*/ 2852737 h 2890837"/>
                <a:gd name="connsiteX0-41" fmla="*/ 1 w 3066937"/>
                <a:gd name="connsiteY0-42" fmla="*/ 1423987 h 1462087"/>
                <a:gd name="connsiteX1-43" fmla="*/ 47150 w 3066937"/>
                <a:gd name="connsiteY1-44" fmla="*/ 0 h 1462087"/>
                <a:gd name="connsiteX2-45" fmla="*/ 3066937 w 3066937"/>
                <a:gd name="connsiteY2-46" fmla="*/ 1462087 h 1462087"/>
                <a:gd name="connsiteX3-47" fmla="*/ 1 w 3066937"/>
                <a:gd name="connsiteY3-48" fmla="*/ 1423987 h 1462087"/>
                <a:gd name="connsiteX0-49" fmla="*/ 1 w 3066937"/>
                <a:gd name="connsiteY0-50" fmla="*/ 1100137 h 1138237"/>
                <a:gd name="connsiteX1-51" fmla="*/ 47151 w 3066937"/>
                <a:gd name="connsiteY1-52" fmla="*/ 0 h 1138237"/>
                <a:gd name="connsiteX2-53" fmla="*/ 3066937 w 3066937"/>
                <a:gd name="connsiteY2-54" fmla="*/ 1138237 h 1138237"/>
                <a:gd name="connsiteX3-55" fmla="*/ 1 w 3066937"/>
                <a:gd name="connsiteY3-56" fmla="*/ 1100137 h 1138237"/>
                <a:gd name="connsiteX0-57" fmla="*/ 0 w 3109533"/>
                <a:gd name="connsiteY0-58" fmla="*/ 661987 h 1138237"/>
                <a:gd name="connsiteX1-59" fmla="*/ 89747 w 3109533"/>
                <a:gd name="connsiteY1-60" fmla="*/ 0 h 1138237"/>
                <a:gd name="connsiteX2-61" fmla="*/ 3109533 w 3109533"/>
                <a:gd name="connsiteY2-62" fmla="*/ 1138237 h 1138237"/>
                <a:gd name="connsiteX3-63" fmla="*/ 0 w 3109533"/>
                <a:gd name="connsiteY3-64" fmla="*/ 661987 h 1138237"/>
                <a:gd name="connsiteX0-65" fmla="*/ 0 w 3109533"/>
                <a:gd name="connsiteY0-66" fmla="*/ 947737 h 1423987"/>
                <a:gd name="connsiteX1-67" fmla="*/ 132344 w 3109533"/>
                <a:gd name="connsiteY1-68" fmla="*/ 0 h 1423987"/>
                <a:gd name="connsiteX2-69" fmla="*/ 3109533 w 3109533"/>
                <a:gd name="connsiteY2-70" fmla="*/ 1423987 h 1423987"/>
                <a:gd name="connsiteX3-71" fmla="*/ 0 w 3109533"/>
                <a:gd name="connsiteY3-72" fmla="*/ 947737 h 1423987"/>
                <a:gd name="connsiteX0-73" fmla="*/ 0 w 3109533"/>
                <a:gd name="connsiteY0-74" fmla="*/ 966787 h 1443037"/>
                <a:gd name="connsiteX1-75" fmla="*/ 132344 w 3109533"/>
                <a:gd name="connsiteY1-76" fmla="*/ 0 h 1443037"/>
                <a:gd name="connsiteX2-77" fmla="*/ 3109533 w 3109533"/>
                <a:gd name="connsiteY2-78" fmla="*/ 1443037 h 1443037"/>
                <a:gd name="connsiteX3-79" fmla="*/ 0 w 3109533"/>
                <a:gd name="connsiteY3-80" fmla="*/ 966787 h 1443037"/>
                <a:gd name="connsiteX0-81" fmla="*/ 0 w 3109533"/>
                <a:gd name="connsiteY0-82" fmla="*/ 1042987 h 1519237"/>
                <a:gd name="connsiteX1-83" fmla="*/ 47151 w 3109533"/>
                <a:gd name="connsiteY1-84" fmla="*/ 0 h 1519237"/>
                <a:gd name="connsiteX2-85" fmla="*/ 3109533 w 3109533"/>
                <a:gd name="connsiteY2-86" fmla="*/ 1519237 h 1519237"/>
                <a:gd name="connsiteX3-87" fmla="*/ 0 w 3109533"/>
                <a:gd name="connsiteY3-88" fmla="*/ 1042987 h 15192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109533" h="1519237">
                  <a:moveTo>
                    <a:pt x="0" y="1042987"/>
                  </a:moveTo>
                  <a:lnTo>
                    <a:pt x="47151" y="0"/>
                  </a:lnTo>
                  <a:lnTo>
                    <a:pt x="3109533" y="1519237"/>
                  </a:lnTo>
                  <a:lnTo>
                    <a:pt x="0" y="1042987"/>
                  </a:ln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6" name="等腰三角形 14">
            <a:extLst>
              <a:ext uri="{FF2B5EF4-FFF2-40B4-BE49-F238E27FC236}">
                <a16:creationId xmlns:a16="http://schemas.microsoft.com/office/drawing/2014/main" id="{C06DB7B6-A1E1-D442-8B05-2B9134D23689}"/>
              </a:ext>
            </a:extLst>
          </p:cNvPr>
          <p:cNvSpPr/>
          <p:nvPr/>
        </p:nvSpPr>
        <p:spPr>
          <a:xfrm rot="16200000" flipV="1">
            <a:off x="-637423" y="4314030"/>
            <a:ext cx="3016850" cy="1826683"/>
          </a:xfrm>
          <a:prstGeom prst="triangle">
            <a:avLst/>
          </a:prstGeom>
          <a:solidFill>
            <a:schemeClr val="accent1">
              <a:lumMod val="40000"/>
              <a:lumOff val="60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等腰三角形 7">
            <a:extLst>
              <a:ext uri="{FF2B5EF4-FFF2-40B4-BE49-F238E27FC236}">
                <a16:creationId xmlns:a16="http://schemas.microsoft.com/office/drawing/2014/main" id="{97D2F4CA-2203-584F-B55B-0E6AA9D9E548}"/>
              </a:ext>
            </a:extLst>
          </p:cNvPr>
          <p:cNvSpPr/>
          <p:nvPr/>
        </p:nvSpPr>
        <p:spPr>
          <a:xfrm>
            <a:off x="-54563" y="3709258"/>
            <a:ext cx="1839448" cy="1547591"/>
          </a:xfrm>
          <a:custGeom>
            <a:avLst/>
            <a:gdLst>
              <a:gd name="connsiteX0" fmla="*/ 0 w 6858002"/>
              <a:gd name="connsiteY0" fmla="*/ 6958012 h 6958012"/>
              <a:gd name="connsiteX1" fmla="*/ 3429001 w 6858002"/>
              <a:gd name="connsiteY1" fmla="*/ 0 h 6958012"/>
              <a:gd name="connsiteX2" fmla="*/ 6858002 w 6858002"/>
              <a:gd name="connsiteY2" fmla="*/ 6958012 h 6958012"/>
              <a:gd name="connsiteX3" fmla="*/ 0 w 6858002"/>
              <a:gd name="connsiteY3" fmla="*/ 6958012 h 6958012"/>
              <a:gd name="connsiteX0-1" fmla="*/ 0 w 6858002"/>
              <a:gd name="connsiteY0-2" fmla="*/ 1685924 h 1685924"/>
              <a:gd name="connsiteX1-3" fmla="*/ 814388 w 6858002"/>
              <a:gd name="connsiteY1-4" fmla="*/ 0 h 1685924"/>
              <a:gd name="connsiteX2-5" fmla="*/ 6858002 w 6858002"/>
              <a:gd name="connsiteY2-6" fmla="*/ 1685924 h 1685924"/>
              <a:gd name="connsiteX3-7" fmla="*/ 0 w 6858002"/>
              <a:gd name="connsiteY3-8" fmla="*/ 1685924 h 1685924"/>
              <a:gd name="connsiteX0-9" fmla="*/ 0 w 6858002"/>
              <a:gd name="connsiteY0-10" fmla="*/ 1700212 h 1700212"/>
              <a:gd name="connsiteX1-11" fmla="*/ 885825 w 6858002"/>
              <a:gd name="connsiteY1-12" fmla="*/ 0 h 1700212"/>
              <a:gd name="connsiteX2-13" fmla="*/ 6858002 w 6858002"/>
              <a:gd name="connsiteY2-14" fmla="*/ 1700212 h 1700212"/>
              <a:gd name="connsiteX3-15" fmla="*/ 0 w 6858002"/>
              <a:gd name="connsiteY3-16" fmla="*/ 1700212 h 1700212"/>
              <a:gd name="connsiteX0-17" fmla="*/ 0 w 6858002"/>
              <a:gd name="connsiteY0-18" fmla="*/ 2071687 h 2071687"/>
              <a:gd name="connsiteX1-19" fmla="*/ 1057275 w 6858002"/>
              <a:gd name="connsiteY1-20" fmla="*/ 0 h 2071687"/>
              <a:gd name="connsiteX2-21" fmla="*/ 6858002 w 6858002"/>
              <a:gd name="connsiteY2-22" fmla="*/ 2071687 h 2071687"/>
              <a:gd name="connsiteX3-23" fmla="*/ 0 w 6858002"/>
              <a:gd name="connsiteY3-24" fmla="*/ 2071687 h 2071687"/>
              <a:gd name="connsiteX0-25" fmla="*/ 0 w 6858002"/>
              <a:gd name="connsiteY0-26" fmla="*/ 2890837 h 2890837"/>
              <a:gd name="connsiteX1-27" fmla="*/ 1495422 w 6858002"/>
              <a:gd name="connsiteY1-28" fmla="*/ 0 h 2890837"/>
              <a:gd name="connsiteX2-29" fmla="*/ 6858002 w 6858002"/>
              <a:gd name="connsiteY2-30" fmla="*/ 2890837 h 2890837"/>
              <a:gd name="connsiteX3-31" fmla="*/ 0 w 6858002"/>
              <a:gd name="connsiteY3-32" fmla="*/ 2890837 h 2890837"/>
              <a:gd name="connsiteX0-33" fmla="*/ 2295644 w 5362580"/>
              <a:gd name="connsiteY0-34" fmla="*/ 2852737 h 2890837"/>
              <a:gd name="connsiteX1-35" fmla="*/ 0 w 5362580"/>
              <a:gd name="connsiteY1-36" fmla="*/ 0 h 2890837"/>
              <a:gd name="connsiteX2-37" fmla="*/ 5362580 w 5362580"/>
              <a:gd name="connsiteY2-38" fmla="*/ 2890837 h 2890837"/>
              <a:gd name="connsiteX3-39" fmla="*/ 2295644 w 5362580"/>
              <a:gd name="connsiteY3-40" fmla="*/ 2852737 h 2890837"/>
              <a:gd name="connsiteX0-41" fmla="*/ 1 w 3066937"/>
              <a:gd name="connsiteY0-42" fmla="*/ 1423987 h 1462087"/>
              <a:gd name="connsiteX1-43" fmla="*/ 47150 w 3066937"/>
              <a:gd name="connsiteY1-44" fmla="*/ 0 h 1462087"/>
              <a:gd name="connsiteX2-45" fmla="*/ 3066937 w 3066937"/>
              <a:gd name="connsiteY2-46" fmla="*/ 1462087 h 1462087"/>
              <a:gd name="connsiteX3-47" fmla="*/ 1 w 3066937"/>
              <a:gd name="connsiteY3-48" fmla="*/ 1423987 h 1462087"/>
              <a:gd name="connsiteX0-49" fmla="*/ 1 w 3066937"/>
              <a:gd name="connsiteY0-50" fmla="*/ 1100137 h 1138237"/>
              <a:gd name="connsiteX1-51" fmla="*/ 47151 w 3066937"/>
              <a:gd name="connsiteY1-52" fmla="*/ 0 h 1138237"/>
              <a:gd name="connsiteX2-53" fmla="*/ 3066937 w 3066937"/>
              <a:gd name="connsiteY2-54" fmla="*/ 1138237 h 1138237"/>
              <a:gd name="connsiteX3-55" fmla="*/ 1 w 3066937"/>
              <a:gd name="connsiteY3-56" fmla="*/ 1100137 h 1138237"/>
              <a:gd name="connsiteX0-57" fmla="*/ 0 w 3109533"/>
              <a:gd name="connsiteY0-58" fmla="*/ 661987 h 1138237"/>
              <a:gd name="connsiteX1-59" fmla="*/ 89747 w 3109533"/>
              <a:gd name="connsiteY1-60" fmla="*/ 0 h 1138237"/>
              <a:gd name="connsiteX2-61" fmla="*/ 3109533 w 3109533"/>
              <a:gd name="connsiteY2-62" fmla="*/ 1138237 h 1138237"/>
              <a:gd name="connsiteX3-63" fmla="*/ 0 w 3109533"/>
              <a:gd name="connsiteY3-64" fmla="*/ 661987 h 1138237"/>
              <a:gd name="connsiteX0-65" fmla="*/ 0 w 3109533"/>
              <a:gd name="connsiteY0-66" fmla="*/ 343072 h 819322"/>
              <a:gd name="connsiteX1-67" fmla="*/ 1083753 w 3109533"/>
              <a:gd name="connsiteY1-68" fmla="*/ 0 h 819322"/>
              <a:gd name="connsiteX2-69" fmla="*/ 3109533 w 3109533"/>
              <a:gd name="connsiteY2-70" fmla="*/ 819322 h 819322"/>
              <a:gd name="connsiteX3-71" fmla="*/ 0 w 3109533"/>
              <a:gd name="connsiteY3-72" fmla="*/ 343072 h 819322"/>
              <a:gd name="connsiteX0-73" fmla="*/ 104211 w 2025780"/>
              <a:gd name="connsiteY0-74" fmla="*/ 502530 h 819322"/>
              <a:gd name="connsiteX1-75" fmla="*/ 0 w 2025780"/>
              <a:gd name="connsiteY1-76" fmla="*/ 0 h 819322"/>
              <a:gd name="connsiteX2-77" fmla="*/ 2025780 w 2025780"/>
              <a:gd name="connsiteY2-78" fmla="*/ 819322 h 819322"/>
              <a:gd name="connsiteX3-79" fmla="*/ 104211 w 2025780"/>
              <a:gd name="connsiteY3-80" fmla="*/ 502530 h 819322"/>
              <a:gd name="connsiteX0-81" fmla="*/ 31479 w 1953048"/>
              <a:gd name="connsiteY0-82" fmla="*/ 490264 h 807056"/>
              <a:gd name="connsiteX1-83" fmla="*/ 0 w 1953048"/>
              <a:gd name="connsiteY1-84" fmla="*/ 0 h 807056"/>
              <a:gd name="connsiteX2-85" fmla="*/ 1953048 w 1953048"/>
              <a:gd name="connsiteY2-86" fmla="*/ 807056 h 807056"/>
              <a:gd name="connsiteX3-87" fmla="*/ 31479 w 1953048"/>
              <a:gd name="connsiteY3-88" fmla="*/ 490264 h 80705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953048" h="807056">
                <a:moveTo>
                  <a:pt x="31479" y="490264"/>
                </a:moveTo>
                <a:lnTo>
                  <a:pt x="0" y="0"/>
                </a:lnTo>
                <a:lnTo>
                  <a:pt x="1953048" y="807056"/>
                </a:lnTo>
                <a:lnTo>
                  <a:pt x="31479" y="490264"/>
                </a:lnTo>
                <a:close/>
              </a:path>
            </a:pathLst>
          </a:custGeom>
          <a:solidFill>
            <a:schemeClr val="bg1">
              <a:lumMod val="85000"/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1227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B74A6A5B-7265-6746-8EDC-9B3CDE187409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EE02059-6358-F94E-A16E-168FF82FB428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Latex</a:t>
              </a:r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安装</a:t>
              </a: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3323A2BB-49C0-4747-9088-C4FFAA4FC1BE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22209D0-0671-EB4D-A889-DC7F8FAA036B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16B054F-F9CF-8E48-9030-8CCAFF520554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10" name="Pentagon 33">
            <a:extLst>
              <a:ext uri="{FF2B5EF4-FFF2-40B4-BE49-F238E27FC236}">
                <a16:creationId xmlns:a16="http://schemas.microsoft.com/office/drawing/2014/main" id="{9EF8DAF3-942D-4378-A07C-73055D9FE522}"/>
              </a:ext>
            </a:extLst>
          </p:cNvPr>
          <p:cNvSpPr/>
          <p:nvPr/>
        </p:nvSpPr>
        <p:spPr>
          <a:xfrm>
            <a:off x="974455" y="1186865"/>
            <a:ext cx="640667" cy="383982"/>
          </a:xfrm>
          <a:prstGeom prst="homePlate">
            <a:avLst/>
          </a:prstGeom>
          <a:solidFill>
            <a:schemeClr val="accent2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A8D075DF-0A7C-457F-A132-AA48B4ED9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8587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9CDCBF7-9D69-4B43-9A4C-475E2968068C}"/>
              </a:ext>
            </a:extLst>
          </p:cNvPr>
          <p:cNvSpPr/>
          <p:nvPr/>
        </p:nvSpPr>
        <p:spPr>
          <a:xfrm>
            <a:off x="1615122" y="1240061"/>
            <a:ext cx="11243628" cy="380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63930">
              <a:lnSpc>
                <a:spcPct val="120000"/>
              </a:lnSpc>
            </a:pP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安装：</a:t>
            </a:r>
            <a:endParaRPr lang="en-US" altLang="zh-CN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F2202B6-5C00-4C8F-A2BC-FCCAE0542B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CN" altLang="zh-CN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3" name="AutoShape 2" descr="[公式]">
            <a:extLst>
              <a:ext uri="{FF2B5EF4-FFF2-40B4-BE49-F238E27FC236}">
                <a16:creationId xmlns:a16="http://schemas.microsoft.com/office/drawing/2014/main" id="{DD392F72-A09F-4C35-B6B0-EE32BAEE231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7700" y="-4270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3" descr="[公式]">
            <a:extLst>
              <a:ext uri="{FF2B5EF4-FFF2-40B4-BE49-F238E27FC236}">
                <a16:creationId xmlns:a16="http://schemas.microsoft.com/office/drawing/2014/main" id="{A68BEB1E-9B6B-4088-97BC-B795A1D32B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60875" y="-4270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4" descr="[公式]">
            <a:extLst>
              <a:ext uri="{FF2B5EF4-FFF2-40B4-BE49-F238E27FC236}">
                <a16:creationId xmlns:a16="http://schemas.microsoft.com/office/drawing/2014/main" id="{327DA954-11CC-4EF7-8B40-12439D81866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9100" y="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5F52B0F-F846-4CDD-B630-BD54D47400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4249"/>
            <a:ext cx="65" cy="7256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222180" rIns="0" bIns="22218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CN" altLang="zh-CN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9" name="AutoShape 6" descr="[公式]">
            <a:extLst>
              <a:ext uri="{FF2B5EF4-FFF2-40B4-BE49-F238E27FC236}">
                <a16:creationId xmlns:a16="http://schemas.microsoft.com/office/drawing/2014/main" id="{B9C1235A-E89F-4964-BDC2-8726C9E9BD4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-40608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AutoShape 7" descr="[公式]">
            <a:extLst>
              <a:ext uri="{FF2B5EF4-FFF2-40B4-BE49-F238E27FC236}">
                <a16:creationId xmlns:a16="http://schemas.microsoft.com/office/drawing/2014/main" id="{B3341FBE-4184-436B-977C-D1C1AE49741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5138" y="-29638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AutoShape 8" descr="[公式]">
            <a:extLst>
              <a:ext uri="{FF2B5EF4-FFF2-40B4-BE49-F238E27FC236}">
                <a16:creationId xmlns:a16="http://schemas.microsoft.com/office/drawing/2014/main" id="{72A8A12D-F5A7-4595-AFEF-D2AE343F641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380700" y="-24003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AutoShape 9" descr="[公式]">
            <a:extLst>
              <a:ext uri="{FF2B5EF4-FFF2-40B4-BE49-F238E27FC236}">
                <a16:creationId xmlns:a16="http://schemas.microsoft.com/office/drawing/2014/main" id="{80F0B442-DD91-49F3-8E18-50DC515A2F3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-9525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AutoShape 10" descr="[公式]">
            <a:extLst>
              <a:ext uri="{FF2B5EF4-FFF2-40B4-BE49-F238E27FC236}">
                <a16:creationId xmlns:a16="http://schemas.microsoft.com/office/drawing/2014/main" id="{49F08ABF-E2D7-4554-9A0B-7E50518CC94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1603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AutoShape 11" descr="[公式]">
            <a:extLst>
              <a:ext uri="{FF2B5EF4-FFF2-40B4-BE49-F238E27FC236}">
                <a16:creationId xmlns:a16="http://schemas.microsoft.com/office/drawing/2014/main" id="{1FE8CFCA-9405-4D4B-9940-0CBD8F19F4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76300" y="449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AutoShape 12" descr="[公式]">
            <a:extLst>
              <a:ext uri="{FF2B5EF4-FFF2-40B4-BE49-F238E27FC236}">
                <a16:creationId xmlns:a16="http://schemas.microsoft.com/office/drawing/2014/main" id="{D872FE37-6256-4DB3-B778-4C436F5A03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476500" y="12874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AutoShape 13" descr="[公式]">
            <a:extLst>
              <a:ext uri="{FF2B5EF4-FFF2-40B4-BE49-F238E27FC236}">
                <a16:creationId xmlns:a16="http://schemas.microsoft.com/office/drawing/2014/main" id="{CE63CB5D-1909-49BF-8B74-23B55FB326C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47900" y="26749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3EBD59-D454-4112-8E74-7F22DB3958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5535" y="1457373"/>
            <a:ext cx="9794471" cy="5515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606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3" y="3562252"/>
            <a:ext cx="12858044" cy="13716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53" name="文本框 1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396927" y="3400301"/>
            <a:ext cx="1231106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03</a:t>
            </a:r>
            <a:endParaRPr lang="zh-CN" altLang="en-US" sz="9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6" name="标题 5"/>
          <p:cNvSpPr txBox="1"/>
          <p:nvPr>
            <p:custDataLst>
              <p:tags r:id="rId3"/>
            </p:custDataLst>
          </p:nvPr>
        </p:nvSpPr>
        <p:spPr>
          <a:xfrm>
            <a:off x="3693071" y="3749467"/>
            <a:ext cx="8790576" cy="997196"/>
          </a:xfrm>
          <a:prstGeom prst="rect">
            <a:avLst/>
          </a:prstGeom>
          <a:noFill/>
        </p:spPr>
        <p:txBody>
          <a:bodyPr wrap="square" lIns="0" tIns="0" rIns="0" bIns="0" anchor="t" anchorCtr="0">
            <a:sp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altLang="zh-CN" sz="7200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Latex</a:t>
            </a:r>
            <a:r>
              <a:rPr lang="zh-CN" altLang="en-US" sz="7200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基本命令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3119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B74A6A5B-7265-6746-8EDC-9B3CDE187409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EE02059-6358-F94E-A16E-168FF82FB428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Latex</a:t>
              </a:r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基本命令</a:t>
              </a: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3323A2BB-49C0-4747-9088-C4FFAA4FC1BE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22209D0-0671-EB4D-A889-DC7F8FAA036B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16B054F-F9CF-8E48-9030-8CCAFF520554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10" name="Pentagon 33">
            <a:extLst>
              <a:ext uri="{FF2B5EF4-FFF2-40B4-BE49-F238E27FC236}">
                <a16:creationId xmlns:a16="http://schemas.microsoft.com/office/drawing/2014/main" id="{9EF8DAF3-942D-4378-A07C-73055D9FE522}"/>
              </a:ext>
            </a:extLst>
          </p:cNvPr>
          <p:cNvSpPr/>
          <p:nvPr/>
        </p:nvSpPr>
        <p:spPr>
          <a:xfrm>
            <a:off x="974455" y="1186865"/>
            <a:ext cx="640667" cy="383982"/>
          </a:xfrm>
          <a:prstGeom prst="homePlate">
            <a:avLst/>
          </a:prstGeom>
          <a:solidFill>
            <a:schemeClr val="accent2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A8D075DF-0A7C-457F-A132-AA48B4ED9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8587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9CDCBF7-9D69-4B43-9A4C-475E2968068C}"/>
              </a:ext>
            </a:extLst>
          </p:cNvPr>
          <p:cNvSpPr/>
          <p:nvPr/>
        </p:nvSpPr>
        <p:spPr>
          <a:xfrm>
            <a:off x="1615122" y="1240061"/>
            <a:ext cx="11243628" cy="17101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63930">
              <a:lnSpc>
                <a:spcPct val="120000"/>
              </a:lnSpc>
            </a:pP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Hello World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：</a:t>
            </a:r>
            <a:r>
              <a:rPr lang="zh-CN" altLang="zh-CN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此处的第一行 \documentclass{article} 中包含了一个控制序列（或称命令/标记）。所谓控制序列，是以反斜杠 \ 开头，以第一个空格或非字母 的字符结束的一串文字。它们不被输出，但是他们会影响输出文档的效果。这里的控制序列是 documentclass，它后面紧跟着的 {article} 代表这个控制序列有一个必要的参数，该参数的值为 article。这个控制序列的作用，是调用名为 article 的文档类。 </a:t>
            </a:r>
          </a:p>
          <a:p>
            <a:pPr defTabSz="963930">
              <a:lnSpc>
                <a:spcPct val="120000"/>
              </a:lnSpc>
            </a:pPr>
            <a:endParaRPr lang="en-US" altLang="zh-CN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F2202B6-5C00-4C8F-A2BC-FCCAE0542B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CN" altLang="zh-CN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3" name="AutoShape 2" descr="[公式]">
            <a:extLst>
              <a:ext uri="{FF2B5EF4-FFF2-40B4-BE49-F238E27FC236}">
                <a16:creationId xmlns:a16="http://schemas.microsoft.com/office/drawing/2014/main" id="{DD392F72-A09F-4C35-B6B0-EE32BAEE231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7700" y="-4270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3" descr="[公式]">
            <a:extLst>
              <a:ext uri="{FF2B5EF4-FFF2-40B4-BE49-F238E27FC236}">
                <a16:creationId xmlns:a16="http://schemas.microsoft.com/office/drawing/2014/main" id="{A68BEB1E-9B6B-4088-97BC-B795A1D32B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60875" y="-4270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4" descr="[公式]">
            <a:extLst>
              <a:ext uri="{FF2B5EF4-FFF2-40B4-BE49-F238E27FC236}">
                <a16:creationId xmlns:a16="http://schemas.microsoft.com/office/drawing/2014/main" id="{327DA954-11CC-4EF7-8B40-12439D81866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9100" y="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5F52B0F-F846-4CDD-B630-BD54D47400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4249"/>
            <a:ext cx="65" cy="7256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222180" rIns="0" bIns="22218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CN" altLang="zh-CN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9" name="AutoShape 6" descr="[公式]">
            <a:extLst>
              <a:ext uri="{FF2B5EF4-FFF2-40B4-BE49-F238E27FC236}">
                <a16:creationId xmlns:a16="http://schemas.microsoft.com/office/drawing/2014/main" id="{B9C1235A-E89F-4964-BDC2-8726C9E9BD4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-40608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AutoShape 7" descr="[公式]">
            <a:extLst>
              <a:ext uri="{FF2B5EF4-FFF2-40B4-BE49-F238E27FC236}">
                <a16:creationId xmlns:a16="http://schemas.microsoft.com/office/drawing/2014/main" id="{B3341FBE-4184-436B-977C-D1C1AE49741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5138" y="-29638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AutoShape 8" descr="[公式]">
            <a:extLst>
              <a:ext uri="{FF2B5EF4-FFF2-40B4-BE49-F238E27FC236}">
                <a16:creationId xmlns:a16="http://schemas.microsoft.com/office/drawing/2014/main" id="{72A8A12D-F5A7-4595-AFEF-D2AE343F641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380700" y="-24003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AutoShape 9" descr="[公式]">
            <a:extLst>
              <a:ext uri="{FF2B5EF4-FFF2-40B4-BE49-F238E27FC236}">
                <a16:creationId xmlns:a16="http://schemas.microsoft.com/office/drawing/2014/main" id="{80F0B442-DD91-49F3-8E18-50DC515A2F3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-9525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AutoShape 10" descr="[公式]">
            <a:extLst>
              <a:ext uri="{FF2B5EF4-FFF2-40B4-BE49-F238E27FC236}">
                <a16:creationId xmlns:a16="http://schemas.microsoft.com/office/drawing/2014/main" id="{49F08ABF-E2D7-4554-9A0B-7E50518CC94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1603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AutoShape 11" descr="[公式]">
            <a:extLst>
              <a:ext uri="{FF2B5EF4-FFF2-40B4-BE49-F238E27FC236}">
                <a16:creationId xmlns:a16="http://schemas.microsoft.com/office/drawing/2014/main" id="{1FE8CFCA-9405-4D4B-9940-0CBD8F19F4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76300" y="449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AutoShape 12" descr="[公式]">
            <a:extLst>
              <a:ext uri="{FF2B5EF4-FFF2-40B4-BE49-F238E27FC236}">
                <a16:creationId xmlns:a16="http://schemas.microsoft.com/office/drawing/2014/main" id="{D872FE37-6256-4DB3-B778-4C436F5A03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476500" y="12874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AutoShape 13" descr="[公式]">
            <a:extLst>
              <a:ext uri="{FF2B5EF4-FFF2-40B4-BE49-F238E27FC236}">
                <a16:creationId xmlns:a16="http://schemas.microsoft.com/office/drawing/2014/main" id="{CE63CB5D-1909-49BF-8B74-23B55FB326C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47900" y="26749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EE586366-BFE5-4B38-A8AC-5767830945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8815" y="2785601"/>
            <a:ext cx="11351597" cy="4507420"/>
          </a:xfrm>
          <a:prstGeom prst="rect">
            <a:avLst/>
          </a:prstGeom>
        </p:spPr>
      </p:pic>
      <p:sp>
        <p:nvSpPr>
          <p:cNvPr id="20" name="Rectangle 1">
            <a:extLst>
              <a:ext uri="{FF2B5EF4-FFF2-40B4-BE49-F238E27FC236}">
                <a16:creationId xmlns:a16="http://schemas.microsoft.com/office/drawing/2014/main" id="{B7F23353-A939-4B3E-9CD1-B14059CF3F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9409" y="-32266"/>
            <a:ext cx="184731" cy="369332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CN" altLang="zh-CN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00807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B74A6A5B-7265-6746-8EDC-9B3CDE187409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EE02059-6358-F94E-A16E-168FF82FB428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Latex</a:t>
              </a:r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基本命令</a:t>
              </a: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3323A2BB-49C0-4747-9088-C4FFAA4FC1BE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22209D0-0671-EB4D-A889-DC7F8FAA036B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16B054F-F9CF-8E48-9030-8CCAFF520554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10" name="Pentagon 33">
            <a:extLst>
              <a:ext uri="{FF2B5EF4-FFF2-40B4-BE49-F238E27FC236}">
                <a16:creationId xmlns:a16="http://schemas.microsoft.com/office/drawing/2014/main" id="{9EF8DAF3-942D-4378-A07C-73055D9FE522}"/>
              </a:ext>
            </a:extLst>
          </p:cNvPr>
          <p:cNvSpPr/>
          <p:nvPr/>
        </p:nvSpPr>
        <p:spPr>
          <a:xfrm>
            <a:off x="974455" y="1186865"/>
            <a:ext cx="640667" cy="383982"/>
          </a:xfrm>
          <a:prstGeom prst="homePlate">
            <a:avLst/>
          </a:prstGeom>
          <a:solidFill>
            <a:schemeClr val="accent2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A8D075DF-0A7C-457F-A132-AA48B4ED9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8587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9CDCBF7-9D69-4B43-9A4C-475E2968068C}"/>
              </a:ext>
            </a:extLst>
          </p:cNvPr>
          <p:cNvSpPr/>
          <p:nvPr/>
        </p:nvSpPr>
        <p:spPr>
          <a:xfrm>
            <a:off x="1615122" y="1240061"/>
            <a:ext cx="11243628" cy="3039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63930">
              <a:lnSpc>
                <a:spcPct val="120000"/>
              </a:lnSpc>
            </a:pP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Hello World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：此处的第二行以 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% 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开头。</a:t>
            </a:r>
            <a:r>
              <a:rPr lang="en-US" altLang="zh-CN" dirty="0" err="1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TeX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 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以百分号 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% 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作为注释标记。具体来说，</a:t>
            </a:r>
            <a:r>
              <a:rPr lang="en-US" altLang="zh-CN" dirty="0" err="1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TeX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 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会忽略从 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% 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开始到当前行末尾的所有内容。这些内容不会被输出，也不影响最终排版效果，只供人类阅读。若要输出 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% 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字符本身，则需要在 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% 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之前加上反斜杠 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\ 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进行转义（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escape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）。在注释行之后出现了控制序列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begin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。这个控制序列总是与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end 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成对出现。这两个控制序列以及他们中间的内容被称为「环境」；它们之后的第一个必要参数总是一致的，被称为环境名。只有在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document 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环境中的内容，才会被正常输出到文档中去或是作为控制序列对文档产生影响。也就是说，在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\end{document} 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之后插入任何内容都是无效的。从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\</a:t>
            </a:r>
            <a:r>
              <a:rPr lang="en-US" altLang="zh-CN" dirty="0" err="1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documentclass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{article} 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开始到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\begin{document} 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之前的部分被称为导言区。你可以将导言区理解为是对整篇文档进行设置的区域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——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在导言区出现的控制序列，往往会影响整篇文档的格式。</a:t>
            </a:r>
            <a:endParaRPr lang="zh-CN" altLang="zh-CN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  <a:p>
            <a:pPr defTabSz="963930">
              <a:lnSpc>
                <a:spcPct val="120000"/>
              </a:lnSpc>
            </a:pPr>
            <a:endParaRPr lang="en-US" altLang="zh-CN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F2202B6-5C00-4C8F-A2BC-FCCAE0542B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CN" altLang="zh-CN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3" name="AutoShape 2" descr="[公式]">
            <a:extLst>
              <a:ext uri="{FF2B5EF4-FFF2-40B4-BE49-F238E27FC236}">
                <a16:creationId xmlns:a16="http://schemas.microsoft.com/office/drawing/2014/main" id="{DD392F72-A09F-4C35-B6B0-EE32BAEE231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7700" y="-4270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3" descr="[公式]">
            <a:extLst>
              <a:ext uri="{FF2B5EF4-FFF2-40B4-BE49-F238E27FC236}">
                <a16:creationId xmlns:a16="http://schemas.microsoft.com/office/drawing/2014/main" id="{A68BEB1E-9B6B-4088-97BC-B795A1D32B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60875" y="-4270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4" descr="[公式]">
            <a:extLst>
              <a:ext uri="{FF2B5EF4-FFF2-40B4-BE49-F238E27FC236}">
                <a16:creationId xmlns:a16="http://schemas.microsoft.com/office/drawing/2014/main" id="{327DA954-11CC-4EF7-8B40-12439D81866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9100" y="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5F52B0F-F846-4CDD-B630-BD54D47400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4249"/>
            <a:ext cx="65" cy="7256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222180" rIns="0" bIns="22218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CN" altLang="zh-CN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9" name="AutoShape 6" descr="[公式]">
            <a:extLst>
              <a:ext uri="{FF2B5EF4-FFF2-40B4-BE49-F238E27FC236}">
                <a16:creationId xmlns:a16="http://schemas.microsoft.com/office/drawing/2014/main" id="{B9C1235A-E89F-4964-BDC2-8726C9E9BD4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-40608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AutoShape 7" descr="[公式]">
            <a:extLst>
              <a:ext uri="{FF2B5EF4-FFF2-40B4-BE49-F238E27FC236}">
                <a16:creationId xmlns:a16="http://schemas.microsoft.com/office/drawing/2014/main" id="{B3341FBE-4184-436B-977C-D1C1AE49741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5138" y="-29638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AutoShape 8" descr="[公式]">
            <a:extLst>
              <a:ext uri="{FF2B5EF4-FFF2-40B4-BE49-F238E27FC236}">
                <a16:creationId xmlns:a16="http://schemas.microsoft.com/office/drawing/2014/main" id="{72A8A12D-F5A7-4595-AFEF-D2AE343F641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380700" y="-24003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AutoShape 9" descr="[公式]">
            <a:extLst>
              <a:ext uri="{FF2B5EF4-FFF2-40B4-BE49-F238E27FC236}">
                <a16:creationId xmlns:a16="http://schemas.microsoft.com/office/drawing/2014/main" id="{80F0B442-DD91-49F3-8E18-50DC515A2F3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-9525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AutoShape 10" descr="[公式]">
            <a:extLst>
              <a:ext uri="{FF2B5EF4-FFF2-40B4-BE49-F238E27FC236}">
                <a16:creationId xmlns:a16="http://schemas.microsoft.com/office/drawing/2014/main" id="{49F08ABF-E2D7-4554-9A0B-7E50518CC94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1603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AutoShape 11" descr="[公式]">
            <a:extLst>
              <a:ext uri="{FF2B5EF4-FFF2-40B4-BE49-F238E27FC236}">
                <a16:creationId xmlns:a16="http://schemas.microsoft.com/office/drawing/2014/main" id="{1FE8CFCA-9405-4D4B-9940-0CBD8F19F4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76300" y="449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AutoShape 12" descr="[公式]">
            <a:extLst>
              <a:ext uri="{FF2B5EF4-FFF2-40B4-BE49-F238E27FC236}">
                <a16:creationId xmlns:a16="http://schemas.microsoft.com/office/drawing/2014/main" id="{D872FE37-6256-4DB3-B778-4C436F5A03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476500" y="12874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AutoShape 13" descr="[公式]">
            <a:extLst>
              <a:ext uri="{FF2B5EF4-FFF2-40B4-BE49-F238E27FC236}">
                <a16:creationId xmlns:a16="http://schemas.microsoft.com/office/drawing/2014/main" id="{CE63CB5D-1909-49BF-8B74-23B55FB326C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47900" y="26749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Rectangle 1">
            <a:extLst>
              <a:ext uri="{FF2B5EF4-FFF2-40B4-BE49-F238E27FC236}">
                <a16:creationId xmlns:a16="http://schemas.microsoft.com/office/drawing/2014/main" id="{B7F23353-A939-4B3E-9CD1-B14059CF3F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9409" y="-32266"/>
            <a:ext cx="184731" cy="369332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CN" altLang="zh-CN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A8A5D81-A086-4A4E-8BFE-401A06F04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9410" y="-32266"/>
            <a:ext cx="184731" cy="369332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CN" altLang="zh-CN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02348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B74A6A5B-7265-6746-8EDC-9B3CDE187409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EE02059-6358-F94E-A16E-168FF82FB428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Latex</a:t>
              </a:r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基本命令</a:t>
              </a: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3323A2BB-49C0-4747-9088-C4FFAA4FC1BE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22209D0-0671-EB4D-A889-DC7F8FAA036B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16B054F-F9CF-8E48-9030-8CCAFF520554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10" name="Pentagon 33">
            <a:extLst>
              <a:ext uri="{FF2B5EF4-FFF2-40B4-BE49-F238E27FC236}">
                <a16:creationId xmlns:a16="http://schemas.microsoft.com/office/drawing/2014/main" id="{9EF8DAF3-942D-4378-A07C-73055D9FE522}"/>
              </a:ext>
            </a:extLst>
          </p:cNvPr>
          <p:cNvSpPr/>
          <p:nvPr/>
        </p:nvSpPr>
        <p:spPr>
          <a:xfrm>
            <a:off x="974455" y="1186865"/>
            <a:ext cx="640667" cy="383982"/>
          </a:xfrm>
          <a:prstGeom prst="homePlate">
            <a:avLst/>
          </a:prstGeom>
          <a:solidFill>
            <a:schemeClr val="accent2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A8D075DF-0A7C-457F-A132-AA48B4ED9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8587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9CDCBF7-9D69-4B43-9A4C-475E2968068C}"/>
              </a:ext>
            </a:extLst>
          </p:cNvPr>
          <p:cNvSpPr/>
          <p:nvPr/>
        </p:nvSpPr>
        <p:spPr>
          <a:xfrm>
            <a:off x="1615122" y="1240061"/>
            <a:ext cx="11243628" cy="380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63930">
              <a:lnSpc>
                <a:spcPct val="120000"/>
              </a:lnSpc>
            </a:pP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一个演示例子：</a:t>
            </a:r>
            <a:endParaRPr lang="en-US" altLang="zh-CN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F2202B6-5C00-4C8F-A2BC-FCCAE0542B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CN" altLang="zh-CN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3" name="AutoShape 2" descr="[公式]">
            <a:extLst>
              <a:ext uri="{FF2B5EF4-FFF2-40B4-BE49-F238E27FC236}">
                <a16:creationId xmlns:a16="http://schemas.microsoft.com/office/drawing/2014/main" id="{DD392F72-A09F-4C35-B6B0-EE32BAEE231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7700" y="-4270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3" descr="[公式]">
            <a:extLst>
              <a:ext uri="{FF2B5EF4-FFF2-40B4-BE49-F238E27FC236}">
                <a16:creationId xmlns:a16="http://schemas.microsoft.com/office/drawing/2014/main" id="{A68BEB1E-9B6B-4088-97BC-B795A1D32B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60875" y="-4270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4" descr="[公式]">
            <a:extLst>
              <a:ext uri="{FF2B5EF4-FFF2-40B4-BE49-F238E27FC236}">
                <a16:creationId xmlns:a16="http://schemas.microsoft.com/office/drawing/2014/main" id="{327DA954-11CC-4EF7-8B40-12439D81866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9100" y="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5F52B0F-F846-4CDD-B630-BD54D47400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4249"/>
            <a:ext cx="65" cy="7256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222180" rIns="0" bIns="22218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CN" altLang="zh-CN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9" name="AutoShape 6" descr="[公式]">
            <a:extLst>
              <a:ext uri="{FF2B5EF4-FFF2-40B4-BE49-F238E27FC236}">
                <a16:creationId xmlns:a16="http://schemas.microsoft.com/office/drawing/2014/main" id="{B9C1235A-E89F-4964-BDC2-8726C9E9BD4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-40608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AutoShape 7" descr="[公式]">
            <a:extLst>
              <a:ext uri="{FF2B5EF4-FFF2-40B4-BE49-F238E27FC236}">
                <a16:creationId xmlns:a16="http://schemas.microsoft.com/office/drawing/2014/main" id="{B3341FBE-4184-436B-977C-D1C1AE49741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5138" y="-29638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AutoShape 8" descr="[公式]">
            <a:extLst>
              <a:ext uri="{FF2B5EF4-FFF2-40B4-BE49-F238E27FC236}">
                <a16:creationId xmlns:a16="http://schemas.microsoft.com/office/drawing/2014/main" id="{72A8A12D-F5A7-4595-AFEF-D2AE343F641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380700" y="-24003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AutoShape 9" descr="[公式]">
            <a:extLst>
              <a:ext uri="{FF2B5EF4-FFF2-40B4-BE49-F238E27FC236}">
                <a16:creationId xmlns:a16="http://schemas.microsoft.com/office/drawing/2014/main" id="{80F0B442-DD91-49F3-8E18-50DC515A2F3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-9525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AutoShape 10" descr="[公式]">
            <a:extLst>
              <a:ext uri="{FF2B5EF4-FFF2-40B4-BE49-F238E27FC236}">
                <a16:creationId xmlns:a16="http://schemas.microsoft.com/office/drawing/2014/main" id="{49F08ABF-E2D7-4554-9A0B-7E50518CC94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1603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AutoShape 11" descr="[公式]">
            <a:extLst>
              <a:ext uri="{FF2B5EF4-FFF2-40B4-BE49-F238E27FC236}">
                <a16:creationId xmlns:a16="http://schemas.microsoft.com/office/drawing/2014/main" id="{1FE8CFCA-9405-4D4B-9940-0CBD8F19F4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76300" y="449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AutoShape 12" descr="[公式]">
            <a:extLst>
              <a:ext uri="{FF2B5EF4-FFF2-40B4-BE49-F238E27FC236}">
                <a16:creationId xmlns:a16="http://schemas.microsoft.com/office/drawing/2014/main" id="{D872FE37-6256-4DB3-B778-4C436F5A03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476500" y="12874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AutoShape 13" descr="[公式]">
            <a:extLst>
              <a:ext uri="{FF2B5EF4-FFF2-40B4-BE49-F238E27FC236}">
                <a16:creationId xmlns:a16="http://schemas.microsoft.com/office/drawing/2014/main" id="{CE63CB5D-1909-49BF-8B74-23B55FB326C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47900" y="26749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Rectangle 1">
            <a:extLst>
              <a:ext uri="{FF2B5EF4-FFF2-40B4-BE49-F238E27FC236}">
                <a16:creationId xmlns:a16="http://schemas.microsoft.com/office/drawing/2014/main" id="{B7F23353-A939-4B3E-9CD1-B14059CF3F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9409" y="-32266"/>
            <a:ext cx="184731" cy="369332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CN" altLang="zh-CN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A8A5D81-A086-4A4E-8BFE-401A06F04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9410" y="-32266"/>
            <a:ext cx="184731" cy="369332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CN" altLang="zh-CN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CA665CA5-5B47-441C-A645-69B20DF9A0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840" y="1602495"/>
            <a:ext cx="9957414" cy="5601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611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B74A6A5B-7265-6746-8EDC-9B3CDE187409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EE02059-6358-F94E-A16E-168FF82FB428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Latex</a:t>
              </a:r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基本命令</a:t>
              </a: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3323A2BB-49C0-4747-9088-C4FFAA4FC1BE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22209D0-0671-EB4D-A889-DC7F8FAA036B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16B054F-F9CF-8E48-9030-8CCAFF520554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10" name="Pentagon 33">
            <a:extLst>
              <a:ext uri="{FF2B5EF4-FFF2-40B4-BE49-F238E27FC236}">
                <a16:creationId xmlns:a16="http://schemas.microsoft.com/office/drawing/2014/main" id="{9EF8DAF3-942D-4378-A07C-73055D9FE522}"/>
              </a:ext>
            </a:extLst>
          </p:cNvPr>
          <p:cNvSpPr/>
          <p:nvPr/>
        </p:nvSpPr>
        <p:spPr>
          <a:xfrm>
            <a:off x="974455" y="1186865"/>
            <a:ext cx="640667" cy="383982"/>
          </a:xfrm>
          <a:prstGeom prst="homePlate">
            <a:avLst/>
          </a:prstGeom>
          <a:solidFill>
            <a:schemeClr val="accent2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A8D075DF-0A7C-457F-A132-AA48B4ED9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8587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9CDCBF7-9D69-4B43-9A4C-475E2968068C}"/>
              </a:ext>
            </a:extLst>
          </p:cNvPr>
          <p:cNvSpPr/>
          <p:nvPr/>
        </p:nvSpPr>
        <p:spPr>
          <a:xfrm>
            <a:off x="1615122" y="1240061"/>
            <a:ext cx="11243628" cy="380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63930">
              <a:lnSpc>
                <a:spcPct val="120000"/>
              </a:lnSpc>
            </a:pP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Latex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模板类型：</a:t>
            </a:r>
            <a:endParaRPr lang="en-US" altLang="zh-CN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F2202B6-5C00-4C8F-A2BC-FCCAE0542B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CN" altLang="zh-CN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3" name="AutoShape 2" descr="[公式]">
            <a:extLst>
              <a:ext uri="{FF2B5EF4-FFF2-40B4-BE49-F238E27FC236}">
                <a16:creationId xmlns:a16="http://schemas.microsoft.com/office/drawing/2014/main" id="{DD392F72-A09F-4C35-B6B0-EE32BAEE231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7700" y="-4270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3" descr="[公式]">
            <a:extLst>
              <a:ext uri="{FF2B5EF4-FFF2-40B4-BE49-F238E27FC236}">
                <a16:creationId xmlns:a16="http://schemas.microsoft.com/office/drawing/2014/main" id="{A68BEB1E-9B6B-4088-97BC-B795A1D32B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60875" y="-4270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4" descr="[公式]">
            <a:extLst>
              <a:ext uri="{FF2B5EF4-FFF2-40B4-BE49-F238E27FC236}">
                <a16:creationId xmlns:a16="http://schemas.microsoft.com/office/drawing/2014/main" id="{327DA954-11CC-4EF7-8B40-12439D81866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9100" y="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5F52B0F-F846-4CDD-B630-BD54D47400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4249"/>
            <a:ext cx="65" cy="7256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222180" rIns="0" bIns="22218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CN" altLang="zh-CN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9" name="AutoShape 6" descr="[公式]">
            <a:extLst>
              <a:ext uri="{FF2B5EF4-FFF2-40B4-BE49-F238E27FC236}">
                <a16:creationId xmlns:a16="http://schemas.microsoft.com/office/drawing/2014/main" id="{B9C1235A-E89F-4964-BDC2-8726C9E9BD4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-40608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AutoShape 7" descr="[公式]">
            <a:extLst>
              <a:ext uri="{FF2B5EF4-FFF2-40B4-BE49-F238E27FC236}">
                <a16:creationId xmlns:a16="http://schemas.microsoft.com/office/drawing/2014/main" id="{B3341FBE-4184-436B-977C-D1C1AE49741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5138" y="-29638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AutoShape 8" descr="[公式]">
            <a:extLst>
              <a:ext uri="{FF2B5EF4-FFF2-40B4-BE49-F238E27FC236}">
                <a16:creationId xmlns:a16="http://schemas.microsoft.com/office/drawing/2014/main" id="{72A8A12D-F5A7-4595-AFEF-D2AE343F641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380700" y="-24003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AutoShape 9" descr="[公式]">
            <a:extLst>
              <a:ext uri="{FF2B5EF4-FFF2-40B4-BE49-F238E27FC236}">
                <a16:creationId xmlns:a16="http://schemas.microsoft.com/office/drawing/2014/main" id="{80F0B442-DD91-49F3-8E18-50DC515A2F3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-9525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AutoShape 10" descr="[公式]">
            <a:extLst>
              <a:ext uri="{FF2B5EF4-FFF2-40B4-BE49-F238E27FC236}">
                <a16:creationId xmlns:a16="http://schemas.microsoft.com/office/drawing/2014/main" id="{49F08ABF-E2D7-4554-9A0B-7E50518CC94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1603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AutoShape 11" descr="[公式]">
            <a:extLst>
              <a:ext uri="{FF2B5EF4-FFF2-40B4-BE49-F238E27FC236}">
                <a16:creationId xmlns:a16="http://schemas.microsoft.com/office/drawing/2014/main" id="{1FE8CFCA-9405-4D4B-9940-0CBD8F19F4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76300" y="449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AutoShape 12" descr="[公式]">
            <a:extLst>
              <a:ext uri="{FF2B5EF4-FFF2-40B4-BE49-F238E27FC236}">
                <a16:creationId xmlns:a16="http://schemas.microsoft.com/office/drawing/2014/main" id="{D872FE37-6256-4DB3-B778-4C436F5A03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476500" y="12874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AutoShape 13" descr="[公式]">
            <a:extLst>
              <a:ext uri="{FF2B5EF4-FFF2-40B4-BE49-F238E27FC236}">
                <a16:creationId xmlns:a16="http://schemas.microsoft.com/office/drawing/2014/main" id="{CE63CB5D-1909-49BF-8B74-23B55FB326C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47900" y="26749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Rectangle 1">
            <a:extLst>
              <a:ext uri="{FF2B5EF4-FFF2-40B4-BE49-F238E27FC236}">
                <a16:creationId xmlns:a16="http://schemas.microsoft.com/office/drawing/2014/main" id="{B7F23353-A939-4B3E-9CD1-B14059CF3F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9409" y="-32266"/>
            <a:ext cx="184731" cy="369332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CN" altLang="zh-CN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A8A5D81-A086-4A4E-8BFE-401A06F04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9410" y="-32266"/>
            <a:ext cx="184731" cy="369332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CN" altLang="zh-CN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18774612-88C4-4075-898D-985CA86D72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8761" y="1815440"/>
            <a:ext cx="10106025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576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B74A6A5B-7265-6746-8EDC-9B3CDE187409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EE02059-6358-F94E-A16E-168FF82FB428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Latex</a:t>
              </a:r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基本命令</a:t>
              </a: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3323A2BB-49C0-4747-9088-C4FFAA4FC1BE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22209D0-0671-EB4D-A889-DC7F8FAA036B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16B054F-F9CF-8E48-9030-8CCAFF520554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10" name="Pentagon 33">
            <a:extLst>
              <a:ext uri="{FF2B5EF4-FFF2-40B4-BE49-F238E27FC236}">
                <a16:creationId xmlns:a16="http://schemas.microsoft.com/office/drawing/2014/main" id="{9EF8DAF3-942D-4378-A07C-73055D9FE522}"/>
              </a:ext>
            </a:extLst>
          </p:cNvPr>
          <p:cNvSpPr/>
          <p:nvPr/>
        </p:nvSpPr>
        <p:spPr>
          <a:xfrm>
            <a:off x="974455" y="1186865"/>
            <a:ext cx="640667" cy="383982"/>
          </a:xfrm>
          <a:prstGeom prst="homePlate">
            <a:avLst/>
          </a:prstGeom>
          <a:solidFill>
            <a:schemeClr val="accent2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A8D075DF-0A7C-457F-A132-AA48B4ED9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8587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9CDCBF7-9D69-4B43-9A4C-475E2968068C}"/>
              </a:ext>
            </a:extLst>
          </p:cNvPr>
          <p:cNvSpPr/>
          <p:nvPr/>
        </p:nvSpPr>
        <p:spPr>
          <a:xfrm>
            <a:off x="1615122" y="1240061"/>
            <a:ext cx="11243628" cy="3980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63930">
              <a:lnSpc>
                <a:spcPct val="120000"/>
              </a:lnSpc>
            </a:pP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常用数学符号表示法：</a:t>
            </a:r>
            <a:r>
              <a:rPr lang="en-US" altLang="zh-CN" dirty="0">
                <a:hlinkClick r:id="rId3"/>
              </a:rPr>
              <a:t>http://mohu.org/info/symbols/symbols.htm</a:t>
            </a:r>
            <a:endParaRPr lang="en-US" altLang="zh-CN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F2202B6-5C00-4C8F-A2BC-FCCAE0542B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CN" altLang="zh-CN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3" name="AutoShape 2" descr="[公式]">
            <a:extLst>
              <a:ext uri="{FF2B5EF4-FFF2-40B4-BE49-F238E27FC236}">
                <a16:creationId xmlns:a16="http://schemas.microsoft.com/office/drawing/2014/main" id="{DD392F72-A09F-4C35-B6B0-EE32BAEE231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7700" y="-4270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3" descr="[公式]">
            <a:extLst>
              <a:ext uri="{FF2B5EF4-FFF2-40B4-BE49-F238E27FC236}">
                <a16:creationId xmlns:a16="http://schemas.microsoft.com/office/drawing/2014/main" id="{A68BEB1E-9B6B-4088-97BC-B795A1D32B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60875" y="-4270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4" descr="[公式]">
            <a:extLst>
              <a:ext uri="{FF2B5EF4-FFF2-40B4-BE49-F238E27FC236}">
                <a16:creationId xmlns:a16="http://schemas.microsoft.com/office/drawing/2014/main" id="{327DA954-11CC-4EF7-8B40-12439D81866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9100" y="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5F52B0F-F846-4CDD-B630-BD54D47400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4249"/>
            <a:ext cx="65" cy="7256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222180" rIns="0" bIns="22218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CN" altLang="zh-CN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9" name="AutoShape 6" descr="[公式]">
            <a:extLst>
              <a:ext uri="{FF2B5EF4-FFF2-40B4-BE49-F238E27FC236}">
                <a16:creationId xmlns:a16="http://schemas.microsoft.com/office/drawing/2014/main" id="{B9C1235A-E89F-4964-BDC2-8726C9E9BD4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-40608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AutoShape 7" descr="[公式]">
            <a:extLst>
              <a:ext uri="{FF2B5EF4-FFF2-40B4-BE49-F238E27FC236}">
                <a16:creationId xmlns:a16="http://schemas.microsoft.com/office/drawing/2014/main" id="{B3341FBE-4184-436B-977C-D1C1AE49741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5138" y="-29638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AutoShape 8" descr="[公式]">
            <a:extLst>
              <a:ext uri="{FF2B5EF4-FFF2-40B4-BE49-F238E27FC236}">
                <a16:creationId xmlns:a16="http://schemas.microsoft.com/office/drawing/2014/main" id="{72A8A12D-F5A7-4595-AFEF-D2AE343F641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380700" y="-24003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AutoShape 9" descr="[公式]">
            <a:extLst>
              <a:ext uri="{FF2B5EF4-FFF2-40B4-BE49-F238E27FC236}">
                <a16:creationId xmlns:a16="http://schemas.microsoft.com/office/drawing/2014/main" id="{80F0B442-DD91-49F3-8E18-50DC515A2F3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-9525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AutoShape 10" descr="[公式]">
            <a:extLst>
              <a:ext uri="{FF2B5EF4-FFF2-40B4-BE49-F238E27FC236}">
                <a16:creationId xmlns:a16="http://schemas.microsoft.com/office/drawing/2014/main" id="{49F08ABF-E2D7-4554-9A0B-7E50518CC94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1603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AutoShape 11" descr="[公式]">
            <a:extLst>
              <a:ext uri="{FF2B5EF4-FFF2-40B4-BE49-F238E27FC236}">
                <a16:creationId xmlns:a16="http://schemas.microsoft.com/office/drawing/2014/main" id="{1FE8CFCA-9405-4D4B-9940-0CBD8F19F4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76300" y="449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AutoShape 12" descr="[公式]">
            <a:extLst>
              <a:ext uri="{FF2B5EF4-FFF2-40B4-BE49-F238E27FC236}">
                <a16:creationId xmlns:a16="http://schemas.microsoft.com/office/drawing/2014/main" id="{D872FE37-6256-4DB3-B778-4C436F5A03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476500" y="12874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AutoShape 13" descr="[公式]">
            <a:extLst>
              <a:ext uri="{FF2B5EF4-FFF2-40B4-BE49-F238E27FC236}">
                <a16:creationId xmlns:a16="http://schemas.microsoft.com/office/drawing/2014/main" id="{CE63CB5D-1909-49BF-8B74-23B55FB326C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47900" y="26749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Rectangle 1">
            <a:extLst>
              <a:ext uri="{FF2B5EF4-FFF2-40B4-BE49-F238E27FC236}">
                <a16:creationId xmlns:a16="http://schemas.microsoft.com/office/drawing/2014/main" id="{B7F23353-A939-4B3E-9CD1-B14059CF3F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9409" y="-32266"/>
            <a:ext cx="184731" cy="369332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CN" altLang="zh-CN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A8A5D81-A086-4A4E-8BFE-401A06F04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9410" y="-32266"/>
            <a:ext cx="184731" cy="369332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CN" altLang="zh-CN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24261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3" y="3562252"/>
            <a:ext cx="12858044" cy="13716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53" name="文本框 1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396927" y="3400301"/>
            <a:ext cx="1231106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04</a:t>
            </a:r>
            <a:endParaRPr lang="zh-CN" altLang="en-US" sz="9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6" name="标题 5"/>
          <p:cNvSpPr txBox="1"/>
          <p:nvPr>
            <p:custDataLst>
              <p:tags r:id="rId3"/>
            </p:custDataLst>
          </p:nvPr>
        </p:nvSpPr>
        <p:spPr>
          <a:xfrm>
            <a:off x="3765079" y="3832566"/>
            <a:ext cx="8790576" cy="830997"/>
          </a:xfrm>
          <a:prstGeom prst="rect">
            <a:avLst/>
          </a:prstGeom>
          <a:noFill/>
        </p:spPr>
        <p:txBody>
          <a:bodyPr wrap="square" lIns="0" tIns="0" rIns="0" bIns="0" anchor="t" anchorCtr="0">
            <a:sp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zh-CN" altLang="en-US" sz="6000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小结</a:t>
            </a:r>
            <a:endParaRPr lang="zh-CN" altLang="en-US" sz="9600" kern="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80865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nut 44">
            <a:extLst>
              <a:ext uri="{FF2B5EF4-FFF2-40B4-BE49-F238E27FC236}">
                <a16:creationId xmlns:a16="http://schemas.microsoft.com/office/drawing/2014/main" id="{FFAEADBD-77DF-471D-BDDE-D68AB8809788}"/>
              </a:ext>
            </a:extLst>
          </p:cNvPr>
          <p:cNvSpPr/>
          <p:nvPr/>
        </p:nvSpPr>
        <p:spPr>
          <a:xfrm>
            <a:off x="2180903" y="1922016"/>
            <a:ext cx="724494" cy="724494"/>
          </a:xfrm>
          <a:prstGeom prst="donut">
            <a:avLst>
              <a:gd name="adj" fmla="val 68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Donut 51">
            <a:extLst>
              <a:ext uri="{FF2B5EF4-FFF2-40B4-BE49-F238E27FC236}">
                <a16:creationId xmlns:a16="http://schemas.microsoft.com/office/drawing/2014/main" id="{7F10B7CE-DF2A-401B-A70D-71EF2E0596B6}"/>
              </a:ext>
            </a:extLst>
          </p:cNvPr>
          <p:cNvSpPr/>
          <p:nvPr/>
        </p:nvSpPr>
        <p:spPr>
          <a:xfrm>
            <a:off x="2180903" y="2977330"/>
            <a:ext cx="724494" cy="724494"/>
          </a:xfrm>
          <a:prstGeom prst="donut">
            <a:avLst>
              <a:gd name="adj" fmla="val 680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TextBox 53">
            <a:extLst>
              <a:ext uri="{FF2B5EF4-FFF2-40B4-BE49-F238E27FC236}">
                <a16:creationId xmlns:a16="http://schemas.microsoft.com/office/drawing/2014/main" id="{C5048B4E-6E7E-4682-9E34-32C62E6C1F18}"/>
              </a:ext>
            </a:extLst>
          </p:cNvPr>
          <p:cNvSpPr txBox="1"/>
          <p:nvPr/>
        </p:nvSpPr>
        <p:spPr>
          <a:xfrm>
            <a:off x="4053111" y="2117568"/>
            <a:ext cx="4190579" cy="412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Latex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排版工具</a:t>
            </a:r>
            <a:endParaRPr lang="en-GB" sz="2000" b="1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" name="TextBox 55">
            <a:extLst>
              <a:ext uri="{FF2B5EF4-FFF2-40B4-BE49-F238E27FC236}">
                <a16:creationId xmlns:a16="http://schemas.microsoft.com/office/drawing/2014/main" id="{48C51C1A-18A7-4220-8FBD-62F6C341E31E}"/>
              </a:ext>
            </a:extLst>
          </p:cNvPr>
          <p:cNvSpPr txBox="1"/>
          <p:nvPr/>
        </p:nvSpPr>
        <p:spPr>
          <a:xfrm>
            <a:off x="4106625" y="3224778"/>
            <a:ext cx="4122950" cy="42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Latex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安装</a:t>
            </a:r>
            <a:endParaRPr lang="en-GB" sz="2000" b="1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4" name="TextBox 57">
            <a:extLst>
              <a:ext uri="{FF2B5EF4-FFF2-40B4-BE49-F238E27FC236}">
                <a16:creationId xmlns:a16="http://schemas.microsoft.com/office/drawing/2014/main" id="{464D3D1E-4791-440E-9936-05DC7270C860}"/>
              </a:ext>
            </a:extLst>
          </p:cNvPr>
          <p:cNvSpPr txBox="1"/>
          <p:nvPr/>
        </p:nvSpPr>
        <p:spPr>
          <a:xfrm>
            <a:off x="4045376" y="4134294"/>
            <a:ext cx="1866217" cy="4126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Latex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基本命令</a:t>
            </a:r>
            <a:endParaRPr lang="en-GB" sz="2000" b="1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" name="Freeform 45"/>
          <p:cNvSpPr>
            <a:spLocks noEditPoints="1"/>
          </p:cNvSpPr>
          <p:nvPr/>
        </p:nvSpPr>
        <p:spPr bwMode="auto">
          <a:xfrm>
            <a:off x="2324512" y="2065625"/>
            <a:ext cx="437275" cy="437275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pPr>
              <a:lnSpc>
                <a:spcPct val="120000"/>
              </a:lnSpc>
            </a:pPr>
            <a:endParaRPr lang="en-US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" name="Freeform 45"/>
          <p:cNvSpPr>
            <a:spLocks noEditPoints="1"/>
          </p:cNvSpPr>
          <p:nvPr/>
        </p:nvSpPr>
        <p:spPr bwMode="auto">
          <a:xfrm>
            <a:off x="2324512" y="3120939"/>
            <a:ext cx="437275" cy="437275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pPr>
              <a:lnSpc>
                <a:spcPct val="120000"/>
              </a:lnSpc>
            </a:pPr>
            <a:endParaRPr lang="en-US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7" name="Donut 44">
            <a:extLst>
              <a:ext uri="{FF2B5EF4-FFF2-40B4-BE49-F238E27FC236}">
                <a16:creationId xmlns:a16="http://schemas.microsoft.com/office/drawing/2014/main" id="{FFAEADBD-77DF-471D-BDDE-D68AB8809788}"/>
              </a:ext>
            </a:extLst>
          </p:cNvPr>
          <p:cNvSpPr/>
          <p:nvPr/>
        </p:nvSpPr>
        <p:spPr>
          <a:xfrm>
            <a:off x="2180903" y="3990685"/>
            <a:ext cx="724494" cy="724494"/>
          </a:xfrm>
          <a:prstGeom prst="donut">
            <a:avLst>
              <a:gd name="adj" fmla="val 68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8" name="Freeform 45"/>
          <p:cNvSpPr>
            <a:spLocks noEditPoints="1"/>
          </p:cNvSpPr>
          <p:nvPr/>
        </p:nvSpPr>
        <p:spPr bwMode="auto">
          <a:xfrm>
            <a:off x="2324512" y="4134294"/>
            <a:ext cx="437275" cy="437275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pPr>
              <a:lnSpc>
                <a:spcPct val="120000"/>
              </a:lnSpc>
            </a:pPr>
            <a:endParaRPr lang="en-US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B74A6A5B-7265-6746-8EDC-9B3CDE187409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EE02059-6358-F94E-A16E-168FF82FB428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63930"/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小结</a:t>
              </a:r>
            </a:p>
          </p:txBody>
        </p: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3323A2BB-49C0-4747-9088-C4FFAA4FC1BE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522209D0-0671-EB4D-A889-DC7F8FAA036B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516B054F-F9CF-8E48-9030-8CCAFF520554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24" name="圆角矩形 23">
            <a:extLst>
              <a:ext uri="{FF2B5EF4-FFF2-40B4-BE49-F238E27FC236}">
                <a16:creationId xmlns:a16="http://schemas.microsoft.com/office/drawing/2014/main" id="{006AD0DA-C77C-F84A-BE93-B0B4B6618DC3}"/>
              </a:ext>
            </a:extLst>
          </p:cNvPr>
          <p:cNvSpPr/>
          <p:nvPr/>
        </p:nvSpPr>
        <p:spPr>
          <a:xfrm>
            <a:off x="3192239" y="2977329"/>
            <a:ext cx="5351145" cy="858659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" name="圆角矩形 24">
            <a:extLst>
              <a:ext uri="{FF2B5EF4-FFF2-40B4-BE49-F238E27FC236}">
                <a16:creationId xmlns:a16="http://schemas.microsoft.com/office/drawing/2014/main" id="{006AD0DA-C77C-F84A-BE93-B0B4B6618DC3}"/>
              </a:ext>
            </a:extLst>
          </p:cNvPr>
          <p:cNvSpPr/>
          <p:nvPr/>
        </p:nvSpPr>
        <p:spPr>
          <a:xfrm>
            <a:off x="3192240" y="1917839"/>
            <a:ext cx="5253360" cy="812072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" name="圆角矩形 25">
            <a:extLst>
              <a:ext uri="{FF2B5EF4-FFF2-40B4-BE49-F238E27FC236}">
                <a16:creationId xmlns:a16="http://schemas.microsoft.com/office/drawing/2014/main" id="{006AD0DA-C77C-F84A-BE93-B0B4B6618DC3}"/>
              </a:ext>
            </a:extLst>
          </p:cNvPr>
          <p:cNvSpPr/>
          <p:nvPr/>
        </p:nvSpPr>
        <p:spPr>
          <a:xfrm>
            <a:off x="3192239" y="3986508"/>
            <a:ext cx="5351145" cy="781945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0182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10"/>
          <p:cNvSpPr txBox="1"/>
          <p:nvPr/>
        </p:nvSpPr>
        <p:spPr>
          <a:xfrm>
            <a:off x="3417022" y="5559540"/>
            <a:ext cx="6024711" cy="900238"/>
          </a:xfrm>
          <a:prstGeom prst="rect">
            <a:avLst/>
          </a:prstGeom>
          <a:noFill/>
        </p:spPr>
        <p:txBody>
          <a:bodyPr wrap="none" lIns="68572" tIns="34286" rIns="68572" bIns="34286">
            <a:spAutoFit/>
          </a:bodyPr>
          <a:lstStyle/>
          <a:p>
            <a:pPr algn="ctr">
              <a:buNone/>
            </a:pPr>
            <a:r>
              <a:rPr lang="zh-CN" altLang="en-US" sz="54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感谢聆听 批评指导</a:t>
            </a:r>
          </a:p>
        </p:txBody>
      </p:sp>
      <p:sp>
        <p:nvSpPr>
          <p:cNvPr id="71" name="矩形 70"/>
          <p:cNvSpPr/>
          <p:nvPr/>
        </p:nvSpPr>
        <p:spPr>
          <a:xfrm>
            <a:off x="3945101" y="6496645"/>
            <a:ext cx="4968552" cy="315463"/>
          </a:xfrm>
          <a:prstGeom prst="rect">
            <a:avLst/>
          </a:prstGeom>
        </p:spPr>
        <p:txBody>
          <a:bodyPr wrap="square" lIns="68572" tIns="34286" rIns="68572" bIns="34286">
            <a:spAutoFit/>
          </a:bodyPr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GENERAL EDUCATION TEACHING COURSEWARE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175" y="1121936"/>
            <a:ext cx="4112444" cy="4112444"/>
          </a:xfrm>
          <a:prstGeom prst="rect">
            <a:avLst/>
          </a:prstGeom>
        </p:spPr>
      </p:pic>
      <p:pic>
        <p:nvPicPr>
          <p:cNvPr id="4" name="图片 3" descr="卡通人物&#10;&#10;描述已自动生成">
            <a:extLst>
              <a:ext uri="{FF2B5EF4-FFF2-40B4-BE49-F238E27FC236}">
                <a16:creationId xmlns:a16="http://schemas.microsoft.com/office/drawing/2014/main" id="{789E5A49-9892-4544-BCAD-5420FF1F98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927"/>
            <a:ext cx="12858750" cy="70567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圆角矩形 26"/>
          <p:cNvSpPr/>
          <p:nvPr/>
        </p:nvSpPr>
        <p:spPr>
          <a:xfrm>
            <a:off x="670088" y="2968254"/>
            <a:ext cx="11663943" cy="1458789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14536" y="3000524"/>
            <a:ext cx="11519495" cy="96545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63930">
              <a:lnSpc>
                <a:spcPct val="120000"/>
              </a:lnSpc>
            </a:pP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本次课程代码下载地址：</a:t>
            </a:r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https://github.com/yooongchun/MatlabCourse/tree/master/Lecture21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0" name="矩形 93"/>
          <p:cNvSpPr/>
          <p:nvPr/>
        </p:nvSpPr>
        <p:spPr>
          <a:xfrm>
            <a:off x="617121" y="2920788"/>
            <a:ext cx="405001" cy="405001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1" name="矩形 93"/>
          <p:cNvSpPr/>
          <p:nvPr/>
        </p:nvSpPr>
        <p:spPr>
          <a:xfrm rot="10800000">
            <a:off x="11973991" y="4048373"/>
            <a:ext cx="405001" cy="405001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384EDF4D-75FE-6845-9136-A3C2FA54AAA2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26AD4EA6-8CA9-1246-A420-A9845054AAC6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代码下载地址</a:t>
              </a:r>
            </a:p>
          </p:txBody>
        </p: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6E351974-C2E0-B04A-B142-DE765E9C1381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B417C83F-6560-D24C-B8E3-C2144CF40CC5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9DC9983D-5F76-BE4F-ABCD-DEB72B6E8292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85147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"/>
          <p:cNvSpPr txBox="1"/>
          <p:nvPr/>
        </p:nvSpPr>
        <p:spPr>
          <a:xfrm>
            <a:off x="1892871" y="808013"/>
            <a:ext cx="3172335" cy="698478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45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目录</a:t>
            </a:r>
            <a:endParaRPr lang="en-GB" sz="2530" b="1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2017962" y="1672109"/>
            <a:ext cx="1257328" cy="698118"/>
            <a:chOff x="2215144" y="927951"/>
            <a:chExt cx="1244730" cy="910317"/>
          </a:xfrm>
        </p:grpSpPr>
        <p:sp>
          <p:nvSpPr>
            <p:cNvPr id="10" name="平行四边形 9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7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11" name="文本框 9"/>
            <p:cNvSpPr txBox="1"/>
            <p:nvPr/>
          </p:nvSpPr>
          <p:spPr>
            <a:xfrm>
              <a:off x="2393075" y="927951"/>
              <a:ext cx="1066799" cy="910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935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01</a:t>
              </a:r>
              <a:endParaRPr lang="zh-CN" altLang="en-US" sz="3935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2017962" y="2627647"/>
            <a:ext cx="1257328" cy="708853"/>
            <a:chOff x="2215144" y="1952311"/>
            <a:chExt cx="1244730" cy="924318"/>
          </a:xfrm>
        </p:grpSpPr>
        <p:sp>
          <p:nvSpPr>
            <p:cNvPr id="13" name="平行四边形 12"/>
            <p:cNvSpPr/>
            <p:nvPr/>
          </p:nvSpPr>
          <p:spPr>
            <a:xfrm>
              <a:off x="2215144" y="2033848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7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14" name="文本框 10"/>
            <p:cNvSpPr txBox="1"/>
            <p:nvPr/>
          </p:nvSpPr>
          <p:spPr>
            <a:xfrm>
              <a:off x="2393075" y="1952311"/>
              <a:ext cx="1066799" cy="910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935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02</a:t>
              </a:r>
              <a:endParaRPr lang="zh-CN" altLang="en-US" sz="3935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017962" y="3614444"/>
            <a:ext cx="1257328" cy="698118"/>
            <a:chOff x="2215144" y="3018135"/>
            <a:chExt cx="1244730" cy="910318"/>
          </a:xfrm>
        </p:grpSpPr>
        <p:sp>
          <p:nvSpPr>
            <p:cNvPr id="16" name="平行四边形 15"/>
            <p:cNvSpPr/>
            <p:nvPr/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7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17" name="文本框 11"/>
            <p:cNvSpPr txBox="1"/>
            <p:nvPr/>
          </p:nvSpPr>
          <p:spPr>
            <a:xfrm>
              <a:off x="2393075" y="3018135"/>
              <a:ext cx="1066799" cy="910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935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03</a:t>
              </a:r>
              <a:endParaRPr lang="zh-CN" altLang="en-US" sz="3935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2972991" y="1690824"/>
            <a:ext cx="5423290" cy="646324"/>
            <a:chOff x="4315150" y="953426"/>
            <a:chExt cx="3857250" cy="540057"/>
          </a:xfrm>
        </p:grpSpPr>
        <p:sp>
          <p:nvSpPr>
            <p:cNvPr id="22" name="矩形 21"/>
            <p:cNvSpPr/>
            <p:nvPr/>
          </p:nvSpPr>
          <p:spPr>
            <a:xfrm>
              <a:off x="4830202" y="992260"/>
              <a:ext cx="2827147" cy="374267"/>
            </a:xfrm>
            <a:prstGeom prst="rect">
              <a:avLst/>
            </a:prstGeom>
            <a:ln w="15875">
              <a:noFill/>
            </a:ln>
          </p:spPr>
          <p:txBody>
            <a:bodyPr wrap="square" lIns="96423" tIns="48212" rIns="96423" bIns="48212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Latex</a:t>
              </a:r>
              <a:r>
                <a:rPr lang="zh-CN" altLang="en-US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介绍</a:t>
              </a:r>
              <a:endParaRPr lang="en-GB" altLang="zh-CN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23" name="平行四边形 22"/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23" tIns="48212" rIns="96423" bIns="48212"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z="225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2972991" y="2666802"/>
            <a:ext cx="5423290" cy="646324"/>
            <a:chOff x="4315150" y="1647579"/>
            <a:chExt cx="3857250" cy="540057"/>
          </a:xfrm>
        </p:grpSpPr>
        <p:sp>
          <p:nvSpPr>
            <p:cNvPr id="25" name="矩形 24"/>
            <p:cNvSpPr/>
            <p:nvPr/>
          </p:nvSpPr>
          <p:spPr>
            <a:xfrm>
              <a:off x="4841196" y="1699090"/>
              <a:ext cx="2827147" cy="374267"/>
            </a:xfrm>
            <a:prstGeom prst="rect">
              <a:avLst/>
            </a:prstGeom>
            <a:ln w="15875">
              <a:noFill/>
            </a:ln>
          </p:spPr>
          <p:txBody>
            <a:bodyPr wrap="square" lIns="96423" tIns="48212" rIns="96423" bIns="48212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dirty="0">
                  <a:solidFill>
                    <a:schemeClr val="accent2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Latex</a:t>
              </a:r>
              <a:r>
                <a:rPr lang="zh-CN" altLang="en-US" dirty="0">
                  <a:solidFill>
                    <a:schemeClr val="accent2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安装</a:t>
              </a:r>
              <a:endParaRPr lang="en-GB" altLang="zh-CN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26" name="平行四边形 25"/>
            <p:cNvSpPr/>
            <p:nvPr/>
          </p:nvSpPr>
          <p:spPr>
            <a:xfrm>
              <a:off x="4315150" y="1647579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23" tIns="48212" rIns="96423" bIns="48212"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z="225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2972991" y="3642780"/>
            <a:ext cx="5423290" cy="646324"/>
            <a:chOff x="4315150" y="2341731"/>
            <a:chExt cx="3857250" cy="540057"/>
          </a:xfrm>
        </p:grpSpPr>
        <p:sp>
          <p:nvSpPr>
            <p:cNvPr id="28" name="矩形 27"/>
            <p:cNvSpPr/>
            <p:nvPr/>
          </p:nvSpPr>
          <p:spPr>
            <a:xfrm>
              <a:off x="4841197" y="2390509"/>
              <a:ext cx="2827146" cy="374267"/>
            </a:xfrm>
            <a:prstGeom prst="rect">
              <a:avLst/>
            </a:prstGeom>
            <a:ln w="15875">
              <a:noFill/>
            </a:ln>
          </p:spPr>
          <p:txBody>
            <a:bodyPr wrap="square" lIns="96423" tIns="48212" rIns="96423" bIns="48212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基本命令</a:t>
              </a:r>
              <a:endParaRPr lang="en-GB" altLang="zh-CN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29" name="平行四边形 28"/>
            <p:cNvSpPr/>
            <p:nvPr/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23" tIns="48212" rIns="96423" bIns="48212"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z="225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</p:grpSp>
      <p:sp>
        <p:nvSpPr>
          <p:cNvPr id="33" name="矩形 32">
            <a:extLst>
              <a:ext uri="{FF2B5EF4-FFF2-40B4-BE49-F238E27FC236}">
                <a16:creationId xmlns:a16="http://schemas.microsoft.com/office/drawing/2014/main" id="{89FFD593-B2C0-8B4B-8A2F-636A6A779334}"/>
              </a:ext>
            </a:extLst>
          </p:cNvPr>
          <p:cNvSpPr/>
          <p:nvPr/>
        </p:nvSpPr>
        <p:spPr>
          <a:xfrm>
            <a:off x="2602978" y="939021"/>
            <a:ext cx="176010" cy="5258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DA9B46C7-8E35-934B-B0DD-DC5622D50492}"/>
              </a:ext>
            </a:extLst>
          </p:cNvPr>
          <p:cNvSpPr/>
          <p:nvPr/>
        </p:nvSpPr>
        <p:spPr>
          <a:xfrm>
            <a:off x="2126550" y="939021"/>
            <a:ext cx="414394" cy="5258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1995272" y="4562087"/>
            <a:ext cx="1257328" cy="708853"/>
            <a:chOff x="2215144" y="1952311"/>
            <a:chExt cx="1244730" cy="924318"/>
          </a:xfrm>
        </p:grpSpPr>
        <p:sp>
          <p:nvSpPr>
            <p:cNvPr id="31" name="平行四边形 30"/>
            <p:cNvSpPr/>
            <p:nvPr/>
          </p:nvSpPr>
          <p:spPr>
            <a:xfrm>
              <a:off x="2215144" y="2033848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7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32" name="文本框 10"/>
            <p:cNvSpPr txBox="1"/>
            <p:nvPr/>
          </p:nvSpPr>
          <p:spPr>
            <a:xfrm>
              <a:off x="2393075" y="1952311"/>
              <a:ext cx="1066799" cy="910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935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04</a:t>
              </a:r>
              <a:endParaRPr lang="zh-CN" altLang="en-US" sz="3935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2950301" y="4601242"/>
            <a:ext cx="5423290" cy="646324"/>
            <a:chOff x="4315150" y="1647579"/>
            <a:chExt cx="3857250" cy="540057"/>
          </a:xfrm>
        </p:grpSpPr>
        <p:sp>
          <p:nvSpPr>
            <p:cNvPr id="39" name="矩形 38"/>
            <p:cNvSpPr/>
            <p:nvPr/>
          </p:nvSpPr>
          <p:spPr>
            <a:xfrm>
              <a:off x="4841196" y="1699090"/>
              <a:ext cx="2827147" cy="374267"/>
            </a:xfrm>
            <a:prstGeom prst="rect">
              <a:avLst/>
            </a:prstGeom>
            <a:ln w="15875">
              <a:noFill/>
            </a:ln>
          </p:spPr>
          <p:txBody>
            <a:bodyPr wrap="square" lIns="96423" tIns="48212" rIns="96423" bIns="48212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dirty="0">
                  <a:solidFill>
                    <a:schemeClr val="accent4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小结</a:t>
              </a:r>
              <a:endParaRPr lang="en-GB" altLang="zh-CN" dirty="0">
                <a:solidFill>
                  <a:schemeClr val="accent4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40" name="平行四边形 39"/>
            <p:cNvSpPr/>
            <p:nvPr/>
          </p:nvSpPr>
          <p:spPr>
            <a:xfrm>
              <a:off x="4315150" y="1647579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23" tIns="48212" rIns="96423" bIns="48212"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z="225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6578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3" y="3562252"/>
            <a:ext cx="12858044" cy="13716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53" name="文本框 1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396927" y="3400301"/>
            <a:ext cx="1231106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01</a:t>
            </a:r>
            <a:endParaRPr lang="zh-CN" altLang="en-US" sz="9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6" name="标题 5"/>
          <p:cNvSpPr txBox="1"/>
          <p:nvPr>
            <p:custDataLst>
              <p:tags r:id="rId3"/>
            </p:custDataLst>
          </p:nvPr>
        </p:nvSpPr>
        <p:spPr>
          <a:xfrm>
            <a:off x="3693071" y="3749467"/>
            <a:ext cx="8790576" cy="997196"/>
          </a:xfrm>
          <a:prstGeom prst="rect">
            <a:avLst/>
          </a:prstGeom>
          <a:noFill/>
        </p:spPr>
        <p:txBody>
          <a:bodyPr wrap="square" lIns="0" tIns="0" rIns="0" bIns="0" anchor="t" anchorCtr="0">
            <a:sp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altLang="zh-CN" sz="7200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Latex</a:t>
            </a:r>
            <a:r>
              <a:rPr lang="zh-CN" altLang="en-US" sz="7200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介绍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08021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B74A6A5B-7265-6746-8EDC-9B3CDE187409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EE02059-6358-F94E-A16E-168FF82FB428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Latex</a:t>
              </a:r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介绍</a:t>
              </a: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3323A2BB-49C0-4747-9088-C4FFAA4FC1BE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22209D0-0671-EB4D-A889-DC7F8FAA036B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16B054F-F9CF-8E48-9030-8CCAFF520554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10" name="Pentagon 33">
            <a:extLst>
              <a:ext uri="{FF2B5EF4-FFF2-40B4-BE49-F238E27FC236}">
                <a16:creationId xmlns:a16="http://schemas.microsoft.com/office/drawing/2014/main" id="{9EF8DAF3-942D-4378-A07C-73055D9FE522}"/>
              </a:ext>
            </a:extLst>
          </p:cNvPr>
          <p:cNvSpPr/>
          <p:nvPr/>
        </p:nvSpPr>
        <p:spPr>
          <a:xfrm>
            <a:off x="974455" y="1186865"/>
            <a:ext cx="640667" cy="383982"/>
          </a:xfrm>
          <a:prstGeom prst="homePlate">
            <a:avLst/>
          </a:prstGeom>
          <a:solidFill>
            <a:schemeClr val="accent2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631D72-5CBA-4FA8-B4C2-69550AB41F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8855" y="2060997"/>
            <a:ext cx="128587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A8D075DF-0A7C-457F-A132-AA48B4ED9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8587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9CDCBF7-9D69-4B43-9A4C-475E2968068C}"/>
              </a:ext>
            </a:extLst>
          </p:cNvPr>
          <p:cNvSpPr/>
          <p:nvPr/>
        </p:nvSpPr>
        <p:spPr>
          <a:xfrm>
            <a:off x="1615122" y="1240061"/>
            <a:ext cx="11243628" cy="29177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63930">
              <a:lnSpc>
                <a:spcPct val="120000"/>
              </a:lnSpc>
            </a:pP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Latex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是一种高效的排版系统，普遍用于书籍、科技文档等的写作，但是和多数人熟悉的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Word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有巨大的区别。</a:t>
            </a:r>
          </a:p>
          <a:p>
            <a:pPr lvl="0" eaLnBrk="0" hangingPunct="0"/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Word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的排版思想是“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What you see is what you get”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，也就是“所见即所得”，输入一个字，屏幕上马上就出现一个字，更改了行间距，屏幕上的行间距也马上变化。而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Latex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的排版过程是源文件→编译→生成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PDF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，内容和样式是完全分离的。</a:t>
            </a:r>
            <a:endParaRPr lang="en-US" altLang="zh-CN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  <a:p>
            <a:pPr lvl="0" eaLnBrk="0" hangingPunct="0"/>
            <a:endParaRPr lang="en-US" altLang="zh-CN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  <a:p>
            <a:pPr lvl="0" eaLnBrk="0" hangingPunct="0"/>
            <a:r>
              <a:rPr lang="zh-CN" altLang="zh-CN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为什么要使用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Latex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？相比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Word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，它</a:t>
            </a:r>
            <a:r>
              <a:rPr lang="zh-CN" altLang="zh-CN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主要有以下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几点</a:t>
            </a:r>
            <a:r>
              <a:rPr lang="zh-CN" altLang="zh-CN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优势：</a:t>
            </a:r>
          </a:p>
          <a:p>
            <a:pPr lvl="0" eaLnBrk="0" hangingPunct="0"/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①</a:t>
            </a:r>
            <a:r>
              <a:rPr lang="zh-CN" altLang="zh-CN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高效整洁的数学环境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：</a:t>
            </a:r>
            <a:r>
              <a:rPr lang="zh-CN" altLang="zh-CN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使用Word的插入公式功能或者MathType插件，处理少量数学公式还可以一用，公式一旦稍微多一些，将会是一个非常繁琐的工作。</a:t>
            </a:r>
            <a:endParaRPr lang="en-US" altLang="zh-CN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  <a:p>
            <a:pPr lvl="0" eaLnBrk="0" hangingPunct="0"/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②</a:t>
            </a:r>
            <a:r>
              <a:rPr lang="zh-CN" altLang="zh-CN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使文档结构更清晰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：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Latex</a:t>
            </a:r>
            <a:r>
              <a:rPr lang="zh-CN" altLang="zh-CN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中内容和样式是完全分离的，这迫使人更细致地考虑文档的结构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。</a:t>
            </a:r>
            <a:endParaRPr lang="en-US" altLang="zh-CN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  <a:p>
            <a:pPr lvl="0" eaLnBrk="0" hangingPunct="0"/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③自动化的公式、图表、段落层级排版。</a:t>
            </a:r>
            <a:endParaRPr lang="en-US" altLang="zh-CN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F2202B6-5C00-4C8F-A2BC-FCCAE0542B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CN" altLang="zh-CN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3" name="AutoShape 2" descr="[公式]">
            <a:extLst>
              <a:ext uri="{FF2B5EF4-FFF2-40B4-BE49-F238E27FC236}">
                <a16:creationId xmlns:a16="http://schemas.microsoft.com/office/drawing/2014/main" id="{DD392F72-A09F-4C35-B6B0-EE32BAEE231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7700" y="-4270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3" descr="[公式]">
            <a:extLst>
              <a:ext uri="{FF2B5EF4-FFF2-40B4-BE49-F238E27FC236}">
                <a16:creationId xmlns:a16="http://schemas.microsoft.com/office/drawing/2014/main" id="{A68BEB1E-9B6B-4088-97BC-B795A1D32B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60875" y="-4270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4" descr="[公式]">
            <a:extLst>
              <a:ext uri="{FF2B5EF4-FFF2-40B4-BE49-F238E27FC236}">
                <a16:creationId xmlns:a16="http://schemas.microsoft.com/office/drawing/2014/main" id="{327DA954-11CC-4EF7-8B40-12439D81866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9100" y="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5F52B0F-F846-4CDD-B630-BD54D47400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4249"/>
            <a:ext cx="65" cy="7256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222180" rIns="0" bIns="22218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CN" altLang="zh-CN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9" name="AutoShape 6" descr="[公式]">
            <a:extLst>
              <a:ext uri="{FF2B5EF4-FFF2-40B4-BE49-F238E27FC236}">
                <a16:creationId xmlns:a16="http://schemas.microsoft.com/office/drawing/2014/main" id="{B9C1235A-E89F-4964-BDC2-8726C9E9BD4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-40608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AutoShape 7" descr="[公式]">
            <a:extLst>
              <a:ext uri="{FF2B5EF4-FFF2-40B4-BE49-F238E27FC236}">
                <a16:creationId xmlns:a16="http://schemas.microsoft.com/office/drawing/2014/main" id="{B3341FBE-4184-436B-977C-D1C1AE49741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5138" y="-29638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AutoShape 8" descr="[公式]">
            <a:extLst>
              <a:ext uri="{FF2B5EF4-FFF2-40B4-BE49-F238E27FC236}">
                <a16:creationId xmlns:a16="http://schemas.microsoft.com/office/drawing/2014/main" id="{72A8A12D-F5A7-4595-AFEF-D2AE343F641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380700" y="-24003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AutoShape 9" descr="[公式]">
            <a:extLst>
              <a:ext uri="{FF2B5EF4-FFF2-40B4-BE49-F238E27FC236}">
                <a16:creationId xmlns:a16="http://schemas.microsoft.com/office/drawing/2014/main" id="{80F0B442-DD91-49F3-8E18-50DC515A2F3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-9525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AutoShape 10" descr="[公式]">
            <a:extLst>
              <a:ext uri="{FF2B5EF4-FFF2-40B4-BE49-F238E27FC236}">
                <a16:creationId xmlns:a16="http://schemas.microsoft.com/office/drawing/2014/main" id="{49F08ABF-E2D7-4554-9A0B-7E50518CC94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1603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AutoShape 11" descr="[公式]">
            <a:extLst>
              <a:ext uri="{FF2B5EF4-FFF2-40B4-BE49-F238E27FC236}">
                <a16:creationId xmlns:a16="http://schemas.microsoft.com/office/drawing/2014/main" id="{1FE8CFCA-9405-4D4B-9940-0CBD8F19F4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76300" y="449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AutoShape 12" descr="[公式]">
            <a:extLst>
              <a:ext uri="{FF2B5EF4-FFF2-40B4-BE49-F238E27FC236}">
                <a16:creationId xmlns:a16="http://schemas.microsoft.com/office/drawing/2014/main" id="{D872FE37-6256-4DB3-B778-4C436F5A03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476500" y="12874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AutoShape 13" descr="[公式]">
            <a:extLst>
              <a:ext uri="{FF2B5EF4-FFF2-40B4-BE49-F238E27FC236}">
                <a16:creationId xmlns:a16="http://schemas.microsoft.com/office/drawing/2014/main" id="{CE63CB5D-1909-49BF-8B74-23B55FB326C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47900" y="26749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" name="Pentagon 33">
            <a:extLst>
              <a:ext uri="{FF2B5EF4-FFF2-40B4-BE49-F238E27FC236}">
                <a16:creationId xmlns:a16="http://schemas.microsoft.com/office/drawing/2014/main" id="{11C40ED4-F1B5-4ECF-AC3C-3B729C8C1989}"/>
              </a:ext>
            </a:extLst>
          </p:cNvPr>
          <p:cNvSpPr/>
          <p:nvPr/>
        </p:nvSpPr>
        <p:spPr>
          <a:xfrm>
            <a:off x="974455" y="2659064"/>
            <a:ext cx="640667" cy="383982"/>
          </a:xfrm>
          <a:prstGeom prst="homePlate">
            <a:avLst/>
          </a:prstGeom>
          <a:solidFill>
            <a:schemeClr val="accent2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6170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3" y="3562252"/>
            <a:ext cx="12858044" cy="13716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53" name="文本框 1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396927" y="3400301"/>
            <a:ext cx="1231106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02</a:t>
            </a:r>
            <a:endParaRPr lang="zh-CN" altLang="en-US" sz="9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6" name="标题 5"/>
          <p:cNvSpPr txBox="1"/>
          <p:nvPr>
            <p:custDataLst>
              <p:tags r:id="rId3"/>
            </p:custDataLst>
          </p:nvPr>
        </p:nvSpPr>
        <p:spPr>
          <a:xfrm>
            <a:off x="3693071" y="3749467"/>
            <a:ext cx="8790576" cy="997196"/>
          </a:xfrm>
          <a:prstGeom prst="rect">
            <a:avLst/>
          </a:prstGeom>
          <a:noFill/>
        </p:spPr>
        <p:txBody>
          <a:bodyPr wrap="square" lIns="0" tIns="0" rIns="0" bIns="0" anchor="t" anchorCtr="0">
            <a:sp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altLang="zh-CN" sz="7200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Latex</a:t>
            </a:r>
            <a:r>
              <a:rPr lang="zh-CN" altLang="en-US" sz="7200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安装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79427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B74A6A5B-7265-6746-8EDC-9B3CDE187409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EE02059-6358-F94E-A16E-168FF82FB428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Latex</a:t>
              </a:r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安装</a:t>
              </a: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3323A2BB-49C0-4747-9088-C4FFAA4FC1BE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22209D0-0671-EB4D-A889-DC7F8FAA036B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16B054F-F9CF-8E48-9030-8CCAFF520554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10" name="Pentagon 33">
            <a:extLst>
              <a:ext uri="{FF2B5EF4-FFF2-40B4-BE49-F238E27FC236}">
                <a16:creationId xmlns:a16="http://schemas.microsoft.com/office/drawing/2014/main" id="{9EF8DAF3-942D-4378-A07C-73055D9FE522}"/>
              </a:ext>
            </a:extLst>
          </p:cNvPr>
          <p:cNvSpPr/>
          <p:nvPr/>
        </p:nvSpPr>
        <p:spPr>
          <a:xfrm>
            <a:off x="974455" y="1186865"/>
            <a:ext cx="640667" cy="383982"/>
          </a:xfrm>
          <a:prstGeom prst="homePlate">
            <a:avLst/>
          </a:prstGeom>
          <a:solidFill>
            <a:schemeClr val="accent2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A8D075DF-0A7C-457F-A132-AA48B4ED9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8587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9CDCBF7-9D69-4B43-9A4C-475E2968068C}"/>
              </a:ext>
            </a:extLst>
          </p:cNvPr>
          <p:cNvSpPr/>
          <p:nvPr/>
        </p:nvSpPr>
        <p:spPr>
          <a:xfrm>
            <a:off x="1615122" y="1240061"/>
            <a:ext cx="11243628" cy="3980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63930">
              <a:lnSpc>
                <a:spcPct val="120000"/>
              </a:lnSpc>
            </a:pPr>
            <a:r>
              <a:rPr lang="zh-CN" altLang="en-US" dirty="0">
                <a:hlinkClick r:id="rId3"/>
              </a:rPr>
              <a:t>下载地址：</a:t>
            </a:r>
            <a:r>
              <a:rPr lang="en-US" altLang="zh-CN" dirty="0">
                <a:hlinkClick r:id="rId3"/>
              </a:rPr>
              <a:t>https://www.tug.org/texlive/</a:t>
            </a:r>
            <a:endParaRPr lang="en-US" altLang="zh-CN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F2202B6-5C00-4C8F-A2BC-FCCAE0542B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CN" altLang="zh-CN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3" name="AutoShape 2" descr="[公式]">
            <a:extLst>
              <a:ext uri="{FF2B5EF4-FFF2-40B4-BE49-F238E27FC236}">
                <a16:creationId xmlns:a16="http://schemas.microsoft.com/office/drawing/2014/main" id="{DD392F72-A09F-4C35-B6B0-EE32BAEE231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7700" y="-4270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3" descr="[公式]">
            <a:extLst>
              <a:ext uri="{FF2B5EF4-FFF2-40B4-BE49-F238E27FC236}">
                <a16:creationId xmlns:a16="http://schemas.microsoft.com/office/drawing/2014/main" id="{A68BEB1E-9B6B-4088-97BC-B795A1D32B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60875" y="-4270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4" descr="[公式]">
            <a:extLst>
              <a:ext uri="{FF2B5EF4-FFF2-40B4-BE49-F238E27FC236}">
                <a16:creationId xmlns:a16="http://schemas.microsoft.com/office/drawing/2014/main" id="{327DA954-11CC-4EF7-8B40-12439D81866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9100" y="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5F52B0F-F846-4CDD-B630-BD54D47400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4249"/>
            <a:ext cx="65" cy="7256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222180" rIns="0" bIns="22218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CN" altLang="zh-CN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9" name="AutoShape 6" descr="[公式]">
            <a:extLst>
              <a:ext uri="{FF2B5EF4-FFF2-40B4-BE49-F238E27FC236}">
                <a16:creationId xmlns:a16="http://schemas.microsoft.com/office/drawing/2014/main" id="{B9C1235A-E89F-4964-BDC2-8726C9E9BD4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-40608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AutoShape 7" descr="[公式]">
            <a:extLst>
              <a:ext uri="{FF2B5EF4-FFF2-40B4-BE49-F238E27FC236}">
                <a16:creationId xmlns:a16="http://schemas.microsoft.com/office/drawing/2014/main" id="{B3341FBE-4184-436B-977C-D1C1AE49741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5138" y="-29638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AutoShape 8" descr="[公式]">
            <a:extLst>
              <a:ext uri="{FF2B5EF4-FFF2-40B4-BE49-F238E27FC236}">
                <a16:creationId xmlns:a16="http://schemas.microsoft.com/office/drawing/2014/main" id="{72A8A12D-F5A7-4595-AFEF-D2AE343F641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380700" y="-24003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AutoShape 9" descr="[公式]">
            <a:extLst>
              <a:ext uri="{FF2B5EF4-FFF2-40B4-BE49-F238E27FC236}">
                <a16:creationId xmlns:a16="http://schemas.microsoft.com/office/drawing/2014/main" id="{80F0B442-DD91-49F3-8E18-50DC515A2F3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-9525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AutoShape 10" descr="[公式]">
            <a:extLst>
              <a:ext uri="{FF2B5EF4-FFF2-40B4-BE49-F238E27FC236}">
                <a16:creationId xmlns:a16="http://schemas.microsoft.com/office/drawing/2014/main" id="{49F08ABF-E2D7-4554-9A0B-7E50518CC94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1603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AutoShape 11" descr="[公式]">
            <a:extLst>
              <a:ext uri="{FF2B5EF4-FFF2-40B4-BE49-F238E27FC236}">
                <a16:creationId xmlns:a16="http://schemas.microsoft.com/office/drawing/2014/main" id="{1FE8CFCA-9405-4D4B-9940-0CBD8F19F4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76300" y="449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AutoShape 12" descr="[公式]">
            <a:extLst>
              <a:ext uri="{FF2B5EF4-FFF2-40B4-BE49-F238E27FC236}">
                <a16:creationId xmlns:a16="http://schemas.microsoft.com/office/drawing/2014/main" id="{D872FE37-6256-4DB3-B778-4C436F5A03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476500" y="12874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AutoShape 13" descr="[公式]">
            <a:extLst>
              <a:ext uri="{FF2B5EF4-FFF2-40B4-BE49-F238E27FC236}">
                <a16:creationId xmlns:a16="http://schemas.microsoft.com/office/drawing/2014/main" id="{CE63CB5D-1909-49BF-8B74-23B55FB326C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47900" y="26749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B753D471-82D7-49AB-B094-D5BF2C92A3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3468" y="1638119"/>
            <a:ext cx="7725378" cy="554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403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B74A6A5B-7265-6746-8EDC-9B3CDE187409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EE02059-6358-F94E-A16E-168FF82FB428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Latex</a:t>
              </a:r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安装</a:t>
              </a: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3323A2BB-49C0-4747-9088-C4FFAA4FC1BE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22209D0-0671-EB4D-A889-DC7F8FAA036B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16B054F-F9CF-8E48-9030-8CCAFF520554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10" name="Pentagon 33">
            <a:extLst>
              <a:ext uri="{FF2B5EF4-FFF2-40B4-BE49-F238E27FC236}">
                <a16:creationId xmlns:a16="http://schemas.microsoft.com/office/drawing/2014/main" id="{9EF8DAF3-942D-4378-A07C-73055D9FE522}"/>
              </a:ext>
            </a:extLst>
          </p:cNvPr>
          <p:cNvSpPr/>
          <p:nvPr/>
        </p:nvSpPr>
        <p:spPr>
          <a:xfrm>
            <a:off x="974455" y="1186865"/>
            <a:ext cx="640667" cy="383982"/>
          </a:xfrm>
          <a:prstGeom prst="homePlate">
            <a:avLst/>
          </a:prstGeom>
          <a:solidFill>
            <a:schemeClr val="accent2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A8D075DF-0A7C-457F-A132-AA48B4ED9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8587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9CDCBF7-9D69-4B43-9A4C-475E2968068C}"/>
              </a:ext>
            </a:extLst>
          </p:cNvPr>
          <p:cNvSpPr/>
          <p:nvPr/>
        </p:nvSpPr>
        <p:spPr>
          <a:xfrm>
            <a:off x="1615122" y="1240061"/>
            <a:ext cx="11243628" cy="3980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63930">
              <a:lnSpc>
                <a:spcPct val="120000"/>
              </a:lnSpc>
            </a:pPr>
            <a:r>
              <a:rPr lang="zh-CN" altLang="en-US" dirty="0">
                <a:hlinkClick r:id="rId3"/>
              </a:rPr>
              <a:t>下载地址：</a:t>
            </a:r>
            <a:r>
              <a:rPr lang="en-US" altLang="zh-CN" dirty="0">
                <a:hlinkClick r:id="rId3"/>
              </a:rPr>
              <a:t>https://www.tug.org/texlive/</a:t>
            </a:r>
            <a:endParaRPr lang="en-US" altLang="zh-CN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F2202B6-5C00-4C8F-A2BC-FCCAE0542B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CN" altLang="zh-CN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3" name="AutoShape 2" descr="[公式]">
            <a:extLst>
              <a:ext uri="{FF2B5EF4-FFF2-40B4-BE49-F238E27FC236}">
                <a16:creationId xmlns:a16="http://schemas.microsoft.com/office/drawing/2014/main" id="{DD392F72-A09F-4C35-B6B0-EE32BAEE231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7700" y="-4270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3" descr="[公式]">
            <a:extLst>
              <a:ext uri="{FF2B5EF4-FFF2-40B4-BE49-F238E27FC236}">
                <a16:creationId xmlns:a16="http://schemas.microsoft.com/office/drawing/2014/main" id="{A68BEB1E-9B6B-4088-97BC-B795A1D32B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60875" y="-4270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4" descr="[公式]">
            <a:extLst>
              <a:ext uri="{FF2B5EF4-FFF2-40B4-BE49-F238E27FC236}">
                <a16:creationId xmlns:a16="http://schemas.microsoft.com/office/drawing/2014/main" id="{327DA954-11CC-4EF7-8B40-12439D81866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9100" y="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5F52B0F-F846-4CDD-B630-BD54D47400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4249"/>
            <a:ext cx="65" cy="7256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222180" rIns="0" bIns="22218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CN" altLang="zh-CN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9" name="AutoShape 6" descr="[公式]">
            <a:extLst>
              <a:ext uri="{FF2B5EF4-FFF2-40B4-BE49-F238E27FC236}">
                <a16:creationId xmlns:a16="http://schemas.microsoft.com/office/drawing/2014/main" id="{B9C1235A-E89F-4964-BDC2-8726C9E9BD4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-40608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AutoShape 7" descr="[公式]">
            <a:extLst>
              <a:ext uri="{FF2B5EF4-FFF2-40B4-BE49-F238E27FC236}">
                <a16:creationId xmlns:a16="http://schemas.microsoft.com/office/drawing/2014/main" id="{B3341FBE-4184-436B-977C-D1C1AE49741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5138" y="-29638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AutoShape 8" descr="[公式]">
            <a:extLst>
              <a:ext uri="{FF2B5EF4-FFF2-40B4-BE49-F238E27FC236}">
                <a16:creationId xmlns:a16="http://schemas.microsoft.com/office/drawing/2014/main" id="{72A8A12D-F5A7-4595-AFEF-D2AE343F641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380700" y="-24003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AutoShape 9" descr="[公式]">
            <a:extLst>
              <a:ext uri="{FF2B5EF4-FFF2-40B4-BE49-F238E27FC236}">
                <a16:creationId xmlns:a16="http://schemas.microsoft.com/office/drawing/2014/main" id="{80F0B442-DD91-49F3-8E18-50DC515A2F3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-9525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AutoShape 10" descr="[公式]">
            <a:extLst>
              <a:ext uri="{FF2B5EF4-FFF2-40B4-BE49-F238E27FC236}">
                <a16:creationId xmlns:a16="http://schemas.microsoft.com/office/drawing/2014/main" id="{49F08ABF-E2D7-4554-9A0B-7E50518CC94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1603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AutoShape 11" descr="[公式]">
            <a:extLst>
              <a:ext uri="{FF2B5EF4-FFF2-40B4-BE49-F238E27FC236}">
                <a16:creationId xmlns:a16="http://schemas.microsoft.com/office/drawing/2014/main" id="{1FE8CFCA-9405-4D4B-9940-0CBD8F19F4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76300" y="449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AutoShape 12" descr="[公式]">
            <a:extLst>
              <a:ext uri="{FF2B5EF4-FFF2-40B4-BE49-F238E27FC236}">
                <a16:creationId xmlns:a16="http://schemas.microsoft.com/office/drawing/2014/main" id="{D872FE37-6256-4DB3-B778-4C436F5A03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476500" y="12874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AutoShape 13" descr="[公式]">
            <a:extLst>
              <a:ext uri="{FF2B5EF4-FFF2-40B4-BE49-F238E27FC236}">
                <a16:creationId xmlns:a16="http://schemas.microsoft.com/office/drawing/2014/main" id="{CE63CB5D-1909-49BF-8B74-23B55FB326C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47900" y="26749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FB30D73-2571-4187-965B-4276F3269E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4427" y="1814712"/>
            <a:ext cx="7840173" cy="5059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631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B74A6A5B-7265-6746-8EDC-9B3CDE187409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EE02059-6358-F94E-A16E-168FF82FB428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Latex</a:t>
              </a:r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安装</a:t>
              </a: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3323A2BB-49C0-4747-9088-C4FFAA4FC1BE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22209D0-0671-EB4D-A889-DC7F8FAA036B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16B054F-F9CF-8E48-9030-8CCAFF520554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10" name="Pentagon 33">
            <a:extLst>
              <a:ext uri="{FF2B5EF4-FFF2-40B4-BE49-F238E27FC236}">
                <a16:creationId xmlns:a16="http://schemas.microsoft.com/office/drawing/2014/main" id="{9EF8DAF3-942D-4378-A07C-73055D9FE522}"/>
              </a:ext>
            </a:extLst>
          </p:cNvPr>
          <p:cNvSpPr/>
          <p:nvPr/>
        </p:nvSpPr>
        <p:spPr>
          <a:xfrm>
            <a:off x="974455" y="1186865"/>
            <a:ext cx="640667" cy="383982"/>
          </a:xfrm>
          <a:prstGeom prst="homePlate">
            <a:avLst/>
          </a:prstGeom>
          <a:solidFill>
            <a:schemeClr val="accent2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A8D075DF-0A7C-457F-A132-AA48B4ED9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8587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9CDCBF7-9D69-4B43-9A4C-475E2968068C}"/>
              </a:ext>
            </a:extLst>
          </p:cNvPr>
          <p:cNvSpPr/>
          <p:nvPr/>
        </p:nvSpPr>
        <p:spPr>
          <a:xfrm>
            <a:off x="1615122" y="1240061"/>
            <a:ext cx="11243628" cy="380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63930">
              <a:lnSpc>
                <a:spcPct val="120000"/>
              </a:lnSpc>
            </a:pP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安装：</a:t>
            </a:r>
            <a:endParaRPr lang="en-US" altLang="zh-CN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F2202B6-5C00-4C8F-A2BC-FCCAE0542B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CN" altLang="zh-CN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3" name="AutoShape 2" descr="[公式]">
            <a:extLst>
              <a:ext uri="{FF2B5EF4-FFF2-40B4-BE49-F238E27FC236}">
                <a16:creationId xmlns:a16="http://schemas.microsoft.com/office/drawing/2014/main" id="{DD392F72-A09F-4C35-B6B0-EE32BAEE231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7700" y="-4270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3" descr="[公式]">
            <a:extLst>
              <a:ext uri="{FF2B5EF4-FFF2-40B4-BE49-F238E27FC236}">
                <a16:creationId xmlns:a16="http://schemas.microsoft.com/office/drawing/2014/main" id="{A68BEB1E-9B6B-4088-97BC-B795A1D32B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60875" y="-4270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4" descr="[公式]">
            <a:extLst>
              <a:ext uri="{FF2B5EF4-FFF2-40B4-BE49-F238E27FC236}">
                <a16:creationId xmlns:a16="http://schemas.microsoft.com/office/drawing/2014/main" id="{327DA954-11CC-4EF7-8B40-12439D81866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9100" y="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5F52B0F-F846-4CDD-B630-BD54D47400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4249"/>
            <a:ext cx="65" cy="7256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222180" rIns="0" bIns="22218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CN" altLang="zh-CN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9" name="AutoShape 6" descr="[公式]">
            <a:extLst>
              <a:ext uri="{FF2B5EF4-FFF2-40B4-BE49-F238E27FC236}">
                <a16:creationId xmlns:a16="http://schemas.microsoft.com/office/drawing/2014/main" id="{B9C1235A-E89F-4964-BDC2-8726C9E9BD4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-40608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AutoShape 7" descr="[公式]">
            <a:extLst>
              <a:ext uri="{FF2B5EF4-FFF2-40B4-BE49-F238E27FC236}">
                <a16:creationId xmlns:a16="http://schemas.microsoft.com/office/drawing/2014/main" id="{B3341FBE-4184-436B-977C-D1C1AE49741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5138" y="-29638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AutoShape 8" descr="[公式]">
            <a:extLst>
              <a:ext uri="{FF2B5EF4-FFF2-40B4-BE49-F238E27FC236}">
                <a16:creationId xmlns:a16="http://schemas.microsoft.com/office/drawing/2014/main" id="{72A8A12D-F5A7-4595-AFEF-D2AE343F641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380700" y="-24003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AutoShape 9" descr="[公式]">
            <a:extLst>
              <a:ext uri="{FF2B5EF4-FFF2-40B4-BE49-F238E27FC236}">
                <a16:creationId xmlns:a16="http://schemas.microsoft.com/office/drawing/2014/main" id="{80F0B442-DD91-49F3-8E18-50DC515A2F3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-9525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AutoShape 10" descr="[公式]">
            <a:extLst>
              <a:ext uri="{FF2B5EF4-FFF2-40B4-BE49-F238E27FC236}">
                <a16:creationId xmlns:a16="http://schemas.microsoft.com/office/drawing/2014/main" id="{49F08ABF-E2D7-4554-9A0B-7E50518CC94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1603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AutoShape 11" descr="[公式]">
            <a:extLst>
              <a:ext uri="{FF2B5EF4-FFF2-40B4-BE49-F238E27FC236}">
                <a16:creationId xmlns:a16="http://schemas.microsoft.com/office/drawing/2014/main" id="{1FE8CFCA-9405-4D4B-9940-0CBD8F19F4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76300" y="449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AutoShape 12" descr="[公式]">
            <a:extLst>
              <a:ext uri="{FF2B5EF4-FFF2-40B4-BE49-F238E27FC236}">
                <a16:creationId xmlns:a16="http://schemas.microsoft.com/office/drawing/2014/main" id="{D872FE37-6256-4DB3-B778-4C436F5A03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476500" y="12874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AutoShape 13" descr="[公式]">
            <a:extLst>
              <a:ext uri="{FF2B5EF4-FFF2-40B4-BE49-F238E27FC236}">
                <a16:creationId xmlns:a16="http://schemas.microsoft.com/office/drawing/2014/main" id="{CE63CB5D-1909-49BF-8B74-23B55FB326C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47900" y="26749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A7EDE34B-89DA-499C-B3A7-32C362D73A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51" t="713"/>
          <a:stretch/>
        </p:blipFill>
        <p:spPr>
          <a:xfrm>
            <a:off x="3044999" y="1018453"/>
            <a:ext cx="6549093" cy="6121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219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  <p:tag name="MH_ORDER" val="文本框 1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43"/>
  <p:tag name="MH_LIBRARY" val="GRAPHIC"/>
  <p:tag name="MH_ORDER" val="标题 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  <p:tag name="MH_ORDER" val="文本框 1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43"/>
  <p:tag name="MH_LIBRARY" val="GRAPHIC"/>
  <p:tag name="MH_ORDER" val="标题 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  <p:tag name="MH_ORDER" val="文本框 1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43"/>
  <p:tag name="MH_LIBRARY" val="GRAPHIC"/>
  <p:tag name="MH_ORDER" val="标题 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  <p:tag name="MH_ORDER" val="文本框 1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43"/>
  <p:tag name="MH_LIBRARY" val="GRAPHIC"/>
  <p:tag name="MH_ORDER" val="标题 5"/>
</p:tagLst>
</file>

<file path=ppt/theme/theme1.xml><?xml version="1.0" encoding="utf-8"?>
<a:theme xmlns:a="http://schemas.openxmlformats.org/drawingml/2006/main" name="1_自定义设计方案">
  <a:themeElements>
    <a:clrScheme name="自定义 37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DDD"/>
      </a:accent1>
      <a:accent2>
        <a:srgbClr val="00B0F2"/>
      </a:accent2>
      <a:accent3>
        <a:srgbClr val="007DDD"/>
      </a:accent3>
      <a:accent4>
        <a:srgbClr val="00B0F2"/>
      </a:accent4>
      <a:accent5>
        <a:srgbClr val="007DDD"/>
      </a:accent5>
      <a:accent6>
        <a:srgbClr val="00B0F2"/>
      </a:accent6>
      <a:hlink>
        <a:srgbClr val="007DDD"/>
      </a:hlink>
      <a:folHlink>
        <a:srgbClr val="00B0F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399</Words>
  <Application>Microsoft Office PowerPoint</Application>
  <PresentationFormat>自定义</PresentationFormat>
  <Paragraphs>74</Paragraphs>
  <Slides>19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SimHei</vt:lpstr>
      <vt:lpstr>Arial</vt:lpstr>
      <vt:lpstr>Calibri</vt:lpstr>
      <vt:lpstr>Calibri Light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tukuppt</dc:title>
  <dc:subject>熊猫办公</dc:subject>
  <dc:creator/>
  <cp:keywords>tukuppt; tukppt</cp:keywords>
  <cp:lastModifiedBy/>
  <cp:revision>1</cp:revision>
  <dcterms:created xsi:type="dcterms:W3CDTF">2016-10-17T14:00:00Z</dcterms:created>
  <dcterms:modified xsi:type="dcterms:W3CDTF">2019-11-17T04:08:58Z</dcterms:modified>
  <cp:category>tukuppt</cp:category>
  <dc:identifier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