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05" r:id="rId2"/>
    <p:sldId id="3206" r:id="rId3"/>
    <p:sldId id="3207" r:id="rId4"/>
    <p:sldId id="3219" r:id="rId5"/>
    <p:sldId id="3379" r:id="rId6"/>
    <p:sldId id="3384" r:id="rId7"/>
    <p:sldId id="3386" r:id="rId8"/>
    <p:sldId id="3385" r:id="rId9"/>
    <p:sldId id="3378" r:id="rId10"/>
    <p:sldId id="3204" r:id="rId11"/>
    <p:sldId id="3323" r:id="rId12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5638" userDrawn="1">
          <p15:clr>
            <a:srgbClr val="A4A3A4"/>
          </p15:clr>
        </p15:guide>
        <p15:guide id="3" pos="603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pos="5955" userDrawn="1">
          <p15:clr>
            <a:srgbClr val="A4A3A4"/>
          </p15:clr>
        </p15:guide>
        <p15:guide id="6" pos="376">
          <p15:clr>
            <a:srgbClr val="A4A3A4"/>
          </p15:clr>
        </p15:guide>
        <p15:guide id="7" pos="13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3C36"/>
    <a:srgbClr val="0070C0"/>
    <a:srgbClr val="FFFFFF"/>
    <a:srgbClr val="08B689"/>
    <a:srgbClr val="79B50F"/>
    <a:srgbClr val="09B0DE"/>
    <a:srgbClr val="6669D2"/>
    <a:srgbClr val="33BE9B"/>
    <a:srgbClr val="33FCC4"/>
    <a:srgbClr val="42D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2986" autoAdjust="0"/>
  </p:normalViewPr>
  <p:slideViewPr>
    <p:cSldViewPr>
      <p:cViewPr varScale="1">
        <p:scale>
          <a:sx n="146" d="100"/>
          <a:sy n="146" d="100"/>
        </p:scale>
        <p:origin x="104" y="624"/>
      </p:cViewPr>
      <p:guideLst>
        <p:guide orient="horz" pos="328"/>
        <p:guide pos="5638"/>
        <p:guide pos="603"/>
        <p:guide orient="horz" pos="3866"/>
        <p:guide pos="5955"/>
        <p:guide pos="376"/>
        <p:guide pos="1374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56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91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76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15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72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9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69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68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607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780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312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951379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2438016" y="2485805"/>
            <a:ext cx="5678462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数学建模竞赛实战</a:t>
            </a:r>
          </a:p>
        </p:txBody>
      </p:sp>
      <p:sp>
        <p:nvSpPr>
          <p:cNvPr id="70" name="矩形 69"/>
          <p:cNvSpPr/>
          <p:nvPr/>
        </p:nvSpPr>
        <p:spPr>
          <a:xfrm>
            <a:off x="4125119" y="4912469"/>
            <a:ext cx="2304256" cy="37701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授课老师：查永春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-32689" y="3981668"/>
            <a:ext cx="10477277" cy="684795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写作篇：优秀论文排版分析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222261-4E86-0943-8883-4C95AE9A9E72}"/>
              </a:ext>
            </a:extLst>
          </p:cNvPr>
          <p:cNvGrpSpPr/>
          <p:nvPr/>
        </p:nvGrpSpPr>
        <p:grpSpPr>
          <a:xfrm rot="16200000">
            <a:off x="-642015" y="2594437"/>
            <a:ext cx="3528130" cy="2443343"/>
            <a:chOff x="4540310" y="-64474"/>
            <a:chExt cx="3182548" cy="2036641"/>
          </a:xfrm>
        </p:grpSpPr>
        <p:sp>
          <p:nvSpPr>
            <p:cNvPr id="10" name="等腰三角形 10">
              <a:extLst>
                <a:ext uri="{FF2B5EF4-FFF2-40B4-BE49-F238E27FC236}">
                  <a16:creationId xmlns:a16="http://schemas.microsoft.com/office/drawing/2014/main" id="{33A7C23F-57F6-BB4E-88FC-81AAE6DAE0D6}"/>
                </a:ext>
              </a:extLst>
            </p:cNvPr>
            <p:cNvSpPr/>
            <p:nvPr/>
          </p:nvSpPr>
          <p:spPr>
            <a:xfrm flipV="1">
              <a:off x="4540310" y="-8671"/>
              <a:ext cx="3175876" cy="198083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等腰三角形 7">
              <a:extLst>
                <a:ext uri="{FF2B5EF4-FFF2-40B4-BE49-F238E27FC236}">
                  <a16:creationId xmlns:a16="http://schemas.microsoft.com/office/drawing/2014/main" id="{23223162-D8A0-AD48-8C8F-4FC3094C3180}"/>
                </a:ext>
              </a:extLst>
            </p:cNvPr>
            <p:cNvSpPr/>
            <p:nvPr/>
          </p:nvSpPr>
          <p:spPr>
            <a:xfrm rot="5400000">
              <a:off x="5907233" y="156541"/>
              <a:ext cx="2036640" cy="159461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138237">
                  <a:moveTo>
                    <a:pt x="0" y="661987"/>
                  </a:moveTo>
                  <a:lnTo>
                    <a:pt x="89747" y="0"/>
                  </a:lnTo>
                  <a:lnTo>
                    <a:pt x="3109533" y="1138237"/>
                  </a:lnTo>
                  <a:lnTo>
                    <a:pt x="0" y="661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1980D8-2607-6745-9DFC-1FEE09635A38}"/>
              </a:ext>
            </a:extLst>
          </p:cNvPr>
          <p:cNvGrpSpPr/>
          <p:nvPr/>
        </p:nvGrpSpPr>
        <p:grpSpPr>
          <a:xfrm rot="16200000">
            <a:off x="-994828" y="1022086"/>
            <a:ext cx="3542320" cy="1708211"/>
            <a:chOff x="5314256" y="-36573"/>
            <a:chExt cx="4223384" cy="2036640"/>
          </a:xfrm>
        </p:grpSpPr>
        <p:sp>
          <p:nvSpPr>
            <p:cNvPr id="13" name="等腰三角形 9">
              <a:extLst>
                <a:ext uri="{FF2B5EF4-FFF2-40B4-BE49-F238E27FC236}">
                  <a16:creationId xmlns:a16="http://schemas.microsoft.com/office/drawing/2014/main" id="{6621FBA1-36E4-4A4C-A316-B73E3E0B8A7C}"/>
                </a:ext>
              </a:extLst>
            </p:cNvPr>
            <p:cNvSpPr/>
            <p:nvPr/>
          </p:nvSpPr>
          <p:spPr>
            <a:xfrm flipV="1">
              <a:off x="5314256" y="17181"/>
              <a:ext cx="4190029" cy="1980838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等腰三角形 7">
              <a:extLst>
                <a:ext uri="{FF2B5EF4-FFF2-40B4-BE49-F238E27FC236}">
                  <a16:creationId xmlns:a16="http://schemas.microsoft.com/office/drawing/2014/main" id="{7091281C-56D6-FD40-8584-0EDF44E39EF6}"/>
                </a:ext>
              </a:extLst>
            </p:cNvPr>
            <p:cNvSpPr/>
            <p:nvPr/>
          </p:nvSpPr>
          <p:spPr>
            <a:xfrm rot="5400000">
              <a:off x="7455135" y="-82438"/>
              <a:ext cx="2036640" cy="212837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  <a:gd name="connsiteX0-65" fmla="*/ 0 w 3109533"/>
                <a:gd name="connsiteY0-66" fmla="*/ 947737 h 1423987"/>
                <a:gd name="connsiteX1-67" fmla="*/ 132344 w 3109533"/>
                <a:gd name="connsiteY1-68" fmla="*/ 0 h 1423987"/>
                <a:gd name="connsiteX2-69" fmla="*/ 3109533 w 3109533"/>
                <a:gd name="connsiteY2-70" fmla="*/ 1423987 h 1423987"/>
                <a:gd name="connsiteX3-71" fmla="*/ 0 w 3109533"/>
                <a:gd name="connsiteY3-72" fmla="*/ 947737 h 1423987"/>
                <a:gd name="connsiteX0-73" fmla="*/ 0 w 3109533"/>
                <a:gd name="connsiteY0-74" fmla="*/ 966787 h 1443037"/>
                <a:gd name="connsiteX1-75" fmla="*/ 132344 w 3109533"/>
                <a:gd name="connsiteY1-76" fmla="*/ 0 h 1443037"/>
                <a:gd name="connsiteX2-77" fmla="*/ 3109533 w 3109533"/>
                <a:gd name="connsiteY2-78" fmla="*/ 1443037 h 1443037"/>
                <a:gd name="connsiteX3-79" fmla="*/ 0 w 3109533"/>
                <a:gd name="connsiteY3-80" fmla="*/ 966787 h 1443037"/>
                <a:gd name="connsiteX0-81" fmla="*/ 0 w 3109533"/>
                <a:gd name="connsiteY0-82" fmla="*/ 1042987 h 1519237"/>
                <a:gd name="connsiteX1-83" fmla="*/ 47151 w 3109533"/>
                <a:gd name="connsiteY1-84" fmla="*/ 0 h 1519237"/>
                <a:gd name="connsiteX2-85" fmla="*/ 3109533 w 3109533"/>
                <a:gd name="connsiteY2-86" fmla="*/ 1519237 h 1519237"/>
                <a:gd name="connsiteX3-87" fmla="*/ 0 w 3109533"/>
                <a:gd name="connsiteY3-88" fmla="*/ 1042987 h 1519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519237">
                  <a:moveTo>
                    <a:pt x="0" y="1042987"/>
                  </a:moveTo>
                  <a:lnTo>
                    <a:pt x="47151" y="0"/>
                  </a:lnTo>
                  <a:lnTo>
                    <a:pt x="3109533" y="1519237"/>
                  </a:lnTo>
                  <a:lnTo>
                    <a:pt x="0" y="1042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C06DB7B6-A1E1-D442-8B05-2B9134D23689}"/>
              </a:ext>
            </a:extLst>
          </p:cNvPr>
          <p:cNvSpPr/>
          <p:nvPr/>
        </p:nvSpPr>
        <p:spPr>
          <a:xfrm rot="16200000" flipV="1">
            <a:off x="-637423" y="4314030"/>
            <a:ext cx="3016850" cy="1826683"/>
          </a:xfrm>
          <a:prstGeom prst="triangle">
            <a:avLst/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等腰三角形 7">
            <a:extLst>
              <a:ext uri="{FF2B5EF4-FFF2-40B4-BE49-F238E27FC236}">
                <a16:creationId xmlns:a16="http://schemas.microsoft.com/office/drawing/2014/main" id="{97D2F4CA-2203-584F-B55B-0E6AA9D9E548}"/>
              </a:ext>
            </a:extLst>
          </p:cNvPr>
          <p:cNvSpPr/>
          <p:nvPr/>
        </p:nvSpPr>
        <p:spPr>
          <a:xfrm>
            <a:off x="-54563" y="3709258"/>
            <a:ext cx="1839448" cy="1547591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343072 h 819322"/>
              <a:gd name="connsiteX1-67" fmla="*/ 1083753 w 3109533"/>
              <a:gd name="connsiteY1-68" fmla="*/ 0 h 819322"/>
              <a:gd name="connsiteX2-69" fmla="*/ 3109533 w 3109533"/>
              <a:gd name="connsiteY2-70" fmla="*/ 819322 h 819322"/>
              <a:gd name="connsiteX3-71" fmla="*/ 0 w 3109533"/>
              <a:gd name="connsiteY3-72" fmla="*/ 343072 h 819322"/>
              <a:gd name="connsiteX0-73" fmla="*/ 104211 w 2025780"/>
              <a:gd name="connsiteY0-74" fmla="*/ 502530 h 819322"/>
              <a:gd name="connsiteX1-75" fmla="*/ 0 w 2025780"/>
              <a:gd name="connsiteY1-76" fmla="*/ 0 h 819322"/>
              <a:gd name="connsiteX2-77" fmla="*/ 2025780 w 2025780"/>
              <a:gd name="connsiteY2-78" fmla="*/ 819322 h 819322"/>
              <a:gd name="connsiteX3-79" fmla="*/ 104211 w 2025780"/>
              <a:gd name="connsiteY3-80" fmla="*/ 502530 h 819322"/>
              <a:gd name="connsiteX0-81" fmla="*/ 31479 w 1953048"/>
              <a:gd name="connsiteY0-82" fmla="*/ 490264 h 807056"/>
              <a:gd name="connsiteX1-83" fmla="*/ 0 w 1953048"/>
              <a:gd name="connsiteY1-84" fmla="*/ 0 h 807056"/>
              <a:gd name="connsiteX2-85" fmla="*/ 1953048 w 1953048"/>
              <a:gd name="connsiteY2-86" fmla="*/ 807056 h 807056"/>
              <a:gd name="connsiteX3-87" fmla="*/ 31479 w 1953048"/>
              <a:gd name="connsiteY3-88" fmla="*/ 490264 h 8070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53048" h="807056">
                <a:moveTo>
                  <a:pt x="31479" y="490264"/>
                </a:moveTo>
                <a:lnTo>
                  <a:pt x="0" y="0"/>
                </a:lnTo>
                <a:lnTo>
                  <a:pt x="1953048" y="807056"/>
                </a:lnTo>
                <a:lnTo>
                  <a:pt x="31479" y="490264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22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44">
            <a:extLst>
              <a:ext uri="{FF2B5EF4-FFF2-40B4-BE49-F238E27FC236}">
                <a16:creationId xmlns:a16="http://schemas.microsoft.com/office/drawing/2014/main" id="{FFAEADBD-77DF-471D-BDDE-D68AB8809788}"/>
              </a:ext>
            </a:extLst>
          </p:cNvPr>
          <p:cNvSpPr/>
          <p:nvPr/>
        </p:nvSpPr>
        <p:spPr>
          <a:xfrm>
            <a:off x="2180903" y="1922016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Donut 51">
            <a:extLst>
              <a:ext uri="{FF2B5EF4-FFF2-40B4-BE49-F238E27FC236}">
                <a16:creationId xmlns:a16="http://schemas.microsoft.com/office/drawing/2014/main" id="{7F10B7CE-DF2A-401B-A70D-71EF2E0596B6}"/>
              </a:ext>
            </a:extLst>
          </p:cNvPr>
          <p:cNvSpPr/>
          <p:nvPr/>
        </p:nvSpPr>
        <p:spPr>
          <a:xfrm>
            <a:off x="2180903" y="2977330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53">
            <a:extLst>
              <a:ext uri="{FF2B5EF4-FFF2-40B4-BE49-F238E27FC236}">
                <a16:creationId xmlns:a16="http://schemas.microsoft.com/office/drawing/2014/main" id="{C5048B4E-6E7E-4682-9E34-32C62E6C1F18}"/>
              </a:ext>
            </a:extLst>
          </p:cNvPr>
          <p:cNvSpPr txBox="1"/>
          <p:nvPr/>
        </p:nvSpPr>
        <p:spPr>
          <a:xfrm>
            <a:off x="4053111" y="2117568"/>
            <a:ext cx="4190579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五篇论文示例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48C51C1A-18A7-4220-8FBD-62F6C341E31E}"/>
              </a:ext>
            </a:extLst>
          </p:cNvPr>
          <p:cNvSpPr txBox="1"/>
          <p:nvPr/>
        </p:nvSpPr>
        <p:spPr>
          <a:xfrm>
            <a:off x="4106625" y="3224778"/>
            <a:ext cx="4122950" cy="42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特点总结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Freeform 45"/>
          <p:cNvSpPr>
            <a:spLocks noEditPoints="1"/>
          </p:cNvSpPr>
          <p:nvPr/>
        </p:nvSpPr>
        <p:spPr bwMode="auto">
          <a:xfrm>
            <a:off x="2324512" y="2065625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45"/>
          <p:cNvSpPr>
            <a:spLocks noEditPoints="1"/>
          </p:cNvSpPr>
          <p:nvPr/>
        </p:nvSpPr>
        <p:spPr bwMode="auto">
          <a:xfrm>
            <a:off x="2324512" y="3120939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192239" y="2977329"/>
            <a:ext cx="5351145" cy="85865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192240" y="1917839"/>
            <a:ext cx="5253360" cy="812072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1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3417022" y="5559540"/>
            <a:ext cx="6024711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感谢聆听 批评指导</a:t>
            </a:r>
          </a:p>
        </p:txBody>
      </p:sp>
      <p:sp>
        <p:nvSpPr>
          <p:cNvPr id="71" name="矩形 70"/>
          <p:cNvSpPr/>
          <p:nvPr/>
        </p:nvSpPr>
        <p:spPr>
          <a:xfrm>
            <a:off x="3945101" y="6496645"/>
            <a:ext cx="4968552" cy="315463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GENERAL EDUCATION TEACHING COURSEWARE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75" y="1121936"/>
            <a:ext cx="4112444" cy="4112444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789E5A49-9892-4544-BCAD-5420FF1F9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7"/>
            <a:ext cx="12858750" cy="7056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670088" y="2968254"/>
            <a:ext cx="11663943" cy="145878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36" y="3000524"/>
            <a:ext cx="11519495" cy="9654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本次课程代码下载地址：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https://github.com/yooongchun/MatlabCourse/tree/master/Lecture25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617121" y="292078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矩形 93"/>
          <p:cNvSpPr/>
          <p:nvPr/>
        </p:nvSpPr>
        <p:spPr>
          <a:xfrm rot="10800000">
            <a:off x="11973991" y="4048373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84EDF4D-75FE-6845-9136-A3C2FA54AAA2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6AD4EA6-8CA9-1246-A420-A9845054AAC6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代码下载地址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E351974-C2E0-B04A-B142-DE765E9C1381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417C83F-6560-D24C-B8E3-C2144CF40CC5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DC9983D-5F76-BE4F-ABCD-DEB72B6E8292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1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/>
          <p:nvPr/>
        </p:nvSpPr>
        <p:spPr>
          <a:xfrm>
            <a:off x="1892871" y="808013"/>
            <a:ext cx="3172335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5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目录</a:t>
            </a:r>
            <a:endParaRPr lang="en-GB" sz="253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17962" y="1672109"/>
            <a:ext cx="1257328" cy="698118"/>
            <a:chOff x="2215144" y="927951"/>
            <a:chExt cx="1244730" cy="910317"/>
          </a:xfrm>
        </p:grpSpPr>
        <p:sp>
          <p:nvSpPr>
            <p:cNvPr id="10" name="平行四边形 9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2393075" y="927951"/>
              <a:ext cx="1066799" cy="91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01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17962" y="2627647"/>
            <a:ext cx="1257328" cy="708853"/>
            <a:chOff x="2215144" y="1952311"/>
            <a:chExt cx="1244730" cy="924318"/>
          </a:xfrm>
        </p:grpSpPr>
        <p:sp>
          <p:nvSpPr>
            <p:cNvPr id="13" name="平行四边形 12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4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02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17962" y="3614444"/>
            <a:ext cx="1257328" cy="698118"/>
            <a:chOff x="2215144" y="3018135"/>
            <a:chExt cx="1244730" cy="910318"/>
          </a:xfrm>
        </p:grpSpPr>
        <p:sp>
          <p:nvSpPr>
            <p:cNvPr id="16" name="平行四边形 15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7" name="文本框 11"/>
            <p:cNvSpPr txBox="1"/>
            <p:nvPr/>
          </p:nvSpPr>
          <p:spPr>
            <a:xfrm>
              <a:off x="2393075" y="3018135"/>
              <a:ext cx="1066799" cy="91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03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72991" y="1690824"/>
            <a:ext cx="5423290" cy="646324"/>
            <a:chOff x="4315150" y="953426"/>
            <a:chExt cx="3857250" cy="540057"/>
          </a:xfrm>
        </p:grpSpPr>
        <p:sp>
          <p:nvSpPr>
            <p:cNvPr id="22" name="矩形 21"/>
            <p:cNvSpPr/>
            <p:nvPr/>
          </p:nvSpPr>
          <p:spPr>
            <a:xfrm>
              <a:off x="4830202" y="99226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论文示例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972991" y="2666802"/>
            <a:ext cx="5423290" cy="646324"/>
            <a:chOff x="4315150" y="1647579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总结</a:t>
              </a:r>
              <a:endParaRPr lang="en-GB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972991" y="3642780"/>
            <a:ext cx="5423290" cy="646324"/>
            <a:chOff x="4315150" y="2341731"/>
            <a:chExt cx="3857250" cy="540057"/>
          </a:xfrm>
        </p:grpSpPr>
        <p:sp>
          <p:nvSpPr>
            <p:cNvPr id="28" name="矩形 27"/>
            <p:cNvSpPr/>
            <p:nvPr/>
          </p:nvSpPr>
          <p:spPr>
            <a:xfrm>
              <a:off x="4841197" y="2390509"/>
              <a:ext cx="2827146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89FFD593-B2C0-8B4B-8A2F-636A6A779334}"/>
              </a:ext>
            </a:extLst>
          </p:cNvPr>
          <p:cNvSpPr/>
          <p:nvPr/>
        </p:nvSpPr>
        <p:spPr>
          <a:xfrm>
            <a:off x="2602978" y="939021"/>
            <a:ext cx="176010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A9B46C7-8E35-934B-B0DD-DC5622D50492}"/>
              </a:ext>
            </a:extLst>
          </p:cNvPr>
          <p:cNvSpPr/>
          <p:nvPr/>
        </p:nvSpPr>
        <p:spPr>
          <a:xfrm>
            <a:off x="2126550" y="939021"/>
            <a:ext cx="414394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657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论文示例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0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总结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942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特点总结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631D72-5CBA-4FA8-B4C2-69550AB41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55" y="2060997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170853"/>
            <a:ext cx="112436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论文基本结构：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lvl="1" eaLnBrk="0" hangingPunct="0">
              <a:buFontTx/>
              <a:buChar char="•"/>
            </a:pP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摘要和关键词</a:t>
            </a:r>
          </a:p>
          <a:p>
            <a:pPr lvl="1" eaLnBrk="0" hangingPunct="0">
              <a:buFontTx/>
              <a:buChar char="•"/>
            </a:pP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问题重述</a:t>
            </a:r>
          </a:p>
          <a:p>
            <a:pPr lvl="1" eaLnBrk="0" hangingPunct="0">
              <a:buFontTx/>
              <a:buChar char="•"/>
            </a:pP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问题分析</a:t>
            </a:r>
          </a:p>
          <a:p>
            <a:pPr lvl="1" eaLnBrk="0" hangingPunct="0">
              <a:buFontTx/>
              <a:buChar char="•"/>
            </a:pP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模型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建立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与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求解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：第一问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、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第二问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、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第三问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…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lvl="1" eaLnBrk="0" hangingPunct="0">
              <a:buFontTx/>
              <a:buChar char="•"/>
            </a:pP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模型的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验证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lvl="1" eaLnBrk="0" hangingPunct="0">
              <a:buFontTx/>
              <a:buChar char="•"/>
            </a:pP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模型的分析和评价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优点、缺点、鲁棒性等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)</a:t>
            </a:r>
          </a:p>
          <a:p>
            <a:pPr lvl="1" eaLnBrk="0" hangingPunct="0">
              <a:buFontTx/>
              <a:buChar char="•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模型改进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2A46DCE7-E4D4-424E-BF34-2A339F88E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225" y="2986831"/>
            <a:ext cx="65" cy="10026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AutoShape 8" descr="[公式]">
            <a:extLst>
              <a:ext uri="{FF2B5EF4-FFF2-40B4-BE49-F238E27FC236}">
                <a16:creationId xmlns:a16="http://schemas.microsoft.com/office/drawing/2014/main" id="{DEFDAC2B-0E66-4C16-8EF5-809D7A39BD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84475" y="-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9" descr="[公式]">
            <a:extLst>
              <a:ext uri="{FF2B5EF4-FFF2-40B4-BE49-F238E27FC236}">
                <a16:creationId xmlns:a16="http://schemas.microsoft.com/office/drawing/2014/main" id="{EB6BC3A3-75CB-4335-982A-F2C46E74E6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57650" y="-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Pentagon 33">
            <a:extLst>
              <a:ext uri="{FF2B5EF4-FFF2-40B4-BE49-F238E27FC236}">
                <a16:creationId xmlns:a16="http://schemas.microsoft.com/office/drawing/2014/main" id="{B7D1F4AC-1AAA-4C1C-9756-8DC16FD0CF46}"/>
              </a:ext>
            </a:extLst>
          </p:cNvPr>
          <p:cNvSpPr/>
          <p:nvPr/>
        </p:nvSpPr>
        <p:spPr>
          <a:xfrm>
            <a:off x="974455" y="3780462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2ECC6A-AAFD-4B92-9CB9-56A62EFCB55D}"/>
              </a:ext>
            </a:extLst>
          </p:cNvPr>
          <p:cNvSpPr/>
          <p:nvPr/>
        </p:nvSpPr>
        <p:spPr>
          <a:xfrm>
            <a:off x="1615122" y="3764450"/>
            <a:ext cx="112436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排版规范：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lvl="1" eaLnBrk="0" hangingPunct="0">
              <a:buFontTx/>
              <a:buChar char="•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图片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lvl="1" eaLnBrk="0" hangingPunct="0">
              <a:buFontTx/>
              <a:buChar char="•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表格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lvl="1" eaLnBrk="0" hangingPunct="0">
              <a:buFontTx/>
              <a:buChar char="•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公式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lvl="1" eaLnBrk="0" hangingPunct="0">
              <a:buFontTx/>
              <a:buChar char="•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段落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lvl="1" eaLnBrk="0" hangingPunct="0">
              <a:buFontTx/>
              <a:buChar char="•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引用规范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lvl="1" eaLnBrk="0" hangingPunct="0">
              <a:buFontTx/>
              <a:buChar char="•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附录代码及图表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772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特点总结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631D72-5CBA-4FA8-B4C2-69550AB41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55" y="2060997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170853"/>
            <a:ext cx="112436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论文基本结构：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lvl="1" eaLnBrk="0" hangingPunct="0">
              <a:buFontTx/>
              <a:buChar char="•"/>
            </a:pP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摘要和关键词</a:t>
            </a:r>
          </a:p>
          <a:p>
            <a:pPr lvl="1" eaLnBrk="0" hangingPunct="0">
              <a:buFontTx/>
              <a:buChar char="•"/>
            </a:pP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问题重述</a:t>
            </a:r>
          </a:p>
          <a:p>
            <a:pPr lvl="1" eaLnBrk="0" hangingPunct="0">
              <a:buFontTx/>
              <a:buChar char="•"/>
            </a:pP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问题分析</a:t>
            </a:r>
          </a:p>
          <a:p>
            <a:pPr lvl="1" eaLnBrk="0" hangingPunct="0">
              <a:buFontTx/>
              <a:buChar char="•"/>
            </a:pP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模型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建立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与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求解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：第一问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、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第二问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、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第三问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…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lvl="1" eaLnBrk="0" hangingPunct="0">
              <a:buFontTx/>
              <a:buChar char="•"/>
            </a:pP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模型的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验证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lvl="1" eaLnBrk="0" hangingPunct="0">
              <a:buFontTx/>
              <a:buChar char="•"/>
            </a:pP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模型的分析和评价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优点、缺点、鲁棒性等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)</a:t>
            </a:r>
          </a:p>
          <a:p>
            <a:pPr lvl="1" eaLnBrk="0" hangingPunct="0">
              <a:buFontTx/>
              <a:buChar char="•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模型改进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2A46DCE7-E4D4-424E-BF34-2A339F88E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225" y="2986831"/>
            <a:ext cx="65" cy="10026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AutoShape 8" descr="[公式]">
            <a:extLst>
              <a:ext uri="{FF2B5EF4-FFF2-40B4-BE49-F238E27FC236}">
                <a16:creationId xmlns:a16="http://schemas.microsoft.com/office/drawing/2014/main" id="{DEFDAC2B-0E66-4C16-8EF5-809D7A39BD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84475" y="-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9" descr="[公式]">
            <a:extLst>
              <a:ext uri="{FF2B5EF4-FFF2-40B4-BE49-F238E27FC236}">
                <a16:creationId xmlns:a16="http://schemas.microsoft.com/office/drawing/2014/main" id="{EB6BC3A3-75CB-4335-982A-F2C46E74E6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57650" y="-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Pentagon 33">
            <a:extLst>
              <a:ext uri="{FF2B5EF4-FFF2-40B4-BE49-F238E27FC236}">
                <a16:creationId xmlns:a16="http://schemas.microsoft.com/office/drawing/2014/main" id="{B7D1F4AC-1AAA-4C1C-9756-8DC16FD0CF46}"/>
              </a:ext>
            </a:extLst>
          </p:cNvPr>
          <p:cNvSpPr/>
          <p:nvPr/>
        </p:nvSpPr>
        <p:spPr>
          <a:xfrm>
            <a:off x="974455" y="3780462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2ECC6A-AAFD-4B92-9CB9-56A62EFCB55D}"/>
              </a:ext>
            </a:extLst>
          </p:cNvPr>
          <p:cNvSpPr/>
          <p:nvPr/>
        </p:nvSpPr>
        <p:spPr>
          <a:xfrm>
            <a:off x="1615122" y="3764450"/>
            <a:ext cx="112436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排版规范：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lvl="1" eaLnBrk="0" hangingPunct="0">
              <a:buFontTx/>
              <a:buChar char="•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图片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lvl="1" eaLnBrk="0" hangingPunct="0">
              <a:buFontTx/>
              <a:buChar char="•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表格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lvl="1" eaLnBrk="0" hangingPunct="0">
              <a:buFontTx/>
              <a:buChar char="•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公式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lvl="1" eaLnBrk="0" hangingPunct="0">
              <a:buFontTx/>
              <a:buChar char="•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段落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lvl="1" eaLnBrk="0" hangingPunct="0">
              <a:buFontTx/>
              <a:buChar char="•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引用规范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lvl="1" eaLnBrk="0" hangingPunct="0">
              <a:buFontTx/>
              <a:buChar char="•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附录代码及图表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174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特点总结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631D72-5CBA-4FA8-B4C2-69550AB41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55" y="2060997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2A46DCE7-E4D4-424E-BF34-2A339F88E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225" y="2986831"/>
            <a:ext cx="65" cy="10026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AutoShape 8" descr="[公式]">
            <a:extLst>
              <a:ext uri="{FF2B5EF4-FFF2-40B4-BE49-F238E27FC236}">
                <a16:creationId xmlns:a16="http://schemas.microsoft.com/office/drawing/2014/main" id="{DEFDAC2B-0E66-4C16-8EF5-809D7A39BD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84475" y="-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9" descr="[公式]">
            <a:extLst>
              <a:ext uri="{FF2B5EF4-FFF2-40B4-BE49-F238E27FC236}">
                <a16:creationId xmlns:a16="http://schemas.microsoft.com/office/drawing/2014/main" id="{EB6BC3A3-75CB-4335-982A-F2C46E74E6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57650" y="-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CD94DF-6707-468E-8CB1-F23C289CC0FE}"/>
              </a:ext>
            </a:extLst>
          </p:cNvPr>
          <p:cNvSpPr/>
          <p:nvPr/>
        </p:nvSpPr>
        <p:spPr>
          <a:xfrm>
            <a:off x="1676847" y="1240061"/>
            <a:ext cx="1108923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引用规范：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①专著类：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【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格式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】[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序号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]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作者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书名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[M].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出版地：出版社，出版年份：起止页码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.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	  【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举例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】[1]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张志建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严复思想研究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[M].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桂林：广西师范大学出版社，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1989.</a:t>
            </a: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②论文集：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【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格式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】[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序号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]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作者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篇名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[C].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出版地：出版者，出版年份：起始页码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. 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	  【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举例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】[1]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伍蠡甫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西方文论选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[C].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上海：上海译文出版社，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1979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12-17.</a:t>
            </a: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③报纸类：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【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格式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】[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序号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]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作者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篇名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[N].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报纸名，出版日期（版次）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.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	  【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举例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】[6]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李大伦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经济全球化的重要性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[N].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光明日报，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1998-12-27(3).</a:t>
            </a: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④期刊类：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【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格式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】[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序号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]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作者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篇名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[J].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刊名，出版年份，卷号（期号）：起止页码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.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	  【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举例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】[1]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王海粟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浅议会计信息披露模式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[J].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财政研究，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2004,21(1)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56-58.</a:t>
            </a: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⑤学位论文：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【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格式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】[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序号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]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作者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篇名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[D].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出版地：保存者，出版年份：起始页码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.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	  【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举例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】[1]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张筑生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微分半动力系统的不变集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[D].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北京：北京大学数学系数学研究所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,1983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1-7.</a:t>
            </a: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⑥研究报告：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【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格式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】[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序号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]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作者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篇名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[R].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出版地：出版者，出版年份：起始页码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.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	    【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举例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】[1]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冯西桥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核反应堆压力管道与压力容器的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LBB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分析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[R].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北京：清华大学核能技术设计研究院，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1997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9-10.</a:t>
            </a: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⑦标准：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【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格式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】[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序号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]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标准编号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,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标准名称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[S].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	【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举例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】[1] GB/T 16159—1996,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汉语拼音正词法基本规则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[S].</a:t>
            </a: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⑧专利：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【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格式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】[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序号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]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专利所有者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题名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[P].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国别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: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专利号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,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发布日期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.</a:t>
            </a:r>
          </a:p>
          <a:p>
            <a:endParaRPr lang="en-US" altLang="zh-CN" dirty="0">
              <a:hlinkClick r:id="rId3"/>
            </a:endParaRPr>
          </a:p>
          <a:p>
            <a:r>
              <a:rPr lang="zh-CN" altLang="en-US" dirty="0">
                <a:hlinkClick r:id="rId3"/>
              </a:rPr>
              <a:t>以上内容出自知乎作者</a:t>
            </a:r>
            <a:r>
              <a:rPr lang="en-US" altLang="zh-CN" dirty="0">
                <a:hlinkClick r:id="rId3"/>
              </a:rPr>
              <a:t>【</a:t>
            </a:r>
            <a:r>
              <a:rPr lang="zh-CN" altLang="en-US" dirty="0">
                <a:hlinkClick r:id="rId3"/>
              </a:rPr>
              <a:t>小咸鱼</a:t>
            </a:r>
            <a:r>
              <a:rPr lang="en-US" altLang="zh-CN" dirty="0">
                <a:hlinkClick r:id="rId3"/>
              </a:rPr>
              <a:t>】</a:t>
            </a:r>
            <a:r>
              <a:rPr lang="zh-CN" altLang="en-US" dirty="0">
                <a:hlinkClick r:id="rId3"/>
              </a:rPr>
              <a:t>的回答：</a:t>
            </a:r>
            <a:r>
              <a:rPr lang="en-US" altLang="zh-CN" dirty="0">
                <a:hlinkClick r:id="rId3"/>
              </a:rPr>
              <a:t>https://zhuanlan.zhihu.com/p/29513792</a:t>
            </a:r>
            <a:r>
              <a:rPr lang="en-US" altLang="zh-CN" dirty="0"/>
              <a:t> </a:t>
            </a:r>
            <a:r>
              <a:rPr lang="zh-CN" altLang="en-US" dirty="0">
                <a:hlinkClick r:id="rId3"/>
              </a:rPr>
              <a:t>，有删改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184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小结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086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618</Words>
  <Application>Microsoft Office PowerPoint</Application>
  <PresentationFormat>自定义</PresentationFormat>
  <Paragraphs>88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黑体</vt:lpstr>
      <vt:lpstr>Arial</vt:lpstr>
      <vt:lpstr>Calibri</vt:lpstr>
      <vt:lpstr>Calibri Light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/>
  <cp:keywords>tukuppt; tukppt</cp:keywords>
  <cp:lastModifiedBy/>
  <cp:revision>1</cp:revision>
  <dcterms:created xsi:type="dcterms:W3CDTF">2016-10-17T14:00:00Z</dcterms:created>
  <dcterms:modified xsi:type="dcterms:W3CDTF">2019-11-23T14:42:24Z</dcterms:modified>
  <cp:category>tukuppt</cp:category>
  <dc:identifier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