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3205" r:id="rId2"/>
    <p:sldId id="3206" r:id="rId3"/>
    <p:sldId id="3207" r:id="rId4"/>
    <p:sldId id="3219" r:id="rId5"/>
    <p:sldId id="3354" r:id="rId6"/>
    <p:sldId id="3406" r:id="rId7"/>
    <p:sldId id="3379" r:id="rId8"/>
    <p:sldId id="3405" r:id="rId9"/>
    <p:sldId id="3408" r:id="rId10"/>
    <p:sldId id="3378" r:id="rId11"/>
    <p:sldId id="3407" r:id="rId12"/>
    <p:sldId id="3323" r:id="rId13"/>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p15:clr>
            <a:srgbClr val="A4A3A4"/>
          </p15:clr>
        </p15:guide>
        <p15:guide id="2" pos="5638" userDrawn="1">
          <p15:clr>
            <a:srgbClr val="A4A3A4"/>
          </p15:clr>
        </p15:guide>
        <p15:guide id="3" pos="603" userDrawn="1">
          <p15:clr>
            <a:srgbClr val="A4A3A4"/>
          </p15:clr>
        </p15:guide>
        <p15:guide id="4" orient="horz" pos="3866" userDrawn="1">
          <p15:clr>
            <a:srgbClr val="A4A3A4"/>
          </p15:clr>
        </p15:guide>
        <p15:guide id="5" pos="5955" userDrawn="1">
          <p15:clr>
            <a:srgbClr val="A4A3A4"/>
          </p15:clr>
        </p15:guide>
        <p15:guide id="6" pos="376">
          <p15:clr>
            <a:srgbClr val="A4A3A4"/>
          </p15:clr>
        </p15:guide>
        <p15:guide id="7" pos="137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3C36"/>
    <a:srgbClr val="0070C0"/>
    <a:srgbClr val="FFFFFF"/>
    <a:srgbClr val="08B689"/>
    <a:srgbClr val="79B50F"/>
    <a:srgbClr val="09B0DE"/>
    <a:srgbClr val="6669D2"/>
    <a:srgbClr val="33BE9B"/>
    <a:srgbClr val="33FCC4"/>
    <a:srgbClr val="42D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2986" autoAdjust="0"/>
  </p:normalViewPr>
  <p:slideViewPr>
    <p:cSldViewPr>
      <p:cViewPr varScale="1">
        <p:scale>
          <a:sx n="146" d="100"/>
          <a:sy n="146" d="100"/>
        </p:scale>
        <p:origin x="72" y="1068"/>
      </p:cViewPr>
      <p:guideLst>
        <p:guide orient="horz" pos="328"/>
        <p:guide pos="5638"/>
        <p:guide pos="603"/>
        <p:guide orient="horz" pos="3866"/>
        <p:guide pos="5955"/>
        <p:guide pos="376"/>
        <p:guide pos="1374"/>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57" d="100"/>
          <a:sy n="57" d="100"/>
        </p:scale>
        <p:origin x="256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2019/11/23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2019/11/23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extLst>
      <p:ext uri="{BB962C8B-B14F-4D97-AF65-F5344CB8AC3E}">
        <p14:creationId xmlns:p14="http://schemas.microsoft.com/office/powerpoint/2010/main" val="4025191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10</a:t>
            </a:fld>
            <a:endParaRPr lang="zh-CN" altLang="en-US"/>
          </a:p>
        </p:txBody>
      </p:sp>
    </p:spTree>
    <p:extLst>
      <p:ext uri="{BB962C8B-B14F-4D97-AF65-F5344CB8AC3E}">
        <p14:creationId xmlns:p14="http://schemas.microsoft.com/office/powerpoint/2010/main" val="1163312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11</a:t>
            </a:fld>
            <a:endParaRPr lang="zh-CN" altLang="en-US"/>
          </a:p>
        </p:txBody>
      </p:sp>
    </p:spTree>
    <p:extLst>
      <p:ext uri="{BB962C8B-B14F-4D97-AF65-F5344CB8AC3E}">
        <p14:creationId xmlns:p14="http://schemas.microsoft.com/office/powerpoint/2010/main" val="1440646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785715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extLst>
      <p:ext uri="{BB962C8B-B14F-4D97-AF65-F5344CB8AC3E}">
        <p14:creationId xmlns:p14="http://schemas.microsoft.com/office/powerpoint/2010/main" val="2463772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4</a:t>
            </a:fld>
            <a:endParaRPr lang="zh-CN" altLang="en-US"/>
          </a:p>
        </p:txBody>
      </p:sp>
    </p:spTree>
    <p:extLst>
      <p:ext uri="{BB962C8B-B14F-4D97-AF65-F5344CB8AC3E}">
        <p14:creationId xmlns:p14="http://schemas.microsoft.com/office/powerpoint/2010/main" val="385429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5</a:t>
            </a:fld>
            <a:endParaRPr lang="zh-CN" altLang="en-US"/>
          </a:p>
        </p:txBody>
      </p:sp>
    </p:spTree>
    <p:extLst>
      <p:ext uri="{BB962C8B-B14F-4D97-AF65-F5344CB8AC3E}">
        <p14:creationId xmlns:p14="http://schemas.microsoft.com/office/powerpoint/2010/main" val="2209730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6</a:t>
            </a:fld>
            <a:endParaRPr lang="zh-CN" altLang="en-US"/>
          </a:p>
        </p:txBody>
      </p:sp>
    </p:spTree>
    <p:extLst>
      <p:ext uri="{BB962C8B-B14F-4D97-AF65-F5344CB8AC3E}">
        <p14:creationId xmlns:p14="http://schemas.microsoft.com/office/powerpoint/2010/main" val="1535286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7</a:t>
            </a:fld>
            <a:endParaRPr lang="zh-CN" altLang="en-US"/>
          </a:p>
        </p:txBody>
      </p:sp>
    </p:spTree>
    <p:extLst>
      <p:ext uri="{BB962C8B-B14F-4D97-AF65-F5344CB8AC3E}">
        <p14:creationId xmlns:p14="http://schemas.microsoft.com/office/powerpoint/2010/main" val="3639669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8</a:t>
            </a:fld>
            <a:endParaRPr lang="zh-CN" altLang="en-US"/>
          </a:p>
        </p:txBody>
      </p:sp>
    </p:spTree>
    <p:extLst>
      <p:ext uri="{BB962C8B-B14F-4D97-AF65-F5344CB8AC3E}">
        <p14:creationId xmlns:p14="http://schemas.microsoft.com/office/powerpoint/2010/main" val="1473156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9</a:t>
            </a:fld>
            <a:endParaRPr lang="zh-CN" altLang="en-US"/>
          </a:p>
        </p:txBody>
      </p:sp>
    </p:spTree>
    <p:extLst>
      <p:ext uri="{BB962C8B-B14F-4D97-AF65-F5344CB8AC3E}">
        <p14:creationId xmlns:p14="http://schemas.microsoft.com/office/powerpoint/2010/main" val="2481339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2019/11/23</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yooongchun/MatlabCourse"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shumo.com/home/html/4067.html" TargetMode="External"/><Relationship Id="rId7" Type="http://schemas.openxmlformats.org/officeDocument/2006/relationships/hyperlink" Target="http://www.stats.gov.cn/tjsj/pcsj/"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cnki.net/" TargetMode="External"/><Relationship Id="rId5" Type="http://schemas.openxmlformats.org/officeDocument/2006/relationships/hyperlink" Target="http://www.mathor.com/forum-285-1.html" TargetMode="External"/><Relationship Id="rId4" Type="http://schemas.openxmlformats.org/officeDocument/2006/relationships/hyperlink" Target="http://special.univs.cn/service/jianmo/index.s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10"/>
          <p:cNvSpPr txBox="1"/>
          <p:nvPr/>
        </p:nvSpPr>
        <p:spPr>
          <a:xfrm>
            <a:off x="2438016" y="2485805"/>
            <a:ext cx="5678462" cy="900238"/>
          </a:xfrm>
          <a:prstGeom prst="rect">
            <a:avLst/>
          </a:prstGeom>
          <a:noFill/>
        </p:spPr>
        <p:txBody>
          <a:bodyPr wrap="none" lIns="68572" tIns="34286" rIns="68572" bIns="34286">
            <a:spAutoFit/>
          </a:bodyPr>
          <a:lstStyle/>
          <a:p>
            <a:pPr algn="ctr">
              <a:buNone/>
            </a:pPr>
            <a:r>
              <a:rPr lang="zh-CN" altLang="en-US" sz="54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数学建模竞赛实战</a:t>
            </a:r>
          </a:p>
        </p:txBody>
      </p:sp>
      <p:sp>
        <p:nvSpPr>
          <p:cNvPr id="70" name="矩形 69"/>
          <p:cNvSpPr/>
          <p:nvPr/>
        </p:nvSpPr>
        <p:spPr>
          <a:xfrm>
            <a:off x="4125119" y="4912469"/>
            <a:ext cx="2304256" cy="377018"/>
          </a:xfrm>
          <a:prstGeom prst="rect">
            <a:avLst/>
          </a:prstGeom>
        </p:spPr>
        <p:txBody>
          <a:bodyPr wrap="square" lIns="68572" tIns="34286" rIns="68572" bIns="34286">
            <a:spAutoFit/>
          </a:bodyPr>
          <a:lstStyle/>
          <a:p>
            <a:pPr algn="ctr"/>
            <a:r>
              <a:rPr lang="zh-CN" altLang="en-US" sz="2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授课老师：查永春</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endParaRPr>
          </a:p>
        </p:txBody>
      </p:sp>
      <p:sp>
        <p:nvSpPr>
          <p:cNvPr id="71" name="矩形 70"/>
          <p:cNvSpPr/>
          <p:nvPr/>
        </p:nvSpPr>
        <p:spPr>
          <a:xfrm>
            <a:off x="-32689" y="3981668"/>
            <a:ext cx="10477277" cy="684795"/>
          </a:xfrm>
          <a:prstGeom prst="rect">
            <a:avLst/>
          </a:prstGeom>
        </p:spPr>
        <p:txBody>
          <a:bodyPr wrap="square" lIns="68572" tIns="34286" rIns="68572" bIns="34286">
            <a:spAutoFit/>
          </a:bodyPr>
          <a:lstStyle/>
          <a:p>
            <a:pPr algn="ctr"/>
            <a:r>
              <a:rPr lang="zh-CN" altLang="en-US" sz="400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参考资料及注意事项</a:t>
            </a:r>
            <a:endParaRPr lang="en-US" altLang="zh-CN"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endParaRPr>
          </a:p>
        </p:txBody>
      </p:sp>
      <p:grpSp>
        <p:nvGrpSpPr>
          <p:cNvPr id="9" name="组合 8">
            <a:extLst>
              <a:ext uri="{FF2B5EF4-FFF2-40B4-BE49-F238E27FC236}">
                <a16:creationId xmlns:a16="http://schemas.microsoft.com/office/drawing/2014/main" id="{2F222261-4E86-0943-8883-4C95AE9A9E72}"/>
              </a:ext>
            </a:extLst>
          </p:cNvPr>
          <p:cNvGrpSpPr/>
          <p:nvPr/>
        </p:nvGrpSpPr>
        <p:grpSpPr>
          <a:xfrm rot="16200000">
            <a:off x="-642015" y="2594437"/>
            <a:ext cx="3528130" cy="2443343"/>
            <a:chOff x="4540310" y="-64474"/>
            <a:chExt cx="3182548" cy="2036641"/>
          </a:xfrm>
        </p:grpSpPr>
        <p:sp>
          <p:nvSpPr>
            <p:cNvPr id="10" name="等腰三角形 10">
              <a:extLst>
                <a:ext uri="{FF2B5EF4-FFF2-40B4-BE49-F238E27FC236}">
                  <a16:creationId xmlns:a16="http://schemas.microsoft.com/office/drawing/2014/main" id="{33A7C23F-57F6-BB4E-88FC-81AAE6DAE0D6}"/>
                </a:ext>
              </a:extLst>
            </p:cNvPr>
            <p:cNvSpPr/>
            <p:nvPr/>
          </p:nvSpPr>
          <p:spPr>
            <a:xfrm flipV="1">
              <a:off x="4540310" y="-8671"/>
              <a:ext cx="3175876" cy="1980838"/>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1" name="等腰三角形 7">
              <a:extLst>
                <a:ext uri="{FF2B5EF4-FFF2-40B4-BE49-F238E27FC236}">
                  <a16:creationId xmlns:a16="http://schemas.microsoft.com/office/drawing/2014/main" id="{23223162-D8A0-AD48-8C8F-4FC3094C3180}"/>
                </a:ext>
              </a:extLst>
            </p:cNvPr>
            <p:cNvSpPr/>
            <p:nvPr/>
          </p:nvSpPr>
          <p:spPr>
            <a:xfrm rot="5400000">
              <a:off x="5907233" y="156541"/>
              <a:ext cx="2036640" cy="1594610"/>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grpSp>
        <p:nvGrpSpPr>
          <p:cNvPr id="12" name="组合 11">
            <a:extLst>
              <a:ext uri="{FF2B5EF4-FFF2-40B4-BE49-F238E27FC236}">
                <a16:creationId xmlns:a16="http://schemas.microsoft.com/office/drawing/2014/main" id="{9C1980D8-2607-6745-9DFC-1FEE09635A38}"/>
              </a:ext>
            </a:extLst>
          </p:cNvPr>
          <p:cNvGrpSpPr/>
          <p:nvPr/>
        </p:nvGrpSpPr>
        <p:grpSpPr>
          <a:xfrm rot="16200000">
            <a:off x="-994828" y="1022086"/>
            <a:ext cx="3542320" cy="1708211"/>
            <a:chOff x="5314256" y="-36573"/>
            <a:chExt cx="4223384" cy="2036640"/>
          </a:xfrm>
        </p:grpSpPr>
        <p:sp>
          <p:nvSpPr>
            <p:cNvPr id="13" name="等腰三角形 9">
              <a:extLst>
                <a:ext uri="{FF2B5EF4-FFF2-40B4-BE49-F238E27FC236}">
                  <a16:creationId xmlns:a16="http://schemas.microsoft.com/office/drawing/2014/main" id="{6621FBA1-36E4-4A4C-A316-B73E3E0B8A7C}"/>
                </a:ext>
              </a:extLst>
            </p:cNvPr>
            <p:cNvSpPr/>
            <p:nvPr/>
          </p:nvSpPr>
          <p:spPr>
            <a:xfrm flipV="1">
              <a:off x="5314256" y="17181"/>
              <a:ext cx="4190029" cy="1980838"/>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4" name="等腰三角形 7">
              <a:extLst>
                <a:ext uri="{FF2B5EF4-FFF2-40B4-BE49-F238E27FC236}">
                  <a16:creationId xmlns:a16="http://schemas.microsoft.com/office/drawing/2014/main" id="{7091281C-56D6-FD40-8584-0EDF44E39EF6}"/>
                </a:ext>
              </a:extLst>
            </p:cNvPr>
            <p:cNvSpPr/>
            <p:nvPr/>
          </p:nvSpPr>
          <p:spPr>
            <a:xfrm rot="5400000">
              <a:off x="7455135" y="-82438"/>
              <a:ext cx="2036640" cy="2128370"/>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sp>
        <p:nvSpPr>
          <p:cNvPr id="16" name="等腰三角形 14">
            <a:extLst>
              <a:ext uri="{FF2B5EF4-FFF2-40B4-BE49-F238E27FC236}">
                <a16:creationId xmlns:a16="http://schemas.microsoft.com/office/drawing/2014/main" id="{C06DB7B6-A1E1-D442-8B05-2B9134D23689}"/>
              </a:ext>
            </a:extLst>
          </p:cNvPr>
          <p:cNvSpPr/>
          <p:nvPr/>
        </p:nvSpPr>
        <p:spPr>
          <a:xfrm rot="16200000" flipV="1">
            <a:off x="-637423" y="4314030"/>
            <a:ext cx="3016850" cy="1826683"/>
          </a:xfrm>
          <a:prstGeom prst="triangle">
            <a:avLst/>
          </a:prstGeom>
          <a:solidFill>
            <a:schemeClr val="accent1">
              <a:lumMod val="40000"/>
              <a:lumOff val="6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7" name="等腰三角形 7">
            <a:extLst>
              <a:ext uri="{FF2B5EF4-FFF2-40B4-BE49-F238E27FC236}">
                <a16:creationId xmlns:a16="http://schemas.microsoft.com/office/drawing/2014/main" id="{97D2F4CA-2203-584F-B55B-0E6AA9D9E548}"/>
              </a:ext>
            </a:extLst>
          </p:cNvPr>
          <p:cNvSpPr/>
          <p:nvPr/>
        </p:nvSpPr>
        <p:spPr>
          <a:xfrm>
            <a:off x="-54563" y="3709258"/>
            <a:ext cx="1839448" cy="1547591"/>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343072 h 819322"/>
              <a:gd name="connsiteX1-67" fmla="*/ 1083753 w 3109533"/>
              <a:gd name="connsiteY1-68" fmla="*/ 0 h 819322"/>
              <a:gd name="connsiteX2-69" fmla="*/ 3109533 w 3109533"/>
              <a:gd name="connsiteY2-70" fmla="*/ 819322 h 819322"/>
              <a:gd name="connsiteX3-71" fmla="*/ 0 w 3109533"/>
              <a:gd name="connsiteY3-72" fmla="*/ 343072 h 819322"/>
              <a:gd name="connsiteX0-73" fmla="*/ 104211 w 2025780"/>
              <a:gd name="connsiteY0-74" fmla="*/ 502530 h 819322"/>
              <a:gd name="connsiteX1-75" fmla="*/ 0 w 2025780"/>
              <a:gd name="connsiteY1-76" fmla="*/ 0 h 819322"/>
              <a:gd name="connsiteX2-77" fmla="*/ 2025780 w 2025780"/>
              <a:gd name="connsiteY2-78" fmla="*/ 819322 h 819322"/>
              <a:gd name="connsiteX3-79" fmla="*/ 104211 w 2025780"/>
              <a:gd name="connsiteY3-80" fmla="*/ 502530 h 819322"/>
              <a:gd name="connsiteX0-81" fmla="*/ 31479 w 1953048"/>
              <a:gd name="connsiteY0-82" fmla="*/ 490264 h 807056"/>
              <a:gd name="connsiteX1-83" fmla="*/ 0 w 1953048"/>
              <a:gd name="connsiteY1-84" fmla="*/ 0 h 807056"/>
              <a:gd name="connsiteX2-85" fmla="*/ 1953048 w 1953048"/>
              <a:gd name="connsiteY2-86" fmla="*/ 807056 h 807056"/>
              <a:gd name="connsiteX3-87" fmla="*/ 31479 w 1953048"/>
              <a:gd name="connsiteY3-88" fmla="*/ 490264 h 807056"/>
            </a:gdLst>
            <a:ahLst/>
            <a:cxnLst>
              <a:cxn ang="0">
                <a:pos x="connsiteX0-1" y="connsiteY0-2"/>
              </a:cxn>
              <a:cxn ang="0">
                <a:pos x="connsiteX1-3" y="connsiteY1-4"/>
              </a:cxn>
              <a:cxn ang="0">
                <a:pos x="connsiteX2-5" y="connsiteY2-6"/>
              </a:cxn>
              <a:cxn ang="0">
                <a:pos x="connsiteX3-7" y="connsiteY3-8"/>
              </a:cxn>
            </a:cxnLst>
            <a:rect l="l" t="t" r="r" b="b"/>
            <a:pathLst>
              <a:path w="1953048" h="807056">
                <a:moveTo>
                  <a:pt x="31479" y="490264"/>
                </a:moveTo>
                <a:lnTo>
                  <a:pt x="0" y="0"/>
                </a:lnTo>
                <a:lnTo>
                  <a:pt x="1953048" y="807056"/>
                </a:lnTo>
                <a:lnTo>
                  <a:pt x="31479" y="490264"/>
                </a:lnTo>
                <a:close/>
              </a:path>
            </a:pathLst>
          </a:custGeom>
          <a:solidFill>
            <a:schemeClr val="bg1">
              <a:lumMod val="8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12272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03</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765079" y="3832566"/>
            <a:ext cx="8790576" cy="830997"/>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6000" kern="0" dirty="0">
                <a:solidFill>
                  <a:schemeClr val="bg1"/>
                </a:solidFill>
                <a:latin typeface="黑体" panose="02010609060101010101" pitchFamily="49" charset="-122"/>
                <a:ea typeface="黑体" panose="02010609060101010101" pitchFamily="49" charset="-122"/>
                <a:sym typeface="Arial" panose="020B0604020202020204" pitchFamily="34" charset="0"/>
              </a:rPr>
              <a:t>结语</a:t>
            </a:r>
            <a:endParaRPr lang="zh-CN" altLang="en-US" sz="9600" kern="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Tree>
    <p:custDataLst>
      <p:tags r:id="rId1"/>
    </p:custDataLst>
    <p:extLst>
      <p:ext uri="{BB962C8B-B14F-4D97-AF65-F5344CB8AC3E}">
        <p14:creationId xmlns:p14="http://schemas.microsoft.com/office/powerpoint/2010/main" val="338086533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结语</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a:extLst>
              <a:ext uri="{FF2B5EF4-FFF2-40B4-BE49-F238E27FC236}">
                <a16:creationId xmlns:a16="http://schemas.microsoft.com/office/drawing/2014/main" id="{49CDCBF7-9D69-4B43-9A4C-475E2968068C}"/>
              </a:ext>
            </a:extLst>
          </p:cNvPr>
          <p:cNvSpPr/>
          <p:nvPr/>
        </p:nvSpPr>
        <p:spPr>
          <a:xfrm>
            <a:off x="895853" y="968107"/>
            <a:ext cx="11870225" cy="6031331"/>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恭喜你！到这里你已经完成这门课的所有内容了。回想一下你都学到了哪些内容呢？</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在课程的开始，我给你介绍了三个有趣的案例，告诉你使用本课程介绍的算法可以做哪些有趣好玩又炫酷的事情；接下来，通过</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Matlab</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模块的学习，你学会了使用</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Matlab</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编写程序，知道了用</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Matlab</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处理矩阵运算是很高效的，并且可以使用</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Matlab</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绘制出各种二维、三维图像。在</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Matlab</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模块的最后，我还给你设置了一个解密的小案例，不知道你是否解出来了呢？</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然后我使用大量篇幅（占用本课程一半以上时间）讲述了数学建模中常用的算法，在讲解这些算法时，大部分都给出了</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Matlab</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实现，当然也有小部分让你动手去实现，以增强实践能力，这些算法包括目标规划类算法、分析方法、插值类算法、优化类算法、微分方程求解、差分方程建模、动态规划类方法、图与网络算法、图像处理基本方法、时间序列分析方法等等。现在你还能记起这些算法吗？记不住的话记得回去复习一下喔。</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在紧接着的第三模块，使用四个案例，结合所学的算法，给你讲解了如何去分析各种类型的题目及如何着手解题，并且教你从复杂的现实问题中抽象出数学模型，建立模型，然后选用合适的算法来求解。这四个案例每个都是一种类型题目的代表，现在你能总结出这四种类型题目的特征吗？</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最后，我给你讲解了如何使用</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Latex</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来进行高效的排版，并且告诉你如何使用</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Latex</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的模板来节省工作，当然还告诉你论文撰写中要注意的问题，比如图表、公式、表格等的排版问题及一篇完整的论文的框架结构该如何安排。</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这门课的结束才是你们比赛的开始！师傅领进门，修行还得看个人。另外，我本人所学也非常有限，如果课程中有错漏之处，恳请大家的指正和原谅！当然，也欢迎大家到本课的</a:t>
            </a:r>
            <a:r>
              <a:rPr lang="en-US" altLang="zh-CN" dirty="0" err="1">
                <a:solidFill>
                  <a:schemeClr val="accent1">
                    <a:lumMod val="75000"/>
                  </a:schemeClr>
                </a:solidFill>
                <a:latin typeface="黑体" panose="02010609060101010101" pitchFamily="49" charset="-122"/>
                <a:ea typeface="黑体" panose="02010609060101010101" pitchFamily="49" charset="-122"/>
                <a:cs typeface="+mn-ea"/>
              </a:rPr>
              <a:t>github</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仓库提交</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issue</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共同探讨（</a:t>
            </a:r>
            <a:r>
              <a:rPr lang="en-US" altLang="zh-CN" dirty="0">
                <a:hlinkClick r:id="rId3"/>
              </a:rPr>
              <a:t>https://github.com/yooongchun/MatlabCourse</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最后祝大家取得好成绩！</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2" name="Rectangle 1">
            <a:extLst>
              <a:ext uri="{FF2B5EF4-FFF2-40B4-BE49-F238E27FC236}">
                <a16:creationId xmlns:a16="http://schemas.microsoft.com/office/drawing/2014/main" id="{8F2202B6-5C00-4C8F-A2BC-FCCAE0542B5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3" name="AutoShape 2" descr="[公式]">
            <a:extLst>
              <a:ext uri="{FF2B5EF4-FFF2-40B4-BE49-F238E27FC236}">
                <a16:creationId xmlns:a16="http://schemas.microsoft.com/office/drawing/2014/main" id="{DD392F72-A09F-4C35-B6B0-EE32BAEE231C}"/>
              </a:ext>
            </a:extLst>
          </p:cNvPr>
          <p:cNvSpPr>
            <a:spLocks noChangeAspect="1" noChangeArrowheads="1"/>
          </p:cNvSpPr>
          <p:nvPr/>
        </p:nvSpPr>
        <p:spPr bwMode="auto">
          <a:xfrm>
            <a:off x="647700"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3" descr="[公式]">
            <a:extLst>
              <a:ext uri="{FF2B5EF4-FFF2-40B4-BE49-F238E27FC236}">
                <a16:creationId xmlns:a16="http://schemas.microsoft.com/office/drawing/2014/main" id="{A68BEB1E-9B6B-4088-97BC-B795A1D32BC1}"/>
              </a:ext>
            </a:extLst>
          </p:cNvPr>
          <p:cNvSpPr>
            <a:spLocks noChangeAspect="1" noChangeArrowheads="1"/>
          </p:cNvSpPr>
          <p:nvPr/>
        </p:nvSpPr>
        <p:spPr bwMode="auto">
          <a:xfrm>
            <a:off x="4460875"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公式]">
            <a:extLst>
              <a:ext uri="{FF2B5EF4-FFF2-40B4-BE49-F238E27FC236}">
                <a16:creationId xmlns:a16="http://schemas.microsoft.com/office/drawing/2014/main" id="{327DA954-11CC-4EF7-8B40-12439D818666}"/>
              </a:ext>
            </a:extLst>
          </p:cNvPr>
          <p:cNvSpPr>
            <a:spLocks noChangeAspect="1" noChangeArrowheads="1"/>
          </p:cNvSpPr>
          <p:nvPr/>
        </p:nvSpPr>
        <p:spPr bwMode="auto">
          <a:xfrm>
            <a:off x="4191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5">
            <a:extLst>
              <a:ext uri="{FF2B5EF4-FFF2-40B4-BE49-F238E27FC236}">
                <a16:creationId xmlns:a16="http://schemas.microsoft.com/office/drawing/2014/main" id="{E5F52B0F-F846-4CDD-B630-BD54D474000C}"/>
              </a:ext>
            </a:extLst>
          </p:cNvPr>
          <p:cNvSpPr>
            <a:spLocks noChangeArrowheads="1"/>
          </p:cNvSpPr>
          <p:nvPr/>
        </p:nvSpPr>
        <p:spPr bwMode="auto">
          <a:xfrm>
            <a:off x="0" y="-134249"/>
            <a:ext cx="65" cy="7256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2180" rIns="0" bIns="22218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9" name="AutoShape 6" descr="[公式]">
            <a:extLst>
              <a:ext uri="{FF2B5EF4-FFF2-40B4-BE49-F238E27FC236}">
                <a16:creationId xmlns:a16="http://schemas.microsoft.com/office/drawing/2014/main" id="{B9C1235A-E89F-4964-BDC2-8726C9E9BD4A}"/>
              </a:ext>
            </a:extLst>
          </p:cNvPr>
          <p:cNvSpPr>
            <a:spLocks noChangeAspect="1" noChangeArrowheads="1"/>
          </p:cNvSpPr>
          <p:nvPr/>
        </p:nvSpPr>
        <p:spPr bwMode="auto">
          <a:xfrm>
            <a:off x="6248400" y="-4060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7" descr="[公式]">
            <a:extLst>
              <a:ext uri="{FF2B5EF4-FFF2-40B4-BE49-F238E27FC236}">
                <a16:creationId xmlns:a16="http://schemas.microsoft.com/office/drawing/2014/main" id="{B3341FBE-4184-436B-977C-D1C1AE49741A}"/>
              </a:ext>
            </a:extLst>
          </p:cNvPr>
          <p:cNvSpPr>
            <a:spLocks noChangeAspect="1" noChangeArrowheads="1"/>
          </p:cNvSpPr>
          <p:nvPr/>
        </p:nvSpPr>
        <p:spPr bwMode="auto">
          <a:xfrm>
            <a:off x="465138" y="-2963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8" descr="[公式]">
            <a:extLst>
              <a:ext uri="{FF2B5EF4-FFF2-40B4-BE49-F238E27FC236}">
                <a16:creationId xmlns:a16="http://schemas.microsoft.com/office/drawing/2014/main" id="{72A8A12D-F5A7-4595-AFEF-D2AE343F6412}"/>
              </a:ext>
            </a:extLst>
          </p:cNvPr>
          <p:cNvSpPr>
            <a:spLocks noChangeAspect="1" noChangeArrowheads="1"/>
          </p:cNvSpPr>
          <p:nvPr/>
        </p:nvSpPr>
        <p:spPr bwMode="auto">
          <a:xfrm>
            <a:off x="23380700" y="-24003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公式]">
            <a:extLst>
              <a:ext uri="{FF2B5EF4-FFF2-40B4-BE49-F238E27FC236}">
                <a16:creationId xmlns:a16="http://schemas.microsoft.com/office/drawing/2014/main" id="{80F0B442-DD91-49F3-8E18-50DC515A2F39}"/>
              </a:ext>
            </a:extLst>
          </p:cNvPr>
          <p:cNvSpPr>
            <a:spLocks noChangeAspect="1" noChangeArrowheads="1"/>
          </p:cNvSpPr>
          <p:nvPr/>
        </p:nvSpPr>
        <p:spPr bwMode="auto">
          <a:xfrm>
            <a:off x="127000" y="-952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公式]">
            <a:extLst>
              <a:ext uri="{FF2B5EF4-FFF2-40B4-BE49-F238E27FC236}">
                <a16:creationId xmlns:a16="http://schemas.microsoft.com/office/drawing/2014/main" id="{49F08ABF-E2D7-4554-9A0B-7E50518CC94E}"/>
              </a:ext>
            </a:extLst>
          </p:cNvPr>
          <p:cNvSpPr>
            <a:spLocks noChangeAspect="1" noChangeArrowheads="1"/>
          </p:cNvSpPr>
          <p:nvPr/>
        </p:nvSpPr>
        <p:spPr bwMode="auto">
          <a:xfrm>
            <a:off x="127000" y="16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公式]">
            <a:extLst>
              <a:ext uri="{FF2B5EF4-FFF2-40B4-BE49-F238E27FC236}">
                <a16:creationId xmlns:a16="http://schemas.microsoft.com/office/drawing/2014/main" id="{1FE8CFCA-9405-4D4B-9940-0CBD8F19F45B}"/>
              </a:ext>
            </a:extLst>
          </p:cNvPr>
          <p:cNvSpPr>
            <a:spLocks noChangeAspect="1" noChangeArrowheads="1"/>
          </p:cNvSpPr>
          <p:nvPr/>
        </p:nvSpPr>
        <p:spPr bwMode="auto">
          <a:xfrm>
            <a:off x="876300" y="4492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公式]">
            <a:extLst>
              <a:ext uri="{FF2B5EF4-FFF2-40B4-BE49-F238E27FC236}">
                <a16:creationId xmlns:a16="http://schemas.microsoft.com/office/drawing/2014/main" id="{D872FE37-6256-4DB3-B778-4C436F5A03AB}"/>
              </a:ext>
            </a:extLst>
          </p:cNvPr>
          <p:cNvSpPr>
            <a:spLocks noChangeAspect="1" noChangeArrowheads="1"/>
          </p:cNvSpPr>
          <p:nvPr/>
        </p:nvSpPr>
        <p:spPr bwMode="auto">
          <a:xfrm>
            <a:off x="2476500" y="1287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18755385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10"/>
          <p:cNvSpPr txBox="1"/>
          <p:nvPr/>
        </p:nvSpPr>
        <p:spPr>
          <a:xfrm>
            <a:off x="3417022" y="5559540"/>
            <a:ext cx="6024711" cy="900238"/>
          </a:xfrm>
          <a:prstGeom prst="rect">
            <a:avLst/>
          </a:prstGeom>
          <a:noFill/>
        </p:spPr>
        <p:txBody>
          <a:bodyPr wrap="none" lIns="68572" tIns="34286" rIns="68572" bIns="34286">
            <a:spAutoFit/>
          </a:bodyPr>
          <a:lstStyle/>
          <a:p>
            <a:pPr algn="ctr">
              <a:buNone/>
            </a:pPr>
            <a:r>
              <a:rPr lang="zh-CN" altLang="en-US" sz="5400" dirty="0">
                <a:solidFill>
                  <a:schemeClr val="accent1"/>
                </a:solidFill>
                <a:latin typeface="黑体" panose="02010609060101010101" pitchFamily="49" charset="-122"/>
                <a:ea typeface="黑体" panose="02010609060101010101" pitchFamily="49" charset="-122"/>
                <a:cs typeface="Arial" panose="020B0604020202020204" pitchFamily="34" charset="0"/>
              </a:rPr>
              <a:t>感谢聆听 批评指导</a:t>
            </a:r>
          </a:p>
        </p:txBody>
      </p:sp>
      <p:sp>
        <p:nvSpPr>
          <p:cNvPr id="71" name="矩形 70"/>
          <p:cNvSpPr/>
          <p:nvPr/>
        </p:nvSpPr>
        <p:spPr>
          <a:xfrm>
            <a:off x="3945101" y="6496645"/>
            <a:ext cx="4968552" cy="315463"/>
          </a:xfrm>
          <a:prstGeom prst="rect">
            <a:avLst/>
          </a:prstGeom>
        </p:spPr>
        <p:txBody>
          <a:bodyPr wrap="square" lIns="68572" tIns="34286" rIns="68572" bIns="34286">
            <a:spAutoFit/>
          </a:bodyPr>
          <a:lstStyle/>
          <a:p>
            <a:pPr algn="ctr"/>
            <a:r>
              <a:rPr lang="en-US" altLang="zh-CN" sz="1600" dirty="0">
                <a:solidFill>
                  <a:schemeClr val="accent1"/>
                </a:solidFill>
                <a:latin typeface="黑体" panose="02010609060101010101" pitchFamily="49" charset="-122"/>
                <a:ea typeface="黑体" panose="02010609060101010101" pitchFamily="49" charset="-122"/>
                <a:cs typeface="Arial" panose="020B0604020202020204" pitchFamily="34" charset="0"/>
              </a:rPr>
              <a:t>GENERAL EDUCATION TEACHING COURSEWARE</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175" y="1121936"/>
            <a:ext cx="4112444" cy="4112444"/>
          </a:xfrm>
          <a:prstGeom prst="rect">
            <a:avLst/>
          </a:prstGeom>
        </p:spPr>
      </p:pic>
      <p:pic>
        <p:nvPicPr>
          <p:cNvPr id="4" name="图片 3" descr="卡通人物&#10;&#10;描述已自动生成">
            <a:extLst>
              <a:ext uri="{FF2B5EF4-FFF2-40B4-BE49-F238E27FC236}">
                <a16:creationId xmlns:a16="http://schemas.microsoft.com/office/drawing/2014/main" id="{789E5A49-9892-4544-BCAD-5420FF1F98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7927"/>
            <a:ext cx="12858750" cy="705679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670088" y="2968254"/>
            <a:ext cx="11663943" cy="1458789"/>
          </a:xfrm>
          <a:prstGeom prst="roundRect">
            <a:avLst>
              <a:gd name="adj" fmla="val 0"/>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39" name="TextBox 38"/>
          <p:cNvSpPr txBox="1"/>
          <p:nvPr/>
        </p:nvSpPr>
        <p:spPr>
          <a:xfrm>
            <a:off x="814536" y="3000524"/>
            <a:ext cx="11519495" cy="965457"/>
          </a:xfrm>
          <a:prstGeom prst="rect">
            <a:avLst/>
          </a:prstGeom>
          <a:noFill/>
        </p:spPr>
        <p:txBody>
          <a:bodyPr wrap="square" lIns="0" tIns="0" rIns="0" bIns="0" rtlCol="0">
            <a:spAutoFit/>
          </a:bodyPr>
          <a:lstStyle/>
          <a:p>
            <a:pPr defTabSz="963930">
              <a:lnSpc>
                <a:spcPct val="120000"/>
              </a:lnSpc>
            </a:pP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本次课程代码下载地址：</a:t>
            </a:r>
            <a:r>
              <a:rPr lang="en-US" altLang="zh-CN" sz="2800" dirty="0">
                <a:solidFill>
                  <a:schemeClr val="accent1">
                    <a:lumMod val="75000"/>
                  </a:schemeClr>
                </a:solidFill>
                <a:latin typeface="黑体" panose="02010609060101010101" pitchFamily="49" charset="-122"/>
                <a:ea typeface="黑体" panose="02010609060101010101" pitchFamily="49" charset="-122"/>
              </a:rPr>
              <a:t>https://github.com/yooongchun/MatlabCourse/tree/master/Lecture26</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0" name="矩形 93"/>
          <p:cNvSpPr/>
          <p:nvPr/>
        </p:nvSpPr>
        <p:spPr>
          <a:xfrm>
            <a:off x="617121" y="2920788"/>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1" name="矩形 93"/>
          <p:cNvSpPr/>
          <p:nvPr/>
        </p:nvSpPr>
        <p:spPr>
          <a:xfrm rot="10800000">
            <a:off x="11973991" y="4048373"/>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grpSp>
        <p:nvGrpSpPr>
          <p:cNvPr id="15" name="组合 14">
            <a:extLst>
              <a:ext uri="{FF2B5EF4-FFF2-40B4-BE49-F238E27FC236}">
                <a16:creationId xmlns:a16="http://schemas.microsoft.com/office/drawing/2014/main" id="{384EDF4D-75FE-6845-9136-A3C2FA54AAA2}"/>
              </a:ext>
            </a:extLst>
          </p:cNvPr>
          <p:cNvGrpSpPr/>
          <p:nvPr/>
        </p:nvGrpSpPr>
        <p:grpSpPr>
          <a:xfrm>
            <a:off x="596727" y="472248"/>
            <a:ext cx="5409245" cy="523220"/>
            <a:chOff x="-4764" y="99435"/>
            <a:chExt cx="5409245" cy="523220"/>
          </a:xfrm>
        </p:grpSpPr>
        <p:sp>
          <p:nvSpPr>
            <p:cNvPr id="16" name="文本框 15">
              <a:extLst>
                <a:ext uri="{FF2B5EF4-FFF2-40B4-BE49-F238E27FC236}">
                  <a16:creationId xmlns:a16="http://schemas.microsoft.com/office/drawing/2014/main" id="{26AD4EA6-8CA9-1246-A420-A9845054AAC6}"/>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代码下载地址</a:t>
              </a:r>
            </a:p>
          </p:txBody>
        </p:sp>
        <p:grpSp>
          <p:nvGrpSpPr>
            <p:cNvPr id="17" name="组合 16">
              <a:extLst>
                <a:ext uri="{FF2B5EF4-FFF2-40B4-BE49-F238E27FC236}">
                  <a16:creationId xmlns:a16="http://schemas.microsoft.com/office/drawing/2014/main" id="{6E351974-C2E0-B04A-B142-DE765E9C1381}"/>
                </a:ext>
              </a:extLst>
            </p:cNvPr>
            <p:cNvGrpSpPr/>
            <p:nvPr/>
          </p:nvGrpSpPr>
          <p:grpSpPr>
            <a:xfrm>
              <a:off x="-4764" y="142875"/>
              <a:ext cx="565783" cy="436341"/>
              <a:chOff x="-4764" y="142875"/>
              <a:chExt cx="565783" cy="436341"/>
            </a:xfrm>
          </p:grpSpPr>
          <p:sp>
            <p:nvSpPr>
              <p:cNvPr id="18" name="矩形 17">
                <a:extLst>
                  <a:ext uri="{FF2B5EF4-FFF2-40B4-BE49-F238E27FC236}">
                    <a16:creationId xmlns:a16="http://schemas.microsoft.com/office/drawing/2014/main" id="{B417C83F-6560-D24C-B8E3-C2144CF40CC5}"/>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9" name="矩形 18">
                <a:extLst>
                  <a:ext uri="{FF2B5EF4-FFF2-40B4-BE49-F238E27FC236}">
                    <a16:creationId xmlns:a16="http://schemas.microsoft.com/office/drawing/2014/main" id="{9DC9983D-5F76-BE4F-ABCD-DEB72B6E8292}"/>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grpSp>
    </p:spTree>
    <p:extLst>
      <p:ext uri="{BB962C8B-B14F-4D97-AF65-F5344CB8AC3E}">
        <p14:creationId xmlns:p14="http://schemas.microsoft.com/office/powerpoint/2010/main" val="428514707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p:nvPr/>
        </p:nvSpPr>
        <p:spPr>
          <a:xfrm>
            <a:off x="1892871" y="808013"/>
            <a:ext cx="3172335" cy="69847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500" b="1" dirty="0">
                <a:solidFill>
                  <a:schemeClr val="accent1">
                    <a:lumMod val="75000"/>
                  </a:schemeClr>
                </a:solidFill>
                <a:latin typeface="黑体" panose="02010609060101010101" pitchFamily="49" charset="-122"/>
                <a:ea typeface="黑体" panose="02010609060101010101" pitchFamily="49" charset="-122"/>
                <a:cs typeface="+mn-ea"/>
                <a:sym typeface="+mn-lt"/>
              </a:rPr>
              <a:t>目录</a:t>
            </a:r>
            <a:endParaRPr lang="en-GB" sz="2530" b="1"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grpSp>
        <p:nvGrpSpPr>
          <p:cNvPr id="9" name="组合 8"/>
          <p:cNvGrpSpPr/>
          <p:nvPr/>
        </p:nvGrpSpPr>
        <p:grpSpPr>
          <a:xfrm>
            <a:off x="2017962" y="1672109"/>
            <a:ext cx="1257328" cy="698118"/>
            <a:chOff x="2215144" y="927951"/>
            <a:chExt cx="1244730" cy="910317"/>
          </a:xfrm>
        </p:grpSpPr>
        <p:sp>
          <p:nvSpPr>
            <p:cNvPr id="10" name="平行四边形 9"/>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11" name="文本框 9"/>
            <p:cNvSpPr txBox="1"/>
            <p:nvPr/>
          </p:nvSpPr>
          <p:spPr>
            <a:xfrm>
              <a:off x="2393075" y="927951"/>
              <a:ext cx="1066799" cy="910317"/>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01</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12" name="组合 11"/>
          <p:cNvGrpSpPr/>
          <p:nvPr/>
        </p:nvGrpSpPr>
        <p:grpSpPr>
          <a:xfrm>
            <a:off x="2017962" y="2627647"/>
            <a:ext cx="1257328" cy="708853"/>
            <a:chOff x="2215144" y="1952311"/>
            <a:chExt cx="1244730" cy="924318"/>
          </a:xfrm>
        </p:grpSpPr>
        <p:sp>
          <p:nvSpPr>
            <p:cNvPr id="13" name="平行四边形 12"/>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14" name="文本框 10"/>
            <p:cNvSpPr txBox="1"/>
            <p:nvPr/>
          </p:nvSpPr>
          <p:spPr>
            <a:xfrm>
              <a:off x="2393075" y="1952311"/>
              <a:ext cx="1066799" cy="910319"/>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02</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15" name="组合 14"/>
          <p:cNvGrpSpPr/>
          <p:nvPr/>
        </p:nvGrpSpPr>
        <p:grpSpPr>
          <a:xfrm>
            <a:off x="2017962" y="3614444"/>
            <a:ext cx="1257328" cy="698118"/>
            <a:chOff x="2215144" y="3018135"/>
            <a:chExt cx="1244730" cy="910318"/>
          </a:xfrm>
        </p:grpSpPr>
        <p:sp>
          <p:nvSpPr>
            <p:cNvPr id="16" name="平行四边形 15"/>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17" name="文本框 11"/>
            <p:cNvSpPr txBox="1"/>
            <p:nvPr/>
          </p:nvSpPr>
          <p:spPr>
            <a:xfrm>
              <a:off x="2393075" y="3018135"/>
              <a:ext cx="1066799" cy="910318"/>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03</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21" name="组合 20"/>
          <p:cNvGrpSpPr/>
          <p:nvPr/>
        </p:nvGrpSpPr>
        <p:grpSpPr>
          <a:xfrm>
            <a:off x="2972991" y="1690824"/>
            <a:ext cx="5423290" cy="646324"/>
            <a:chOff x="4315150" y="953426"/>
            <a:chExt cx="3857250" cy="540057"/>
          </a:xfrm>
        </p:grpSpPr>
        <p:sp>
          <p:nvSpPr>
            <p:cNvPr id="22" name="矩形 21"/>
            <p:cNvSpPr/>
            <p:nvPr/>
          </p:nvSpPr>
          <p:spPr>
            <a:xfrm>
              <a:off x="4830202" y="99226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sym typeface="+mn-lt"/>
                </a:rPr>
                <a:t>参考资料</a:t>
              </a:r>
              <a:endParaRPr lang="en-GB" altLang="zh-CN"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23" name="平行四边形 22"/>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24" name="组合 23"/>
          <p:cNvGrpSpPr/>
          <p:nvPr/>
        </p:nvGrpSpPr>
        <p:grpSpPr>
          <a:xfrm>
            <a:off x="2972991" y="2666802"/>
            <a:ext cx="5423290" cy="646324"/>
            <a:chOff x="4315150" y="1647579"/>
            <a:chExt cx="3857250" cy="540057"/>
          </a:xfrm>
        </p:grpSpPr>
        <p:sp>
          <p:nvSpPr>
            <p:cNvPr id="25" name="矩形 24"/>
            <p:cNvSpPr/>
            <p:nvPr/>
          </p:nvSpPr>
          <p:spPr>
            <a:xfrm>
              <a:off x="4841196" y="169909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2"/>
                  </a:solidFill>
                  <a:latin typeface="黑体" panose="02010609060101010101" pitchFamily="49" charset="-122"/>
                  <a:ea typeface="黑体" panose="02010609060101010101" pitchFamily="49" charset="-122"/>
                  <a:cs typeface="+mn-ea"/>
                  <a:sym typeface="+mn-lt"/>
                </a:rPr>
                <a:t>比赛注意事项</a:t>
              </a:r>
              <a:endParaRPr lang="en-GB" altLang="zh-CN" dirty="0">
                <a:solidFill>
                  <a:schemeClr val="accent2"/>
                </a:solidFill>
                <a:latin typeface="黑体" panose="02010609060101010101" pitchFamily="49" charset="-122"/>
                <a:ea typeface="黑体" panose="02010609060101010101" pitchFamily="49" charset="-122"/>
                <a:cs typeface="+mn-ea"/>
                <a:sym typeface="+mn-lt"/>
              </a:endParaRPr>
            </a:p>
          </p:txBody>
        </p:sp>
        <p:sp>
          <p:nvSpPr>
            <p:cNvPr id="26" name="平行四边形 25"/>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27" name="组合 26"/>
          <p:cNvGrpSpPr/>
          <p:nvPr/>
        </p:nvGrpSpPr>
        <p:grpSpPr>
          <a:xfrm>
            <a:off x="2972991" y="3642780"/>
            <a:ext cx="5423290" cy="646324"/>
            <a:chOff x="4315150" y="2341731"/>
            <a:chExt cx="3857250" cy="540057"/>
          </a:xfrm>
        </p:grpSpPr>
        <p:sp>
          <p:nvSpPr>
            <p:cNvPr id="28" name="矩形 27"/>
            <p:cNvSpPr/>
            <p:nvPr/>
          </p:nvSpPr>
          <p:spPr>
            <a:xfrm>
              <a:off x="4841197" y="2390509"/>
              <a:ext cx="2827146"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sym typeface="+mn-lt"/>
                </a:rPr>
                <a:t>结语</a:t>
              </a:r>
              <a:endParaRPr lang="en-GB" altLang="zh-CN"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29" name="平行四边形 28"/>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sp>
        <p:nvSpPr>
          <p:cNvPr id="33" name="矩形 32">
            <a:extLst>
              <a:ext uri="{FF2B5EF4-FFF2-40B4-BE49-F238E27FC236}">
                <a16:creationId xmlns:a16="http://schemas.microsoft.com/office/drawing/2014/main" id="{89FFD593-B2C0-8B4B-8A2F-636A6A779334}"/>
              </a:ext>
            </a:extLst>
          </p:cNvPr>
          <p:cNvSpPr/>
          <p:nvPr/>
        </p:nvSpPr>
        <p:spPr>
          <a:xfrm>
            <a:off x="2602978" y="939021"/>
            <a:ext cx="176010" cy="5258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4" name="矩形 33">
            <a:extLst>
              <a:ext uri="{FF2B5EF4-FFF2-40B4-BE49-F238E27FC236}">
                <a16:creationId xmlns:a16="http://schemas.microsoft.com/office/drawing/2014/main" id="{DA9B46C7-8E35-934B-B0DD-DC5622D50492}"/>
              </a:ext>
            </a:extLst>
          </p:cNvPr>
          <p:cNvSpPr/>
          <p:nvPr/>
        </p:nvSpPr>
        <p:spPr>
          <a:xfrm>
            <a:off x="2126550" y="939021"/>
            <a:ext cx="414394" cy="5258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4657896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01</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参考资料</a:t>
            </a:r>
          </a:p>
        </p:txBody>
      </p:sp>
    </p:spTree>
    <p:custDataLst>
      <p:tags r:id="rId1"/>
    </p:custDataLst>
    <p:extLst>
      <p:ext uri="{BB962C8B-B14F-4D97-AF65-F5344CB8AC3E}">
        <p14:creationId xmlns:p14="http://schemas.microsoft.com/office/powerpoint/2010/main" val="280802114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参考资料</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974455" y="118686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a:extLst>
              <a:ext uri="{FF2B5EF4-FFF2-40B4-BE49-F238E27FC236}">
                <a16:creationId xmlns:a16="http://schemas.microsoft.com/office/drawing/2014/main" id="{49CDCBF7-9D69-4B43-9A4C-475E2968068C}"/>
              </a:ext>
            </a:extLst>
          </p:cNvPr>
          <p:cNvSpPr/>
          <p:nvPr/>
        </p:nvSpPr>
        <p:spPr>
          <a:xfrm>
            <a:off x="1615122" y="1168053"/>
            <a:ext cx="11243628" cy="2396938"/>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数模常用查询网站：</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①资讯：数学建模网 </a:t>
            </a:r>
            <a:r>
              <a:rPr lang="en-US" altLang="zh-CN" dirty="0">
                <a:hlinkClick r:id="rId3"/>
              </a:rPr>
              <a:t>https://www.shumo.com/home/html/4067.html</a:t>
            </a:r>
            <a:endParaRPr lang="en-US" altLang="zh-CN" dirty="0"/>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②赛题资讯、试题、优秀论文下载：建模网 </a:t>
            </a:r>
            <a:r>
              <a:rPr lang="en-US" altLang="zh-CN" dirty="0">
                <a:hlinkClick r:id="rId4"/>
              </a:rPr>
              <a:t>http://special.univs.cn/service/jianmo/index.shtml</a:t>
            </a:r>
            <a:endParaRPr lang="en-US" altLang="zh-CN" dirty="0"/>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③国赛讨论社区：校苑数模 </a:t>
            </a:r>
            <a:r>
              <a:rPr lang="en-US" altLang="zh-CN" dirty="0">
                <a:hlinkClick r:id="rId5"/>
              </a:rPr>
              <a:t>http://www.mathor.com/forum-285-1.html</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④参考文献搜索：中国知网 </a:t>
            </a:r>
            <a:r>
              <a:rPr lang="en-US" altLang="zh-CN" dirty="0">
                <a:hlinkClick r:id="rId6"/>
              </a:rPr>
              <a:t>https://www.cnki.net/</a:t>
            </a:r>
            <a:endParaRPr lang="en-US" altLang="zh-CN" dirty="0"/>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⑤数据搜集：各官方网站，如人口数据统计（国家统计局 </a:t>
            </a:r>
            <a:r>
              <a:rPr lang="en-US" altLang="zh-CN" dirty="0">
                <a:hlinkClick r:id="rId7"/>
              </a:rPr>
              <a:t>http://www.stats.gov.cn/tjsj/pcsj/</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⑥算法代码：</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CSDN</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网站</a:t>
            </a:r>
            <a:endParaRPr lang="en-US" altLang="zh-CN" dirty="0"/>
          </a:p>
        </p:txBody>
      </p:sp>
      <p:sp>
        <p:nvSpPr>
          <p:cNvPr id="2" name="Rectangle 1">
            <a:extLst>
              <a:ext uri="{FF2B5EF4-FFF2-40B4-BE49-F238E27FC236}">
                <a16:creationId xmlns:a16="http://schemas.microsoft.com/office/drawing/2014/main" id="{8F2202B6-5C00-4C8F-A2BC-FCCAE0542B5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3" name="AutoShape 2" descr="[公式]">
            <a:extLst>
              <a:ext uri="{FF2B5EF4-FFF2-40B4-BE49-F238E27FC236}">
                <a16:creationId xmlns:a16="http://schemas.microsoft.com/office/drawing/2014/main" id="{DD392F72-A09F-4C35-B6B0-EE32BAEE231C}"/>
              </a:ext>
            </a:extLst>
          </p:cNvPr>
          <p:cNvSpPr>
            <a:spLocks noChangeAspect="1" noChangeArrowheads="1"/>
          </p:cNvSpPr>
          <p:nvPr/>
        </p:nvSpPr>
        <p:spPr bwMode="auto">
          <a:xfrm>
            <a:off x="647700"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3" descr="[公式]">
            <a:extLst>
              <a:ext uri="{FF2B5EF4-FFF2-40B4-BE49-F238E27FC236}">
                <a16:creationId xmlns:a16="http://schemas.microsoft.com/office/drawing/2014/main" id="{A68BEB1E-9B6B-4088-97BC-B795A1D32BC1}"/>
              </a:ext>
            </a:extLst>
          </p:cNvPr>
          <p:cNvSpPr>
            <a:spLocks noChangeAspect="1" noChangeArrowheads="1"/>
          </p:cNvSpPr>
          <p:nvPr/>
        </p:nvSpPr>
        <p:spPr bwMode="auto">
          <a:xfrm>
            <a:off x="4460875"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公式]">
            <a:extLst>
              <a:ext uri="{FF2B5EF4-FFF2-40B4-BE49-F238E27FC236}">
                <a16:creationId xmlns:a16="http://schemas.microsoft.com/office/drawing/2014/main" id="{327DA954-11CC-4EF7-8B40-12439D818666}"/>
              </a:ext>
            </a:extLst>
          </p:cNvPr>
          <p:cNvSpPr>
            <a:spLocks noChangeAspect="1" noChangeArrowheads="1"/>
          </p:cNvSpPr>
          <p:nvPr/>
        </p:nvSpPr>
        <p:spPr bwMode="auto">
          <a:xfrm>
            <a:off x="4191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5">
            <a:extLst>
              <a:ext uri="{FF2B5EF4-FFF2-40B4-BE49-F238E27FC236}">
                <a16:creationId xmlns:a16="http://schemas.microsoft.com/office/drawing/2014/main" id="{E5F52B0F-F846-4CDD-B630-BD54D474000C}"/>
              </a:ext>
            </a:extLst>
          </p:cNvPr>
          <p:cNvSpPr>
            <a:spLocks noChangeArrowheads="1"/>
          </p:cNvSpPr>
          <p:nvPr/>
        </p:nvSpPr>
        <p:spPr bwMode="auto">
          <a:xfrm>
            <a:off x="0" y="-134249"/>
            <a:ext cx="65" cy="7256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2180" rIns="0" bIns="22218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9" name="AutoShape 6" descr="[公式]">
            <a:extLst>
              <a:ext uri="{FF2B5EF4-FFF2-40B4-BE49-F238E27FC236}">
                <a16:creationId xmlns:a16="http://schemas.microsoft.com/office/drawing/2014/main" id="{B9C1235A-E89F-4964-BDC2-8726C9E9BD4A}"/>
              </a:ext>
            </a:extLst>
          </p:cNvPr>
          <p:cNvSpPr>
            <a:spLocks noChangeAspect="1" noChangeArrowheads="1"/>
          </p:cNvSpPr>
          <p:nvPr/>
        </p:nvSpPr>
        <p:spPr bwMode="auto">
          <a:xfrm>
            <a:off x="6248400" y="-4060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7" descr="[公式]">
            <a:extLst>
              <a:ext uri="{FF2B5EF4-FFF2-40B4-BE49-F238E27FC236}">
                <a16:creationId xmlns:a16="http://schemas.microsoft.com/office/drawing/2014/main" id="{B3341FBE-4184-436B-977C-D1C1AE49741A}"/>
              </a:ext>
            </a:extLst>
          </p:cNvPr>
          <p:cNvSpPr>
            <a:spLocks noChangeAspect="1" noChangeArrowheads="1"/>
          </p:cNvSpPr>
          <p:nvPr/>
        </p:nvSpPr>
        <p:spPr bwMode="auto">
          <a:xfrm>
            <a:off x="465138" y="-2963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8" descr="[公式]">
            <a:extLst>
              <a:ext uri="{FF2B5EF4-FFF2-40B4-BE49-F238E27FC236}">
                <a16:creationId xmlns:a16="http://schemas.microsoft.com/office/drawing/2014/main" id="{72A8A12D-F5A7-4595-AFEF-D2AE343F6412}"/>
              </a:ext>
            </a:extLst>
          </p:cNvPr>
          <p:cNvSpPr>
            <a:spLocks noChangeAspect="1" noChangeArrowheads="1"/>
          </p:cNvSpPr>
          <p:nvPr/>
        </p:nvSpPr>
        <p:spPr bwMode="auto">
          <a:xfrm>
            <a:off x="23380700" y="-24003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公式]">
            <a:extLst>
              <a:ext uri="{FF2B5EF4-FFF2-40B4-BE49-F238E27FC236}">
                <a16:creationId xmlns:a16="http://schemas.microsoft.com/office/drawing/2014/main" id="{80F0B442-DD91-49F3-8E18-50DC515A2F39}"/>
              </a:ext>
            </a:extLst>
          </p:cNvPr>
          <p:cNvSpPr>
            <a:spLocks noChangeAspect="1" noChangeArrowheads="1"/>
          </p:cNvSpPr>
          <p:nvPr/>
        </p:nvSpPr>
        <p:spPr bwMode="auto">
          <a:xfrm>
            <a:off x="127000" y="-952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公式]">
            <a:extLst>
              <a:ext uri="{FF2B5EF4-FFF2-40B4-BE49-F238E27FC236}">
                <a16:creationId xmlns:a16="http://schemas.microsoft.com/office/drawing/2014/main" id="{49F08ABF-E2D7-4554-9A0B-7E50518CC94E}"/>
              </a:ext>
            </a:extLst>
          </p:cNvPr>
          <p:cNvSpPr>
            <a:spLocks noChangeAspect="1" noChangeArrowheads="1"/>
          </p:cNvSpPr>
          <p:nvPr/>
        </p:nvSpPr>
        <p:spPr bwMode="auto">
          <a:xfrm>
            <a:off x="127000" y="16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公式]">
            <a:extLst>
              <a:ext uri="{FF2B5EF4-FFF2-40B4-BE49-F238E27FC236}">
                <a16:creationId xmlns:a16="http://schemas.microsoft.com/office/drawing/2014/main" id="{1FE8CFCA-9405-4D4B-9940-0CBD8F19F45B}"/>
              </a:ext>
            </a:extLst>
          </p:cNvPr>
          <p:cNvSpPr>
            <a:spLocks noChangeAspect="1" noChangeArrowheads="1"/>
          </p:cNvSpPr>
          <p:nvPr/>
        </p:nvSpPr>
        <p:spPr bwMode="auto">
          <a:xfrm>
            <a:off x="876300" y="4492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公式]">
            <a:extLst>
              <a:ext uri="{FF2B5EF4-FFF2-40B4-BE49-F238E27FC236}">
                <a16:creationId xmlns:a16="http://schemas.microsoft.com/office/drawing/2014/main" id="{D872FE37-6256-4DB3-B778-4C436F5A03AB}"/>
              </a:ext>
            </a:extLst>
          </p:cNvPr>
          <p:cNvSpPr>
            <a:spLocks noChangeAspect="1" noChangeArrowheads="1"/>
          </p:cNvSpPr>
          <p:nvPr/>
        </p:nvSpPr>
        <p:spPr bwMode="auto">
          <a:xfrm>
            <a:off x="2476500" y="1287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13" descr="[公式]">
            <a:extLst>
              <a:ext uri="{FF2B5EF4-FFF2-40B4-BE49-F238E27FC236}">
                <a16:creationId xmlns:a16="http://schemas.microsoft.com/office/drawing/2014/main" id="{CE63CB5D-1909-49BF-8B74-23B55FB326C3}"/>
              </a:ext>
            </a:extLst>
          </p:cNvPr>
          <p:cNvSpPr>
            <a:spLocks noChangeAspect="1" noChangeArrowheads="1"/>
          </p:cNvSpPr>
          <p:nvPr/>
        </p:nvSpPr>
        <p:spPr bwMode="auto">
          <a:xfrm>
            <a:off x="2247900" y="2674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93617065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参考资料</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974455" y="118686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a:extLst>
              <a:ext uri="{FF2B5EF4-FFF2-40B4-BE49-F238E27FC236}">
                <a16:creationId xmlns:a16="http://schemas.microsoft.com/office/drawing/2014/main" id="{49CDCBF7-9D69-4B43-9A4C-475E2968068C}"/>
              </a:ext>
            </a:extLst>
          </p:cNvPr>
          <p:cNvSpPr/>
          <p:nvPr/>
        </p:nvSpPr>
        <p:spPr>
          <a:xfrm>
            <a:off x="1615122" y="1168053"/>
            <a:ext cx="11243628" cy="1477328"/>
          </a:xfrm>
          <a:prstGeom prst="rect">
            <a:avLst/>
          </a:prstGeom>
        </p:spPr>
        <p:txBody>
          <a:bodyPr wrap="square">
            <a:spAutoFit/>
          </a:bodyPr>
          <a:lstStyle/>
          <a:p>
            <a:r>
              <a:rPr lang="zh-CN" altLang="en-US" dirty="0">
                <a:solidFill>
                  <a:schemeClr val="accent1">
                    <a:lumMod val="75000"/>
                  </a:schemeClr>
                </a:solidFill>
                <a:latin typeface="黑体" panose="02010609060101010101" pitchFamily="49" charset="-122"/>
                <a:ea typeface="黑体" panose="02010609060101010101" pitchFamily="49" charset="-122"/>
                <a:cs typeface="+mn-ea"/>
              </a:rPr>
              <a:t>数模参考书：</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①</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数学模型</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姜启源</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谢金星</a:t>
            </a:r>
            <a:br>
              <a:rPr lang="zh-CN" altLang="en-US" dirty="0">
                <a:solidFill>
                  <a:schemeClr val="accent1">
                    <a:lumMod val="75000"/>
                  </a:schemeClr>
                </a:solidFill>
                <a:latin typeface="黑体" panose="02010609060101010101" pitchFamily="49" charset="-122"/>
                <a:ea typeface="黑体" panose="02010609060101010101" pitchFamily="49" charset="-122"/>
                <a:cs typeface="+mn-ea"/>
              </a:rPr>
            </a:br>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②</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数学建模算法与应用</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司守奎</a:t>
            </a:r>
            <a:br>
              <a:rPr lang="en-US" altLang="zh-CN" dirty="0">
                <a:solidFill>
                  <a:schemeClr val="accent1">
                    <a:lumMod val="75000"/>
                  </a:schemeClr>
                </a:solidFill>
                <a:latin typeface="黑体" panose="02010609060101010101" pitchFamily="49" charset="-122"/>
                <a:ea typeface="黑体" panose="02010609060101010101" pitchFamily="49" charset="-122"/>
                <a:cs typeface="+mn-ea"/>
              </a:rPr>
            </a:br>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③</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正确写作美国大学生数字建模竞赛论文</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王杰</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④</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《Matlab</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经典教程</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从入门到精通</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a:t>
            </a:r>
            <a:endParaRPr lang="en-US" altLang="zh-CN" dirty="0"/>
          </a:p>
        </p:txBody>
      </p:sp>
      <p:sp>
        <p:nvSpPr>
          <p:cNvPr id="2" name="Rectangle 1">
            <a:extLst>
              <a:ext uri="{FF2B5EF4-FFF2-40B4-BE49-F238E27FC236}">
                <a16:creationId xmlns:a16="http://schemas.microsoft.com/office/drawing/2014/main" id="{8F2202B6-5C00-4C8F-A2BC-FCCAE0542B5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3" name="AutoShape 2" descr="[公式]">
            <a:extLst>
              <a:ext uri="{FF2B5EF4-FFF2-40B4-BE49-F238E27FC236}">
                <a16:creationId xmlns:a16="http://schemas.microsoft.com/office/drawing/2014/main" id="{DD392F72-A09F-4C35-B6B0-EE32BAEE231C}"/>
              </a:ext>
            </a:extLst>
          </p:cNvPr>
          <p:cNvSpPr>
            <a:spLocks noChangeAspect="1" noChangeArrowheads="1"/>
          </p:cNvSpPr>
          <p:nvPr/>
        </p:nvSpPr>
        <p:spPr bwMode="auto">
          <a:xfrm>
            <a:off x="647700"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3" descr="[公式]">
            <a:extLst>
              <a:ext uri="{FF2B5EF4-FFF2-40B4-BE49-F238E27FC236}">
                <a16:creationId xmlns:a16="http://schemas.microsoft.com/office/drawing/2014/main" id="{A68BEB1E-9B6B-4088-97BC-B795A1D32BC1}"/>
              </a:ext>
            </a:extLst>
          </p:cNvPr>
          <p:cNvSpPr>
            <a:spLocks noChangeAspect="1" noChangeArrowheads="1"/>
          </p:cNvSpPr>
          <p:nvPr/>
        </p:nvSpPr>
        <p:spPr bwMode="auto">
          <a:xfrm>
            <a:off x="4460875"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公式]">
            <a:extLst>
              <a:ext uri="{FF2B5EF4-FFF2-40B4-BE49-F238E27FC236}">
                <a16:creationId xmlns:a16="http://schemas.microsoft.com/office/drawing/2014/main" id="{327DA954-11CC-4EF7-8B40-12439D818666}"/>
              </a:ext>
            </a:extLst>
          </p:cNvPr>
          <p:cNvSpPr>
            <a:spLocks noChangeAspect="1" noChangeArrowheads="1"/>
          </p:cNvSpPr>
          <p:nvPr/>
        </p:nvSpPr>
        <p:spPr bwMode="auto">
          <a:xfrm>
            <a:off x="4191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5">
            <a:extLst>
              <a:ext uri="{FF2B5EF4-FFF2-40B4-BE49-F238E27FC236}">
                <a16:creationId xmlns:a16="http://schemas.microsoft.com/office/drawing/2014/main" id="{E5F52B0F-F846-4CDD-B630-BD54D474000C}"/>
              </a:ext>
            </a:extLst>
          </p:cNvPr>
          <p:cNvSpPr>
            <a:spLocks noChangeArrowheads="1"/>
          </p:cNvSpPr>
          <p:nvPr/>
        </p:nvSpPr>
        <p:spPr bwMode="auto">
          <a:xfrm>
            <a:off x="0" y="-134249"/>
            <a:ext cx="65" cy="7256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2180" rIns="0" bIns="22218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9" name="AutoShape 6" descr="[公式]">
            <a:extLst>
              <a:ext uri="{FF2B5EF4-FFF2-40B4-BE49-F238E27FC236}">
                <a16:creationId xmlns:a16="http://schemas.microsoft.com/office/drawing/2014/main" id="{B9C1235A-E89F-4964-BDC2-8726C9E9BD4A}"/>
              </a:ext>
            </a:extLst>
          </p:cNvPr>
          <p:cNvSpPr>
            <a:spLocks noChangeAspect="1" noChangeArrowheads="1"/>
          </p:cNvSpPr>
          <p:nvPr/>
        </p:nvSpPr>
        <p:spPr bwMode="auto">
          <a:xfrm>
            <a:off x="6248400" y="-4060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7" descr="[公式]">
            <a:extLst>
              <a:ext uri="{FF2B5EF4-FFF2-40B4-BE49-F238E27FC236}">
                <a16:creationId xmlns:a16="http://schemas.microsoft.com/office/drawing/2014/main" id="{B3341FBE-4184-436B-977C-D1C1AE49741A}"/>
              </a:ext>
            </a:extLst>
          </p:cNvPr>
          <p:cNvSpPr>
            <a:spLocks noChangeAspect="1" noChangeArrowheads="1"/>
          </p:cNvSpPr>
          <p:nvPr/>
        </p:nvSpPr>
        <p:spPr bwMode="auto">
          <a:xfrm>
            <a:off x="465138" y="-2963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8" descr="[公式]">
            <a:extLst>
              <a:ext uri="{FF2B5EF4-FFF2-40B4-BE49-F238E27FC236}">
                <a16:creationId xmlns:a16="http://schemas.microsoft.com/office/drawing/2014/main" id="{72A8A12D-F5A7-4595-AFEF-D2AE343F6412}"/>
              </a:ext>
            </a:extLst>
          </p:cNvPr>
          <p:cNvSpPr>
            <a:spLocks noChangeAspect="1" noChangeArrowheads="1"/>
          </p:cNvSpPr>
          <p:nvPr/>
        </p:nvSpPr>
        <p:spPr bwMode="auto">
          <a:xfrm>
            <a:off x="23380700" y="-24003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公式]">
            <a:extLst>
              <a:ext uri="{FF2B5EF4-FFF2-40B4-BE49-F238E27FC236}">
                <a16:creationId xmlns:a16="http://schemas.microsoft.com/office/drawing/2014/main" id="{80F0B442-DD91-49F3-8E18-50DC515A2F39}"/>
              </a:ext>
            </a:extLst>
          </p:cNvPr>
          <p:cNvSpPr>
            <a:spLocks noChangeAspect="1" noChangeArrowheads="1"/>
          </p:cNvSpPr>
          <p:nvPr/>
        </p:nvSpPr>
        <p:spPr bwMode="auto">
          <a:xfrm>
            <a:off x="127000" y="-952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公式]">
            <a:extLst>
              <a:ext uri="{FF2B5EF4-FFF2-40B4-BE49-F238E27FC236}">
                <a16:creationId xmlns:a16="http://schemas.microsoft.com/office/drawing/2014/main" id="{49F08ABF-E2D7-4554-9A0B-7E50518CC94E}"/>
              </a:ext>
            </a:extLst>
          </p:cNvPr>
          <p:cNvSpPr>
            <a:spLocks noChangeAspect="1" noChangeArrowheads="1"/>
          </p:cNvSpPr>
          <p:nvPr/>
        </p:nvSpPr>
        <p:spPr bwMode="auto">
          <a:xfrm>
            <a:off x="127000" y="16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公式]">
            <a:extLst>
              <a:ext uri="{FF2B5EF4-FFF2-40B4-BE49-F238E27FC236}">
                <a16:creationId xmlns:a16="http://schemas.microsoft.com/office/drawing/2014/main" id="{1FE8CFCA-9405-4D4B-9940-0CBD8F19F45B}"/>
              </a:ext>
            </a:extLst>
          </p:cNvPr>
          <p:cNvSpPr>
            <a:spLocks noChangeAspect="1" noChangeArrowheads="1"/>
          </p:cNvSpPr>
          <p:nvPr/>
        </p:nvSpPr>
        <p:spPr bwMode="auto">
          <a:xfrm>
            <a:off x="876300" y="4492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公式]">
            <a:extLst>
              <a:ext uri="{FF2B5EF4-FFF2-40B4-BE49-F238E27FC236}">
                <a16:creationId xmlns:a16="http://schemas.microsoft.com/office/drawing/2014/main" id="{D872FE37-6256-4DB3-B778-4C436F5A03AB}"/>
              </a:ext>
            </a:extLst>
          </p:cNvPr>
          <p:cNvSpPr>
            <a:spLocks noChangeAspect="1" noChangeArrowheads="1"/>
          </p:cNvSpPr>
          <p:nvPr/>
        </p:nvSpPr>
        <p:spPr bwMode="auto">
          <a:xfrm>
            <a:off x="2476500" y="1287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13" descr="[公式]">
            <a:extLst>
              <a:ext uri="{FF2B5EF4-FFF2-40B4-BE49-F238E27FC236}">
                <a16:creationId xmlns:a16="http://schemas.microsoft.com/office/drawing/2014/main" id="{CE63CB5D-1909-49BF-8B74-23B55FB326C3}"/>
              </a:ext>
            </a:extLst>
          </p:cNvPr>
          <p:cNvSpPr>
            <a:spLocks noChangeAspect="1" noChangeArrowheads="1"/>
          </p:cNvSpPr>
          <p:nvPr/>
        </p:nvSpPr>
        <p:spPr bwMode="auto">
          <a:xfrm>
            <a:off x="2247900" y="2674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673288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02</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比赛注意事项</a:t>
            </a:r>
          </a:p>
        </p:txBody>
      </p:sp>
    </p:spTree>
    <p:custDataLst>
      <p:tags r:id="rId1"/>
    </p:custDataLst>
    <p:extLst>
      <p:ext uri="{BB962C8B-B14F-4D97-AF65-F5344CB8AC3E}">
        <p14:creationId xmlns:p14="http://schemas.microsoft.com/office/powerpoint/2010/main" val="317942725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比赛注意事项</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974455" y="1504151"/>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 name="矩形 12">
            <a:extLst>
              <a:ext uri="{FF2B5EF4-FFF2-40B4-BE49-F238E27FC236}">
                <a16:creationId xmlns:a16="http://schemas.microsoft.com/office/drawing/2014/main" id="{49CDCBF7-9D69-4B43-9A4C-475E2968068C}"/>
              </a:ext>
            </a:extLst>
          </p:cNvPr>
          <p:cNvSpPr/>
          <p:nvPr/>
        </p:nvSpPr>
        <p:spPr>
          <a:xfrm>
            <a:off x="1615122" y="1485339"/>
            <a:ext cx="11243628" cy="5366534"/>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①选择队友及分工：选择队友很重要。首先要保证你们能做到各有所长，分工明确，一般来说，三人的比赛一般是一人负责建模写代码，一人负责理论基础，一人负责论文；当然这里所说的分工只是侧重而不是唯一，因为实际上很多工作需要合作完成。</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②准备：准备的话看个人基础与重视程度，楼主自己带的队伍是开赛前</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10</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天左右准备的，也就是每天花半个小时左右看历年的优秀论文，然后小组内交流分享。</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③主要准备的有这两个方面：算法、论文写作。作为队长的话需要关注一下比赛过程中如何控制每个环节的时间，以及时刻保持和队员的沟通，避免工作的重复，低效。算法准备上，楼主主要使用</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Matlab</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编程，准备的内容包括几个方面：目标规划问题：整数规划、线性规划、非线性规划、动态规划数据分析：方差分析、回归分析、层次分析法、判别分析、多元分析数据处理：插值、拟合、筛选、预测优化算法：遗传算法、模拟退火算法、神经网络图与网络：</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Dijkstra</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Floyd</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Prim</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Bellman-Ford</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，最大流方程建模：微分方程、偏微分方程、差分方程模糊数学模型概率方法：蒙特卡洛法以及一些常用的方法</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③论文写作的话要准备这样几点：论文格式规范：这个主要就是阅读参考书籍优秀论文参考：结合题目，阅读历年优秀论文论文排版工具：可以选择</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word</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也可以选择</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latex</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Latex</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比较专业，排版美观，但是也需要提前学习，当然，一般来说比赛之前会有人出比赛的</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Latex</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模板，只需要下载模板到时候直接套用即可，不过需要注意的是，如果对</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Latex</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完全不熟悉的话不建议使用，因为套模板可能出现意想不到的问题，这时不熟悉</a:t>
            </a:r>
            <a:r>
              <a:rPr lang="en-US" altLang="zh-CN" dirty="0">
                <a:solidFill>
                  <a:schemeClr val="accent1">
                    <a:lumMod val="75000"/>
                  </a:schemeClr>
                </a:solidFill>
                <a:latin typeface="黑体" panose="02010609060101010101" pitchFamily="49" charset="-122"/>
                <a:ea typeface="黑体" panose="02010609060101010101" pitchFamily="49" charset="-122"/>
                <a:cs typeface="+mn-ea"/>
              </a:rPr>
              <a:t>Latex</a:t>
            </a:r>
            <a:r>
              <a:rPr lang="zh-CN" altLang="en-US" dirty="0">
                <a:solidFill>
                  <a:schemeClr val="accent1">
                    <a:lumMod val="75000"/>
                  </a:schemeClr>
                </a:solidFill>
                <a:latin typeface="黑体" panose="02010609060101010101" pitchFamily="49" charset="-122"/>
                <a:ea typeface="黑体" panose="02010609060101010101" pitchFamily="49" charset="-122"/>
                <a:cs typeface="+mn-ea"/>
              </a:rPr>
              <a:t>的话可能导致前功尽弃。</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2" name="Rectangle 1">
            <a:extLst>
              <a:ext uri="{FF2B5EF4-FFF2-40B4-BE49-F238E27FC236}">
                <a16:creationId xmlns:a16="http://schemas.microsoft.com/office/drawing/2014/main" id="{8F2202B6-5C00-4C8F-A2BC-FCCAE0542B5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3" name="AutoShape 2" descr="[公式]">
            <a:extLst>
              <a:ext uri="{FF2B5EF4-FFF2-40B4-BE49-F238E27FC236}">
                <a16:creationId xmlns:a16="http://schemas.microsoft.com/office/drawing/2014/main" id="{DD392F72-A09F-4C35-B6B0-EE32BAEE231C}"/>
              </a:ext>
            </a:extLst>
          </p:cNvPr>
          <p:cNvSpPr>
            <a:spLocks noChangeAspect="1" noChangeArrowheads="1"/>
          </p:cNvSpPr>
          <p:nvPr/>
        </p:nvSpPr>
        <p:spPr bwMode="auto">
          <a:xfrm>
            <a:off x="647700"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3" descr="[公式]">
            <a:extLst>
              <a:ext uri="{FF2B5EF4-FFF2-40B4-BE49-F238E27FC236}">
                <a16:creationId xmlns:a16="http://schemas.microsoft.com/office/drawing/2014/main" id="{A68BEB1E-9B6B-4088-97BC-B795A1D32BC1}"/>
              </a:ext>
            </a:extLst>
          </p:cNvPr>
          <p:cNvSpPr>
            <a:spLocks noChangeAspect="1" noChangeArrowheads="1"/>
          </p:cNvSpPr>
          <p:nvPr/>
        </p:nvSpPr>
        <p:spPr bwMode="auto">
          <a:xfrm>
            <a:off x="4460875"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公式]">
            <a:extLst>
              <a:ext uri="{FF2B5EF4-FFF2-40B4-BE49-F238E27FC236}">
                <a16:creationId xmlns:a16="http://schemas.microsoft.com/office/drawing/2014/main" id="{327DA954-11CC-4EF7-8B40-12439D818666}"/>
              </a:ext>
            </a:extLst>
          </p:cNvPr>
          <p:cNvSpPr>
            <a:spLocks noChangeAspect="1" noChangeArrowheads="1"/>
          </p:cNvSpPr>
          <p:nvPr/>
        </p:nvSpPr>
        <p:spPr bwMode="auto">
          <a:xfrm>
            <a:off x="4191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5">
            <a:extLst>
              <a:ext uri="{FF2B5EF4-FFF2-40B4-BE49-F238E27FC236}">
                <a16:creationId xmlns:a16="http://schemas.microsoft.com/office/drawing/2014/main" id="{E5F52B0F-F846-4CDD-B630-BD54D474000C}"/>
              </a:ext>
            </a:extLst>
          </p:cNvPr>
          <p:cNvSpPr>
            <a:spLocks noChangeArrowheads="1"/>
          </p:cNvSpPr>
          <p:nvPr/>
        </p:nvSpPr>
        <p:spPr bwMode="auto">
          <a:xfrm>
            <a:off x="0" y="-134249"/>
            <a:ext cx="65" cy="7256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2180" rIns="0" bIns="22218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9" name="AutoShape 6" descr="[公式]">
            <a:extLst>
              <a:ext uri="{FF2B5EF4-FFF2-40B4-BE49-F238E27FC236}">
                <a16:creationId xmlns:a16="http://schemas.microsoft.com/office/drawing/2014/main" id="{B9C1235A-E89F-4964-BDC2-8726C9E9BD4A}"/>
              </a:ext>
            </a:extLst>
          </p:cNvPr>
          <p:cNvSpPr>
            <a:spLocks noChangeAspect="1" noChangeArrowheads="1"/>
          </p:cNvSpPr>
          <p:nvPr/>
        </p:nvSpPr>
        <p:spPr bwMode="auto">
          <a:xfrm>
            <a:off x="6248400" y="-4060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7" descr="[公式]">
            <a:extLst>
              <a:ext uri="{FF2B5EF4-FFF2-40B4-BE49-F238E27FC236}">
                <a16:creationId xmlns:a16="http://schemas.microsoft.com/office/drawing/2014/main" id="{B3341FBE-4184-436B-977C-D1C1AE49741A}"/>
              </a:ext>
            </a:extLst>
          </p:cNvPr>
          <p:cNvSpPr>
            <a:spLocks noChangeAspect="1" noChangeArrowheads="1"/>
          </p:cNvSpPr>
          <p:nvPr/>
        </p:nvSpPr>
        <p:spPr bwMode="auto">
          <a:xfrm>
            <a:off x="465138" y="-2963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8" descr="[公式]">
            <a:extLst>
              <a:ext uri="{FF2B5EF4-FFF2-40B4-BE49-F238E27FC236}">
                <a16:creationId xmlns:a16="http://schemas.microsoft.com/office/drawing/2014/main" id="{72A8A12D-F5A7-4595-AFEF-D2AE343F6412}"/>
              </a:ext>
            </a:extLst>
          </p:cNvPr>
          <p:cNvSpPr>
            <a:spLocks noChangeAspect="1" noChangeArrowheads="1"/>
          </p:cNvSpPr>
          <p:nvPr/>
        </p:nvSpPr>
        <p:spPr bwMode="auto">
          <a:xfrm>
            <a:off x="23380700" y="-24003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公式]">
            <a:extLst>
              <a:ext uri="{FF2B5EF4-FFF2-40B4-BE49-F238E27FC236}">
                <a16:creationId xmlns:a16="http://schemas.microsoft.com/office/drawing/2014/main" id="{80F0B442-DD91-49F3-8E18-50DC515A2F39}"/>
              </a:ext>
            </a:extLst>
          </p:cNvPr>
          <p:cNvSpPr>
            <a:spLocks noChangeAspect="1" noChangeArrowheads="1"/>
          </p:cNvSpPr>
          <p:nvPr/>
        </p:nvSpPr>
        <p:spPr bwMode="auto">
          <a:xfrm>
            <a:off x="127000" y="-952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公式]">
            <a:extLst>
              <a:ext uri="{FF2B5EF4-FFF2-40B4-BE49-F238E27FC236}">
                <a16:creationId xmlns:a16="http://schemas.microsoft.com/office/drawing/2014/main" id="{49F08ABF-E2D7-4554-9A0B-7E50518CC94E}"/>
              </a:ext>
            </a:extLst>
          </p:cNvPr>
          <p:cNvSpPr>
            <a:spLocks noChangeAspect="1" noChangeArrowheads="1"/>
          </p:cNvSpPr>
          <p:nvPr/>
        </p:nvSpPr>
        <p:spPr bwMode="auto">
          <a:xfrm>
            <a:off x="127000" y="16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公式]">
            <a:extLst>
              <a:ext uri="{FF2B5EF4-FFF2-40B4-BE49-F238E27FC236}">
                <a16:creationId xmlns:a16="http://schemas.microsoft.com/office/drawing/2014/main" id="{1FE8CFCA-9405-4D4B-9940-0CBD8F19F45B}"/>
              </a:ext>
            </a:extLst>
          </p:cNvPr>
          <p:cNvSpPr>
            <a:spLocks noChangeAspect="1" noChangeArrowheads="1"/>
          </p:cNvSpPr>
          <p:nvPr/>
        </p:nvSpPr>
        <p:spPr bwMode="auto">
          <a:xfrm>
            <a:off x="876300" y="4492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公式]">
            <a:extLst>
              <a:ext uri="{FF2B5EF4-FFF2-40B4-BE49-F238E27FC236}">
                <a16:creationId xmlns:a16="http://schemas.microsoft.com/office/drawing/2014/main" id="{D872FE37-6256-4DB3-B778-4C436F5A03AB}"/>
              </a:ext>
            </a:extLst>
          </p:cNvPr>
          <p:cNvSpPr>
            <a:spLocks noChangeAspect="1" noChangeArrowheads="1"/>
          </p:cNvSpPr>
          <p:nvPr/>
        </p:nvSpPr>
        <p:spPr bwMode="auto">
          <a:xfrm>
            <a:off x="2476500" y="1287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7165561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比赛注意事项</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0" name="Pentagon 33">
            <a:extLst>
              <a:ext uri="{FF2B5EF4-FFF2-40B4-BE49-F238E27FC236}">
                <a16:creationId xmlns:a16="http://schemas.microsoft.com/office/drawing/2014/main" id="{9EF8DAF3-942D-4378-A07C-73055D9FE522}"/>
              </a:ext>
            </a:extLst>
          </p:cNvPr>
          <p:cNvSpPr/>
          <p:nvPr/>
        </p:nvSpPr>
        <p:spPr>
          <a:xfrm>
            <a:off x="974455" y="1504151"/>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 name="Rectangle 3">
            <a:extLst>
              <a:ext uri="{FF2B5EF4-FFF2-40B4-BE49-F238E27FC236}">
                <a16:creationId xmlns:a16="http://schemas.microsoft.com/office/drawing/2014/main" id="{F4631D72-5CBA-4FA8-B4C2-69550AB41FE4}"/>
              </a:ext>
            </a:extLst>
          </p:cNvPr>
          <p:cNvSpPr>
            <a:spLocks noChangeArrowheads="1"/>
          </p:cNvSpPr>
          <p:nvPr/>
        </p:nvSpPr>
        <p:spPr bwMode="auto">
          <a:xfrm>
            <a:off x="1748855" y="20609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A8D075DF-0A7C-457F-A132-AA48B4ED92BD}"/>
              </a:ext>
            </a:extLst>
          </p:cNvPr>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
            <a:extLst>
              <a:ext uri="{FF2B5EF4-FFF2-40B4-BE49-F238E27FC236}">
                <a16:creationId xmlns:a16="http://schemas.microsoft.com/office/drawing/2014/main" id="{8F2202B6-5C00-4C8F-A2BC-FCCAE0542B5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3" name="AutoShape 2" descr="[公式]">
            <a:extLst>
              <a:ext uri="{FF2B5EF4-FFF2-40B4-BE49-F238E27FC236}">
                <a16:creationId xmlns:a16="http://schemas.microsoft.com/office/drawing/2014/main" id="{DD392F72-A09F-4C35-B6B0-EE32BAEE231C}"/>
              </a:ext>
            </a:extLst>
          </p:cNvPr>
          <p:cNvSpPr>
            <a:spLocks noChangeAspect="1" noChangeArrowheads="1"/>
          </p:cNvSpPr>
          <p:nvPr/>
        </p:nvSpPr>
        <p:spPr bwMode="auto">
          <a:xfrm>
            <a:off x="647700"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3" descr="[公式]">
            <a:extLst>
              <a:ext uri="{FF2B5EF4-FFF2-40B4-BE49-F238E27FC236}">
                <a16:creationId xmlns:a16="http://schemas.microsoft.com/office/drawing/2014/main" id="{A68BEB1E-9B6B-4088-97BC-B795A1D32BC1}"/>
              </a:ext>
            </a:extLst>
          </p:cNvPr>
          <p:cNvSpPr>
            <a:spLocks noChangeAspect="1" noChangeArrowheads="1"/>
          </p:cNvSpPr>
          <p:nvPr/>
        </p:nvSpPr>
        <p:spPr bwMode="auto">
          <a:xfrm>
            <a:off x="4460875"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公式]">
            <a:extLst>
              <a:ext uri="{FF2B5EF4-FFF2-40B4-BE49-F238E27FC236}">
                <a16:creationId xmlns:a16="http://schemas.microsoft.com/office/drawing/2014/main" id="{327DA954-11CC-4EF7-8B40-12439D818666}"/>
              </a:ext>
            </a:extLst>
          </p:cNvPr>
          <p:cNvSpPr>
            <a:spLocks noChangeAspect="1" noChangeArrowheads="1"/>
          </p:cNvSpPr>
          <p:nvPr/>
        </p:nvSpPr>
        <p:spPr bwMode="auto">
          <a:xfrm>
            <a:off x="4191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5">
            <a:extLst>
              <a:ext uri="{FF2B5EF4-FFF2-40B4-BE49-F238E27FC236}">
                <a16:creationId xmlns:a16="http://schemas.microsoft.com/office/drawing/2014/main" id="{E5F52B0F-F846-4CDD-B630-BD54D474000C}"/>
              </a:ext>
            </a:extLst>
          </p:cNvPr>
          <p:cNvSpPr>
            <a:spLocks noChangeArrowheads="1"/>
          </p:cNvSpPr>
          <p:nvPr/>
        </p:nvSpPr>
        <p:spPr bwMode="auto">
          <a:xfrm>
            <a:off x="0" y="-134249"/>
            <a:ext cx="65" cy="7256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2180" rIns="0" bIns="22218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9" name="AutoShape 6" descr="[公式]">
            <a:extLst>
              <a:ext uri="{FF2B5EF4-FFF2-40B4-BE49-F238E27FC236}">
                <a16:creationId xmlns:a16="http://schemas.microsoft.com/office/drawing/2014/main" id="{B9C1235A-E89F-4964-BDC2-8726C9E9BD4A}"/>
              </a:ext>
            </a:extLst>
          </p:cNvPr>
          <p:cNvSpPr>
            <a:spLocks noChangeAspect="1" noChangeArrowheads="1"/>
          </p:cNvSpPr>
          <p:nvPr/>
        </p:nvSpPr>
        <p:spPr bwMode="auto">
          <a:xfrm>
            <a:off x="6248400" y="-4060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7" descr="[公式]">
            <a:extLst>
              <a:ext uri="{FF2B5EF4-FFF2-40B4-BE49-F238E27FC236}">
                <a16:creationId xmlns:a16="http://schemas.microsoft.com/office/drawing/2014/main" id="{B3341FBE-4184-436B-977C-D1C1AE49741A}"/>
              </a:ext>
            </a:extLst>
          </p:cNvPr>
          <p:cNvSpPr>
            <a:spLocks noChangeAspect="1" noChangeArrowheads="1"/>
          </p:cNvSpPr>
          <p:nvPr/>
        </p:nvSpPr>
        <p:spPr bwMode="auto">
          <a:xfrm>
            <a:off x="465138" y="-2963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8" descr="[公式]">
            <a:extLst>
              <a:ext uri="{FF2B5EF4-FFF2-40B4-BE49-F238E27FC236}">
                <a16:creationId xmlns:a16="http://schemas.microsoft.com/office/drawing/2014/main" id="{72A8A12D-F5A7-4595-AFEF-D2AE343F6412}"/>
              </a:ext>
            </a:extLst>
          </p:cNvPr>
          <p:cNvSpPr>
            <a:spLocks noChangeAspect="1" noChangeArrowheads="1"/>
          </p:cNvSpPr>
          <p:nvPr/>
        </p:nvSpPr>
        <p:spPr bwMode="auto">
          <a:xfrm>
            <a:off x="23380700" y="-24003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公式]">
            <a:extLst>
              <a:ext uri="{FF2B5EF4-FFF2-40B4-BE49-F238E27FC236}">
                <a16:creationId xmlns:a16="http://schemas.microsoft.com/office/drawing/2014/main" id="{80F0B442-DD91-49F3-8E18-50DC515A2F39}"/>
              </a:ext>
            </a:extLst>
          </p:cNvPr>
          <p:cNvSpPr>
            <a:spLocks noChangeAspect="1" noChangeArrowheads="1"/>
          </p:cNvSpPr>
          <p:nvPr/>
        </p:nvSpPr>
        <p:spPr bwMode="auto">
          <a:xfrm>
            <a:off x="127000" y="-952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公式]">
            <a:extLst>
              <a:ext uri="{FF2B5EF4-FFF2-40B4-BE49-F238E27FC236}">
                <a16:creationId xmlns:a16="http://schemas.microsoft.com/office/drawing/2014/main" id="{49F08ABF-E2D7-4554-9A0B-7E50518CC94E}"/>
              </a:ext>
            </a:extLst>
          </p:cNvPr>
          <p:cNvSpPr>
            <a:spLocks noChangeAspect="1" noChangeArrowheads="1"/>
          </p:cNvSpPr>
          <p:nvPr/>
        </p:nvSpPr>
        <p:spPr bwMode="auto">
          <a:xfrm>
            <a:off x="127000" y="16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公式]">
            <a:extLst>
              <a:ext uri="{FF2B5EF4-FFF2-40B4-BE49-F238E27FC236}">
                <a16:creationId xmlns:a16="http://schemas.microsoft.com/office/drawing/2014/main" id="{1FE8CFCA-9405-4D4B-9940-0CBD8F19F45B}"/>
              </a:ext>
            </a:extLst>
          </p:cNvPr>
          <p:cNvSpPr>
            <a:spLocks noChangeAspect="1" noChangeArrowheads="1"/>
          </p:cNvSpPr>
          <p:nvPr/>
        </p:nvSpPr>
        <p:spPr bwMode="auto">
          <a:xfrm>
            <a:off x="876300" y="4492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公式]">
            <a:extLst>
              <a:ext uri="{FF2B5EF4-FFF2-40B4-BE49-F238E27FC236}">
                <a16:creationId xmlns:a16="http://schemas.microsoft.com/office/drawing/2014/main" id="{D872FE37-6256-4DB3-B778-4C436F5A03AB}"/>
              </a:ext>
            </a:extLst>
          </p:cNvPr>
          <p:cNvSpPr>
            <a:spLocks noChangeAspect="1" noChangeArrowheads="1"/>
          </p:cNvSpPr>
          <p:nvPr/>
        </p:nvSpPr>
        <p:spPr bwMode="auto">
          <a:xfrm>
            <a:off x="2476500" y="1287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矩形 22">
            <a:extLst>
              <a:ext uri="{FF2B5EF4-FFF2-40B4-BE49-F238E27FC236}">
                <a16:creationId xmlns:a16="http://schemas.microsoft.com/office/drawing/2014/main" id="{7F437FA2-0952-4980-83E2-258BE3A12081}"/>
              </a:ext>
            </a:extLst>
          </p:cNvPr>
          <p:cNvSpPr/>
          <p:nvPr/>
        </p:nvSpPr>
        <p:spPr>
          <a:xfrm>
            <a:off x="1595353" y="1570174"/>
            <a:ext cx="10954702" cy="3704540"/>
          </a:xfrm>
          <a:prstGeom prst="rect">
            <a:avLst/>
          </a:prstGeom>
        </p:spPr>
        <p:txBody>
          <a:bodyPr wrap="square">
            <a:spAutoFit/>
          </a:bodyPr>
          <a:lstStyle/>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④严格控制时间节点。这点很重要！！！一定要意识到在建模上花更多时间导致最后论文没有体现结果这是非常不明智的，</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⑤明确分工。拿到一个问题形成思路之后很难做到模块化分工，这时按照主次分工，主线一个人在走，而中间的小问题可以交给另一个队友，当然，一般来说可以按照题目的问题来做划分。还有一点就是，从选定题目开始，负责写论文的队友即可开始论文的撰写，包括框架，前言后续等内容。</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⑥密切沟通。这个问题很重要，组内必须保持密切沟通，你可以不了解组员实现问题的具体细节，但是你必须了解思路及过程，否则，写出来的论文注定一盘散沙。带动组内的气氛。比赛时本来就比较紧张，这时作为组长需要特别关注组员的状态，让大家重视但也不要过于紧张，特别是最后一天大家都累趴下的时候，这时组长的角色就显得尤为重要。</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rPr>
              <a:t>⑦关注官网上的各个时间节点。作为组长，必须了解比赛的各个时间节点，比如什么时候提交选题，什么时候提交论文，什么时候提交承诺书等等。</a:t>
            </a:r>
            <a:endParaRPr lang="en-US" altLang="zh-CN"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315242978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7.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9.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1345</Words>
  <Application>Microsoft Office PowerPoint</Application>
  <PresentationFormat>自定义</PresentationFormat>
  <Paragraphs>67</Paragraphs>
  <Slides>12</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黑体</vt:lpstr>
      <vt:lpstr>Arial</vt:lpstr>
      <vt:lpstr>Calibri</vt:lpstr>
      <vt:lpstr>Calibri Light</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2019-11-23T15:33:45Z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