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175" r:id="rId2"/>
    <p:sldId id="3176" r:id="rId3"/>
    <p:sldId id="3177" r:id="rId4"/>
    <p:sldId id="3178" r:id="rId5"/>
    <p:sldId id="3179" r:id="rId6"/>
    <p:sldId id="3180" r:id="rId7"/>
    <p:sldId id="3181" r:id="rId8"/>
    <p:sldId id="3182" r:id="rId9"/>
    <p:sldId id="3183" r:id="rId10"/>
    <p:sldId id="3184" r:id="rId11"/>
    <p:sldId id="3185" r:id="rId12"/>
    <p:sldId id="3186" r:id="rId13"/>
    <p:sldId id="3187" r:id="rId14"/>
    <p:sldId id="3188" r:id="rId15"/>
    <p:sldId id="3189" r:id="rId16"/>
    <p:sldId id="3190" r:id="rId17"/>
    <p:sldId id="3191" r:id="rId18"/>
    <p:sldId id="3192" r:id="rId19"/>
    <p:sldId id="3147" r:id="rId20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5638" userDrawn="1">
          <p15:clr>
            <a:srgbClr val="A4A3A4"/>
          </p15:clr>
        </p15:guide>
        <p15:guide id="3" pos="603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pos="5955" userDrawn="1">
          <p15:clr>
            <a:srgbClr val="A4A3A4"/>
          </p15:clr>
        </p15:guide>
        <p15:guide id="6" pos="376">
          <p15:clr>
            <a:srgbClr val="A4A3A4"/>
          </p15:clr>
        </p15:guide>
        <p15:guide id="7" pos="13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3C36"/>
    <a:srgbClr val="0070C0"/>
    <a:srgbClr val="FFFFFF"/>
    <a:srgbClr val="08B689"/>
    <a:srgbClr val="79B50F"/>
    <a:srgbClr val="09B0DE"/>
    <a:srgbClr val="6669D2"/>
    <a:srgbClr val="33BE9B"/>
    <a:srgbClr val="33FCC4"/>
    <a:srgbClr val="42D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2986" autoAdjust="0"/>
  </p:normalViewPr>
  <p:slideViewPr>
    <p:cSldViewPr>
      <p:cViewPr varScale="1">
        <p:scale>
          <a:sx n="111" d="100"/>
          <a:sy n="111" d="100"/>
        </p:scale>
        <p:origin x="432" y="96"/>
      </p:cViewPr>
      <p:guideLst>
        <p:guide orient="horz" pos="328"/>
        <p:guide pos="5638"/>
        <p:guide pos="603"/>
        <p:guide orient="horz" pos="3866"/>
        <p:guide pos="5955"/>
        <p:guide pos="376"/>
        <p:guide pos="1374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2019/10/6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208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046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61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537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309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668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435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192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925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440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209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318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310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805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04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822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757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90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oongchun/MatlabCourse/tree/master/Lecture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2438016" y="2485805"/>
            <a:ext cx="5678462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数学建模竞赛实战</a:t>
            </a:r>
          </a:p>
        </p:txBody>
      </p:sp>
      <p:sp>
        <p:nvSpPr>
          <p:cNvPr id="70" name="矩形 69"/>
          <p:cNvSpPr/>
          <p:nvPr/>
        </p:nvSpPr>
        <p:spPr>
          <a:xfrm>
            <a:off x="4125119" y="4912469"/>
            <a:ext cx="2304256" cy="377018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授课老师：查永春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779465" y="4120381"/>
            <a:ext cx="4968552" cy="1300348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en-US" altLang="zh-CN" sz="4000" dirty="0" err="1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Matlab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语法</a:t>
            </a:r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F222261-4E86-0943-8883-4C95AE9A9E72}"/>
              </a:ext>
            </a:extLst>
          </p:cNvPr>
          <p:cNvGrpSpPr/>
          <p:nvPr/>
        </p:nvGrpSpPr>
        <p:grpSpPr>
          <a:xfrm rot="16200000">
            <a:off x="-642015" y="2594437"/>
            <a:ext cx="3528130" cy="2443343"/>
            <a:chOff x="4540310" y="-64474"/>
            <a:chExt cx="3182548" cy="2036641"/>
          </a:xfrm>
        </p:grpSpPr>
        <p:sp>
          <p:nvSpPr>
            <p:cNvPr id="10" name="等腰三角形 10">
              <a:extLst>
                <a:ext uri="{FF2B5EF4-FFF2-40B4-BE49-F238E27FC236}">
                  <a16:creationId xmlns:a16="http://schemas.microsoft.com/office/drawing/2014/main" id="{33A7C23F-57F6-BB4E-88FC-81AAE6DAE0D6}"/>
                </a:ext>
              </a:extLst>
            </p:cNvPr>
            <p:cNvSpPr/>
            <p:nvPr/>
          </p:nvSpPr>
          <p:spPr>
            <a:xfrm flipV="1">
              <a:off x="4540310" y="-8671"/>
              <a:ext cx="3175876" cy="198083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等腰三角形 7">
              <a:extLst>
                <a:ext uri="{FF2B5EF4-FFF2-40B4-BE49-F238E27FC236}">
                  <a16:creationId xmlns:a16="http://schemas.microsoft.com/office/drawing/2014/main" id="{23223162-D8A0-AD48-8C8F-4FC3094C3180}"/>
                </a:ext>
              </a:extLst>
            </p:cNvPr>
            <p:cNvSpPr/>
            <p:nvPr/>
          </p:nvSpPr>
          <p:spPr>
            <a:xfrm rot="5400000">
              <a:off x="5907233" y="156541"/>
              <a:ext cx="2036640" cy="159461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138237">
                  <a:moveTo>
                    <a:pt x="0" y="661987"/>
                  </a:moveTo>
                  <a:lnTo>
                    <a:pt x="89747" y="0"/>
                  </a:lnTo>
                  <a:lnTo>
                    <a:pt x="3109533" y="1138237"/>
                  </a:lnTo>
                  <a:lnTo>
                    <a:pt x="0" y="661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1980D8-2607-6745-9DFC-1FEE09635A38}"/>
              </a:ext>
            </a:extLst>
          </p:cNvPr>
          <p:cNvGrpSpPr/>
          <p:nvPr/>
        </p:nvGrpSpPr>
        <p:grpSpPr>
          <a:xfrm rot="16200000">
            <a:off x="-994828" y="1022086"/>
            <a:ext cx="3542320" cy="1708211"/>
            <a:chOff x="5314256" y="-36573"/>
            <a:chExt cx="4223384" cy="2036640"/>
          </a:xfrm>
        </p:grpSpPr>
        <p:sp>
          <p:nvSpPr>
            <p:cNvPr id="13" name="等腰三角形 9">
              <a:extLst>
                <a:ext uri="{FF2B5EF4-FFF2-40B4-BE49-F238E27FC236}">
                  <a16:creationId xmlns:a16="http://schemas.microsoft.com/office/drawing/2014/main" id="{6621FBA1-36E4-4A4C-A316-B73E3E0B8A7C}"/>
                </a:ext>
              </a:extLst>
            </p:cNvPr>
            <p:cNvSpPr/>
            <p:nvPr/>
          </p:nvSpPr>
          <p:spPr>
            <a:xfrm flipV="1">
              <a:off x="5314256" y="17181"/>
              <a:ext cx="4190029" cy="1980838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等腰三角形 7">
              <a:extLst>
                <a:ext uri="{FF2B5EF4-FFF2-40B4-BE49-F238E27FC236}">
                  <a16:creationId xmlns:a16="http://schemas.microsoft.com/office/drawing/2014/main" id="{7091281C-56D6-FD40-8584-0EDF44E39EF6}"/>
                </a:ext>
              </a:extLst>
            </p:cNvPr>
            <p:cNvSpPr/>
            <p:nvPr/>
          </p:nvSpPr>
          <p:spPr>
            <a:xfrm rot="5400000">
              <a:off x="7455135" y="-82438"/>
              <a:ext cx="2036640" cy="212837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  <a:gd name="connsiteX0-65" fmla="*/ 0 w 3109533"/>
                <a:gd name="connsiteY0-66" fmla="*/ 947737 h 1423987"/>
                <a:gd name="connsiteX1-67" fmla="*/ 132344 w 3109533"/>
                <a:gd name="connsiteY1-68" fmla="*/ 0 h 1423987"/>
                <a:gd name="connsiteX2-69" fmla="*/ 3109533 w 3109533"/>
                <a:gd name="connsiteY2-70" fmla="*/ 1423987 h 1423987"/>
                <a:gd name="connsiteX3-71" fmla="*/ 0 w 3109533"/>
                <a:gd name="connsiteY3-72" fmla="*/ 947737 h 1423987"/>
                <a:gd name="connsiteX0-73" fmla="*/ 0 w 3109533"/>
                <a:gd name="connsiteY0-74" fmla="*/ 966787 h 1443037"/>
                <a:gd name="connsiteX1-75" fmla="*/ 132344 w 3109533"/>
                <a:gd name="connsiteY1-76" fmla="*/ 0 h 1443037"/>
                <a:gd name="connsiteX2-77" fmla="*/ 3109533 w 3109533"/>
                <a:gd name="connsiteY2-78" fmla="*/ 1443037 h 1443037"/>
                <a:gd name="connsiteX3-79" fmla="*/ 0 w 3109533"/>
                <a:gd name="connsiteY3-80" fmla="*/ 966787 h 1443037"/>
                <a:gd name="connsiteX0-81" fmla="*/ 0 w 3109533"/>
                <a:gd name="connsiteY0-82" fmla="*/ 1042987 h 1519237"/>
                <a:gd name="connsiteX1-83" fmla="*/ 47151 w 3109533"/>
                <a:gd name="connsiteY1-84" fmla="*/ 0 h 1519237"/>
                <a:gd name="connsiteX2-85" fmla="*/ 3109533 w 3109533"/>
                <a:gd name="connsiteY2-86" fmla="*/ 1519237 h 1519237"/>
                <a:gd name="connsiteX3-87" fmla="*/ 0 w 3109533"/>
                <a:gd name="connsiteY3-88" fmla="*/ 1042987 h 1519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519237">
                  <a:moveTo>
                    <a:pt x="0" y="1042987"/>
                  </a:moveTo>
                  <a:lnTo>
                    <a:pt x="47151" y="0"/>
                  </a:lnTo>
                  <a:lnTo>
                    <a:pt x="3109533" y="1519237"/>
                  </a:lnTo>
                  <a:lnTo>
                    <a:pt x="0" y="1042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等腰三角形 14">
            <a:extLst>
              <a:ext uri="{FF2B5EF4-FFF2-40B4-BE49-F238E27FC236}">
                <a16:creationId xmlns:a16="http://schemas.microsoft.com/office/drawing/2014/main" id="{C06DB7B6-A1E1-D442-8B05-2B9134D23689}"/>
              </a:ext>
            </a:extLst>
          </p:cNvPr>
          <p:cNvSpPr/>
          <p:nvPr/>
        </p:nvSpPr>
        <p:spPr>
          <a:xfrm rot="16200000" flipV="1">
            <a:off x="-637423" y="4314030"/>
            <a:ext cx="3016850" cy="1826683"/>
          </a:xfrm>
          <a:prstGeom prst="triangle">
            <a:avLst/>
          </a:prstGeom>
          <a:solidFill>
            <a:schemeClr val="accent1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等腰三角形 7">
            <a:extLst>
              <a:ext uri="{FF2B5EF4-FFF2-40B4-BE49-F238E27FC236}">
                <a16:creationId xmlns:a16="http://schemas.microsoft.com/office/drawing/2014/main" id="{97D2F4CA-2203-584F-B55B-0E6AA9D9E548}"/>
              </a:ext>
            </a:extLst>
          </p:cNvPr>
          <p:cNvSpPr/>
          <p:nvPr/>
        </p:nvSpPr>
        <p:spPr>
          <a:xfrm>
            <a:off x="-54563" y="3709258"/>
            <a:ext cx="1839448" cy="1547591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  <a:gd name="connsiteX0-65" fmla="*/ 0 w 3109533"/>
              <a:gd name="connsiteY0-66" fmla="*/ 343072 h 819322"/>
              <a:gd name="connsiteX1-67" fmla="*/ 1083753 w 3109533"/>
              <a:gd name="connsiteY1-68" fmla="*/ 0 h 819322"/>
              <a:gd name="connsiteX2-69" fmla="*/ 3109533 w 3109533"/>
              <a:gd name="connsiteY2-70" fmla="*/ 819322 h 819322"/>
              <a:gd name="connsiteX3-71" fmla="*/ 0 w 3109533"/>
              <a:gd name="connsiteY3-72" fmla="*/ 343072 h 819322"/>
              <a:gd name="connsiteX0-73" fmla="*/ 104211 w 2025780"/>
              <a:gd name="connsiteY0-74" fmla="*/ 502530 h 819322"/>
              <a:gd name="connsiteX1-75" fmla="*/ 0 w 2025780"/>
              <a:gd name="connsiteY1-76" fmla="*/ 0 h 819322"/>
              <a:gd name="connsiteX2-77" fmla="*/ 2025780 w 2025780"/>
              <a:gd name="connsiteY2-78" fmla="*/ 819322 h 819322"/>
              <a:gd name="connsiteX3-79" fmla="*/ 104211 w 2025780"/>
              <a:gd name="connsiteY3-80" fmla="*/ 502530 h 819322"/>
              <a:gd name="connsiteX0-81" fmla="*/ 31479 w 1953048"/>
              <a:gd name="connsiteY0-82" fmla="*/ 490264 h 807056"/>
              <a:gd name="connsiteX1-83" fmla="*/ 0 w 1953048"/>
              <a:gd name="connsiteY1-84" fmla="*/ 0 h 807056"/>
              <a:gd name="connsiteX2-85" fmla="*/ 1953048 w 1953048"/>
              <a:gd name="connsiteY2-86" fmla="*/ 807056 h 807056"/>
              <a:gd name="connsiteX3-87" fmla="*/ 31479 w 1953048"/>
              <a:gd name="connsiteY3-88" fmla="*/ 490264 h 8070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53048" h="807056">
                <a:moveTo>
                  <a:pt x="31479" y="490264"/>
                </a:moveTo>
                <a:lnTo>
                  <a:pt x="0" y="0"/>
                </a:lnTo>
                <a:lnTo>
                  <a:pt x="1953048" y="807056"/>
                </a:lnTo>
                <a:lnTo>
                  <a:pt x="31479" y="490264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286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21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7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8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36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21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/>
          <p:bldP spid="70" grpId="0"/>
          <p:bldP spid="7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36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21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/>
          <p:bldP spid="70" grpId="0"/>
          <p:bldP spid="71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ntagon 25"/>
          <p:cNvSpPr/>
          <p:nvPr/>
        </p:nvSpPr>
        <p:spPr>
          <a:xfrm>
            <a:off x="1917313" y="1672109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2616005" y="1600101"/>
            <a:ext cx="7193730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关系运算符：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&gt;,&lt;,&gt;=,&lt;=,==,~=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运算符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37" name="等腰三角形 13">
            <a:extLst>
              <a:ext uri="{FF2B5EF4-FFF2-40B4-BE49-F238E27FC236}">
                <a16:creationId xmlns:a16="http://schemas.microsoft.com/office/drawing/2014/main" id="{38DEF981-13EE-134D-B938-CE90319FE781}"/>
              </a:ext>
            </a:extLst>
          </p:cNvPr>
          <p:cNvSpPr/>
          <p:nvPr/>
        </p:nvSpPr>
        <p:spPr>
          <a:xfrm>
            <a:off x="606398" y="5898079"/>
            <a:ext cx="2990855" cy="135255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等腰三角形 14">
            <a:extLst>
              <a:ext uri="{FF2B5EF4-FFF2-40B4-BE49-F238E27FC236}">
                <a16:creationId xmlns:a16="http://schemas.microsoft.com/office/drawing/2014/main" id="{5CB02F45-243D-4E43-A2EA-E767F78745EA}"/>
              </a:ext>
            </a:extLst>
          </p:cNvPr>
          <p:cNvSpPr/>
          <p:nvPr/>
        </p:nvSpPr>
        <p:spPr>
          <a:xfrm>
            <a:off x="53953" y="5898079"/>
            <a:ext cx="2266950" cy="135255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等腰三角形 7">
            <a:extLst>
              <a:ext uri="{FF2B5EF4-FFF2-40B4-BE49-F238E27FC236}">
                <a16:creationId xmlns:a16="http://schemas.microsoft.com/office/drawing/2014/main" id="{FBE6C6AC-45EF-B446-B9EC-0E5CF8716EE5}"/>
              </a:ext>
            </a:extLst>
          </p:cNvPr>
          <p:cNvSpPr/>
          <p:nvPr/>
        </p:nvSpPr>
        <p:spPr>
          <a:xfrm rot="16200000" flipV="1">
            <a:off x="1061220" y="6024287"/>
            <a:ext cx="1390653" cy="1138237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09533" h="1138237">
                <a:moveTo>
                  <a:pt x="0" y="661987"/>
                </a:moveTo>
                <a:lnTo>
                  <a:pt x="89747" y="0"/>
                </a:lnTo>
                <a:lnTo>
                  <a:pt x="3109533" y="1138237"/>
                </a:lnTo>
                <a:lnTo>
                  <a:pt x="0" y="661987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等腰三角形 7">
            <a:extLst>
              <a:ext uri="{FF2B5EF4-FFF2-40B4-BE49-F238E27FC236}">
                <a16:creationId xmlns:a16="http://schemas.microsoft.com/office/drawing/2014/main" id="{55E02054-074D-EB40-863A-D427FFDA6094}"/>
              </a:ext>
            </a:extLst>
          </p:cNvPr>
          <p:cNvSpPr/>
          <p:nvPr/>
        </p:nvSpPr>
        <p:spPr>
          <a:xfrm rot="16200000" flipV="1">
            <a:off x="2166117" y="5814735"/>
            <a:ext cx="1390653" cy="1519237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  <a:gd name="connsiteX0-65" fmla="*/ 0 w 3109533"/>
              <a:gd name="connsiteY0-66" fmla="*/ 947737 h 1423987"/>
              <a:gd name="connsiteX1-67" fmla="*/ 132344 w 3109533"/>
              <a:gd name="connsiteY1-68" fmla="*/ 0 h 1423987"/>
              <a:gd name="connsiteX2-69" fmla="*/ 3109533 w 3109533"/>
              <a:gd name="connsiteY2-70" fmla="*/ 1423987 h 1423987"/>
              <a:gd name="connsiteX3-71" fmla="*/ 0 w 3109533"/>
              <a:gd name="connsiteY3-72" fmla="*/ 947737 h 1423987"/>
              <a:gd name="connsiteX0-73" fmla="*/ 0 w 3109533"/>
              <a:gd name="connsiteY0-74" fmla="*/ 966787 h 1443037"/>
              <a:gd name="connsiteX1-75" fmla="*/ 132344 w 3109533"/>
              <a:gd name="connsiteY1-76" fmla="*/ 0 h 1443037"/>
              <a:gd name="connsiteX2-77" fmla="*/ 3109533 w 3109533"/>
              <a:gd name="connsiteY2-78" fmla="*/ 1443037 h 1443037"/>
              <a:gd name="connsiteX3-79" fmla="*/ 0 w 3109533"/>
              <a:gd name="connsiteY3-80" fmla="*/ 966787 h 1443037"/>
              <a:gd name="connsiteX0-81" fmla="*/ 0 w 3109533"/>
              <a:gd name="connsiteY0-82" fmla="*/ 1042987 h 1519237"/>
              <a:gd name="connsiteX1-83" fmla="*/ 47151 w 3109533"/>
              <a:gd name="connsiteY1-84" fmla="*/ 0 h 1519237"/>
              <a:gd name="connsiteX2-85" fmla="*/ 3109533 w 3109533"/>
              <a:gd name="connsiteY2-86" fmla="*/ 1519237 h 1519237"/>
              <a:gd name="connsiteX3-87" fmla="*/ 0 w 3109533"/>
              <a:gd name="connsiteY3-88" fmla="*/ 1042987 h 1519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09533" h="1519237">
                <a:moveTo>
                  <a:pt x="0" y="1042987"/>
                </a:moveTo>
                <a:lnTo>
                  <a:pt x="47151" y="0"/>
                </a:lnTo>
                <a:lnTo>
                  <a:pt x="3109533" y="1519237"/>
                </a:lnTo>
                <a:lnTo>
                  <a:pt x="0" y="1042987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" name="图片 13" descr="手机屏幕的截图&#10;&#10;描述已自动生成">
            <a:extLst>
              <a:ext uri="{FF2B5EF4-FFF2-40B4-BE49-F238E27FC236}">
                <a16:creationId xmlns:a16="http://schemas.microsoft.com/office/drawing/2014/main" id="{7AC0EE0F-950C-4987-9251-E6097D477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05" y="2176165"/>
            <a:ext cx="7106015" cy="41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5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ntagon 25"/>
          <p:cNvSpPr/>
          <p:nvPr/>
        </p:nvSpPr>
        <p:spPr>
          <a:xfrm>
            <a:off x="1917313" y="1685807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2616005" y="1600101"/>
            <a:ext cx="7193730" cy="466706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逻辑运算符：与：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&amp;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；或：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|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；非：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 ~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0" name="Pentagon 33"/>
          <p:cNvSpPr/>
          <p:nvPr/>
        </p:nvSpPr>
        <p:spPr>
          <a:xfrm>
            <a:off x="1917314" y="4835688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1" name="Rectangle 34"/>
          <p:cNvSpPr/>
          <p:nvPr/>
        </p:nvSpPr>
        <p:spPr>
          <a:xfrm>
            <a:off x="2616005" y="4807758"/>
            <a:ext cx="8205858" cy="466706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运算优先级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Wingdings" panose="05000000000000000000" pitchFamily="2" charset="2"/>
              </a:rPr>
              <a:t>()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Wingdings" panose="05000000000000000000" pitchFamily="2" charset="2"/>
              </a:rPr>
              <a:t>&gt;</a:t>
            </a:r>
            <a:r>
              <a:rPr lang="en-US" altLang="zh-CN" sz="20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Wingdings" panose="05000000000000000000" pitchFamily="2" charset="2"/>
              </a:rPr>
              <a:t>exp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Wingdings" panose="05000000000000000000" pitchFamily="2" charset="2"/>
              </a:rPr>
              <a:t>&gt;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Wingdings" panose="05000000000000000000" pitchFamily="2" charset="2"/>
              </a:rPr>
              <a:t>~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Wingdings" panose="05000000000000000000" pitchFamily="2" charset="2"/>
              </a:rPr>
              <a:t>&gt;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Wingdings" panose="05000000000000000000" pitchFamily="2" charset="2"/>
              </a:rPr>
              <a:t>*/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Wingdings" panose="05000000000000000000" pitchFamily="2" charset="2"/>
              </a:rPr>
              <a:t>&gt;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Wingdings" panose="05000000000000000000" pitchFamily="2" charset="2"/>
              </a:rPr>
              <a:t>+-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Wingdings" panose="05000000000000000000" pitchFamily="2" charset="2"/>
              </a:rPr>
              <a:t>&gt;{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Wingdings" panose="05000000000000000000" pitchFamily="2" charset="2"/>
              </a:rPr>
              <a:t>&gt;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Wingdings" panose="05000000000000000000" pitchFamily="2" charset="2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Wingdings" panose="05000000000000000000" pitchFamily="2" charset="2"/>
              </a:rPr>
              <a:t>&lt;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Wingdings" panose="05000000000000000000" pitchFamily="2" charset="2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Wingdings" panose="05000000000000000000" pitchFamily="2" charset="2"/>
              </a:rPr>
              <a:t>&gt;=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Wingdings" panose="05000000000000000000" pitchFamily="2" charset="2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Wingdings" panose="05000000000000000000" pitchFamily="2" charset="2"/>
              </a:rPr>
              <a:t>&lt;=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Wingdings" panose="05000000000000000000" pitchFamily="2" charset="2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Wingdings" panose="05000000000000000000" pitchFamily="2" charset="2"/>
              </a:rPr>
              <a:t>==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Wingdings" panose="05000000000000000000" pitchFamily="2" charset="2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Wingdings" panose="05000000000000000000" pitchFamily="2" charset="2"/>
              </a:rPr>
              <a:t>~=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Wingdings" panose="05000000000000000000" pitchFamily="2" charset="2"/>
              </a:rPr>
              <a:t>}&gt;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Wingdings" panose="05000000000000000000" pitchFamily="2" charset="2"/>
              </a:rPr>
              <a:t>&amp;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Wingdings" panose="05000000000000000000" pitchFamily="2" charset="2"/>
              </a:rPr>
              <a:t>&gt;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Wingdings" panose="05000000000000000000" pitchFamily="2" charset="2"/>
              </a:rPr>
              <a:t>|</a:t>
            </a:r>
            <a:endPara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运算符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37" name="等腰三角形 13">
            <a:extLst>
              <a:ext uri="{FF2B5EF4-FFF2-40B4-BE49-F238E27FC236}">
                <a16:creationId xmlns:a16="http://schemas.microsoft.com/office/drawing/2014/main" id="{38DEF981-13EE-134D-B938-CE90319FE781}"/>
              </a:ext>
            </a:extLst>
          </p:cNvPr>
          <p:cNvSpPr/>
          <p:nvPr/>
        </p:nvSpPr>
        <p:spPr>
          <a:xfrm>
            <a:off x="901500" y="5898079"/>
            <a:ext cx="2990855" cy="135255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等腰三角形 14">
            <a:extLst>
              <a:ext uri="{FF2B5EF4-FFF2-40B4-BE49-F238E27FC236}">
                <a16:creationId xmlns:a16="http://schemas.microsoft.com/office/drawing/2014/main" id="{5CB02F45-243D-4E43-A2EA-E767F78745EA}"/>
              </a:ext>
            </a:extLst>
          </p:cNvPr>
          <p:cNvSpPr/>
          <p:nvPr/>
        </p:nvSpPr>
        <p:spPr>
          <a:xfrm>
            <a:off x="349055" y="5898079"/>
            <a:ext cx="2266950" cy="135255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等腰三角形 7">
            <a:extLst>
              <a:ext uri="{FF2B5EF4-FFF2-40B4-BE49-F238E27FC236}">
                <a16:creationId xmlns:a16="http://schemas.microsoft.com/office/drawing/2014/main" id="{FBE6C6AC-45EF-B446-B9EC-0E5CF8716EE5}"/>
              </a:ext>
            </a:extLst>
          </p:cNvPr>
          <p:cNvSpPr/>
          <p:nvPr/>
        </p:nvSpPr>
        <p:spPr>
          <a:xfrm rot="16200000" flipV="1">
            <a:off x="1356322" y="6024287"/>
            <a:ext cx="1390653" cy="1138237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09533" h="1138237">
                <a:moveTo>
                  <a:pt x="0" y="661987"/>
                </a:moveTo>
                <a:lnTo>
                  <a:pt x="89747" y="0"/>
                </a:lnTo>
                <a:lnTo>
                  <a:pt x="3109533" y="1138237"/>
                </a:lnTo>
                <a:lnTo>
                  <a:pt x="0" y="661987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等腰三角形 7">
            <a:extLst>
              <a:ext uri="{FF2B5EF4-FFF2-40B4-BE49-F238E27FC236}">
                <a16:creationId xmlns:a16="http://schemas.microsoft.com/office/drawing/2014/main" id="{55E02054-074D-EB40-863A-D427FFDA6094}"/>
              </a:ext>
            </a:extLst>
          </p:cNvPr>
          <p:cNvSpPr/>
          <p:nvPr/>
        </p:nvSpPr>
        <p:spPr>
          <a:xfrm rot="16200000" flipV="1">
            <a:off x="2461219" y="5814735"/>
            <a:ext cx="1390653" cy="1519237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  <a:gd name="connsiteX0-65" fmla="*/ 0 w 3109533"/>
              <a:gd name="connsiteY0-66" fmla="*/ 947737 h 1423987"/>
              <a:gd name="connsiteX1-67" fmla="*/ 132344 w 3109533"/>
              <a:gd name="connsiteY1-68" fmla="*/ 0 h 1423987"/>
              <a:gd name="connsiteX2-69" fmla="*/ 3109533 w 3109533"/>
              <a:gd name="connsiteY2-70" fmla="*/ 1423987 h 1423987"/>
              <a:gd name="connsiteX3-71" fmla="*/ 0 w 3109533"/>
              <a:gd name="connsiteY3-72" fmla="*/ 947737 h 1423987"/>
              <a:gd name="connsiteX0-73" fmla="*/ 0 w 3109533"/>
              <a:gd name="connsiteY0-74" fmla="*/ 966787 h 1443037"/>
              <a:gd name="connsiteX1-75" fmla="*/ 132344 w 3109533"/>
              <a:gd name="connsiteY1-76" fmla="*/ 0 h 1443037"/>
              <a:gd name="connsiteX2-77" fmla="*/ 3109533 w 3109533"/>
              <a:gd name="connsiteY2-78" fmla="*/ 1443037 h 1443037"/>
              <a:gd name="connsiteX3-79" fmla="*/ 0 w 3109533"/>
              <a:gd name="connsiteY3-80" fmla="*/ 966787 h 1443037"/>
              <a:gd name="connsiteX0-81" fmla="*/ 0 w 3109533"/>
              <a:gd name="connsiteY0-82" fmla="*/ 1042987 h 1519237"/>
              <a:gd name="connsiteX1-83" fmla="*/ 47151 w 3109533"/>
              <a:gd name="connsiteY1-84" fmla="*/ 0 h 1519237"/>
              <a:gd name="connsiteX2-85" fmla="*/ 3109533 w 3109533"/>
              <a:gd name="connsiteY2-86" fmla="*/ 1519237 h 1519237"/>
              <a:gd name="connsiteX3-87" fmla="*/ 0 w 3109533"/>
              <a:gd name="connsiteY3-88" fmla="*/ 1042987 h 1519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09533" h="1519237">
                <a:moveTo>
                  <a:pt x="0" y="1042987"/>
                </a:moveTo>
                <a:lnTo>
                  <a:pt x="47151" y="0"/>
                </a:lnTo>
                <a:lnTo>
                  <a:pt x="3109533" y="1519237"/>
                </a:lnTo>
                <a:lnTo>
                  <a:pt x="0" y="1042987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8" name="图片 17" descr="手机屏幕截图&#10;&#10;描述已自动生成">
            <a:extLst>
              <a:ext uri="{FF2B5EF4-FFF2-40B4-BE49-F238E27FC236}">
                <a16:creationId xmlns:a16="http://schemas.microsoft.com/office/drawing/2014/main" id="{63F87ECA-48E9-48CC-AB10-5BC40DC44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05" y="2104157"/>
            <a:ext cx="6685081" cy="254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6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/>
      <p:bldP spid="140" grpId="0" animBg="1"/>
      <p:bldP spid="1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ntagon 25"/>
          <p:cNvSpPr/>
          <p:nvPr/>
        </p:nvSpPr>
        <p:spPr>
          <a:xfrm>
            <a:off x="1917313" y="1288127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2616005" y="1168053"/>
            <a:ext cx="6981722" cy="836037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any(A)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：向量中任意元素非零则返回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true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，矩阵中则以列向量为基准进行判断</a:t>
            </a:r>
          </a:p>
        </p:txBody>
      </p:sp>
      <p:sp>
        <p:nvSpPr>
          <p:cNvPr id="140" name="Pentagon 33"/>
          <p:cNvSpPr/>
          <p:nvPr/>
        </p:nvSpPr>
        <p:spPr>
          <a:xfrm>
            <a:off x="1917314" y="5837290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1" name="Rectangle 34"/>
          <p:cNvSpPr/>
          <p:nvPr/>
        </p:nvSpPr>
        <p:spPr>
          <a:xfrm>
            <a:off x="2616005" y="5704557"/>
            <a:ext cx="8205858" cy="836037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xor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异或（一个元素非零另一个元素为零时为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true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）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all: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所有元素非零时为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true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内置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逻辑运算</a:t>
              </a:r>
              <a:r>
                <a:rPr lang="zh-CN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函数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CB24ACB1-1673-4546-90B5-D04C261FA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4959" y="1987967"/>
            <a:ext cx="6617040" cy="354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9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/>
      <p:bldP spid="140" grpId="0" animBg="1"/>
      <p:bldP spid="1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ntagon 25"/>
          <p:cNvSpPr/>
          <p:nvPr/>
        </p:nvSpPr>
        <p:spPr>
          <a:xfrm>
            <a:off x="1917313" y="1288127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2616005" y="1236694"/>
            <a:ext cx="6981722" cy="466706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find(A&gt;d)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：寻找矩阵中满足条件的元素的位置</a:t>
            </a:r>
          </a:p>
        </p:txBody>
      </p:sp>
      <p:sp>
        <p:nvSpPr>
          <p:cNvPr id="140" name="Pentagon 33"/>
          <p:cNvSpPr/>
          <p:nvPr/>
        </p:nvSpPr>
        <p:spPr>
          <a:xfrm>
            <a:off x="1917314" y="5560541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1" name="Rectangle 34"/>
          <p:cNvSpPr/>
          <p:nvPr/>
        </p:nvSpPr>
        <p:spPr>
          <a:xfrm>
            <a:off x="2616005" y="5488533"/>
            <a:ext cx="8205858" cy="1205369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and:&amp;</a:t>
            </a: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or:|</a:t>
            </a: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not:~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内置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逻辑运算</a:t>
              </a:r>
              <a:r>
                <a:rPr lang="zh-CN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函数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CB24ACB1-1673-4546-90B5-D04C261FA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6185" y="1732505"/>
            <a:ext cx="4947326" cy="354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4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/>
      <p:bldP spid="140" grpId="0" animBg="1"/>
      <p:bldP spid="1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16301" y="343514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4585924" y="3832565"/>
            <a:ext cx="368619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条件结构</a:t>
            </a:r>
            <a:endParaRPr lang="zh-CN" altLang="en-US" sz="60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71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5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ntagon 25"/>
          <p:cNvSpPr/>
          <p:nvPr/>
        </p:nvSpPr>
        <p:spPr>
          <a:xfrm>
            <a:off x="1914259" y="1397775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2612951" y="1312069"/>
            <a:ext cx="7193730" cy="786986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if …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elseif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…else…end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结构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例题：求以下函数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条件结构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pic>
        <p:nvPicPr>
          <p:cNvPr id="15" name="图片 14" descr="电脑屏幕的照片&#10;&#10;描述已自动生成">
            <a:extLst>
              <a:ext uri="{FF2B5EF4-FFF2-40B4-BE49-F238E27FC236}">
                <a16:creationId xmlns:a16="http://schemas.microsoft.com/office/drawing/2014/main" id="{FCF67AC0-8F7C-4849-8DFB-F1C60F47B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51" y="2116816"/>
            <a:ext cx="5721644" cy="1479626"/>
          </a:xfrm>
          <a:prstGeom prst="rect">
            <a:avLst/>
          </a:prstGeom>
        </p:spPr>
      </p:pic>
      <p:pic>
        <p:nvPicPr>
          <p:cNvPr id="16" name="图片 15" descr="手机屏幕截图&#10;&#10;描述已自动生成">
            <a:extLst>
              <a:ext uri="{FF2B5EF4-FFF2-40B4-BE49-F238E27FC236}">
                <a16:creationId xmlns:a16="http://schemas.microsoft.com/office/drawing/2014/main" id="{161A3EAD-35A8-40FA-86CB-EC3A31E8E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096" y="3700798"/>
            <a:ext cx="4577703" cy="310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1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26"/>
          <p:cNvSpPr/>
          <p:nvPr/>
        </p:nvSpPr>
        <p:spPr>
          <a:xfrm>
            <a:off x="1244799" y="1969279"/>
            <a:ext cx="4363640" cy="3052029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switch...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case..otherwise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…end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结构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例题：判断成绩等级：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score&gt;=90;</a:t>
            </a: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B:90&gt;score&gt;=80;</a:t>
            </a: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C:80&gt;score&gt;=70;</a:t>
            </a: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…</a:t>
            </a:r>
          </a:p>
          <a:p>
            <a:pPr defTabSz="963930">
              <a:lnSpc>
                <a:spcPct val="120000"/>
              </a:lnSpc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条件结构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pic>
        <p:nvPicPr>
          <p:cNvPr id="17" name="图片 16" descr="手机屏幕截图&#10;&#10;描述已自动生成">
            <a:extLst>
              <a:ext uri="{FF2B5EF4-FFF2-40B4-BE49-F238E27FC236}">
                <a16:creationId xmlns:a16="http://schemas.microsoft.com/office/drawing/2014/main" id="{C3F81B69-E9C1-4B92-9992-05BBCBF5A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263" y="2024554"/>
            <a:ext cx="7851698" cy="4599374"/>
          </a:xfrm>
          <a:prstGeom prst="rect">
            <a:avLst/>
          </a:prstGeom>
        </p:spPr>
      </p:pic>
      <p:sp>
        <p:nvSpPr>
          <p:cNvPr id="19" name="Pentagon 25"/>
          <p:cNvSpPr/>
          <p:nvPr/>
        </p:nvSpPr>
        <p:spPr>
          <a:xfrm>
            <a:off x="636433" y="2059078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76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ntagon 25"/>
          <p:cNvSpPr/>
          <p:nvPr/>
        </p:nvSpPr>
        <p:spPr>
          <a:xfrm>
            <a:off x="1917313" y="1685807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2616005" y="1600101"/>
            <a:ext cx="7193730" cy="786986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for…end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结构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例题：泰勒展开实现指数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求解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条件结构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37" name="等腰三角形 13">
            <a:extLst>
              <a:ext uri="{FF2B5EF4-FFF2-40B4-BE49-F238E27FC236}">
                <a16:creationId xmlns:a16="http://schemas.microsoft.com/office/drawing/2014/main" id="{38DEF981-13EE-134D-B938-CE90319FE781}"/>
              </a:ext>
            </a:extLst>
          </p:cNvPr>
          <p:cNvSpPr/>
          <p:nvPr/>
        </p:nvSpPr>
        <p:spPr>
          <a:xfrm>
            <a:off x="901500" y="5898079"/>
            <a:ext cx="2990855" cy="135255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等腰三角形 14">
            <a:extLst>
              <a:ext uri="{FF2B5EF4-FFF2-40B4-BE49-F238E27FC236}">
                <a16:creationId xmlns:a16="http://schemas.microsoft.com/office/drawing/2014/main" id="{5CB02F45-243D-4E43-A2EA-E767F78745EA}"/>
              </a:ext>
            </a:extLst>
          </p:cNvPr>
          <p:cNvSpPr/>
          <p:nvPr/>
        </p:nvSpPr>
        <p:spPr>
          <a:xfrm>
            <a:off x="349055" y="5898079"/>
            <a:ext cx="2266950" cy="135255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等腰三角形 7">
            <a:extLst>
              <a:ext uri="{FF2B5EF4-FFF2-40B4-BE49-F238E27FC236}">
                <a16:creationId xmlns:a16="http://schemas.microsoft.com/office/drawing/2014/main" id="{FBE6C6AC-45EF-B446-B9EC-0E5CF8716EE5}"/>
              </a:ext>
            </a:extLst>
          </p:cNvPr>
          <p:cNvSpPr/>
          <p:nvPr/>
        </p:nvSpPr>
        <p:spPr>
          <a:xfrm rot="16200000" flipV="1">
            <a:off x="1356322" y="6024287"/>
            <a:ext cx="1390653" cy="1138237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09533" h="1138237">
                <a:moveTo>
                  <a:pt x="0" y="661987"/>
                </a:moveTo>
                <a:lnTo>
                  <a:pt x="89747" y="0"/>
                </a:lnTo>
                <a:lnTo>
                  <a:pt x="3109533" y="1138237"/>
                </a:lnTo>
                <a:lnTo>
                  <a:pt x="0" y="661987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等腰三角形 7">
            <a:extLst>
              <a:ext uri="{FF2B5EF4-FFF2-40B4-BE49-F238E27FC236}">
                <a16:creationId xmlns:a16="http://schemas.microsoft.com/office/drawing/2014/main" id="{55E02054-074D-EB40-863A-D427FFDA6094}"/>
              </a:ext>
            </a:extLst>
          </p:cNvPr>
          <p:cNvSpPr/>
          <p:nvPr/>
        </p:nvSpPr>
        <p:spPr>
          <a:xfrm rot="16200000" flipV="1">
            <a:off x="2461219" y="5814735"/>
            <a:ext cx="1390653" cy="1519237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  <a:gd name="connsiteX0-65" fmla="*/ 0 w 3109533"/>
              <a:gd name="connsiteY0-66" fmla="*/ 947737 h 1423987"/>
              <a:gd name="connsiteX1-67" fmla="*/ 132344 w 3109533"/>
              <a:gd name="connsiteY1-68" fmla="*/ 0 h 1423987"/>
              <a:gd name="connsiteX2-69" fmla="*/ 3109533 w 3109533"/>
              <a:gd name="connsiteY2-70" fmla="*/ 1423987 h 1423987"/>
              <a:gd name="connsiteX3-71" fmla="*/ 0 w 3109533"/>
              <a:gd name="connsiteY3-72" fmla="*/ 947737 h 1423987"/>
              <a:gd name="connsiteX0-73" fmla="*/ 0 w 3109533"/>
              <a:gd name="connsiteY0-74" fmla="*/ 966787 h 1443037"/>
              <a:gd name="connsiteX1-75" fmla="*/ 132344 w 3109533"/>
              <a:gd name="connsiteY1-76" fmla="*/ 0 h 1443037"/>
              <a:gd name="connsiteX2-77" fmla="*/ 3109533 w 3109533"/>
              <a:gd name="connsiteY2-78" fmla="*/ 1443037 h 1443037"/>
              <a:gd name="connsiteX3-79" fmla="*/ 0 w 3109533"/>
              <a:gd name="connsiteY3-80" fmla="*/ 966787 h 1443037"/>
              <a:gd name="connsiteX0-81" fmla="*/ 0 w 3109533"/>
              <a:gd name="connsiteY0-82" fmla="*/ 1042987 h 1519237"/>
              <a:gd name="connsiteX1-83" fmla="*/ 47151 w 3109533"/>
              <a:gd name="connsiteY1-84" fmla="*/ 0 h 1519237"/>
              <a:gd name="connsiteX2-85" fmla="*/ 3109533 w 3109533"/>
              <a:gd name="connsiteY2-86" fmla="*/ 1519237 h 1519237"/>
              <a:gd name="connsiteX3-87" fmla="*/ 0 w 3109533"/>
              <a:gd name="connsiteY3-88" fmla="*/ 1042987 h 1519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09533" h="1519237">
                <a:moveTo>
                  <a:pt x="0" y="1042987"/>
                </a:moveTo>
                <a:lnTo>
                  <a:pt x="47151" y="0"/>
                </a:lnTo>
                <a:lnTo>
                  <a:pt x="3109533" y="1519237"/>
                </a:lnTo>
                <a:lnTo>
                  <a:pt x="0" y="1042987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" name="图片 13" descr="图片包含 物体, 天线, 游戏机, 钟表&#10;&#10;描述已自动生成">
            <a:extLst>
              <a:ext uri="{FF2B5EF4-FFF2-40B4-BE49-F238E27FC236}">
                <a16:creationId xmlns:a16="http://schemas.microsoft.com/office/drawing/2014/main" id="{7724E8E5-4E43-4D8A-A343-B3540618A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14" y="2653459"/>
            <a:ext cx="4668857" cy="1426594"/>
          </a:xfrm>
          <a:prstGeom prst="rect">
            <a:avLst/>
          </a:prstGeom>
        </p:spPr>
      </p:pic>
      <p:pic>
        <p:nvPicPr>
          <p:cNvPr id="15" name="图片 14" descr="手机屏幕截图&#10;&#10;描述已自动生成">
            <a:extLst>
              <a:ext uri="{FF2B5EF4-FFF2-40B4-BE49-F238E27FC236}">
                <a16:creationId xmlns:a16="http://schemas.microsoft.com/office/drawing/2014/main" id="{FC3D68DB-F869-4EDC-AD4B-D7CE996EEE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14" y="3808360"/>
            <a:ext cx="7399506" cy="215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1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ntagon 25"/>
          <p:cNvSpPr/>
          <p:nvPr/>
        </p:nvSpPr>
        <p:spPr>
          <a:xfrm>
            <a:off x="1917313" y="1685807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2616005" y="1600101"/>
            <a:ext cx="7193730" cy="836037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while…end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结构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例题：泰勒展开实现指数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求解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条件结构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37" name="等腰三角形 13">
            <a:extLst>
              <a:ext uri="{FF2B5EF4-FFF2-40B4-BE49-F238E27FC236}">
                <a16:creationId xmlns:a16="http://schemas.microsoft.com/office/drawing/2014/main" id="{38DEF981-13EE-134D-B938-CE90319FE781}"/>
              </a:ext>
            </a:extLst>
          </p:cNvPr>
          <p:cNvSpPr/>
          <p:nvPr/>
        </p:nvSpPr>
        <p:spPr>
          <a:xfrm>
            <a:off x="901500" y="5898079"/>
            <a:ext cx="2990855" cy="135255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等腰三角形 14">
            <a:extLst>
              <a:ext uri="{FF2B5EF4-FFF2-40B4-BE49-F238E27FC236}">
                <a16:creationId xmlns:a16="http://schemas.microsoft.com/office/drawing/2014/main" id="{5CB02F45-243D-4E43-A2EA-E767F78745EA}"/>
              </a:ext>
            </a:extLst>
          </p:cNvPr>
          <p:cNvSpPr/>
          <p:nvPr/>
        </p:nvSpPr>
        <p:spPr>
          <a:xfrm>
            <a:off x="349055" y="5898079"/>
            <a:ext cx="2266950" cy="135255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等腰三角形 7">
            <a:extLst>
              <a:ext uri="{FF2B5EF4-FFF2-40B4-BE49-F238E27FC236}">
                <a16:creationId xmlns:a16="http://schemas.microsoft.com/office/drawing/2014/main" id="{FBE6C6AC-45EF-B446-B9EC-0E5CF8716EE5}"/>
              </a:ext>
            </a:extLst>
          </p:cNvPr>
          <p:cNvSpPr/>
          <p:nvPr/>
        </p:nvSpPr>
        <p:spPr>
          <a:xfrm rot="16200000" flipV="1">
            <a:off x="1356322" y="6024287"/>
            <a:ext cx="1390653" cy="1138237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09533" h="1138237">
                <a:moveTo>
                  <a:pt x="0" y="661987"/>
                </a:moveTo>
                <a:lnTo>
                  <a:pt x="89747" y="0"/>
                </a:lnTo>
                <a:lnTo>
                  <a:pt x="3109533" y="1138237"/>
                </a:lnTo>
                <a:lnTo>
                  <a:pt x="0" y="661987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等腰三角形 7">
            <a:extLst>
              <a:ext uri="{FF2B5EF4-FFF2-40B4-BE49-F238E27FC236}">
                <a16:creationId xmlns:a16="http://schemas.microsoft.com/office/drawing/2014/main" id="{55E02054-074D-EB40-863A-D427FFDA6094}"/>
              </a:ext>
            </a:extLst>
          </p:cNvPr>
          <p:cNvSpPr/>
          <p:nvPr/>
        </p:nvSpPr>
        <p:spPr>
          <a:xfrm rot="16200000" flipV="1">
            <a:off x="2461219" y="5814735"/>
            <a:ext cx="1390653" cy="1519237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  <a:gd name="connsiteX0-65" fmla="*/ 0 w 3109533"/>
              <a:gd name="connsiteY0-66" fmla="*/ 947737 h 1423987"/>
              <a:gd name="connsiteX1-67" fmla="*/ 132344 w 3109533"/>
              <a:gd name="connsiteY1-68" fmla="*/ 0 h 1423987"/>
              <a:gd name="connsiteX2-69" fmla="*/ 3109533 w 3109533"/>
              <a:gd name="connsiteY2-70" fmla="*/ 1423987 h 1423987"/>
              <a:gd name="connsiteX3-71" fmla="*/ 0 w 3109533"/>
              <a:gd name="connsiteY3-72" fmla="*/ 947737 h 1423987"/>
              <a:gd name="connsiteX0-73" fmla="*/ 0 w 3109533"/>
              <a:gd name="connsiteY0-74" fmla="*/ 966787 h 1443037"/>
              <a:gd name="connsiteX1-75" fmla="*/ 132344 w 3109533"/>
              <a:gd name="connsiteY1-76" fmla="*/ 0 h 1443037"/>
              <a:gd name="connsiteX2-77" fmla="*/ 3109533 w 3109533"/>
              <a:gd name="connsiteY2-78" fmla="*/ 1443037 h 1443037"/>
              <a:gd name="connsiteX3-79" fmla="*/ 0 w 3109533"/>
              <a:gd name="connsiteY3-80" fmla="*/ 966787 h 1443037"/>
              <a:gd name="connsiteX0-81" fmla="*/ 0 w 3109533"/>
              <a:gd name="connsiteY0-82" fmla="*/ 1042987 h 1519237"/>
              <a:gd name="connsiteX1-83" fmla="*/ 47151 w 3109533"/>
              <a:gd name="connsiteY1-84" fmla="*/ 0 h 1519237"/>
              <a:gd name="connsiteX2-85" fmla="*/ 3109533 w 3109533"/>
              <a:gd name="connsiteY2-86" fmla="*/ 1519237 h 1519237"/>
              <a:gd name="connsiteX3-87" fmla="*/ 0 w 3109533"/>
              <a:gd name="connsiteY3-88" fmla="*/ 1042987 h 1519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09533" h="1519237">
                <a:moveTo>
                  <a:pt x="0" y="1042987"/>
                </a:moveTo>
                <a:lnTo>
                  <a:pt x="47151" y="0"/>
                </a:lnTo>
                <a:lnTo>
                  <a:pt x="3109533" y="1519237"/>
                </a:lnTo>
                <a:lnTo>
                  <a:pt x="0" y="1042987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6" name="图片 15" descr="图片包含 物体, 天线, 游戏机, 钟表&#10;&#10;描述已自动生成">
            <a:extLst>
              <a:ext uri="{FF2B5EF4-FFF2-40B4-BE49-F238E27FC236}">
                <a16:creationId xmlns:a16="http://schemas.microsoft.com/office/drawing/2014/main" id="{7724E8E5-4E43-4D8A-A343-B3540618A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12" y="2473996"/>
            <a:ext cx="4668857" cy="142659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C3D68DB-F869-4EDC-AD4B-D7CE996EEE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6005" y="3525363"/>
            <a:ext cx="7339086" cy="26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2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3476333" y="5559540"/>
            <a:ext cx="5906088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感谢聆听 批评指导</a:t>
            </a:r>
          </a:p>
        </p:txBody>
      </p:sp>
      <p:sp>
        <p:nvSpPr>
          <p:cNvPr id="71" name="矩形 70"/>
          <p:cNvSpPr/>
          <p:nvPr/>
        </p:nvSpPr>
        <p:spPr>
          <a:xfrm>
            <a:off x="3945101" y="6496645"/>
            <a:ext cx="4968552" cy="315463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GENERAL EDUCATION TEACHING COURSEWARE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75" y="1121936"/>
            <a:ext cx="4112444" cy="4112444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789E5A49-9892-4544-BCAD-5420FF1F9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7"/>
            <a:ext cx="12858750" cy="7056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6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3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4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5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6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7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8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9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0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 p14:presetBounceEnd="21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24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25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44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/>
          <p:bldP spid="7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6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3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4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5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6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7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8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9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0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44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/>
          <p:bldP spid="7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670088" y="2968253"/>
            <a:ext cx="10328729" cy="149105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6747" y="3040261"/>
            <a:ext cx="10161073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本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次课程代码下载地址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</a:t>
            </a:r>
            <a:endParaRPr lang="en-US" altLang="zh-CN" sz="2800" dirty="0" smtClean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algn="just"/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3"/>
              </a:rPr>
              <a:t>https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3"/>
              </a:rPr>
              <a:t>://github.com/yooongchun/MatlabCourse/tree/master/Lecture3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algn="just"/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617121" y="2920788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矩形 93"/>
          <p:cNvSpPr/>
          <p:nvPr/>
        </p:nvSpPr>
        <p:spPr>
          <a:xfrm rot="10800000">
            <a:off x="10649585" y="4101778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84EDF4D-75FE-6845-9136-A3C2FA54AAA2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6AD4EA6-8CA9-1246-A420-A9845054AAC6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代码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下载</a:t>
              </a:r>
              <a:r>
                <a:rPr lang="zh-CN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地址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E351974-C2E0-B04A-B142-DE765E9C1381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417C83F-6560-D24C-B8E3-C2144CF40CC5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DC9983D-5F76-BE4F-ABCD-DEB72B6E8292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324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9" grpId="0"/>
      <p:bldP spid="40" grpId="0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/>
          <p:nvPr/>
        </p:nvSpPr>
        <p:spPr>
          <a:xfrm>
            <a:off x="1748855" y="1262292"/>
            <a:ext cx="3172335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5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目录</a:t>
            </a:r>
            <a:endParaRPr lang="en-GB" sz="253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52669" y="2877530"/>
            <a:ext cx="1257328" cy="698118"/>
            <a:chOff x="2215144" y="927951"/>
            <a:chExt cx="1244730" cy="910317"/>
          </a:xfrm>
        </p:grpSpPr>
        <p:sp>
          <p:nvSpPr>
            <p:cNvPr id="10" name="平行四边形 9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2393075" y="927951"/>
              <a:ext cx="1066799" cy="91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01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952669" y="3833068"/>
            <a:ext cx="1257328" cy="708853"/>
            <a:chOff x="2215144" y="1952311"/>
            <a:chExt cx="1244730" cy="924318"/>
          </a:xfrm>
        </p:grpSpPr>
        <p:sp>
          <p:nvSpPr>
            <p:cNvPr id="13" name="平行四边形 12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4" name="文本框 10"/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02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952669" y="4819865"/>
            <a:ext cx="1257328" cy="698118"/>
            <a:chOff x="2215144" y="3018135"/>
            <a:chExt cx="1244730" cy="910318"/>
          </a:xfrm>
        </p:grpSpPr>
        <p:sp>
          <p:nvSpPr>
            <p:cNvPr id="16" name="平行四边形 15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7" name="文本框 11"/>
            <p:cNvSpPr txBox="1"/>
            <p:nvPr/>
          </p:nvSpPr>
          <p:spPr>
            <a:xfrm>
              <a:off x="2393075" y="3018135"/>
              <a:ext cx="1066799" cy="91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03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907698" y="2896245"/>
            <a:ext cx="5423290" cy="646324"/>
            <a:chOff x="4315150" y="953426"/>
            <a:chExt cx="3857250" cy="540057"/>
          </a:xfrm>
        </p:grpSpPr>
        <p:sp>
          <p:nvSpPr>
            <p:cNvPr id="22" name="矩形 21"/>
            <p:cNvSpPr/>
            <p:nvPr/>
          </p:nvSpPr>
          <p:spPr>
            <a:xfrm>
              <a:off x="4830202" y="992260"/>
              <a:ext cx="2827147" cy="428540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输入输出</a:t>
              </a:r>
              <a:endParaRPr lang="en-GB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907698" y="3872223"/>
            <a:ext cx="5423290" cy="646324"/>
            <a:chOff x="4315150" y="1647579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41196" y="1699090"/>
              <a:ext cx="2827147" cy="428540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逻辑运算</a:t>
              </a:r>
              <a:endParaRPr lang="en-GB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907698" y="4848201"/>
            <a:ext cx="5423290" cy="646324"/>
            <a:chOff x="4315150" y="2341731"/>
            <a:chExt cx="3857250" cy="540057"/>
          </a:xfrm>
        </p:grpSpPr>
        <p:sp>
          <p:nvSpPr>
            <p:cNvPr id="28" name="矩形 27"/>
            <p:cNvSpPr/>
            <p:nvPr/>
          </p:nvSpPr>
          <p:spPr>
            <a:xfrm>
              <a:off x="4841197" y="2390509"/>
              <a:ext cx="2827146" cy="428540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条件结构</a:t>
              </a:r>
              <a:endParaRPr lang="en-GB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89FFD593-B2C0-8B4B-8A2F-636A6A779334}"/>
              </a:ext>
            </a:extLst>
          </p:cNvPr>
          <p:cNvSpPr/>
          <p:nvPr/>
        </p:nvSpPr>
        <p:spPr>
          <a:xfrm>
            <a:off x="2458962" y="1393300"/>
            <a:ext cx="176010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A9B46C7-8E35-934B-B0DD-DC5622D50492}"/>
              </a:ext>
            </a:extLst>
          </p:cNvPr>
          <p:cNvSpPr/>
          <p:nvPr/>
        </p:nvSpPr>
        <p:spPr>
          <a:xfrm>
            <a:off x="1982534" y="1393300"/>
            <a:ext cx="414394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2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17007" y="343514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4479559" y="3832566"/>
            <a:ext cx="6408712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输入输出</a:t>
            </a:r>
            <a:endParaRPr lang="zh-CN" altLang="en-US" sz="60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736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5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ntagon 25"/>
          <p:cNvSpPr/>
          <p:nvPr/>
        </p:nvSpPr>
        <p:spPr>
          <a:xfrm>
            <a:off x="1917313" y="1685807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2616005" y="1600101"/>
            <a:ext cx="7193730" cy="466706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使用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input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命令获取键盘输入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</a:t>
            </a:r>
            <a:r>
              <a:rPr lang="en-US" altLang="zh-CN" sz="2000" dirty="0" err="1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str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=input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(‘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输入你的内容：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’)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0" name="Pentagon 33"/>
          <p:cNvSpPr/>
          <p:nvPr/>
        </p:nvSpPr>
        <p:spPr>
          <a:xfrm>
            <a:off x="1917314" y="3664391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1" name="Rectangle 34"/>
          <p:cNvSpPr/>
          <p:nvPr/>
        </p:nvSpPr>
        <p:spPr>
          <a:xfrm>
            <a:off x="2616005" y="3616325"/>
            <a:ext cx="6761589" cy="466706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使用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disp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命令打印内容到屏幕：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disp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(“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这是输出的内容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”) 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输入输出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37" name="等腰三角形 13">
            <a:extLst>
              <a:ext uri="{FF2B5EF4-FFF2-40B4-BE49-F238E27FC236}">
                <a16:creationId xmlns:a16="http://schemas.microsoft.com/office/drawing/2014/main" id="{38DEF981-13EE-134D-B938-CE90319FE781}"/>
              </a:ext>
            </a:extLst>
          </p:cNvPr>
          <p:cNvSpPr/>
          <p:nvPr/>
        </p:nvSpPr>
        <p:spPr>
          <a:xfrm>
            <a:off x="901500" y="5898079"/>
            <a:ext cx="2990855" cy="135255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等腰三角形 14">
            <a:extLst>
              <a:ext uri="{FF2B5EF4-FFF2-40B4-BE49-F238E27FC236}">
                <a16:creationId xmlns:a16="http://schemas.microsoft.com/office/drawing/2014/main" id="{5CB02F45-243D-4E43-A2EA-E767F78745EA}"/>
              </a:ext>
            </a:extLst>
          </p:cNvPr>
          <p:cNvSpPr/>
          <p:nvPr/>
        </p:nvSpPr>
        <p:spPr>
          <a:xfrm>
            <a:off x="349055" y="5898079"/>
            <a:ext cx="2266950" cy="135255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等腰三角形 7">
            <a:extLst>
              <a:ext uri="{FF2B5EF4-FFF2-40B4-BE49-F238E27FC236}">
                <a16:creationId xmlns:a16="http://schemas.microsoft.com/office/drawing/2014/main" id="{FBE6C6AC-45EF-B446-B9EC-0E5CF8716EE5}"/>
              </a:ext>
            </a:extLst>
          </p:cNvPr>
          <p:cNvSpPr/>
          <p:nvPr/>
        </p:nvSpPr>
        <p:spPr>
          <a:xfrm rot="16200000" flipV="1">
            <a:off x="1356322" y="6024287"/>
            <a:ext cx="1390653" cy="1138237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09533" h="1138237">
                <a:moveTo>
                  <a:pt x="0" y="661987"/>
                </a:moveTo>
                <a:lnTo>
                  <a:pt x="89747" y="0"/>
                </a:lnTo>
                <a:lnTo>
                  <a:pt x="3109533" y="1138237"/>
                </a:lnTo>
                <a:lnTo>
                  <a:pt x="0" y="661987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等腰三角形 7">
            <a:extLst>
              <a:ext uri="{FF2B5EF4-FFF2-40B4-BE49-F238E27FC236}">
                <a16:creationId xmlns:a16="http://schemas.microsoft.com/office/drawing/2014/main" id="{55E02054-074D-EB40-863A-D427FFDA6094}"/>
              </a:ext>
            </a:extLst>
          </p:cNvPr>
          <p:cNvSpPr/>
          <p:nvPr/>
        </p:nvSpPr>
        <p:spPr>
          <a:xfrm rot="16200000" flipV="1">
            <a:off x="2461219" y="5814735"/>
            <a:ext cx="1390653" cy="1519237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  <a:gd name="connsiteX0-65" fmla="*/ 0 w 3109533"/>
              <a:gd name="connsiteY0-66" fmla="*/ 947737 h 1423987"/>
              <a:gd name="connsiteX1-67" fmla="*/ 132344 w 3109533"/>
              <a:gd name="connsiteY1-68" fmla="*/ 0 h 1423987"/>
              <a:gd name="connsiteX2-69" fmla="*/ 3109533 w 3109533"/>
              <a:gd name="connsiteY2-70" fmla="*/ 1423987 h 1423987"/>
              <a:gd name="connsiteX3-71" fmla="*/ 0 w 3109533"/>
              <a:gd name="connsiteY3-72" fmla="*/ 947737 h 1423987"/>
              <a:gd name="connsiteX0-73" fmla="*/ 0 w 3109533"/>
              <a:gd name="connsiteY0-74" fmla="*/ 966787 h 1443037"/>
              <a:gd name="connsiteX1-75" fmla="*/ 132344 w 3109533"/>
              <a:gd name="connsiteY1-76" fmla="*/ 0 h 1443037"/>
              <a:gd name="connsiteX2-77" fmla="*/ 3109533 w 3109533"/>
              <a:gd name="connsiteY2-78" fmla="*/ 1443037 h 1443037"/>
              <a:gd name="connsiteX3-79" fmla="*/ 0 w 3109533"/>
              <a:gd name="connsiteY3-80" fmla="*/ 966787 h 1443037"/>
              <a:gd name="connsiteX0-81" fmla="*/ 0 w 3109533"/>
              <a:gd name="connsiteY0-82" fmla="*/ 1042987 h 1519237"/>
              <a:gd name="connsiteX1-83" fmla="*/ 47151 w 3109533"/>
              <a:gd name="connsiteY1-84" fmla="*/ 0 h 1519237"/>
              <a:gd name="connsiteX2-85" fmla="*/ 3109533 w 3109533"/>
              <a:gd name="connsiteY2-86" fmla="*/ 1519237 h 1519237"/>
              <a:gd name="connsiteX3-87" fmla="*/ 0 w 3109533"/>
              <a:gd name="connsiteY3-88" fmla="*/ 1042987 h 1519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09533" h="1519237">
                <a:moveTo>
                  <a:pt x="0" y="1042987"/>
                </a:moveTo>
                <a:lnTo>
                  <a:pt x="47151" y="0"/>
                </a:lnTo>
                <a:lnTo>
                  <a:pt x="3109533" y="1519237"/>
                </a:lnTo>
                <a:lnTo>
                  <a:pt x="0" y="1042987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9" name="图片 18" descr="图片包含 游戏机&#10;&#10;描述已自动生成">
            <a:extLst>
              <a:ext uri="{FF2B5EF4-FFF2-40B4-BE49-F238E27FC236}">
                <a16:creationId xmlns:a16="http://schemas.microsoft.com/office/drawing/2014/main" id="{D8C5D611-E054-4F3D-A04F-718C6928A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524" y="2177779"/>
            <a:ext cx="6729070" cy="1066104"/>
          </a:xfrm>
          <a:prstGeom prst="rect">
            <a:avLst/>
          </a:prstGeom>
        </p:spPr>
      </p:pic>
      <p:pic>
        <p:nvPicPr>
          <p:cNvPr id="20" name="图片 19" descr="手机屏幕截图&#10;&#10;描述已自动生成">
            <a:extLst>
              <a:ext uri="{FF2B5EF4-FFF2-40B4-BE49-F238E27FC236}">
                <a16:creationId xmlns:a16="http://schemas.microsoft.com/office/drawing/2014/main" id="{3ABC169C-E5CA-4CB8-8C60-5FFECE014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05" y="5100504"/>
            <a:ext cx="6709219" cy="922218"/>
          </a:xfrm>
          <a:prstGeom prst="rect">
            <a:avLst/>
          </a:prstGeom>
        </p:spPr>
      </p:pic>
      <p:pic>
        <p:nvPicPr>
          <p:cNvPr id="21" name="图片 20" descr="图片包含 游戏机&#10;&#10;描述已自动生成">
            <a:extLst>
              <a:ext uri="{FF2B5EF4-FFF2-40B4-BE49-F238E27FC236}">
                <a16:creationId xmlns:a16="http://schemas.microsoft.com/office/drawing/2014/main" id="{C6EFF2D0-BF57-496F-8162-0D9621A282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66" y="4179072"/>
            <a:ext cx="4434823" cy="82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0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/>
      <p:bldP spid="140" grpId="0" animBg="1"/>
      <p:bldP spid="1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ntagon 25"/>
          <p:cNvSpPr/>
          <p:nvPr/>
        </p:nvSpPr>
        <p:spPr>
          <a:xfrm>
            <a:off x="1917313" y="1685807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2616005" y="1600101"/>
            <a:ext cx="7193730" cy="804747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使用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fprintf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命令打印格式化内容：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fprintf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(‘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你的成绩是：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%.2f’,score)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输入输出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37" name="等腰三角形 13">
            <a:extLst>
              <a:ext uri="{FF2B5EF4-FFF2-40B4-BE49-F238E27FC236}">
                <a16:creationId xmlns:a16="http://schemas.microsoft.com/office/drawing/2014/main" id="{38DEF981-13EE-134D-B938-CE90319FE781}"/>
              </a:ext>
            </a:extLst>
          </p:cNvPr>
          <p:cNvSpPr/>
          <p:nvPr/>
        </p:nvSpPr>
        <p:spPr>
          <a:xfrm>
            <a:off x="901500" y="5898079"/>
            <a:ext cx="2990855" cy="135255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等腰三角形 14">
            <a:extLst>
              <a:ext uri="{FF2B5EF4-FFF2-40B4-BE49-F238E27FC236}">
                <a16:creationId xmlns:a16="http://schemas.microsoft.com/office/drawing/2014/main" id="{5CB02F45-243D-4E43-A2EA-E767F78745EA}"/>
              </a:ext>
            </a:extLst>
          </p:cNvPr>
          <p:cNvSpPr/>
          <p:nvPr/>
        </p:nvSpPr>
        <p:spPr>
          <a:xfrm>
            <a:off x="349055" y="5898079"/>
            <a:ext cx="2266950" cy="135255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等腰三角形 7">
            <a:extLst>
              <a:ext uri="{FF2B5EF4-FFF2-40B4-BE49-F238E27FC236}">
                <a16:creationId xmlns:a16="http://schemas.microsoft.com/office/drawing/2014/main" id="{FBE6C6AC-45EF-B446-B9EC-0E5CF8716EE5}"/>
              </a:ext>
            </a:extLst>
          </p:cNvPr>
          <p:cNvSpPr/>
          <p:nvPr/>
        </p:nvSpPr>
        <p:spPr>
          <a:xfrm rot="16200000" flipV="1">
            <a:off x="1356322" y="6024287"/>
            <a:ext cx="1390653" cy="1138237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09533" h="1138237">
                <a:moveTo>
                  <a:pt x="0" y="661987"/>
                </a:moveTo>
                <a:lnTo>
                  <a:pt x="89747" y="0"/>
                </a:lnTo>
                <a:lnTo>
                  <a:pt x="3109533" y="1138237"/>
                </a:lnTo>
                <a:lnTo>
                  <a:pt x="0" y="661987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等腰三角形 7">
            <a:extLst>
              <a:ext uri="{FF2B5EF4-FFF2-40B4-BE49-F238E27FC236}">
                <a16:creationId xmlns:a16="http://schemas.microsoft.com/office/drawing/2014/main" id="{55E02054-074D-EB40-863A-D427FFDA6094}"/>
              </a:ext>
            </a:extLst>
          </p:cNvPr>
          <p:cNvSpPr/>
          <p:nvPr/>
        </p:nvSpPr>
        <p:spPr>
          <a:xfrm rot="16200000" flipV="1">
            <a:off x="2461219" y="5814735"/>
            <a:ext cx="1390653" cy="1519237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  <a:gd name="connsiteX0-65" fmla="*/ 0 w 3109533"/>
              <a:gd name="connsiteY0-66" fmla="*/ 947737 h 1423987"/>
              <a:gd name="connsiteX1-67" fmla="*/ 132344 w 3109533"/>
              <a:gd name="connsiteY1-68" fmla="*/ 0 h 1423987"/>
              <a:gd name="connsiteX2-69" fmla="*/ 3109533 w 3109533"/>
              <a:gd name="connsiteY2-70" fmla="*/ 1423987 h 1423987"/>
              <a:gd name="connsiteX3-71" fmla="*/ 0 w 3109533"/>
              <a:gd name="connsiteY3-72" fmla="*/ 947737 h 1423987"/>
              <a:gd name="connsiteX0-73" fmla="*/ 0 w 3109533"/>
              <a:gd name="connsiteY0-74" fmla="*/ 966787 h 1443037"/>
              <a:gd name="connsiteX1-75" fmla="*/ 132344 w 3109533"/>
              <a:gd name="connsiteY1-76" fmla="*/ 0 h 1443037"/>
              <a:gd name="connsiteX2-77" fmla="*/ 3109533 w 3109533"/>
              <a:gd name="connsiteY2-78" fmla="*/ 1443037 h 1443037"/>
              <a:gd name="connsiteX3-79" fmla="*/ 0 w 3109533"/>
              <a:gd name="connsiteY3-80" fmla="*/ 966787 h 1443037"/>
              <a:gd name="connsiteX0-81" fmla="*/ 0 w 3109533"/>
              <a:gd name="connsiteY0-82" fmla="*/ 1042987 h 1519237"/>
              <a:gd name="connsiteX1-83" fmla="*/ 47151 w 3109533"/>
              <a:gd name="connsiteY1-84" fmla="*/ 0 h 1519237"/>
              <a:gd name="connsiteX2-85" fmla="*/ 3109533 w 3109533"/>
              <a:gd name="connsiteY2-86" fmla="*/ 1519237 h 1519237"/>
              <a:gd name="connsiteX3-87" fmla="*/ 0 w 3109533"/>
              <a:gd name="connsiteY3-88" fmla="*/ 1042987 h 1519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09533" h="1519237">
                <a:moveTo>
                  <a:pt x="0" y="1042987"/>
                </a:moveTo>
                <a:lnTo>
                  <a:pt x="47151" y="0"/>
                </a:lnTo>
                <a:lnTo>
                  <a:pt x="3109533" y="1519237"/>
                </a:lnTo>
                <a:lnTo>
                  <a:pt x="0" y="1042987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8" name="图片 17" descr="手机屏幕截图&#10;&#10;描述已自动生成">
            <a:extLst>
              <a:ext uri="{FF2B5EF4-FFF2-40B4-BE49-F238E27FC236}">
                <a16:creationId xmlns:a16="http://schemas.microsoft.com/office/drawing/2014/main" id="{616C2825-6D64-4AC7-942E-9349AF187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959" y="2525115"/>
            <a:ext cx="7357380" cy="194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1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ntagon 25"/>
          <p:cNvSpPr/>
          <p:nvPr/>
        </p:nvSpPr>
        <p:spPr>
          <a:xfrm>
            <a:off x="1917313" y="1685807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2616005" y="1600101"/>
            <a:ext cx="8493890" cy="836037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使用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fprintf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命令打印格式化内容：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fprintf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(‘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你的成绩是：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%.2f’,score)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0" name="Pentagon 33"/>
          <p:cNvSpPr/>
          <p:nvPr/>
        </p:nvSpPr>
        <p:spPr>
          <a:xfrm>
            <a:off x="1912279" y="469644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1" name="Rectangle 34"/>
          <p:cNvSpPr/>
          <p:nvPr/>
        </p:nvSpPr>
        <p:spPr>
          <a:xfrm>
            <a:off x="2610970" y="4632865"/>
            <a:ext cx="6761589" cy="1205369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使用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fprintf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命令打印格式化内容：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fprintf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(‘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你的语文成绩是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%.0f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，数学成绩是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%.0f’,score)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输入输出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37" name="等腰三角形 13">
            <a:extLst>
              <a:ext uri="{FF2B5EF4-FFF2-40B4-BE49-F238E27FC236}">
                <a16:creationId xmlns:a16="http://schemas.microsoft.com/office/drawing/2014/main" id="{38DEF981-13EE-134D-B938-CE90319FE781}"/>
              </a:ext>
            </a:extLst>
          </p:cNvPr>
          <p:cNvSpPr/>
          <p:nvPr/>
        </p:nvSpPr>
        <p:spPr>
          <a:xfrm>
            <a:off x="901500" y="5898079"/>
            <a:ext cx="2990855" cy="135255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等腰三角形 14">
            <a:extLst>
              <a:ext uri="{FF2B5EF4-FFF2-40B4-BE49-F238E27FC236}">
                <a16:creationId xmlns:a16="http://schemas.microsoft.com/office/drawing/2014/main" id="{5CB02F45-243D-4E43-A2EA-E767F78745EA}"/>
              </a:ext>
            </a:extLst>
          </p:cNvPr>
          <p:cNvSpPr/>
          <p:nvPr/>
        </p:nvSpPr>
        <p:spPr>
          <a:xfrm>
            <a:off x="349055" y="5898079"/>
            <a:ext cx="2266950" cy="135255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等腰三角形 7">
            <a:extLst>
              <a:ext uri="{FF2B5EF4-FFF2-40B4-BE49-F238E27FC236}">
                <a16:creationId xmlns:a16="http://schemas.microsoft.com/office/drawing/2014/main" id="{FBE6C6AC-45EF-B446-B9EC-0E5CF8716EE5}"/>
              </a:ext>
            </a:extLst>
          </p:cNvPr>
          <p:cNvSpPr/>
          <p:nvPr/>
        </p:nvSpPr>
        <p:spPr>
          <a:xfrm rot="16200000" flipV="1">
            <a:off x="1356322" y="6024287"/>
            <a:ext cx="1390653" cy="1138237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09533" h="1138237">
                <a:moveTo>
                  <a:pt x="0" y="661987"/>
                </a:moveTo>
                <a:lnTo>
                  <a:pt x="89747" y="0"/>
                </a:lnTo>
                <a:lnTo>
                  <a:pt x="3109533" y="1138237"/>
                </a:lnTo>
                <a:lnTo>
                  <a:pt x="0" y="661987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等腰三角形 7">
            <a:extLst>
              <a:ext uri="{FF2B5EF4-FFF2-40B4-BE49-F238E27FC236}">
                <a16:creationId xmlns:a16="http://schemas.microsoft.com/office/drawing/2014/main" id="{55E02054-074D-EB40-863A-D427FFDA6094}"/>
              </a:ext>
            </a:extLst>
          </p:cNvPr>
          <p:cNvSpPr/>
          <p:nvPr/>
        </p:nvSpPr>
        <p:spPr>
          <a:xfrm rot="16200000" flipV="1">
            <a:off x="2461219" y="5814735"/>
            <a:ext cx="1390653" cy="1519237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  <a:gd name="connsiteX0-65" fmla="*/ 0 w 3109533"/>
              <a:gd name="connsiteY0-66" fmla="*/ 947737 h 1423987"/>
              <a:gd name="connsiteX1-67" fmla="*/ 132344 w 3109533"/>
              <a:gd name="connsiteY1-68" fmla="*/ 0 h 1423987"/>
              <a:gd name="connsiteX2-69" fmla="*/ 3109533 w 3109533"/>
              <a:gd name="connsiteY2-70" fmla="*/ 1423987 h 1423987"/>
              <a:gd name="connsiteX3-71" fmla="*/ 0 w 3109533"/>
              <a:gd name="connsiteY3-72" fmla="*/ 947737 h 1423987"/>
              <a:gd name="connsiteX0-73" fmla="*/ 0 w 3109533"/>
              <a:gd name="connsiteY0-74" fmla="*/ 966787 h 1443037"/>
              <a:gd name="connsiteX1-75" fmla="*/ 132344 w 3109533"/>
              <a:gd name="connsiteY1-76" fmla="*/ 0 h 1443037"/>
              <a:gd name="connsiteX2-77" fmla="*/ 3109533 w 3109533"/>
              <a:gd name="connsiteY2-78" fmla="*/ 1443037 h 1443037"/>
              <a:gd name="connsiteX3-79" fmla="*/ 0 w 3109533"/>
              <a:gd name="connsiteY3-80" fmla="*/ 966787 h 1443037"/>
              <a:gd name="connsiteX0-81" fmla="*/ 0 w 3109533"/>
              <a:gd name="connsiteY0-82" fmla="*/ 1042987 h 1519237"/>
              <a:gd name="connsiteX1-83" fmla="*/ 47151 w 3109533"/>
              <a:gd name="connsiteY1-84" fmla="*/ 0 h 1519237"/>
              <a:gd name="connsiteX2-85" fmla="*/ 3109533 w 3109533"/>
              <a:gd name="connsiteY2-86" fmla="*/ 1519237 h 1519237"/>
              <a:gd name="connsiteX3-87" fmla="*/ 0 w 3109533"/>
              <a:gd name="connsiteY3-88" fmla="*/ 1042987 h 1519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09533" h="1519237">
                <a:moveTo>
                  <a:pt x="0" y="1042987"/>
                </a:moveTo>
                <a:lnTo>
                  <a:pt x="47151" y="0"/>
                </a:lnTo>
                <a:lnTo>
                  <a:pt x="3109533" y="1519237"/>
                </a:lnTo>
                <a:lnTo>
                  <a:pt x="0" y="1042987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2" name="图片 21" descr="手机屏幕截图&#10;&#10;描述已自动生成">
            <a:extLst>
              <a:ext uri="{FF2B5EF4-FFF2-40B4-BE49-F238E27FC236}">
                <a16:creationId xmlns:a16="http://schemas.microsoft.com/office/drawing/2014/main" id="{616C2825-6D64-4AC7-942E-9349AF187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970" y="2452788"/>
            <a:ext cx="7357380" cy="1944532"/>
          </a:xfrm>
          <a:prstGeom prst="rect">
            <a:avLst/>
          </a:prstGeom>
        </p:spPr>
      </p:pic>
      <p:pic>
        <p:nvPicPr>
          <p:cNvPr id="23" name="图片 22" descr="手机屏幕截图&#10;&#10;描述已自动生成">
            <a:extLst>
              <a:ext uri="{FF2B5EF4-FFF2-40B4-BE49-F238E27FC236}">
                <a16:creationId xmlns:a16="http://schemas.microsoft.com/office/drawing/2014/main" id="{11E3D2A5-1F3A-4738-A646-792DE9EC6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05" y="5475716"/>
            <a:ext cx="7405161" cy="59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1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/>
      <p:bldP spid="140" grpId="0" animBg="1"/>
      <p:bldP spid="1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ntagon 25"/>
          <p:cNvSpPr/>
          <p:nvPr/>
        </p:nvSpPr>
        <p:spPr>
          <a:xfrm>
            <a:off x="1917313" y="1672109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2616005" y="1600101"/>
            <a:ext cx="8493890" cy="466706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变量的保存与加载</a:t>
            </a:r>
          </a:p>
        </p:txBody>
      </p:sp>
      <p:sp>
        <p:nvSpPr>
          <p:cNvPr id="140" name="Pentagon 33"/>
          <p:cNvSpPr/>
          <p:nvPr/>
        </p:nvSpPr>
        <p:spPr>
          <a:xfrm>
            <a:off x="1917314" y="426439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1" name="Rectangle 34"/>
          <p:cNvSpPr/>
          <p:nvPr/>
        </p:nvSpPr>
        <p:spPr>
          <a:xfrm>
            <a:off x="2616005" y="4200009"/>
            <a:ext cx="6761589" cy="1574701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fopen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函数操作文件对象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r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：读模式；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w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：写模式；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：追加写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r+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：读写模式；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w+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创建模式读写；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a+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：追加模式创建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输入输出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37" name="等腰三角形 13">
            <a:extLst>
              <a:ext uri="{FF2B5EF4-FFF2-40B4-BE49-F238E27FC236}">
                <a16:creationId xmlns:a16="http://schemas.microsoft.com/office/drawing/2014/main" id="{38DEF981-13EE-134D-B938-CE90319FE781}"/>
              </a:ext>
            </a:extLst>
          </p:cNvPr>
          <p:cNvSpPr/>
          <p:nvPr/>
        </p:nvSpPr>
        <p:spPr>
          <a:xfrm>
            <a:off x="318367" y="5898079"/>
            <a:ext cx="2990855" cy="135255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等腰三角形 14">
            <a:extLst>
              <a:ext uri="{FF2B5EF4-FFF2-40B4-BE49-F238E27FC236}">
                <a16:creationId xmlns:a16="http://schemas.microsoft.com/office/drawing/2014/main" id="{5CB02F45-243D-4E43-A2EA-E767F78745EA}"/>
              </a:ext>
            </a:extLst>
          </p:cNvPr>
          <p:cNvSpPr/>
          <p:nvPr/>
        </p:nvSpPr>
        <p:spPr>
          <a:xfrm>
            <a:off x="-234078" y="5898079"/>
            <a:ext cx="2266950" cy="135255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等腰三角形 7">
            <a:extLst>
              <a:ext uri="{FF2B5EF4-FFF2-40B4-BE49-F238E27FC236}">
                <a16:creationId xmlns:a16="http://schemas.microsoft.com/office/drawing/2014/main" id="{FBE6C6AC-45EF-B446-B9EC-0E5CF8716EE5}"/>
              </a:ext>
            </a:extLst>
          </p:cNvPr>
          <p:cNvSpPr/>
          <p:nvPr/>
        </p:nvSpPr>
        <p:spPr>
          <a:xfrm rot="16200000" flipV="1">
            <a:off x="773189" y="6024287"/>
            <a:ext cx="1390653" cy="1138237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09533" h="1138237">
                <a:moveTo>
                  <a:pt x="0" y="661987"/>
                </a:moveTo>
                <a:lnTo>
                  <a:pt x="89747" y="0"/>
                </a:lnTo>
                <a:lnTo>
                  <a:pt x="3109533" y="1138237"/>
                </a:lnTo>
                <a:lnTo>
                  <a:pt x="0" y="661987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等腰三角形 7">
            <a:extLst>
              <a:ext uri="{FF2B5EF4-FFF2-40B4-BE49-F238E27FC236}">
                <a16:creationId xmlns:a16="http://schemas.microsoft.com/office/drawing/2014/main" id="{55E02054-074D-EB40-863A-D427FFDA6094}"/>
              </a:ext>
            </a:extLst>
          </p:cNvPr>
          <p:cNvSpPr/>
          <p:nvPr/>
        </p:nvSpPr>
        <p:spPr>
          <a:xfrm rot="16200000" flipV="1">
            <a:off x="1878086" y="5814735"/>
            <a:ext cx="1390653" cy="1519237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  <a:gd name="connsiteX0-65" fmla="*/ 0 w 3109533"/>
              <a:gd name="connsiteY0-66" fmla="*/ 947737 h 1423987"/>
              <a:gd name="connsiteX1-67" fmla="*/ 132344 w 3109533"/>
              <a:gd name="connsiteY1-68" fmla="*/ 0 h 1423987"/>
              <a:gd name="connsiteX2-69" fmla="*/ 3109533 w 3109533"/>
              <a:gd name="connsiteY2-70" fmla="*/ 1423987 h 1423987"/>
              <a:gd name="connsiteX3-71" fmla="*/ 0 w 3109533"/>
              <a:gd name="connsiteY3-72" fmla="*/ 947737 h 1423987"/>
              <a:gd name="connsiteX0-73" fmla="*/ 0 w 3109533"/>
              <a:gd name="connsiteY0-74" fmla="*/ 966787 h 1443037"/>
              <a:gd name="connsiteX1-75" fmla="*/ 132344 w 3109533"/>
              <a:gd name="connsiteY1-76" fmla="*/ 0 h 1443037"/>
              <a:gd name="connsiteX2-77" fmla="*/ 3109533 w 3109533"/>
              <a:gd name="connsiteY2-78" fmla="*/ 1443037 h 1443037"/>
              <a:gd name="connsiteX3-79" fmla="*/ 0 w 3109533"/>
              <a:gd name="connsiteY3-80" fmla="*/ 966787 h 1443037"/>
              <a:gd name="connsiteX0-81" fmla="*/ 0 w 3109533"/>
              <a:gd name="connsiteY0-82" fmla="*/ 1042987 h 1519237"/>
              <a:gd name="connsiteX1-83" fmla="*/ 47151 w 3109533"/>
              <a:gd name="connsiteY1-84" fmla="*/ 0 h 1519237"/>
              <a:gd name="connsiteX2-85" fmla="*/ 3109533 w 3109533"/>
              <a:gd name="connsiteY2-86" fmla="*/ 1519237 h 1519237"/>
              <a:gd name="connsiteX3-87" fmla="*/ 0 w 3109533"/>
              <a:gd name="connsiteY3-88" fmla="*/ 1042987 h 1519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09533" h="1519237">
                <a:moveTo>
                  <a:pt x="0" y="1042987"/>
                </a:moveTo>
                <a:lnTo>
                  <a:pt x="47151" y="0"/>
                </a:lnTo>
                <a:lnTo>
                  <a:pt x="3109533" y="1519237"/>
                </a:lnTo>
                <a:lnTo>
                  <a:pt x="0" y="1042987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7" name="图片 16" descr="手机屏幕截图&#10;&#10;描述已自动生成">
            <a:extLst>
              <a:ext uri="{FF2B5EF4-FFF2-40B4-BE49-F238E27FC236}">
                <a16:creationId xmlns:a16="http://schemas.microsoft.com/office/drawing/2014/main" id="{D3BD4649-35B8-41EA-A404-F7DB9007C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767" y="2076027"/>
            <a:ext cx="7344816" cy="1988376"/>
          </a:xfrm>
          <a:prstGeom prst="rect">
            <a:avLst/>
          </a:prstGeom>
        </p:spPr>
      </p:pic>
      <p:pic>
        <p:nvPicPr>
          <p:cNvPr id="18" name="图片 17" descr="手机屏幕截图&#10;&#10;描述已自动生成">
            <a:extLst>
              <a:ext uri="{FF2B5EF4-FFF2-40B4-BE49-F238E27FC236}">
                <a16:creationId xmlns:a16="http://schemas.microsoft.com/office/drawing/2014/main" id="{246000F1-FD52-4B36-861E-52395DBFC8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05" y="5328395"/>
            <a:ext cx="7525739" cy="108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9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/>
      <p:bldP spid="140" grpId="0" animBg="1"/>
      <p:bldP spid="1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47799" y="343514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4617069" y="3832566"/>
            <a:ext cx="368619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逻辑运算</a:t>
            </a:r>
            <a:endParaRPr lang="zh-CN" altLang="en-US" sz="60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494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53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379</Words>
  <Application>Microsoft Office PowerPoint</Application>
  <PresentationFormat>自定义</PresentationFormat>
  <Paragraphs>86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方正正准黑简体</vt:lpstr>
      <vt:lpstr>黑体</vt:lpstr>
      <vt:lpstr>宋体</vt:lpstr>
      <vt:lpstr>Arial</vt:lpstr>
      <vt:lpstr>Calibri</vt:lpstr>
      <vt:lpstr>Calibri Light</vt:lpstr>
      <vt:lpstr>Wingdings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subject>熊猫办公</dc:subject>
  <dc:creator/>
  <cp:keywords>tukuppt; tukppt</cp:keywords>
  <cp:lastModifiedBy/>
  <cp:revision>1</cp:revision>
  <dcterms:created xsi:type="dcterms:W3CDTF">2016-10-17T14:00:00Z</dcterms:created>
  <dcterms:modified xsi:type="dcterms:W3CDTF">2019-10-06T09:27:12Z</dcterms:modified>
  <cp:category>tukuppt</cp:category>
  <dc:identifier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