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05" r:id="rId2"/>
    <p:sldId id="3206" r:id="rId3"/>
    <p:sldId id="3207" r:id="rId4"/>
    <p:sldId id="3219" r:id="rId5"/>
    <p:sldId id="3220" r:id="rId6"/>
    <p:sldId id="3221" r:id="rId7"/>
    <p:sldId id="3222" r:id="rId8"/>
    <p:sldId id="3208" r:id="rId9"/>
    <p:sldId id="3213" r:id="rId10"/>
    <p:sldId id="3214" r:id="rId11"/>
    <p:sldId id="3215" r:id="rId12"/>
    <p:sldId id="3216" r:id="rId13"/>
    <p:sldId id="3217" r:id="rId14"/>
    <p:sldId id="3218" r:id="rId15"/>
    <p:sldId id="3229" r:id="rId16"/>
    <p:sldId id="3230" r:id="rId17"/>
    <p:sldId id="3231" r:id="rId18"/>
    <p:sldId id="3223" r:id="rId19"/>
    <p:sldId id="3224" r:id="rId20"/>
    <p:sldId id="3232" r:id="rId21"/>
    <p:sldId id="3225" r:id="rId22"/>
    <p:sldId id="3226" r:id="rId23"/>
    <p:sldId id="3227" r:id="rId24"/>
    <p:sldId id="3228" r:id="rId25"/>
    <p:sldId id="3233" r:id="rId26"/>
    <p:sldId id="3204" r:id="rId27"/>
    <p:sldId id="3147" r:id="rId28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5638" userDrawn="1">
          <p15:clr>
            <a:srgbClr val="A4A3A4"/>
          </p15:clr>
        </p15:guide>
        <p15:guide id="3" pos="603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pos="5955" userDrawn="1">
          <p15:clr>
            <a:srgbClr val="A4A3A4"/>
          </p15:clr>
        </p15:guide>
        <p15:guide id="6" pos="376">
          <p15:clr>
            <a:srgbClr val="A4A3A4"/>
          </p15:clr>
        </p15:guide>
        <p15:guide id="7" pos="13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3C36"/>
    <a:srgbClr val="0070C0"/>
    <a:srgbClr val="FFFFFF"/>
    <a:srgbClr val="08B689"/>
    <a:srgbClr val="79B50F"/>
    <a:srgbClr val="09B0DE"/>
    <a:srgbClr val="6669D2"/>
    <a:srgbClr val="33BE9B"/>
    <a:srgbClr val="33FCC4"/>
    <a:srgbClr val="42D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2986" autoAdjust="0"/>
  </p:normalViewPr>
  <p:slideViewPr>
    <p:cSldViewPr>
      <p:cViewPr varScale="1">
        <p:scale>
          <a:sx n="71" d="100"/>
          <a:sy n="71" d="100"/>
        </p:scale>
        <p:origin x="80" y="1620"/>
      </p:cViewPr>
      <p:guideLst>
        <p:guide orient="horz" pos="328"/>
        <p:guide pos="5638"/>
        <p:guide pos="603"/>
        <p:guide orient="horz" pos="3866"/>
        <p:guide pos="5955"/>
        <p:guide pos="376"/>
        <p:guide pos="1374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56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91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27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24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21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7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0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4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23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13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71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6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71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843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76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53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16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51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29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76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5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1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3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750" advTm="0">
        <p:push dir="u"/>
      </p:transition>
    </mc:Choice>
    <mc:Fallback xmlns="">
      <p:transition spd="slow" advTm="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2438016" y="2485805"/>
            <a:ext cx="5678462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数学建模竞赛实战</a:t>
            </a:r>
          </a:p>
        </p:txBody>
      </p:sp>
      <p:sp>
        <p:nvSpPr>
          <p:cNvPr id="70" name="矩形 69"/>
          <p:cNvSpPr/>
          <p:nvPr/>
        </p:nvSpPr>
        <p:spPr>
          <a:xfrm>
            <a:off x="4125119" y="4912469"/>
            <a:ext cx="2304256" cy="37701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授课老师：查永春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2438016" y="4048373"/>
            <a:ext cx="6242198" cy="1300348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算法篇：目标规划类算法</a:t>
            </a:r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4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222261-4E86-0943-8883-4C95AE9A9E72}"/>
              </a:ext>
            </a:extLst>
          </p:cNvPr>
          <p:cNvGrpSpPr/>
          <p:nvPr/>
        </p:nvGrpSpPr>
        <p:grpSpPr>
          <a:xfrm rot="16200000">
            <a:off x="-642015" y="2594437"/>
            <a:ext cx="3528130" cy="2443343"/>
            <a:chOff x="4540310" y="-64474"/>
            <a:chExt cx="3182548" cy="2036641"/>
          </a:xfrm>
        </p:grpSpPr>
        <p:sp>
          <p:nvSpPr>
            <p:cNvPr id="10" name="等腰三角形 10">
              <a:extLst>
                <a:ext uri="{FF2B5EF4-FFF2-40B4-BE49-F238E27FC236}">
                  <a16:creationId xmlns:a16="http://schemas.microsoft.com/office/drawing/2014/main" id="{33A7C23F-57F6-BB4E-88FC-81AAE6DAE0D6}"/>
                </a:ext>
              </a:extLst>
            </p:cNvPr>
            <p:cNvSpPr/>
            <p:nvPr/>
          </p:nvSpPr>
          <p:spPr>
            <a:xfrm flipV="1">
              <a:off x="4540310" y="-8671"/>
              <a:ext cx="3175876" cy="198083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等腰三角形 7">
              <a:extLst>
                <a:ext uri="{FF2B5EF4-FFF2-40B4-BE49-F238E27FC236}">
                  <a16:creationId xmlns:a16="http://schemas.microsoft.com/office/drawing/2014/main" id="{23223162-D8A0-AD48-8C8F-4FC3094C3180}"/>
                </a:ext>
              </a:extLst>
            </p:cNvPr>
            <p:cNvSpPr/>
            <p:nvPr/>
          </p:nvSpPr>
          <p:spPr>
            <a:xfrm rot="5400000">
              <a:off x="5907233" y="156541"/>
              <a:ext cx="2036640" cy="159461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138237">
                  <a:moveTo>
                    <a:pt x="0" y="661987"/>
                  </a:moveTo>
                  <a:lnTo>
                    <a:pt x="89747" y="0"/>
                  </a:lnTo>
                  <a:lnTo>
                    <a:pt x="3109533" y="1138237"/>
                  </a:lnTo>
                  <a:lnTo>
                    <a:pt x="0" y="661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1980D8-2607-6745-9DFC-1FEE09635A38}"/>
              </a:ext>
            </a:extLst>
          </p:cNvPr>
          <p:cNvGrpSpPr/>
          <p:nvPr/>
        </p:nvGrpSpPr>
        <p:grpSpPr>
          <a:xfrm rot="16200000">
            <a:off x="-994828" y="1022086"/>
            <a:ext cx="3542320" cy="1708211"/>
            <a:chOff x="5314256" y="-36573"/>
            <a:chExt cx="4223384" cy="2036640"/>
          </a:xfrm>
        </p:grpSpPr>
        <p:sp>
          <p:nvSpPr>
            <p:cNvPr id="13" name="等腰三角形 9">
              <a:extLst>
                <a:ext uri="{FF2B5EF4-FFF2-40B4-BE49-F238E27FC236}">
                  <a16:creationId xmlns:a16="http://schemas.microsoft.com/office/drawing/2014/main" id="{6621FBA1-36E4-4A4C-A316-B73E3E0B8A7C}"/>
                </a:ext>
              </a:extLst>
            </p:cNvPr>
            <p:cNvSpPr/>
            <p:nvPr/>
          </p:nvSpPr>
          <p:spPr>
            <a:xfrm flipV="1">
              <a:off x="5314256" y="17181"/>
              <a:ext cx="4190029" cy="1980838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等腰三角形 7">
              <a:extLst>
                <a:ext uri="{FF2B5EF4-FFF2-40B4-BE49-F238E27FC236}">
                  <a16:creationId xmlns:a16="http://schemas.microsoft.com/office/drawing/2014/main" id="{7091281C-56D6-FD40-8584-0EDF44E39EF6}"/>
                </a:ext>
              </a:extLst>
            </p:cNvPr>
            <p:cNvSpPr/>
            <p:nvPr/>
          </p:nvSpPr>
          <p:spPr>
            <a:xfrm rot="5400000">
              <a:off x="7455135" y="-82438"/>
              <a:ext cx="2036640" cy="2128370"/>
            </a:xfrm>
            <a:custGeom>
              <a:avLst/>
              <a:gdLst>
                <a:gd name="connsiteX0" fmla="*/ 0 w 6858002"/>
                <a:gd name="connsiteY0" fmla="*/ 6958012 h 6958012"/>
                <a:gd name="connsiteX1" fmla="*/ 3429001 w 6858002"/>
                <a:gd name="connsiteY1" fmla="*/ 0 h 6958012"/>
                <a:gd name="connsiteX2" fmla="*/ 6858002 w 6858002"/>
                <a:gd name="connsiteY2" fmla="*/ 6958012 h 6958012"/>
                <a:gd name="connsiteX3" fmla="*/ 0 w 6858002"/>
                <a:gd name="connsiteY3" fmla="*/ 6958012 h 6958012"/>
                <a:gd name="connsiteX0-1" fmla="*/ 0 w 6858002"/>
                <a:gd name="connsiteY0-2" fmla="*/ 1685924 h 1685924"/>
                <a:gd name="connsiteX1-3" fmla="*/ 814388 w 6858002"/>
                <a:gd name="connsiteY1-4" fmla="*/ 0 h 1685924"/>
                <a:gd name="connsiteX2-5" fmla="*/ 6858002 w 6858002"/>
                <a:gd name="connsiteY2-6" fmla="*/ 1685924 h 1685924"/>
                <a:gd name="connsiteX3-7" fmla="*/ 0 w 6858002"/>
                <a:gd name="connsiteY3-8" fmla="*/ 1685924 h 1685924"/>
                <a:gd name="connsiteX0-9" fmla="*/ 0 w 6858002"/>
                <a:gd name="connsiteY0-10" fmla="*/ 1700212 h 1700212"/>
                <a:gd name="connsiteX1-11" fmla="*/ 885825 w 6858002"/>
                <a:gd name="connsiteY1-12" fmla="*/ 0 h 1700212"/>
                <a:gd name="connsiteX2-13" fmla="*/ 6858002 w 6858002"/>
                <a:gd name="connsiteY2-14" fmla="*/ 1700212 h 1700212"/>
                <a:gd name="connsiteX3-15" fmla="*/ 0 w 6858002"/>
                <a:gd name="connsiteY3-16" fmla="*/ 1700212 h 1700212"/>
                <a:gd name="connsiteX0-17" fmla="*/ 0 w 6858002"/>
                <a:gd name="connsiteY0-18" fmla="*/ 2071687 h 2071687"/>
                <a:gd name="connsiteX1-19" fmla="*/ 1057275 w 6858002"/>
                <a:gd name="connsiteY1-20" fmla="*/ 0 h 2071687"/>
                <a:gd name="connsiteX2-21" fmla="*/ 6858002 w 6858002"/>
                <a:gd name="connsiteY2-22" fmla="*/ 2071687 h 2071687"/>
                <a:gd name="connsiteX3-23" fmla="*/ 0 w 6858002"/>
                <a:gd name="connsiteY3-24" fmla="*/ 2071687 h 2071687"/>
                <a:gd name="connsiteX0-25" fmla="*/ 0 w 6858002"/>
                <a:gd name="connsiteY0-26" fmla="*/ 2890837 h 2890837"/>
                <a:gd name="connsiteX1-27" fmla="*/ 1495422 w 6858002"/>
                <a:gd name="connsiteY1-28" fmla="*/ 0 h 2890837"/>
                <a:gd name="connsiteX2-29" fmla="*/ 6858002 w 6858002"/>
                <a:gd name="connsiteY2-30" fmla="*/ 2890837 h 2890837"/>
                <a:gd name="connsiteX3-31" fmla="*/ 0 w 6858002"/>
                <a:gd name="connsiteY3-32" fmla="*/ 2890837 h 2890837"/>
                <a:gd name="connsiteX0-33" fmla="*/ 2295644 w 5362580"/>
                <a:gd name="connsiteY0-34" fmla="*/ 2852737 h 2890837"/>
                <a:gd name="connsiteX1-35" fmla="*/ 0 w 5362580"/>
                <a:gd name="connsiteY1-36" fmla="*/ 0 h 2890837"/>
                <a:gd name="connsiteX2-37" fmla="*/ 5362580 w 5362580"/>
                <a:gd name="connsiteY2-38" fmla="*/ 2890837 h 2890837"/>
                <a:gd name="connsiteX3-39" fmla="*/ 2295644 w 5362580"/>
                <a:gd name="connsiteY3-40" fmla="*/ 2852737 h 2890837"/>
                <a:gd name="connsiteX0-41" fmla="*/ 1 w 3066937"/>
                <a:gd name="connsiteY0-42" fmla="*/ 1423987 h 1462087"/>
                <a:gd name="connsiteX1-43" fmla="*/ 47150 w 3066937"/>
                <a:gd name="connsiteY1-44" fmla="*/ 0 h 1462087"/>
                <a:gd name="connsiteX2-45" fmla="*/ 3066937 w 3066937"/>
                <a:gd name="connsiteY2-46" fmla="*/ 1462087 h 1462087"/>
                <a:gd name="connsiteX3-47" fmla="*/ 1 w 3066937"/>
                <a:gd name="connsiteY3-48" fmla="*/ 1423987 h 1462087"/>
                <a:gd name="connsiteX0-49" fmla="*/ 1 w 3066937"/>
                <a:gd name="connsiteY0-50" fmla="*/ 1100137 h 1138237"/>
                <a:gd name="connsiteX1-51" fmla="*/ 47151 w 3066937"/>
                <a:gd name="connsiteY1-52" fmla="*/ 0 h 1138237"/>
                <a:gd name="connsiteX2-53" fmla="*/ 3066937 w 3066937"/>
                <a:gd name="connsiteY2-54" fmla="*/ 1138237 h 1138237"/>
                <a:gd name="connsiteX3-55" fmla="*/ 1 w 3066937"/>
                <a:gd name="connsiteY3-56" fmla="*/ 1100137 h 1138237"/>
                <a:gd name="connsiteX0-57" fmla="*/ 0 w 3109533"/>
                <a:gd name="connsiteY0-58" fmla="*/ 661987 h 1138237"/>
                <a:gd name="connsiteX1-59" fmla="*/ 89747 w 3109533"/>
                <a:gd name="connsiteY1-60" fmla="*/ 0 h 1138237"/>
                <a:gd name="connsiteX2-61" fmla="*/ 3109533 w 3109533"/>
                <a:gd name="connsiteY2-62" fmla="*/ 1138237 h 1138237"/>
                <a:gd name="connsiteX3-63" fmla="*/ 0 w 3109533"/>
                <a:gd name="connsiteY3-64" fmla="*/ 661987 h 1138237"/>
                <a:gd name="connsiteX0-65" fmla="*/ 0 w 3109533"/>
                <a:gd name="connsiteY0-66" fmla="*/ 947737 h 1423987"/>
                <a:gd name="connsiteX1-67" fmla="*/ 132344 w 3109533"/>
                <a:gd name="connsiteY1-68" fmla="*/ 0 h 1423987"/>
                <a:gd name="connsiteX2-69" fmla="*/ 3109533 w 3109533"/>
                <a:gd name="connsiteY2-70" fmla="*/ 1423987 h 1423987"/>
                <a:gd name="connsiteX3-71" fmla="*/ 0 w 3109533"/>
                <a:gd name="connsiteY3-72" fmla="*/ 947737 h 1423987"/>
                <a:gd name="connsiteX0-73" fmla="*/ 0 w 3109533"/>
                <a:gd name="connsiteY0-74" fmla="*/ 966787 h 1443037"/>
                <a:gd name="connsiteX1-75" fmla="*/ 132344 w 3109533"/>
                <a:gd name="connsiteY1-76" fmla="*/ 0 h 1443037"/>
                <a:gd name="connsiteX2-77" fmla="*/ 3109533 w 3109533"/>
                <a:gd name="connsiteY2-78" fmla="*/ 1443037 h 1443037"/>
                <a:gd name="connsiteX3-79" fmla="*/ 0 w 3109533"/>
                <a:gd name="connsiteY3-80" fmla="*/ 966787 h 1443037"/>
                <a:gd name="connsiteX0-81" fmla="*/ 0 w 3109533"/>
                <a:gd name="connsiteY0-82" fmla="*/ 1042987 h 1519237"/>
                <a:gd name="connsiteX1-83" fmla="*/ 47151 w 3109533"/>
                <a:gd name="connsiteY1-84" fmla="*/ 0 h 1519237"/>
                <a:gd name="connsiteX2-85" fmla="*/ 3109533 w 3109533"/>
                <a:gd name="connsiteY2-86" fmla="*/ 1519237 h 1519237"/>
                <a:gd name="connsiteX3-87" fmla="*/ 0 w 3109533"/>
                <a:gd name="connsiteY3-88" fmla="*/ 1042987 h 15192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09533" h="1519237">
                  <a:moveTo>
                    <a:pt x="0" y="1042987"/>
                  </a:moveTo>
                  <a:lnTo>
                    <a:pt x="47151" y="0"/>
                  </a:lnTo>
                  <a:lnTo>
                    <a:pt x="3109533" y="1519237"/>
                  </a:lnTo>
                  <a:lnTo>
                    <a:pt x="0" y="1042987"/>
                  </a:ln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等腰三角形 14">
            <a:extLst>
              <a:ext uri="{FF2B5EF4-FFF2-40B4-BE49-F238E27FC236}">
                <a16:creationId xmlns:a16="http://schemas.microsoft.com/office/drawing/2014/main" id="{C06DB7B6-A1E1-D442-8B05-2B9134D23689}"/>
              </a:ext>
            </a:extLst>
          </p:cNvPr>
          <p:cNvSpPr/>
          <p:nvPr/>
        </p:nvSpPr>
        <p:spPr>
          <a:xfrm rot="16200000" flipV="1">
            <a:off x="-637423" y="4314030"/>
            <a:ext cx="3016850" cy="1826683"/>
          </a:xfrm>
          <a:prstGeom prst="triangle">
            <a:avLst/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等腰三角形 7">
            <a:extLst>
              <a:ext uri="{FF2B5EF4-FFF2-40B4-BE49-F238E27FC236}">
                <a16:creationId xmlns:a16="http://schemas.microsoft.com/office/drawing/2014/main" id="{97D2F4CA-2203-584F-B55B-0E6AA9D9E548}"/>
              </a:ext>
            </a:extLst>
          </p:cNvPr>
          <p:cNvSpPr/>
          <p:nvPr/>
        </p:nvSpPr>
        <p:spPr>
          <a:xfrm>
            <a:off x="-54563" y="3709258"/>
            <a:ext cx="1839448" cy="1547591"/>
          </a:xfrm>
          <a:custGeom>
            <a:avLst/>
            <a:gdLst>
              <a:gd name="connsiteX0" fmla="*/ 0 w 6858002"/>
              <a:gd name="connsiteY0" fmla="*/ 6958012 h 6958012"/>
              <a:gd name="connsiteX1" fmla="*/ 3429001 w 6858002"/>
              <a:gd name="connsiteY1" fmla="*/ 0 h 6958012"/>
              <a:gd name="connsiteX2" fmla="*/ 6858002 w 6858002"/>
              <a:gd name="connsiteY2" fmla="*/ 6958012 h 6958012"/>
              <a:gd name="connsiteX3" fmla="*/ 0 w 6858002"/>
              <a:gd name="connsiteY3" fmla="*/ 6958012 h 6958012"/>
              <a:gd name="connsiteX0-1" fmla="*/ 0 w 6858002"/>
              <a:gd name="connsiteY0-2" fmla="*/ 1685924 h 1685924"/>
              <a:gd name="connsiteX1-3" fmla="*/ 814388 w 6858002"/>
              <a:gd name="connsiteY1-4" fmla="*/ 0 h 1685924"/>
              <a:gd name="connsiteX2-5" fmla="*/ 6858002 w 6858002"/>
              <a:gd name="connsiteY2-6" fmla="*/ 1685924 h 1685924"/>
              <a:gd name="connsiteX3-7" fmla="*/ 0 w 6858002"/>
              <a:gd name="connsiteY3-8" fmla="*/ 1685924 h 1685924"/>
              <a:gd name="connsiteX0-9" fmla="*/ 0 w 6858002"/>
              <a:gd name="connsiteY0-10" fmla="*/ 1700212 h 1700212"/>
              <a:gd name="connsiteX1-11" fmla="*/ 885825 w 6858002"/>
              <a:gd name="connsiteY1-12" fmla="*/ 0 h 1700212"/>
              <a:gd name="connsiteX2-13" fmla="*/ 6858002 w 6858002"/>
              <a:gd name="connsiteY2-14" fmla="*/ 1700212 h 1700212"/>
              <a:gd name="connsiteX3-15" fmla="*/ 0 w 6858002"/>
              <a:gd name="connsiteY3-16" fmla="*/ 1700212 h 1700212"/>
              <a:gd name="connsiteX0-17" fmla="*/ 0 w 6858002"/>
              <a:gd name="connsiteY0-18" fmla="*/ 2071687 h 2071687"/>
              <a:gd name="connsiteX1-19" fmla="*/ 1057275 w 6858002"/>
              <a:gd name="connsiteY1-20" fmla="*/ 0 h 2071687"/>
              <a:gd name="connsiteX2-21" fmla="*/ 6858002 w 6858002"/>
              <a:gd name="connsiteY2-22" fmla="*/ 2071687 h 2071687"/>
              <a:gd name="connsiteX3-23" fmla="*/ 0 w 6858002"/>
              <a:gd name="connsiteY3-24" fmla="*/ 2071687 h 2071687"/>
              <a:gd name="connsiteX0-25" fmla="*/ 0 w 6858002"/>
              <a:gd name="connsiteY0-26" fmla="*/ 2890837 h 2890837"/>
              <a:gd name="connsiteX1-27" fmla="*/ 1495422 w 6858002"/>
              <a:gd name="connsiteY1-28" fmla="*/ 0 h 2890837"/>
              <a:gd name="connsiteX2-29" fmla="*/ 6858002 w 6858002"/>
              <a:gd name="connsiteY2-30" fmla="*/ 2890837 h 2890837"/>
              <a:gd name="connsiteX3-31" fmla="*/ 0 w 6858002"/>
              <a:gd name="connsiteY3-32" fmla="*/ 2890837 h 2890837"/>
              <a:gd name="connsiteX0-33" fmla="*/ 2295644 w 5362580"/>
              <a:gd name="connsiteY0-34" fmla="*/ 2852737 h 2890837"/>
              <a:gd name="connsiteX1-35" fmla="*/ 0 w 5362580"/>
              <a:gd name="connsiteY1-36" fmla="*/ 0 h 2890837"/>
              <a:gd name="connsiteX2-37" fmla="*/ 5362580 w 5362580"/>
              <a:gd name="connsiteY2-38" fmla="*/ 2890837 h 2890837"/>
              <a:gd name="connsiteX3-39" fmla="*/ 2295644 w 5362580"/>
              <a:gd name="connsiteY3-40" fmla="*/ 2852737 h 2890837"/>
              <a:gd name="connsiteX0-41" fmla="*/ 1 w 3066937"/>
              <a:gd name="connsiteY0-42" fmla="*/ 1423987 h 1462087"/>
              <a:gd name="connsiteX1-43" fmla="*/ 47150 w 3066937"/>
              <a:gd name="connsiteY1-44" fmla="*/ 0 h 1462087"/>
              <a:gd name="connsiteX2-45" fmla="*/ 3066937 w 3066937"/>
              <a:gd name="connsiteY2-46" fmla="*/ 1462087 h 1462087"/>
              <a:gd name="connsiteX3-47" fmla="*/ 1 w 3066937"/>
              <a:gd name="connsiteY3-48" fmla="*/ 1423987 h 1462087"/>
              <a:gd name="connsiteX0-49" fmla="*/ 1 w 3066937"/>
              <a:gd name="connsiteY0-50" fmla="*/ 1100137 h 1138237"/>
              <a:gd name="connsiteX1-51" fmla="*/ 47151 w 3066937"/>
              <a:gd name="connsiteY1-52" fmla="*/ 0 h 1138237"/>
              <a:gd name="connsiteX2-53" fmla="*/ 3066937 w 3066937"/>
              <a:gd name="connsiteY2-54" fmla="*/ 1138237 h 1138237"/>
              <a:gd name="connsiteX3-55" fmla="*/ 1 w 3066937"/>
              <a:gd name="connsiteY3-56" fmla="*/ 1100137 h 1138237"/>
              <a:gd name="connsiteX0-57" fmla="*/ 0 w 3109533"/>
              <a:gd name="connsiteY0-58" fmla="*/ 661987 h 1138237"/>
              <a:gd name="connsiteX1-59" fmla="*/ 89747 w 3109533"/>
              <a:gd name="connsiteY1-60" fmla="*/ 0 h 1138237"/>
              <a:gd name="connsiteX2-61" fmla="*/ 3109533 w 3109533"/>
              <a:gd name="connsiteY2-62" fmla="*/ 1138237 h 1138237"/>
              <a:gd name="connsiteX3-63" fmla="*/ 0 w 3109533"/>
              <a:gd name="connsiteY3-64" fmla="*/ 661987 h 1138237"/>
              <a:gd name="connsiteX0-65" fmla="*/ 0 w 3109533"/>
              <a:gd name="connsiteY0-66" fmla="*/ 343072 h 819322"/>
              <a:gd name="connsiteX1-67" fmla="*/ 1083753 w 3109533"/>
              <a:gd name="connsiteY1-68" fmla="*/ 0 h 819322"/>
              <a:gd name="connsiteX2-69" fmla="*/ 3109533 w 3109533"/>
              <a:gd name="connsiteY2-70" fmla="*/ 819322 h 819322"/>
              <a:gd name="connsiteX3-71" fmla="*/ 0 w 3109533"/>
              <a:gd name="connsiteY3-72" fmla="*/ 343072 h 819322"/>
              <a:gd name="connsiteX0-73" fmla="*/ 104211 w 2025780"/>
              <a:gd name="connsiteY0-74" fmla="*/ 502530 h 819322"/>
              <a:gd name="connsiteX1-75" fmla="*/ 0 w 2025780"/>
              <a:gd name="connsiteY1-76" fmla="*/ 0 h 819322"/>
              <a:gd name="connsiteX2-77" fmla="*/ 2025780 w 2025780"/>
              <a:gd name="connsiteY2-78" fmla="*/ 819322 h 819322"/>
              <a:gd name="connsiteX3-79" fmla="*/ 104211 w 2025780"/>
              <a:gd name="connsiteY3-80" fmla="*/ 502530 h 819322"/>
              <a:gd name="connsiteX0-81" fmla="*/ 31479 w 1953048"/>
              <a:gd name="connsiteY0-82" fmla="*/ 490264 h 807056"/>
              <a:gd name="connsiteX1-83" fmla="*/ 0 w 1953048"/>
              <a:gd name="connsiteY1-84" fmla="*/ 0 h 807056"/>
              <a:gd name="connsiteX2-85" fmla="*/ 1953048 w 1953048"/>
              <a:gd name="connsiteY2-86" fmla="*/ 807056 h 807056"/>
              <a:gd name="connsiteX3-87" fmla="*/ 31479 w 1953048"/>
              <a:gd name="connsiteY3-88" fmla="*/ 490264 h 8070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953048" h="807056">
                <a:moveTo>
                  <a:pt x="31479" y="490264"/>
                </a:moveTo>
                <a:lnTo>
                  <a:pt x="0" y="0"/>
                </a:lnTo>
                <a:lnTo>
                  <a:pt x="1953048" y="807056"/>
                </a:lnTo>
                <a:lnTo>
                  <a:pt x="31479" y="490264"/>
                </a:lnTo>
                <a:close/>
              </a:path>
            </a:pathLst>
          </a:custGeom>
          <a:solidFill>
            <a:schemeClr val="bg1">
              <a:lumMod val="8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2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40558" y="2657447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259833" y="2657447"/>
            <a:ext cx="7193730" cy="18949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求解方法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分支定界法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可求解纯整数或混合整数线性规划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割平面法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可求解纯整数或者混合整数线性规划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隐枚举法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求解“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0-1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”整数规划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蒙特卡洛法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可求解各种类型规划问题</a:t>
            </a:r>
          </a:p>
        </p:txBody>
      </p:sp>
    </p:spTree>
    <p:extLst>
      <p:ext uri="{BB962C8B-B14F-4D97-AF65-F5344CB8AC3E}">
        <p14:creationId xmlns:p14="http://schemas.microsoft.com/office/powerpoint/2010/main" val="36110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3372309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分支定界法：对有约束条件的最优化问题（其可行解为有限数）的所有可行解空间恰当地进行系统搜索，这就是分枝与定界内容。通常，把全部可行解空间反复地分割为越来越小的子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集，称为分枝；并且对每个子集内的解集计算一个目标下界（对于最小值问题），这称为定界。在每次分枝后，凡是界限超出已知可行解集目标值的那些子集不再进一步分枝，这样，许多子集可不予考虑，这称剪枝。这就是分枝定界法的主要思路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e03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）求解以下整数规划问题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6AAB7B5D-2365-415F-A726-7EC54404C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26" y="4724321"/>
            <a:ext cx="4865615" cy="2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8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632696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分支定界法求解：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1.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先不考虑整数限制，即解相应的线性规划，得最优解为：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x1=4.8092,x2=1.8168,z=355.8779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上述解不符合整数条件。这时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是问题的最优目标函数值的上界。而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x1=0,x2=0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取到下界，因而实际解的范围为：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0&lt;=z&lt;=356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分支。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取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x1&lt;=[4.8092]=4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；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x1&gt;=[408092]+1=5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则问题进一步分解为：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此时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的解为：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x1=4,x2=2.1,z1=349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；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的解为：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x1=5;x2=1.57,z2=341.4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。由此可知最优解范围为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0&lt;=z&lt;=349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81F5A0B0-9A68-4DFE-8AEE-019936C0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360" y="4280965"/>
            <a:ext cx="3587466" cy="1509210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A05A9BFE-A1F7-4E8A-8424-0C47C4B5D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343" y="4282726"/>
            <a:ext cx="3460104" cy="15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6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8496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分支定界法求解：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对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再次分界求解得到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B11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x2=2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z11=340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B12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x1=1.43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x2=3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z12=327.14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对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进行分支求解得到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x1=5.44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x2=1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z21=308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无可行解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将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B22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剪枝，得到原问题的最优解：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x1=4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x2=2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z=340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隐枚举法：因为穷举法的解空间太大，往往无法实现穷举，因此常设计一些方法，只检查变量取值的组合的一部分，就能求到问题的最优解。这样的方法称为隐枚举法。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(e04)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：求解以下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0-1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C2360F70-B7BF-4161-A3C4-FACDAB0920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9"/>
          <a:stretch/>
        </p:blipFill>
        <p:spPr>
          <a:xfrm>
            <a:off x="2396927" y="3112269"/>
            <a:ext cx="4176464" cy="30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300297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先试探性求一个可行解，易看出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(x1,x2,x3)=(1,0,0)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满足约束条件，故为一个可行解，且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z=3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因为是求极大值问题，故求最优解时，凡是目标值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 &lt; z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的解不必检验是否满足约束条件即可删除，因它肯定不是最优解，于是应增加一个约束条件（目标值下界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)</a:t>
            </a: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改进过滤条件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由于对每个组合首先计算目标值以验证过滤条件，故应优先计算目标值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z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大的组合，这样可提前抬高过滤门槛，以减少计算量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蒙特卡洛法：由于使用枚举法的解空间太大，因此可以使用概率的方法随机选择部分解进行验证，这样当随机解足够多时便能大概率获得最优解，这便是蒙特卡洛法的思想。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(e05)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：求解以下非线性规划的问题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74B1ABD7-10DB-422D-9B79-12281E5EA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07" y="2958217"/>
            <a:ext cx="4816672" cy="31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6">
                <a:extLst>
                  <a:ext uri="{FF2B5EF4-FFF2-40B4-BE49-F238E27FC236}">
                    <a16:creationId xmlns:a16="http://schemas.microsoft.com/office/drawing/2014/main" id="{686EAADD-BBB5-4A75-B059-48233FDE1EDA}"/>
                  </a:ext>
                </a:extLst>
              </p:cNvPr>
              <p:cNvSpPr/>
              <p:nvPr/>
            </p:nvSpPr>
            <p:spPr>
              <a:xfrm>
                <a:off x="2161125" y="1352012"/>
                <a:ext cx="7580618" cy="1179978"/>
              </a:xfrm>
              <a:prstGeom prst="rect">
                <a:avLst/>
              </a:prstGeom>
            </p:spPr>
            <p:txBody>
              <a:bodyPr wrap="square" lIns="96430" tIns="48216" rIns="96430" bIns="48216">
                <a:spAutoFit/>
              </a:bodyPr>
              <a:lstStyle/>
              <a:p>
                <a:pPr defTabSz="963930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分析：如果用枚举法计算，那么解空间数目为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100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,</a:t>
                </a:r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计算量巨大，如果使用蒙特卡洛法随机计算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ea"/>
                            <a:sym typeface="Arial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个</a:t>
                </a:r>
                <a:r>
                  <a:rPr lang="zh-CN" altLang="en-US" sz="2000" b="0" dirty="0">
                    <a:solidFill>
                      <a:schemeClr val="accent1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点，则可以使用概率论方法证明取到最优值的概率为：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0.999954602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。编写</a:t>
                </a:r>
                <a:r>
                  <a:rPr lang="en-US" altLang="zh-CN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matlab</a:t>
                </a:r>
                <a:r>
                  <a:rPr lang="zh-CN" altLang="en-US" sz="20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黑体" panose="02010609060101010101" pitchFamily="49" charset="-122"/>
                    <a:cs typeface="+mn-ea"/>
                    <a:sym typeface="Arial" panose="020B0604020202020204" pitchFamily="34" charset="0"/>
                  </a:rPr>
                  <a:t>程序求解</a:t>
                </a:r>
                <a:endParaRPr lang="en-US" altLang="zh-CN" sz="20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26">
                <a:extLst>
                  <a:ext uri="{FF2B5EF4-FFF2-40B4-BE49-F238E27FC236}">
                    <a16:creationId xmlns:a16="http://schemas.microsoft.com/office/drawing/2014/main" id="{686EAADD-BBB5-4A75-B059-48233FDE1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25" y="1352012"/>
                <a:ext cx="7580618" cy="1179978"/>
              </a:xfrm>
              <a:prstGeom prst="rect">
                <a:avLst/>
              </a:prstGeom>
              <a:blipFill>
                <a:blip r:embed="rId3"/>
                <a:stretch>
                  <a:fillRect l="-805" t="-1036" r="-805" b="-8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电脑屏幕的截图&#10;&#10;描述已自动生成">
            <a:extLst>
              <a:ext uri="{FF2B5EF4-FFF2-40B4-BE49-F238E27FC236}">
                <a16:creationId xmlns:a16="http://schemas.microsoft.com/office/drawing/2014/main" id="{6B253B32-6F99-4D7A-B491-D5AB34277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93" y="2531990"/>
            <a:ext cx="7282020" cy="46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非线性规划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4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非线性规划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595763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定义：如果目标函数或约束条件中包含非线性函数，就称这种规划问题为非线性规划问题。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中的非线性规划标准型：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其中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f(x)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是标量函数，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A,B,Beq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Aeq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是相应维数的矩阵和向量，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C(x)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Ceq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(x)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是非线性向量函数。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中求解命令是：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X=FMINCON(FUN,X0,A,B,Aeq,Beq,LB,UB,NONLCON,OPTIONS)</a:t>
            </a: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373C9AA7-CA6F-48CC-9905-5C8799739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95" y="2536205"/>
            <a:ext cx="3312368" cy="297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0088" y="2968253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536" y="3000524"/>
            <a:ext cx="10161073" cy="1482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本次课程代码下载地址：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https://github.com/yooongchun/MatlabCourse/tree/master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/Lecture06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617121" y="292078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10649585" y="4101778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4EDF4D-75FE-6845-9136-A3C2FA54AAA2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AD4EA6-8CA9-1246-A420-A9845054AAC6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代码下载地址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E351974-C2E0-B04A-B142-DE765E9C1381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417C83F-6560-D24C-B8E3-C2144CF40CC5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C9983D-5F76-BE4F-ABCD-DEB72B6E8292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51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非线性规划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(e06)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：求解以下非线性规划问题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9A55805-D84A-415D-BD56-02118C465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76165"/>
            <a:ext cx="4165914" cy="1632722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935D8F4-B117-4F3A-BF1F-5D6B15D7E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50" y="3808887"/>
            <a:ext cx="3384376" cy="10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二次规划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35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二次规划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849637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定义：二次规划为非线性规划的一种，若某非线性规划的目标函数为自变量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的二次函数，约束条件又全是线性的，就称这种规划为二次规划。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中的二次规划标准形表示为：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这里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H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是实对称矩阵，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f,b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是列向量，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是相应维数的矩阵。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 descr="电脑屏幕的照片&#10;&#10;描述已自动生成">
            <a:extLst>
              <a:ext uri="{FF2B5EF4-FFF2-40B4-BE49-F238E27FC236}">
                <a16:creationId xmlns:a16="http://schemas.microsoft.com/office/drawing/2014/main" id="{7BB83D97-C59A-4F66-95A6-EC631D66D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19" y="3246994"/>
            <a:ext cx="4377284" cy="22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二次规划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求解：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quadprog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A4363E56-23C8-4E95-9561-CEEE3F2F4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3" y="1916920"/>
            <a:ext cx="8496300" cy="2910335"/>
          </a:xfrm>
          <a:prstGeom prst="rect">
            <a:avLst/>
          </a:prstGeom>
        </p:spPr>
      </p:pic>
      <p:sp>
        <p:nvSpPr>
          <p:cNvPr id="16" name="Rectangle 26">
            <a:extLst>
              <a:ext uri="{FF2B5EF4-FFF2-40B4-BE49-F238E27FC236}">
                <a16:creationId xmlns:a16="http://schemas.microsoft.com/office/drawing/2014/main" id="{3D5D617A-3347-49CF-9304-45EEF1EF1142}"/>
              </a:ext>
            </a:extLst>
          </p:cNvPr>
          <p:cNvSpPr/>
          <p:nvPr/>
        </p:nvSpPr>
        <p:spPr>
          <a:xfrm>
            <a:off x="1008997" y="4912469"/>
            <a:ext cx="7580618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H,f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是把目标函数化成标准形式后得到的实对称矩阵和列向量。显然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H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应当是原函数的海森矩阵。 它的返回值是向量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的初始值；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A,B,Aeq,Beq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定义了线性约束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二次规划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e07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）求解以下二次规划问题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AC75F15A-0F93-4CC4-A433-D13443580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1877150"/>
            <a:ext cx="5955490" cy="19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小结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196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1638169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Donut 51">
            <a:extLst>
              <a:ext uri="{FF2B5EF4-FFF2-40B4-BE49-F238E27FC236}">
                <a16:creationId xmlns:a16="http://schemas.microsoft.com/office/drawing/2014/main" id="{7F10B7CE-DF2A-401B-A70D-71EF2E0596B6}"/>
              </a:ext>
            </a:extLst>
          </p:cNvPr>
          <p:cNvSpPr/>
          <p:nvPr/>
        </p:nvSpPr>
        <p:spPr>
          <a:xfrm>
            <a:off x="2324919" y="2693483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TextBox 53">
            <a:extLst>
              <a:ext uri="{FF2B5EF4-FFF2-40B4-BE49-F238E27FC236}">
                <a16:creationId xmlns:a16="http://schemas.microsoft.com/office/drawing/2014/main" id="{C5048B4E-6E7E-4682-9E34-32C62E6C1F18}"/>
              </a:ext>
            </a:extLst>
          </p:cNvPr>
          <p:cNvSpPr txBox="1"/>
          <p:nvPr/>
        </p:nvSpPr>
        <p:spPr>
          <a:xfrm>
            <a:off x="3413959" y="1614429"/>
            <a:ext cx="4261399" cy="78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线性规划：定义、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标准型，求解函数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48C51C1A-18A7-4220-8FBD-62F6C341E31E}"/>
              </a:ext>
            </a:extLst>
          </p:cNvPr>
          <p:cNvSpPr txBox="1"/>
          <p:nvPr/>
        </p:nvSpPr>
        <p:spPr>
          <a:xfrm>
            <a:off x="3416638" y="2622541"/>
            <a:ext cx="4703532" cy="78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整数规划（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0-1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规划）：定义、求解方法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（分支定界法、枚举法、蒙特卡洛法）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57">
            <a:extLst>
              <a:ext uri="{FF2B5EF4-FFF2-40B4-BE49-F238E27FC236}">
                <a16:creationId xmlns:a16="http://schemas.microsoft.com/office/drawing/2014/main" id="{464D3D1E-4791-440E-9936-05DC7270C860}"/>
              </a:ext>
            </a:extLst>
          </p:cNvPr>
          <p:cNvSpPr txBox="1"/>
          <p:nvPr/>
        </p:nvSpPr>
        <p:spPr>
          <a:xfrm>
            <a:off x="3443247" y="3831498"/>
            <a:ext cx="5351145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非线性规划：定义、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标准型、求解函数</a:t>
            </a:r>
            <a:endParaRPr lang="en-GB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45"/>
          <p:cNvSpPr>
            <a:spLocks noEditPoints="1"/>
          </p:cNvSpPr>
          <p:nvPr/>
        </p:nvSpPr>
        <p:spPr bwMode="auto">
          <a:xfrm>
            <a:off x="2468528" y="1781778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45"/>
          <p:cNvSpPr>
            <a:spLocks noEditPoints="1"/>
          </p:cNvSpPr>
          <p:nvPr/>
        </p:nvSpPr>
        <p:spPr bwMode="auto">
          <a:xfrm>
            <a:off x="2468528" y="2837092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Donut 44">
            <a:extLst>
              <a:ext uri="{FF2B5EF4-FFF2-40B4-BE49-F238E27FC236}">
                <a16:creationId xmlns:a16="http://schemas.microsoft.com/office/drawing/2014/main" id="{FFAEADBD-77DF-471D-BDDE-D68AB8809788}"/>
              </a:ext>
            </a:extLst>
          </p:cNvPr>
          <p:cNvSpPr/>
          <p:nvPr/>
        </p:nvSpPr>
        <p:spPr>
          <a:xfrm>
            <a:off x="2324919" y="3706838"/>
            <a:ext cx="724494" cy="724494"/>
          </a:xfrm>
          <a:prstGeom prst="donut">
            <a:avLst>
              <a:gd name="adj" fmla="val 68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45"/>
          <p:cNvSpPr>
            <a:spLocks noEditPoints="1"/>
          </p:cNvSpPr>
          <p:nvPr/>
        </p:nvSpPr>
        <p:spPr bwMode="auto">
          <a:xfrm>
            <a:off x="2468528" y="3850447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63930"/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6" y="2693483"/>
            <a:ext cx="4783914" cy="840906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6" y="1633992"/>
            <a:ext cx="4248472" cy="72449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6AD0DA-C77C-F84A-BE93-B0B4B6618DC3}"/>
              </a:ext>
            </a:extLst>
          </p:cNvPr>
          <p:cNvSpPr/>
          <p:nvPr/>
        </p:nvSpPr>
        <p:spPr>
          <a:xfrm>
            <a:off x="3336255" y="3702661"/>
            <a:ext cx="5351145" cy="78194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Donut 51">
            <a:extLst>
              <a:ext uri="{FF2B5EF4-FFF2-40B4-BE49-F238E27FC236}">
                <a16:creationId xmlns:a16="http://schemas.microsoft.com/office/drawing/2014/main" id="{234C3BE3-7F06-4155-9F1C-BD19B3842668}"/>
              </a:ext>
            </a:extLst>
          </p:cNvPr>
          <p:cNvSpPr/>
          <p:nvPr/>
        </p:nvSpPr>
        <p:spPr>
          <a:xfrm>
            <a:off x="2333051" y="4781715"/>
            <a:ext cx="724494" cy="724494"/>
          </a:xfrm>
          <a:prstGeom prst="donut">
            <a:avLst>
              <a:gd name="adj" fmla="val 68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200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55">
            <a:extLst>
              <a:ext uri="{FF2B5EF4-FFF2-40B4-BE49-F238E27FC236}">
                <a16:creationId xmlns:a16="http://schemas.microsoft.com/office/drawing/2014/main" id="{34F926CF-6BD8-44B3-9567-B988C3D0F2D4}"/>
              </a:ext>
            </a:extLst>
          </p:cNvPr>
          <p:cNvSpPr txBox="1"/>
          <p:nvPr/>
        </p:nvSpPr>
        <p:spPr>
          <a:xfrm>
            <a:off x="3336255" y="4972518"/>
            <a:ext cx="5093061" cy="412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二次规划：定义、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标准型、求解函数</a:t>
            </a:r>
            <a:endParaRPr lang="en-GB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45">
            <a:extLst>
              <a:ext uri="{FF2B5EF4-FFF2-40B4-BE49-F238E27FC236}">
                <a16:creationId xmlns:a16="http://schemas.microsoft.com/office/drawing/2014/main" id="{9AFB3719-85E3-4EFA-8B82-4F593A816ACF}"/>
              </a:ext>
            </a:extLst>
          </p:cNvPr>
          <p:cNvSpPr>
            <a:spLocks noEditPoints="1"/>
          </p:cNvSpPr>
          <p:nvPr/>
        </p:nvSpPr>
        <p:spPr bwMode="auto">
          <a:xfrm>
            <a:off x="2476660" y="4925324"/>
            <a:ext cx="437275" cy="43727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圆角矩形 23">
            <a:extLst>
              <a:ext uri="{FF2B5EF4-FFF2-40B4-BE49-F238E27FC236}">
                <a16:creationId xmlns:a16="http://schemas.microsoft.com/office/drawing/2014/main" id="{9697786F-B87B-4392-982C-0F60CA902E99}"/>
              </a:ext>
            </a:extLst>
          </p:cNvPr>
          <p:cNvSpPr/>
          <p:nvPr/>
        </p:nvSpPr>
        <p:spPr>
          <a:xfrm>
            <a:off x="3344388" y="4781715"/>
            <a:ext cx="5144624" cy="85083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3476333" y="5559540"/>
            <a:ext cx="5906088" cy="900238"/>
          </a:xfrm>
          <a:prstGeom prst="rect">
            <a:avLst/>
          </a:prstGeom>
          <a:noFill/>
        </p:spPr>
        <p:txBody>
          <a:bodyPr wrap="none" lIns="68572" tIns="34286" rIns="68572" bIns="34286">
            <a:spAutoFit/>
          </a:bodyPr>
          <a:lstStyle/>
          <a:p>
            <a:pPr algn="ctr">
              <a:buNone/>
            </a:pPr>
            <a:r>
              <a:rPr lang="zh-CN" altLang="en-US" sz="5400" dirty="0">
                <a:solidFill>
                  <a:schemeClr val="accent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感谢聆听 批评指导</a:t>
            </a:r>
          </a:p>
        </p:txBody>
      </p:sp>
      <p:sp>
        <p:nvSpPr>
          <p:cNvPr id="71" name="矩形 70"/>
          <p:cNvSpPr/>
          <p:nvPr/>
        </p:nvSpPr>
        <p:spPr>
          <a:xfrm>
            <a:off x="3945101" y="6496645"/>
            <a:ext cx="4968552" cy="315463"/>
          </a:xfrm>
          <a:prstGeom prst="rect">
            <a:avLst/>
          </a:prstGeom>
        </p:spPr>
        <p:txBody>
          <a:bodyPr wrap="square" lIns="68572" tIns="34286" rIns="68572" bIns="34286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GENERAL EDUCATION TEACHING COURSEWARE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75" y="1121936"/>
            <a:ext cx="4112444" cy="4112444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89E5A49-9892-4544-BCAD-5420FF1F9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7"/>
            <a:ext cx="12858750" cy="7056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 txBox="1"/>
          <p:nvPr/>
        </p:nvSpPr>
        <p:spPr>
          <a:xfrm>
            <a:off x="1892871" y="808013"/>
            <a:ext cx="3172335" cy="698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5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253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17962" y="2063211"/>
            <a:ext cx="1257328" cy="698118"/>
            <a:chOff x="2215144" y="927951"/>
            <a:chExt cx="1244730" cy="910317"/>
          </a:xfrm>
        </p:grpSpPr>
        <p:sp>
          <p:nvSpPr>
            <p:cNvPr id="10" name="平行四边形 9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2393075" y="927951"/>
              <a:ext cx="1066799" cy="910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01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17962" y="3018749"/>
            <a:ext cx="1257328" cy="708853"/>
            <a:chOff x="2215144" y="1952311"/>
            <a:chExt cx="1244730" cy="924318"/>
          </a:xfrm>
        </p:grpSpPr>
        <p:sp>
          <p:nvSpPr>
            <p:cNvPr id="13" name="平行四边形 12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4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02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17962" y="4005546"/>
            <a:ext cx="1257328" cy="698118"/>
            <a:chOff x="2215144" y="3018135"/>
            <a:chExt cx="1244730" cy="910318"/>
          </a:xfrm>
        </p:grpSpPr>
        <p:sp>
          <p:nvSpPr>
            <p:cNvPr id="16" name="平行四边形 1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03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2991" y="2081926"/>
            <a:ext cx="5423290" cy="646324"/>
            <a:chOff x="4315150" y="953426"/>
            <a:chExt cx="3857250" cy="540057"/>
          </a:xfrm>
        </p:grpSpPr>
        <p:sp>
          <p:nvSpPr>
            <p:cNvPr id="22" name="矩形 21"/>
            <p:cNvSpPr/>
            <p:nvPr/>
          </p:nvSpPr>
          <p:spPr>
            <a:xfrm>
              <a:off x="4830202" y="99226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线性规划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972991" y="3057904"/>
            <a:ext cx="5423290" cy="646324"/>
            <a:chOff x="4315150" y="1647579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  <a:endParaRPr lang="en-GB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72991" y="4033882"/>
            <a:ext cx="5423290" cy="646324"/>
            <a:chOff x="4315150" y="2341731"/>
            <a:chExt cx="3857250" cy="540057"/>
          </a:xfrm>
        </p:grpSpPr>
        <p:sp>
          <p:nvSpPr>
            <p:cNvPr id="28" name="矩形 27"/>
            <p:cNvSpPr/>
            <p:nvPr/>
          </p:nvSpPr>
          <p:spPr>
            <a:xfrm>
              <a:off x="4841197" y="2390509"/>
              <a:ext cx="2827146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非线性规划</a:t>
              </a:r>
              <a:endParaRPr lang="en-GB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9FFD593-B2C0-8B4B-8A2F-636A6A779334}"/>
              </a:ext>
            </a:extLst>
          </p:cNvPr>
          <p:cNvSpPr/>
          <p:nvPr/>
        </p:nvSpPr>
        <p:spPr>
          <a:xfrm>
            <a:off x="2602978" y="939021"/>
            <a:ext cx="176010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A9B46C7-8E35-934B-B0DD-DC5622D50492}"/>
              </a:ext>
            </a:extLst>
          </p:cNvPr>
          <p:cNvSpPr/>
          <p:nvPr/>
        </p:nvSpPr>
        <p:spPr>
          <a:xfrm>
            <a:off x="2126550" y="939021"/>
            <a:ext cx="414394" cy="5258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95272" y="4953189"/>
            <a:ext cx="1257328" cy="708853"/>
            <a:chOff x="2215144" y="1952311"/>
            <a:chExt cx="1244730" cy="924318"/>
          </a:xfrm>
        </p:grpSpPr>
        <p:sp>
          <p:nvSpPr>
            <p:cNvPr id="31" name="平行四边形 30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10"/>
            <p:cNvSpPr txBox="1"/>
            <p:nvPr/>
          </p:nvSpPr>
          <p:spPr>
            <a:xfrm>
              <a:off x="2393075" y="1952311"/>
              <a:ext cx="1066799" cy="91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04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995272" y="5939986"/>
            <a:ext cx="1257328" cy="698118"/>
            <a:chOff x="2215144" y="3018135"/>
            <a:chExt cx="1244730" cy="910318"/>
          </a:xfrm>
        </p:grpSpPr>
        <p:sp>
          <p:nvSpPr>
            <p:cNvPr id="36" name="平行四边形 35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7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7" name="文本框 11"/>
            <p:cNvSpPr txBox="1"/>
            <p:nvPr/>
          </p:nvSpPr>
          <p:spPr>
            <a:xfrm>
              <a:off x="2393075" y="3018135"/>
              <a:ext cx="1066799" cy="91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935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05</a:t>
              </a:r>
              <a:endParaRPr lang="zh-CN" altLang="en-US" sz="3935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950301" y="4992344"/>
            <a:ext cx="5423290" cy="646324"/>
            <a:chOff x="4315150" y="1647579"/>
            <a:chExt cx="3857250" cy="540057"/>
          </a:xfrm>
        </p:grpSpPr>
        <p:sp>
          <p:nvSpPr>
            <p:cNvPr id="39" name="矩形 38"/>
            <p:cNvSpPr/>
            <p:nvPr/>
          </p:nvSpPr>
          <p:spPr>
            <a:xfrm>
              <a:off x="4841196" y="1699090"/>
              <a:ext cx="2827147" cy="374267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4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二次规划</a:t>
              </a:r>
              <a:endParaRPr lang="en-GB" altLang="zh-CN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950301" y="5968322"/>
            <a:ext cx="5423290" cy="646324"/>
            <a:chOff x="4315150" y="2341731"/>
            <a:chExt cx="3857250" cy="540057"/>
          </a:xfrm>
        </p:grpSpPr>
        <p:sp>
          <p:nvSpPr>
            <p:cNvPr id="42" name="矩形 41"/>
            <p:cNvSpPr/>
            <p:nvPr/>
          </p:nvSpPr>
          <p:spPr>
            <a:xfrm>
              <a:off x="4841197" y="2390509"/>
              <a:ext cx="2827146" cy="374266"/>
            </a:xfrm>
            <a:prstGeom prst="rect">
              <a:avLst/>
            </a:prstGeom>
            <a:ln w="15875">
              <a:noFill/>
            </a:ln>
          </p:spPr>
          <p:txBody>
            <a:bodyPr wrap="square" lIns="96423" tIns="48212" rIns="96423" bIns="48212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小结</a:t>
              </a:r>
              <a:endParaRPr lang="en-US" altLang="zh-CN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平行四边形 42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23" tIns="48212" rIns="96423" bIns="48212"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225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5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线性规划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0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1156318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线性规划（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Linear Programming LP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）问题是在一组线性约束条件的限制下，求一线性目标函数最大或最小的问题。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C97BC5D0-752E-4C38-A672-10F0FC3F8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19" y="2320181"/>
            <a:ext cx="3873228" cy="1920132"/>
          </a:xfrm>
          <a:prstGeom prst="rect">
            <a:avLst/>
          </a:prstGeom>
        </p:spPr>
      </p:pic>
      <p:sp>
        <p:nvSpPr>
          <p:cNvPr id="11" name="Pentagon 33">
            <a:extLst>
              <a:ext uri="{FF2B5EF4-FFF2-40B4-BE49-F238E27FC236}">
                <a16:creationId xmlns:a16="http://schemas.microsoft.com/office/drawing/2014/main" id="{9378819D-CF90-40E6-8E5A-29F4F0F81AA9}"/>
              </a:ext>
            </a:extLst>
          </p:cNvPr>
          <p:cNvSpPr/>
          <p:nvPr/>
        </p:nvSpPr>
        <p:spPr>
          <a:xfrm>
            <a:off x="1532831" y="4494686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F1F6C068-3089-44BC-8E83-A4D4BB65F80B}"/>
              </a:ext>
            </a:extLst>
          </p:cNvPr>
          <p:cNvSpPr/>
          <p:nvPr/>
        </p:nvSpPr>
        <p:spPr>
          <a:xfrm>
            <a:off x="2138516" y="4404223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线性规划的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标准形式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17185B47-19E4-4648-9381-D2E1D1CD7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104" y="4965609"/>
            <a:ext cx="2704581" cy="1774615"/>
          </a:xfrm>
          <a:prstGeom prst="rect">
            <a:avLst/>
          </a:prstGeom>
        </p:spPr>
      </p:pic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6F55F915-A154-4F39-95C7-452287737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80" y="5086096"/>
            <a:ext cx="5061554" cy="1878600"/>
          </a:xfrm>
          <a:prstGeom prst="rect">
            <a:avLst/>
          </a:prstGeom>
        </p:spPr>
      </p:pic>
      <p:pic>
        <p:nvPicPr>
          <p:cNvPr id="9" name="图片 8" descr="地图的截图&#10;&#10;描述已自动生成">
            <a:extLst>
              <a:ext uri="{FF2B5EF4-FFF2-40B4-BE49-F238E27FC236}">
                <a16:creationId xmlns:a16="http://schemas.microsoft.com/office/drawing/2014/main" id="{72C4FE3F-846B-49A5-92F3-CF3C28732E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00" y="2320181"/>
            <a:ext cx="4095961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2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ntagon 33"/>
          <p:cNvSpPr/>
          <p:nvPr/>
        </p:nvSpPr>
        <p:spPr>
          <a:xfrm>
            <a:off x="1555440" y="1442475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3" name="Rectangle 26">
            <a:extLst>
              <a:ext uri="{FF2B5EF4-FFF2-40B4-BE49-F238E27FC236}">
                <a16:creationId xmlns:a16="http://schemas.microsoft.com/office/drawing/2014/main" id="{686EAADD-BBB5-4A75-B059-48233FDE1EDA}"/>
              </a:ext>
            </a:extLst>
          </p:cNvPr>
          <p:cNvSpPr/>
          <p:nvPr/>
        </p:nvSpPr>
        <p:spPr>
          <a:xfrm>
            <a:off x="2161125" y="1352012"/>
            <a:ext cx="7580618" cy="1525650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Matlab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求解线性规划命令：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[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x,fval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]=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linprog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(c,A,b,Aeq,beq,LB,UB,X0,OPTIONS)</a:t>
            </a: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这里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fval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返回目标函数的值，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LB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和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UB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分别是变量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的下界和上界，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x0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的初始值，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OPTIONS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是控制参数。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Pentagon 33">
            <a:extLst>
              <a:ext uri="{FF2B5EF4-FFF2-40B4-BE49-F238E27FC236}">
                <a16:creationId xmlns:a16="http://schemas.microsoft.com/office/drawing/2014/main" id="{9378819D-CF90-40E6-8E5A-29F4F0F81AA9}"/>
              </a:ext>
            </a:extLst>
          </p:cNvPr>
          <p:cNvSpPr/>
          <p:nvPr/>
        </p:nvSpPr>
        <p:spPr>
          <a:xfrm>
            <a:off x="1540558" y="3132678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F1F6C068-3089-44BC-8E83-A4D4BB65F80B}"/>
              </a:ext>
            </a:extLst>
          </p:cNvPr>
          <p:cNvSpPr/>
          <p:nvPr/>
        </p:nvSpPr>
        <p:spPr>
          <a:xfrm>
            <a:off x="2161125" y="3113118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例题（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e01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）求解以下线性规划问题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EDEB04F-03D1-488D-A284-4ED8A9C1A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3785788"/>
            <a:ext cx="4032126" cy="22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线性规划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1" name="Pentagon 33">
            <a:extLst>
              <a:ext uri="{FF2B5EF4-FFF2-40B4-BE49-F238E27FC236}">
                <a16:creationId xmlns:a16="http://schemas.microsoft.com/office/drawing/2014/main" id="{9378819D-CF90-40E6-8E5A-29F4F0F81AA9}"/>
              </a:ext>
            </a:extLst>
          </p:cNvPr>
          <p:cNvSpPr/>
          <p:nvPr/>
        </p:nvSpPr>
        <p:spPr>
          <a:xfrm>
            <a:off x="1540558" y="118761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F1F6C068-3089-44BC-8E83-A4D4BB65F80B}"/>
              </a:ext>
            </a:extLst>
          </p:cNvPr>
          <p:cNvSpPr/>
          <p:nvPr/>
        </p:nvSpPr>
        <p:spPr>
          <a:xfrm>
            <a:off x="2161125" y="1168053"/>
            <a:ext cx="7580618" cy="417654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动手试一试（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p01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）求解以下线性规划问题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C6511299-356B-4BD9-9E9F-FE2DADDC7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25" y="1828017"/>
            <a:ext cx="5341127" cy="28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3" y="3562252"/>
            <a:ext cx="12858044" cy="1371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96927" y="3400301"/>
            <a:ext cx="123110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/>
          <p:nvPr>
            <p:custDataLst>
              <p:tags r:id="rId3"/>
            </p:custDataLst>
          </p:nvPr>
        </p:nvSpPr>
        <p:spPr>
          <a:xfrm>
            <a:off x="3765079" y="3832566"/>
            <a:ext cx="8790576" cy="83099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sz="6000" kern="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整数规划</a:t>
            </a:r>
            <a:endParaRPr lang="zh-CN" altLang="en-US" sz="96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7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entagon 25"/>
          <p:cNvSpPr/>
          <p:nvPr/>
        </p:nvSpPr>
        <p:spPr>
          <a:xfrm>
            <a:off x="1554219" y="1829823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 sz="211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Rectangle 26"/>
          <p:cNvSpPr/>
          <p:nvPr/>
        </p:nvSpPr>
        <p:spPr>
          <a:xfrm>
            <a:off x="2252911" y="1744117"/>
            <a:ext cx="7193730" cy="1894982"/>
          </a:xfrm>
          <a:prstGeom prst="rect">
            <a:avLst/>
          </a:prstGeom>
        </p:spPr>
        <p:txBody>
          <a:bodyPr wrap="square" lIns="96430" tIns="48216" rIns="96430" bIns="48216">
            <a:spAutoFit/>
          </a:bodyPr>
          <a:lstStyle/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定义：规划中的变量（部分或全部）限制为整数时，称为整数规划。若在线性规划模型中，变量限制为整数，则称为整数线性规划。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defTabSz="963930">
              <a:lnSpc>
                <a:spcPct val="12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例子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(e02)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min z=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x+y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Arial" panose="020B0604020202020204" pitchFamily="34" charset="0"/>
              </a:rPr>
              <a:t>  x+2y=3,x&gt;=0;y&gt;=0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74A6A5B-7265-6746-8EDC-9B3CDE187409}"/>
              </a:ext>
            </a:extLst>
          </p:cNvPr>
          <p:cNvGrpSpPr/>
          <p:nvPr/>
        </p:nvGrpSpPr>
        <p:grpSpPr>
          <a:xfrm>
            <a:off x="596727" y="472248"/>
            <a:ext cx="5409245" cy="523220"/>
            <a:chOff x="-4764" y="99435"/>
            <a:chExt cx="5409245" cy="52322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E02059-6358-F94E-A16E-168FF82FB428}"/>
                </a:ext>
              </a:extLst>
            </p:cNvPr>
            <p:cNvSpPr txBox="1"/>
            <p:nvPr/>
          </p:nvSpPr>
          <p:spPr>
            <a:xfrm>
              <a:off x="561019" y="99435"/>
              <a:ext cx="484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整数规划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323A2BB-49C0-4747-9088-C4FFAA4FC1BE}"/>
                </a:ext>
              </a:extLst>
            </p:cNvPr>
            <p:cNvGrpSpPr/>
            <p:nvPr/>
          </p:nvGrpSpPr>
          <p:grpSpPr>
            <a:xfrm>
              <a:off x="-4764" y="142875"/>
              <a:ext cx="565783" cy="436341"/>
              <a:chOff x="-4764" y="142875"/>
              <a:chExt cx="565783" cy="436341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22209D0-0671-EB4D-A889-DC7F8FAA036B}"/>
                  </a:ext>
                </a:extLst>
              </p:cNvPr>
              <p:cNvSpPr/>
              <p:nvPr/>
            </p:nvSpPr>
            <p:spPr>
              <a:xfrm>
                <a:off x="442936" y="142875"/>
                <a:ext cx="118083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16B054F-F9CF-8E48-9030-8CCAFF520554}"/>
                  </a:ext>
                </a:extLst>
              </p:cNvPr>
              <p:cNvSpPr/>
              <p:nvPr/>
            </p:nvSpPr>
            <p:spPr>
              <a:xfrm>
                <a:off x="-4764" y="142875"/>
                <a:ext cx="360040" cy="436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3" name="图片 2" descr="图片包含 游戏机, 电脑, 伞&#10;&#10;描述已自动生成">
            <a:extLst>
              <a:ext uri="{FF2B5EF4-FFF2-40B4-BE49-F238E27FC236}">
                <a16:creationId xmlns:a16="http://schemas.microsoft.com/office/drawing/2014/main" id="{E10D7990-3440-49D9-BC0A-B4FC6880F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28" y="3760341"/>
            <a:ext cx="4464496" cy="34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1175</Words>
  <Application>Microsoft Office PowerPoint</Application>
  <PresentationFormat>自定义</PresentationFormat>
  <Paragraphs>155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方正正准黑简体</vt:lpstr>
      <vt:lpstr>Arial</vt:lpstr>
      <vt:lpstr>Calibri</vt:lpstr>
      <vt:lpstr>Calibri Light</vt:lpstr>
      <vt:lpstr>Cambria Math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/>
  <cp:keywords>tukuppt; tukppt</cp:keywords>
  <cp:lastModifiedBy/>
  <cp:revision>1</cp:revision>
  <dcterms:created xsi:type="dcterms:W3CDTF">2016-10-17T14:00:00Z</dcterms:created>
  <dcterms:modified xsi:type="dcterms:W3CDTF">2019-10-10T16:11:24Z</dcterms:modified>
  <cp:category>tukuppt</cp:category>
  <dc:identifier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