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05" r:id="rId2"/>
    <p:sldId id="3206" r:id="rId3"/>
    <p:sldId id="3207" r:id="rId4"/>
    <p:sldId id="3219" r:id="rId5"/>
    <p:sldId id="3220" r:id="rId6"/>
    <p:sldId id="3234" r:id="rId7"/>
    <p:sldId id="3235" r:id="rId8"/>
    <p:sldId id="3236" r:id="rId9"/>
    <p:sldId id="3237" r:id="rId10"/>
    <p:sldId id="3238" r:id="rId11"/>
    <p:sldId id="3239" r:id="rId12"/>
    <p:sldId id="3240" r:id="rId13"/>
    <p:sldId id="3241" r:id="rId14"/>
    <p:sldId id="3242" r:id="rId15"/>
    <p:sldId id="3243" r:id="rId16"/>
    <p:sldId id="3244" r:id="rId17"/>
    <p:sldId id="3245" r:id="rId18"/>
    <p:sldId id="3246" r:id="rId19"/>
    <p:sldId id="3247" r:id="rId20"/>
    <p:sldId id="3248" r:id="rId21"/>
    <p:sldId id="3249" r:id="rId22"/>
    <p:sldId id="3250" r:id="rId23"/>
    <p:sldId id="3251" r:id="rId24"/>
    <p:sldId id="3252" r:id="rId25"/>
    <p:sldId id="3253" r:id="rId26"/>
    <p:sldId id="3256" r:id="rId27"/>
    <p:sldId id="3257" r:id="rId28"/>
    <p:sldId id="3254" r:id="rId29"/>
    <p:sldId id="3255" r:id="rId30"/>
    <p:sldId id="3258" r:id="rId31"/>
    <p:sldId id="3233" r:id="rId32"/>
    <p:sldId id="3204" r:id="rId33"/>
    <p:sldId id="3147" r:id="rId3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94" d="100"/>
          <a:sy n="94" d="100"/>
        </p:scale>
        <p:origin x="84" y="180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8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4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3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9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0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0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1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1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4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82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4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3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88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0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48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55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0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4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9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3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9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算法篇：分析方法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双因素方差分析：如果要考虑两个因素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A,B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对指标的影响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,A,B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各划分几个水平，对每一个水平组合作若干次试验，对所得数据进行方差分析，检验两因素是否分别对指标有显著影响，或者还要进一步检验两因素是否对指标有显著的交互影响。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51C512B0-48C4-4404-8A56-ACBD10CBE30C}"/>
              </a:ext>
            </a:extLst>
          </p:cNvPr>
          <p:cNvSpPr/>
          <p:nvPr/>
        </p:nvSpPr>
        <p:spPr>
          <a:xfrm>
            <a:off x="1520458" y="305904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584CE7E-E88E-48D1-A971-331942F90BF9}"/>
              </a:ext>
            </a:extLst>
          </p:cNvPr>
          <p:cNvSpPr/>
          <p:nvPr/>
        </p:nvSpPr>
        <p:spPr>
          <a:xfrm>
            <a:off x="2108895" y="3025377"/>
            <a:ext cx="808467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如果根据经验或某种分析能够事先判定两因素之间没有交互影响，每组试验就不必重复，过程大为简化。无交互双因素方差分析表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949DF9DF-3F29-44B1-AE06-82437866A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3904357"/>
            <a:ext cx="7607756" cy="2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关于交互效应的双因素方差分析表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46A6D0C6-5726-424F-808E-70A4A3660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7" y="1925227"/>
            <a:ext cx="6889531" cy="30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求解双因素方差分析：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p=anova2(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x,reps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其中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不同列的数据表示单一因素的变化情况，不同行中的数据表示另一因素的变化情况。如果每种行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列对（“单元”）有不止一个的观测值，则用参数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reps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来表明每个“单元”多个观测值的不同标号，即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reps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给出重复试验的次数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。下面的矩阵中，列因素有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种水平，行因素有两种水平，但每组水平有两组样本，相应地用下标来标识：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6C7D4AC0-4C62-41DF-BEF2-4A1770DD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12" y="3706789"/>
            <a:ext cx="3079658" cy="2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：一种火箭使用了四种燃料、三种推进器，进行射程试验，对于每种燃料与每种推进器的组合作一次试验，得到试验数据如下表。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问各种燃料之间及各种推进器之间有无显著差异？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9B20D999-B394-42FB-AED3-EF5C2C6A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2680221"/>
            <a:ext cx="733677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：一种火箭使用了四种燃料、三种推进器，进行射程试验，对于每种燃料与每种推进器的组合作一次试验，得到试验数据如下表。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问各种燃料之间及各种推进器之间有无显著差异？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9B20D999-B394-42FB-AED3-EF5C2C6A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2680221"/>
            <a:ext cx="7336776" cy="1872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26">
                <a:extLst>
                  <a:ext uri="{FF2B5EF4-FFF2-40B4-BE49-F238E27FC236}">
                    <a16:creationId xmlns:a16="http://schemas.microsoft.com/office/drawing/2014/main" id="{4B83CA2E-2757-4FEE-8D94-5C0900651526}"/>
                  </a:ext>
                </a:extLst>
              </p:cNvPr>
              <p:cNvSpPr/>
              <p:nvPr/>
            </p:nvSpPr>
            <p:spPr>
              <a:xfrm>
                <a:off x="2161125" y="4731574"/>
                <a:ext cx="8084674" cy="1185941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解：记燃料为因素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，它有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4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个水平，水平效应为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,</a:t>
                </a:r>
                <a:r>
                  <a:rPr lang="en-US" altLang="zh-CN" sz="2000" dirty="0" err="1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i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=1,2,3,4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。推进器为因素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B,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它有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3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个水平，水平效应为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j=1,2,3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。我们在显著性水平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a=0.05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下检验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10" name="Rectangle 26">
                <a:extLst>
                  <a:ext uri="{FF2B5EF4-FFF2-40B4-BE49-F238E27FC236}">
                    <a16:creationId xmlns:a16="http://schemas.microsoft.com/office/drawing/2014/main" id="{4B83CA2E-2757-4FEE-8D94-5C0900651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4731574"/>
                <a:ext cx="8084674" cy="1185941"/>
              </a:xfrm>
              <a:prstGeom prst="rect">
                <a:avLst/>
              </a:prstGeom>
              <a:blipFill>
                <a:blip r:embed="rId4"/>
                <a:stretch>
                  <a:fillRect l="-754" t="-1538" r="-151" b="-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94FAC055-7AC1-4672-893B-9800BE3DA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1" y="6096660"/>
            <a:ext cx="3762521" cy="10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：一火箭使用了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种燃料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,3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种推进器作射程试验，每种燃料与每种推进器的组合各发射火箭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次，得到如下表结果。试在水平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0.05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下，检验不同燃料（因素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）、不同推进器（因素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）下的射程是否有显著差异？交互作用是否显著？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D142914E-D87D-4BC3-A3BD-FFD3F4D36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31" y="2968253"/>
            <a:ext cx="7563682" cy="18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回归分析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6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/>
              <p:nvPr/>
            </p:nvSpPr>
            <p:spPr>
              <a:xfrm>
                <a:off x="2161125" y="1352011"/>
                <a:ext cx="8084674" cy="2633645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定义：回归分析就是对拟合问题作的统计分析。具体地说，回归分析在一组数据的基础上研究这样几个问题：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、建立因变量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y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与自变量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之间的回归模型（经验公式）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2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、对回归模型的可信度进行检验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3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、判断每个自变量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=1,2,…,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对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y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的影响是否显著；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4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、诊断回归模型是否适合这组数据；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5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、利用回归模型对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y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进行预报或控制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1352011"/>
                <a:ext cx="8084674" cy="2633645"/>
              </a:xfrm>
              <a:prstGeom prst="rect">
                <a:avLst/>
              </a:prstGeom>
              <a:blipFill>
                <a:blip r:embed="rId3"/>
                <a:stretch>
                  <a:fillRect l="-754" t="-694" r="-528" b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一元线性回归：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69A08C-C99B-49E2-B86B-280E9DA66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1383304"/>
            <a:ext cx="2338860" cy="417654"/>
          </a:xfrm>
          <a:prstGeom prst="rect">
            <a:avLst/>
          </a:prstGeom>
        </p:spPr>
      </p:pic>
      <p:sp>
        <p:nvSpPr>
          <p:cNvPr id="11" name="Pentagon 33">
            <a:extLst>
              <a:ext uri="{FF2B5EF4-FFF2-40B4-BE49-F238E27FC236}">
                <a16:creationId xmlns:a16="http://schemas.microsoft.com/office/drawing/2014/main" id="{4F44809C-BEA4-4C35-AA7F-4339C444EC06}"/>
              </a:ext>
            </a:extLst>
          </p:cNvPr>
          <p:cNvSpPr/>
          <p:nvPr/>
        </p:nvSpPr>
        <p:spPr>
          <a:xfrm>
            <a:off x="1532831" y="305414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D09D0E48-53DC-4A9E-BC85-57D5291BF246}"/>
              </a:ext>
            </a:extLst>
          </p:cNvPr>
          <p:cNvSpPr/>
          <p:nvPr/>
        </p:nvSpPr>
        <p:spPr>
          <a:xfrm>
            <a:off x="2138516" y="2963685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多元线性回归：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图片包含 游戏机, 物体&#10;&#10;描述已自动生成">
            <a:extLst>
              <a:ext uri="{FF2B5EF4-FFF2-40B4-BE49-F238E27FC236}">
                <a16:creationId xmlns:a16="http://schemas.microsoft.com/office/drawing/2014/main" id="{412E9CA2-448F-4EE9-B077-7ECB08E2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05" y="2927089"/>
            <a:ext cx="3981466" cy="977268"/>
          </a:xfrm>
          <a:prstGeom prst="rect">
            <a:avLst/>
          </a:prstGeom>
        </p:spPr>
      </p:pic>
      <p:sp>
        <p:nvSpPr>
          <p:cNvPr id="15" name="Pentagon 33">
            <a:extLst>
              <a:ext uri="{FF2B5EF4-FFF2-40B4-BE49-F238E27FC236}">
                <a16:creationId xmlns:a16="http://schemas.microsoft.com/office/drawing/2014/main" id="{546E8342-A99A-42DD-8B2A-EA2558C0625C}"/>
              </a:ext>
            </a:extLst>
          </p:cNvPr>
          <p:cNvSpPr/>
          <p:nvPr/>
        </p:nvSpPr>
        <p:spPr>
          <a:xfrm>
            <a:off x="1483432" y="442230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50C656B9-8713-4E7E-BEFD-270F0E4CF1B7}"/>
              </a:ext>
            </a:extLst>
          </p:cNvPr>
          <p:cNvSpPr/>
          <p:nvPr/>
        </p:nvSpPr>
        <p:spPr>
          <a:xfrm>
            <a:off x="2089117" y="4331837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求解：最小二乘法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36F722C-C6E0-449D-8B31-9D99831DB7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"/>
          <a:stretch/>
        </p:blipFill>
        <p:spPr>
          <a:xfrm>
            <a:off x="2089117" y="5050620"/>
            <a:ext cx="3465029" cy="2182030"/>
          </a:xfrm>
          <a:prstGeom prst="rect">
            <a:avLst/>
          </a:prstGeom>
        </p:spPr>
      </p:pic>
      <p:pic>
        <p:nvPicPr>
          <p:cNvPr id="9" name="图片 8" descr="图片包含 游戏机, 物体, 钟表, 手表&#10;&#10;描述已自动生成">
            <a:extLst>
              <a:ext uri="{FF2B5EF4-FFF2-40B4-BE49-F238E27FC236}">
                <a16:creationId xmlns:a16="http://schemas.microsoft.com/office/drawing/2014/main" id="{C7A3D0FC-5FFC-4363-85A4-3CAE4B100C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9" b="17862"/>
          <a:stretch/>
        </p:blipFill>
        <p:spPr>
          <a:xfrm>
            <a:off x="5935838" y="6319258"/>
            <a:ext cx="4905901" cy="86533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BE4BDE1F-309A-455F-B009-42EB734A2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3" y="4832426"/>
            <a:ext cx="4719512" cy="13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b=regress(Y,X)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或：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b,bint,r,rint,stats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]=regress(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Y,X,alpha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式中：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为给定数据；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为回归系数估计值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beta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bint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为回归系数估计值的置信区间；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rint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为残差及其置信区间；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stats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是用于检验回归模型的统计量。残差去及其置信区间可以用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rcoplot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r,rint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Pentagon 33">
            <a:extLst>
              <a:ext uri="{FF2B5EF4-FFF2-40B4-BE49-F238E27FC236}">
                <a16:creationId xmlns:a16="http://schemas.microsoft.com/office/drawing/2014/main" id="{546E8342-A99A-42DD-8B2A-EA2558C0625C}"/>
              </a:ext>
            </a:extLst>
          </p:cNvPr>
          <p:cNvSpPr/>
          <p:nvPr/>
        </p:nvSpPr>
        <p:spPr>
          <a:xfrm>
            <a:off x="1483432" y="442230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50C656B9-8713-4E7E-BEFD-270F0E4CF1B7}"/>
              </a:ext>
            </a:extLst>
          </p:cNvPr>
          <p:cNvSpPr/>
          <p:nvPr/>
        </p:nvSpPr>
        <p:spPr>
          <a:xfrm>
            <a:off x="2089117" y="4331837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：合金的强度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与其中的碳含量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有比较密切的关系，今从生产中收集了一批数据如下表。试先拟合一个函数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 (x y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，再用回归分析对它进行检验。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21D9C5-F42B-45C6-9D2A-024D5DBE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7" y="5632549"/>
            <a:ext cx="747025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https://github.com/yooongchun/MatlabCourse/tree/master/Lecture07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5" name="Pentagon 33">
            <a:extLst>
              <a:ext uri="{FF2B5EF4-FFF2-40B4-BE49-F238E27FC236}">
                <a16:creationId xmlns:a16="http://schemas.microsoft.com/office/drawing/2014/main" id="{546E8342-A99A-42DD-8B2A-EA2558C0625C}"/>
              </a:ext>
            </a:extLst>
          </p:cNvPr>
          <p:cNvSpPr/>
          <p:nvPr/>
        </p:nvSpPr>
        <p:spPr>
          <a:xfrm>
            <a:off x="1448450" y="154143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50C656B9-8713-4E7E-BEFD-270F0E4CF1B7}"/>
              </a:ext>
            </a:extLst>
          </p:cNvPr>
          <p:cNvSpPr/>
          <p:nvPr/>
        </p:nvSpPr>
        <p:spPr>
          <a:xfrm>
            <a:off x="2089117" y="1523903"/>
            <a:ext cx="8084674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练习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(p01)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：某厂生产的一种电器的销售量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与竞争对手的价格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和本厂的价格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有关。下表是该商品在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个城市的销售记录。试根据这些数据建立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x1,x2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的关系式，对得到的模型和系数进行检验。若某市本厂产品售价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160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（元），竞争对手售价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170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（元），预测商品在该市的销售量。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74DAE78-A0CA-4AE1-BDD2-946243209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15" y="3451797"/>
            <a:ext cx="8107900" cy="1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5" name="Pentagon 33">
            <a:extLst>
              <a:ext uri="{FF2B5EF4-FFF2-40B4-BE49-F238E27FC236}">
                <a16:creationId xmlns:a16="http://schemas.microsoft.com/office/drawing/2014/main" id="{546E8342-A99A-42DD-8B2A-EA2558C0625C}"/>
              </a:ext>
            </a:extLst>
          </p:cNvPr>
          <p:cNvSpPr/>
          <p:nvPr/>
        </p:nvSpPr>
        <p:spPr>
          <a:xfrm>
            <a:off x="1448450" y="154143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50C656B9-8713-4E7E-BEFD-270F0E4CF1B7}"/>
              </a:ext>
            </a:extLst>
          </p:cNvPr>
          <p:cNvSpPr/>
          <p:nvPr/>
        </p:nvSpPr>
        <p:spPr>
          <a:xfrm>
            <a:off x="2089117" y="1523903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多项式回归：如果从数据的散点图上发现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与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呈较明显的二次（或高次）函数关系，或者用线性模型的效果不太好，就可以选用多项式回归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283758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2820047"/>
            <a:ext cx="808467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一元多项式回归：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polyfit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实现一元多项式回归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(e06)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：将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17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至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29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岁的运动员每两岁一组分为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组，每组两人测量其旋转定向能力，以考察年龄对这种运动能力的影响。现得到一组数据如表。试建立二者之间的关系。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图片包含 截图, 游戏机, 钟表&#10;&#10;描述已自动生成">
            <a:extLst>
              <a:ext uri="{FF2B5EF4-FFF2-40B4-BE49-F238E27FC236}">
                <a16:creationId xmlns:a16="http://schemas.microsoft.com/office/drawing/2014/main" id="{D8B3006D-2D2A-4F47-B209-284C355C8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60" y="4624437"/>
            <a:ext cx="7467746" cy="11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多元二项式回归：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中提供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rstool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工具箱来作相关图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用法：</a:t>
            </a:r>
            <a:r>
              <a:rPr lang="es-E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rstool(x,y,model,alpha)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式中：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是输入数据；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alpha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是显著性检验水平；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可选以下值：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FE1FEC72-B8E2-4BA2-AFC7-2C8932EF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1"/>
          <a:stretch/>
        </p:blipFill>
        <p:spPr>
          <a:xfrm>
            <a:off x="2280768" y="2894833"/>
            <a:ext cx="7172795" cy="23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(e07)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的改进解法，使用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rstool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工具箱求解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EFA242FC-955F-40A8-B859-753CBD756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31" y="1984467"/>
            <a:ext cx="7246194" cy="41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层次分析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22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层次分析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定义：层次分析法（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Analytic Hierarchy Process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，简称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AHP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）是对一些较为复杂、较为模糊的问题作出决策的简易方法，它特别适用于那些难于完全定量分析的问题。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Pentagon 33">
            <a:extLst>
              <a:ext uri="{FF2B5EF4-FFF2-40B4-BE49-F238E27FC236}">
                <a16:creationId xmlns:a16="http://schemas.microsoft.com/office/drawing/2014/main" id="{AC73949C-E88E-40ED-BF0E-4A38B67D77FD}"/>
              </a:ext>
            </a:extLst>
          </p:cNvPr>
          <p:cNvSpPr/>
          <p:nvPr/>
        </p:nvSpPr>
        <p:spPr>
          <a:xfrm>
            <a:off x="1520458" y="283758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CB42CB84-6BB4-4EC1-818B-E731CFAF3568}"/>
              </a:ext>
            </a:extLst>
          </p:cNvPr>
          <p:cNvSpPr/>
          <p:nvPr/>
        </p:nvSpPr>
        <p:spPr>
          <a:xfrm>
            <a:off x="2161125" y="2820047"/>
            <a:ext cx="808467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：挑选合适的工作。经双方恳谈，已有三个单位表示愿意录用某毕业生。该生根据已有信息建立了一个层次结构模型，如下图所示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 descr="地图上有字&#10;&#10;描述已自动生成">
            <a:extLst>
              <a:ext uri="{FF2B5EF4-FFF2-40B4-BE49-F238E27FC236}">
                <a16:creationId xmlns:a16="http://schemas.microsoft.com/office/drawing/2014/main" id="{00023C55-C2E9-42C4-8585-59BE2CD9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75" y="3886685"/>
            <a:ext cx="4968552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层次分析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构造判断矩阵：层次结构反映了因素之间的关系，但准则层中的各准则在目标衡量中所占的比重并不一定相同，在决策者的心目中，它们各占有一定的比例。根据这些比重，构建出判断矩阵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29980BE-C11E-4611-B28F-790F0EDA2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85" y="3223403"/>
            <a:ext cx="4648439" cy="1022403"/>
          </a:xfrm>
          <a:prstGeom prst="rect">
            <a:avLst/>
          </a:prstGeom>
        </p:spPr>
      </p:pic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0A7B2F6D-9B9C-4563-A0D5-DCB293E9B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88" y="5132690"/>
            <a:ext cx="4597636" cy="1174810"/>
          </a:xfrm>
          <a:prstGeom prst="rect">
            <a:avLst/>
          </a:prstGeom>
        </p:spPr>
      </p:pic>
      <p:sp>
        <p:nvSpPr>
          <p:cNvPr id="18" name="Pentagon 33">
            <a:extLst>
              <a:ext uri="{FF2B5EF4-FFF2-40B4-BE49-F238E27FC236}">
                <a16:creationId xmlns:a16="http://schemas.microsoft.com/office/drawing/2014/main" id="{B5F74BB3-02EA-467B-98EF-93C8AE76133F}"/>
              </a:ext>
            </a:extLst>
          </p:cNvPr>
          <p:cNvSpPr/>
          <p:nvPr/>
        </p:nvSpPr>
        <p:spPr>
          <a:xfrm>
            <a:off x="1532831" y="27655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3CBDA275-E839-46D9-AC62-3547621F5CD1}"/>
              </a:ext>
            </a:extLst>
          </p:cNvPr>
          <p:cNvSpPr/>
          <p:nvPr/>
        </p:nvSpPr>
        <p:spPr>
          <a:xfrm>
            <a:off x="2173498" y="2748039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准则层判断矩阵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Pentagon 33">
            <a:extLst>
              <a:ext uri="{FF2B5EF4-FFF2-40B4-BE49-F238E27FC236}">
                <a16:creationId xmlns:a16="http://schemas.microsoft.com/office/drawing/2014/main" id="{89F65134-629B-4B7F-B7D1-5D92EC32883F}"/>
              </a:ext>
            </a:extLst>
          </p:cNvPr>
          <p:cNvSpPr/>
          <p:nvPr/>
        </p:nvSpPr>
        <p:spPr>
          <a:xfrm>
            <a:off x="1460823" y="44979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311BF55D-9DE0-4904-9612-2EDFBD6D29BF}"/>
              </a:ext>
            </a:extLst>
          </p:cNvPr>
          <p:cNvSpPr/>
          <p:nvPr/>
        </p:nvSpPr>
        <p:spPr>
          <a:xfrm>
            <a:off x="2101490" y="448042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方案层判断矩阵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层次分析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" name="Pentagon 33">
            <a:extLst>
              <a:ext uri="{FF2B5EF4-FFF2-40B4-BE49-F238E27FC236}">
                <a16:creationId xmlns:a16="http://schemas.microsoft.com/office/drawing/2014/main" id="{B5F74BB3-02EA-467B-98EF-93C8AE76133F}"/>
              </a:ext>
            </a:extLst>
          </p:cNvPr>
          <p:cNvSpPr/>
          <p:nvPr/>
        </p:nvSpPr>
        <p:spPr>
          <a:xfrm>
            <a:off x="1532831" y="17201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3CBDA275-E839-46D9-AC62-3547621F5CD1}"/>
              </a:ext>
            </a:extLst>
          </p:cNvPr>
          <p:cNvSpPr/>
          <p:nvPr/>
        </p:nvSpPr>
        <p:spPr>
          <a:xfrm>
            <a:off x="2173498" y="1614502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层次总排序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7CC8D3B-02F0-4A71-94E9-4F9E951EB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36" y="2248173"/>
            <a:ext cx="7329202" cy="1584176"/>
          </a:xfrm>
          <a:prstGeom prst="rect">
            <a:avLst/>
          </a:prstGeom>
        </p:spPr>
      </p:pic>
      <p:sp>
        <p:nvSpPr>
          <p:cNvPr id="17" name="Rectangle 26">
            <a:extLst>
              <a:ext uri="{FF2B5EF4-FFF2-40B4-BE49-F238E27FC236}">
                <a16:creationId xmlns:a16="http://schemas.microsoft.com/office/drawing/2014/main" id="{CEFEA9FA-411D-4A77-9BCA-F296A563A4C3}"/>
              </a:ext>
            </a:extLst>
          </p:cNvPr>
          <p:cNvSpPr/>
          <p:nvPr/>
        </p:nvSpPr>
        <p:spPr>
          <a:xfrm>
            <a:off x="2325898" y="391875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(e08)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根据层次总排序权值，该生最满意的工作为工作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6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判别分析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2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判别分析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521896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在生产、科学研究和日常生活中，经常会遇到对某一研究对象属于哪种情况作出判断。例如要根据这两天天气情况判断明天是否会下雨；医生要根据病人的体温、白血球数目及其它症状判断此病人是否会患某种疾病等等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的统计工具箱提供了判别函数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classify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调用格式为：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[CLASS,ERR] = CLASSIFY(SAMPLE,TRAINING,GROUP, TYPE)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其中：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SAMPLE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为未知待分类的样本矩阵；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    TRAINING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为已知分类的样本矩阵，它们有相同的列数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，设待分类的样本点的个数，即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SAMPLE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的行数为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，已知样本点的个数，即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TRAINING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的行数为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，则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GROUP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维列向量。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     TYPE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为分类方法，缺省值为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'linear'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，即线性分类，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TYPE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还可取值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'quadratic'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'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mahalanobis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'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mahalanobis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距离）。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返回值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CLASS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维列向量，给出了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SAMPLE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中样本的分类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     ERR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给出了分类误判率的估计值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Pentagon 33">
            <a:extLst>
              <a:ext uri="{FF2B5EF4-FFF2-40B4-BE49-F238E27FC236}">
                <a16:creationId xmlns:a16="http://schemas.microsoft.com/office/drawing/2014/main" id="{44F93A8D-4571-4536-9B45-B640DCE3DFBE}"/>
              </a:ext>
            </a:extLst>
          </p:cNvPr>
          <p:cNvSpPr/>
          <p:nvPr/>
        </p:nvSpPr>
        <p:spPr>
          <a:xfrm>
            <a:off x="1477481" y="3249260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2063211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3018749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4005546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2081926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3057904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回归分析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4033882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层次分析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953189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939986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992344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判别分析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968322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374266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判别分析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E7B4BE96-3329-45C8-A1EE-5248113B434E}"/>
              </a:ext>
            </a:extLst>
          </p:cNvPr>
          <p:cNvSpPr/>
          <p:nvPr/>
        </p:nvSpPr>
        <p:spPr>
          <a:xfrm>
            <a:off x="1460823" y="1401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13AA731-3E75-414E-AD51-30160175CFED}"/>
              </a:ext>
            </a:extLst>
          </p:cNvPr>
          <p:cNvSpPr/>
          <p:nvPr/>
        </p:nvSpPr>
        <p:spPr>
          <a:xfrm>
            <a:off x="2101490" y="1384077"/>
            <a:ext cx="808467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(e09)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：已知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8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个乳房肿瘤病灶组织的样本，其中前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个为良性肿瘤，后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5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个为恶性肿瘤。数据为细胞核显微图像的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个量化特征：细胞核直径，质地，周长，面积，光滑度。根据已知样本对未知的三个样本进行分类。已知样本的数据为：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2231BC3-663C-4CD4-B895-C066913B2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73779"/>
              </p:ext>
            </p:extLst>
          </p:nvPr>
        </p:nvGraphicFramePr>
        <p:xfrm>
          <a:off x="2252911" y="3112269"/>
          <a:ext cx="8572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76932719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570302296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12335573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56210416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651841589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53639463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39265835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33221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14.36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87.46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566.3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0.09779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14.36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87.46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3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15.71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85.63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520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0.1075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15.71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85.63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994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9.504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12.44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60.34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273.9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0.1024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9.504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12.44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60.34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46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17.99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10.38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122.8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0.1184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17.99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10.38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122.8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748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20.57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17.77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132.9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0.08474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20.57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17.77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132.9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335139"/>
                  </a:ext>
                </a:extLst>
              </a:tr>
            </a:tbl>
          </a:graphicData>
        </a:graphic>
      </p:graphicFrame>
      <p:sp>
        <p:nvSpPr>
          <p:cNvPr id="13" name="Rectangle 26">
            <a:extLst>
              <a:ext uri="{FF2B5EF4-FFF2-40B4-BE49-F238E27FC236}">
                <a16:creationId xmlns:a16="http://schemas.microsoft.com/office/drawing/2014/main" id="{662054DC-FB32-4C78-9440-A7F376361A9C}"/>
              </a:ext>
            </a:extLst>
          </p:cNvPr>
          <p:cNvSpPr/>
          <p:nvPr/>
        </p:nvSpPr>
        <p:spPr>
          <a:xfrm>
            <a:off x="2181225" y="53589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待分类数据为：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0D40343-141D-46AE-B6B3-F8B60ECDB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28721"/>
              </p:ext>
            </p:extLst>
          </p:nvPr>
        </p:nvGraphicFramePr>
        <p:xfrm>
          <a:off x="2252911" y="5920581"/>
          <a:ext cx="857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055131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17081878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47472523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42784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3838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16.6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28.08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108.3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858.1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0.08455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6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20.6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29.33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140.1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1265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0.1178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165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24.54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47.92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181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0.05263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333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63816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2693483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413959" y="1614429"/>
            <a:ext cx="4261399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方差分析：单因素方差分析、双因素方差分析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3369082" y="2731370"/>
            <a:ext cx="6120586" cy="78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回归分析：一元线性回归分析、多元线性回归分析、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一元多项式回归、多元二项式回归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5145243" y="3887326"/>
            <a:ext cx="1475084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层次分析法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8177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837092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3706838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850447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2693482"/>
            <a:ext cx="5901431" cy="89059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1633992"/>
            <a:ext cx="5757415" cy="76238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702661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Donut 51">
            <a:extLst>
              <a:ext uri="{FF2B5EF4-FFF2-40B4-BE49-F238E27FC236}">
                <a16:creationId xmlns:a16="http://schemas.microsoft.com/office/drawing/2014/main" id="{234C3BE3-7F06-4155-9F1C-BD19B3842668}"/>
              </a:ext>
            </a:extLst>
          </p:cNvPr>
          <p:cNvSpPr/>
          <p:nvPr/>
        </p:nvSpPr>
        <p:spPr>
          <a:xfrm>
            <a:off x="2333051" y="478171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34F926CF-6BD8-44B3-9567-B988C3D0F2D4}"/>
              </a:ext>
            </a:extLst>
          </p:cNvPr>
          <p:cNvSpPr txBox="1"/>
          <p:nvPr/>
        </p:nvSpPr>
        <p:spPr>
          <a:xfrm>
            <a:off x="5274285" y="4972518"/>
            <a:ext cx="121700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判别分析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9AFB3719-85E3-4EFA-8B82-4F593A816ACF}"/>
              </a:ext>
            </a:extLst>
          </p:cNvPr>
          <p:cNvSpPr>
            <a:spLocks noEditPoints="1"/>
          </p:cNvSpPr>
          <p:nvPr/>
        </p:nvSpPr>
        <p:spPr bwMode="auto">
          <a:xfrm>
            <a:off x="2476660" y="492532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圆角矩形 23">
            <a:extLst>
              <a:ext uri="{FF2B5EF4-FFF2-40B4-BE49-F238E27FC236}">
                <a16:creationId xmlns:a16="http://schemas.microsoft.com/office/drawing/2014/main" id="{9697786F-B87B-4392-982C-0F60CA902E99}"/>
              </a:ext>
            </a:extLst>
          </p:cNvPr>
          <p:cNvSpPr/>
          <p:nvPr/>
        </p:nvSpPr>
        <p:spPr>
          <a:xfrm>
            <a:off x="3344388" y="4781715"/>
            <a:ext cx="5144624" cy="8508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方差分析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定义：用数理统计分析试验结果、鉴别各因素对结果影响程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度的方法称为方差分析（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Analysis Of Variance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），记作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ANOVA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39345" y="2731358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215663" y="2731358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我们关心的试验结果称为：指标，试验中需要考察、可以控制的条件称为：因素，因素所处的状态称为：水平。根据因素数目的不同可以划分为单因素方差分析和双因素方差分析。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7436602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单因素方差分析：只考虑一个因素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对所关心的指标的影响，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取几个水平，在每个水平上作若干个试验，试验过程中除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外其它影响指标的因素都保持不变，我们的任务是从试验结果推断，因素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对指标有无显著影响，即当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取不同水平时指标有无显著差别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0E6867B1-D56F-4C26-A6B9-9FC1E4D5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14" y="3824458"/>
            <a:ext cx="7951516" cy="2029986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1AED642-9698-444D-9D7E-21F0491F6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1"/>
          <a:stretch/>
        </p:blipFill>
        <p:spPr>
          <a:xfrm>
            <a:off x="10016524" y="3976365"/>
            <a:ext cx="1701887" cy="1321207"/>
          </a:xfrm>
          <a:prstGeom prst="rect">
            <a:avLst/>
          </a:prstGeom>
        </p:spPr>
      </p:pic>
      <p:sp>
        <p:nvSpPr>
          <p:cNvPr id="15" name="Pentagon 33">
            <a:extLst>
              <a:ext uri="{FF2B5EF4-FFF2-40B4-BE49-F238E27FC236}">
                <a16:creationId xmlns:a16="http://schemas.microsoft.com/office/drawing/2014/main" id="{B680D090-C448-4F5C-8482-EB4151E51BCC}"/>
              </a:ext>
            </a:extLst>
          </p:cNvPr>
          <p:cNvSpPr/>
          <p:nvPr/>
        </p:nvSpPr>
        <p:spPr>
          <a:xfrm>
            <a:off x="1555440" y="346799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A12AC71B-BA94-4006-917A-E9E68B292AB3}"/>
              </a:ext>
            </a:extLst>
          </p:cNvPr>
          <p:cNvSpPr/>
          <p:nvPr/>
        </p:nvSpPr>
        <p:spPr>
          <a:xfrm>
            <a:off x="2161125" y="3377527"/>
            <a:ext cx="7436602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单因素方差分析表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图片包含 游戏机, 物体, 钟表&#10;&#10;描述已自动生成">
            <a:extLst>
              <a:ext uri="{FF2B5EF4-FFF2-40B4-BE49-F238E27FC236}">
                <a16:creationId xmlns:a16="http://schemas.microsoft.com/office/drawing/2014/main" id="{18A30D61-320C-4ABD-A714-44969A060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51" y="5607482"/>
            <a:ext cx="2305168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函数：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统计工具箱中单因素方差分析的命令是：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anoval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Pentagon 33">
            <a:extLst>
              <a:ext uri="{FF2B5EF4-FFF2-40B4-BE49-F238E27FC236}">
                <a16:creationId xmlns:a16="http://schemas.microsoft.com/office/drawing/2014/main" id="{B680D090-C448-4F5C-8482-EB4151E51BCC}"/>
              </a:ext>
            </a:extLst>
          </p:cNvPr>
          <p:cNvSpPr/>
          <p:nvPr/>
        </p:nvSpPr>
        <p:spPr>
          <a:xfrm>
            <a:off x="1551405" y="241133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A12AC71B-BA94-4006-917A-E9E68B292AB3}"/>
              </a:ext>
            </a:extLst>
          </p:cNvPr>
          <p:cNvSpPr/>
          <p:nvPr/>
        </p:nvSpPr>
        <p:spPr>
          <a:xfrm>
            <a:off x="2171350" y="2377667"/>
            <a:ext cx="7436602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若各组数据个数相等，称为均衡数据。若各组数据个数不等，称非均衡数据。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EF051982-B40B-4DD3-BDCD-D656B9120BE8}"/>
              </a:ext>
            </a:extLst>
          </p:cNvPr>
          <p:cNvSpPr/>
          <p:nvPr/>
        </p:nvSpPr>
        <p:spPr>
          <a:xfrm>
            <a:off x="1541180" y="34390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F165FDA8-931D-4637-9FB0-C837FA69CF0E}"/>
                  </a:ext>
                </a:extLst>
              </p:cNvPr>
              <p:cNvSpPr/>
              <p:nvPr/>
            </p:nvSpPr>
            <p:spPr>
              <a:xfrm>
                <a:off x="2161125" y="3405403"/>
                <a:ext cx="7436602" cy="1525650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均衡数据的用法：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p=anova1(x),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返回值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p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是一个概率，当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p&gt;α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时接受假设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x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的数据矩阵，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x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的每一列是一个水平的数据（这里各个水平上的样本容量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）另外，还输出一个方差表和一个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Box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图。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F165FDA8-931D-4637-9FB0-C837FA69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3405403"/>
                <a:ext cx="7436602" cy="1525650"/>
              </a:xfrm>
              <a:prstGeom prst="rect">
                <a:avLst/>
              </a:prstGeom>
              <a:blipFill>
                <a:blip r:embed="rId3"/>
                <a:stretch>
                  <a:fillRect l="-820" t="-1200" r="-82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6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(e01)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：为考察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5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名工人的劳动生产率是否相同，记录了每人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天的产量，并算出其平均值，如表。你能从这些数据推断出他们的生产率有无显著差别吗？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图片包含 游戏机, 钟表&#10;&#10;描述已自动生成">
            <a:extLst>
              <a:ext uri="{FF2B5EF4-FFF2-40B4-BE49-F238E27FC236}">
                <a16:creationId xmlns:a16="http://schemas.microsoft.com/office/drawing/2014/main" id="{E76425CB-B440-4F13-8560-6503CBE6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"/>
          <a:stretch/>
        </p:blipFill>
        <p:spPr>
          <a:xfrm>
            <a:off x="2064261" y="3000319"/>
            <a:ext cx="873022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方差分析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非均衡数据用法：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p=anova1(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x,group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为向量，从第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组到第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组数据依次排列；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group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为与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同长度的向量，标志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中数据的组别（在与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第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i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组数据相对应的位置处输入整数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=1,2,3,..,r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51C512B0-48C4-4404-8A56-ACBD10CBE30C}"/>
              </a:ext>
            </a:extLst>
          </p:cNvPr>
          <p:cNvSpPr/>
          <p:nvPr/>
        </p:nvSpPr>
        <p:spPr>
          <a:xfrm>
            <a:off x="1483432" y="291051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1584CE7E-E88E-48D1-A971-331942F90BF9}"/>
              </a:ext>
            </a:extLst>
          </p:cNvPr>
          <p:cNvSpPr/>
          <p:nvPr/>
        </p:nvSpPr>
        <p:spPr>
          <a:xfrm>
            <a:off x="2089117" y="2820047"/>
            <a:ext cx="808467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种工艺生产灯泡，从各种工艺制成的灯泡中各抽出了若干个测量其寿命，结果如下表，试推断这几种工艺制成的灯泡寿命是否有显著差异。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413605B-59F8-4559-ADBD-DA916C17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99" y="4192389"/>
            <a:ext cx="6788530" cy="28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2032</Words>
  <Application>Microsoft Office PowerPoint</Application>
  <PresentationFormat>自定义</PresentationFormat>
  <Paragraphs>205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黑体</vt:lpstr>
      <vt:lpstr>方正正准黑简体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2019-10-11T17:11:17Z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