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205" r:id="rId2"/>
    <p:sldId id="3206" r:id="rId3"/>
    <p:sldId id="3207" r:id="rId4"/>
    <p:sldId id="3219" r:id="rId5"/>
    <p:sldId id="3242" r:id="rId6"/>
    <p:sldId id="3259" r:id="rId7"/>
    <p:sldId id="3244" r:id="rId8"/>
    <p:sldId id="3245" r:id="rId9"/>
    <p:sldId id="3260" r:id="rId10"/>
    <p:sldId id="3262" r:id="rId11"/>
    <p:sldId id="3261" r:id="rId12"/>
    <p:sldId id="3263" r:id="rId13"/>
    <p:sldId id="3264" r:id="rId14"/>
    <p:sldId id="3265" r:id="rId15"/>
    <p:sldId id="3266" r:id="rId16"/>
    <p:sldId id="3268" r:id="rId17"/>
    <p:sldId id="3269" r:id="rId18"/>
    <p:sldId id="3267" r:id="rId19"/>
    <p:sldId id="3270" r:id="rId20"/>
    <p:sldId id="3271" r:id="rId21"/>
    <p:sldId id="3272" r:id="rId22"/>
    <p:sldId id="3233" r:id="rId23"/>
    <p:sldId id="3204" r:id="rId24"/>
    <p:sldId id="3147" r:id="rId25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pos="5638" userDrawn="1">
          <p15:clr>
            <a:srgbClr val="A4A3A4"/>
          </p15:clr>
        </p15:guide>
        <p15:guide id="3" pos="603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pos="5955" userDrawn="1">
          <p15:clr>
            <a:srgbClr val="A4A3A4"/>
          </p15:clr>
        </p15:guide>
        <p15:guide id="6" pos="376">
          <p15:clr>
            <a:srgbClr val="A4A3A4"/>
          </p15:clr>
        </p15:guide>
        <p15:guide id="7" pos="13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3C36"/>
    <a:srgbClr val="0070C0"/>
    <a:srgbClr val="FFFFFF"/>
    <a:srgbClr val="08B689"/>
    <a:srgbClr val="79B50F"/>
    <a:srgbClr val="09B0DE"/>
    <a:srgbClr val="6669D2"/>
    <a:srgbClr val="33BE9B"/>
    <a:srgbClr val="33FCC4"/>
    <a:srgbClr val="42D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2986" autoAdjust="0"/>
  </p:normalViewPr>
  <p:slideViewPr>
    <p:cSldViewPr>
      <p:cViewPr varScale="1">
        <p:scale>
          <a:sx n="90" d="100"/>
          <a:sy n="90" d="100"/>
        </p:scale>
        <p:origin x="96" y="1900"/>
      </p:cViewPr>
      <p:guideLst>
        <p:guide orient="horz" pos="328"/>
        <p:guide pos="5638"/>
        <p:guide pos="603"/>
        <p:guide orient="horz" pos="3866"/>
        <p:guide pos="5955"/>
        <p:guide pos="376"/>
        <p:guide pos="1374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56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2019/10/13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91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441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328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98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588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809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462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483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999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004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8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7153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647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7943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1295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6766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772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29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399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77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306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703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780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:push dir="u"/>
      </p:transition>
    </mc:Choice>
    <mc:Fallback xmlns="">
      <p:transition spd="slow" advTm="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1750" advTm="0">
        <p:push dir="u"/>
      </p:transition>
    </mc:Choice>
    <mc:Fallback xmlns="">
      <p:transition spd="slow" advTm="0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2438016" y="2485805"/>
            <a:ext cx="5678462" cy="900238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数学建模竞赛实战</a:t>
            </a:r>
          </a:p>
        </p:txBody>
      </p:sp>
      <p:sp>
        <p:nvSpPr>
          <p:cNvPr id="70" name="矩形 69"/>
          <p:cNvSpPr/>
          <p:nvPr/>
        </p:nvSpPr>
        <p:spPr>
          <a:xfrm>
            <a:off x="4125119" y="4912469"/>
            <a:ext cx="2304256" cy="377018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授课老师：查永春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438016" y="4048373"/>
            <a:ext cx="6242198" cy="1300348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算法篇：插值算法</a:t>
            </a:r>
            <a:endParaRPr lang="en-US" altLang="zh-CN" sz="4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/>
            <a:endParaRPr lang="en-US" altLang="zh-CN" sz="4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F222261-4E86-0943-8883-4C95AE9A9E72}"/>
              </a:ext>
            </a:extLst>
          </p:cNvPr>
          <p:cNvGrpSpPr/>
          <p:nvPr/>
        </p:nvGrpSpPr>
        <p:grpSpPr>
          <a:xfrm rot="16200000">
            <a:off x="-642015" y="2594437"/>
            <a:ext cx="3528130" cy="2443343"/>
            <a:chOff x="4540310" y="-64474"/>
            <a:chExt cx="3182548" cy="2036641"/>
          </a:xfrm>
        </p:grpSpPr>
        <p:sp>
          <p:nvSpPr>
            <p:cNvPr id="10" name="等腰三角形 10">
              <a:extLst>
                <a:ext uri="{FF2B5EF4-FFF2-40B4-BE49-F238E27FC236}">
                  <a16:creationId xmlns:a16="http://schemas.microsoft.com/office/drawing/2014/main" id="{33A7C23F-57F6-BB4E-88FC-81AAE6DAE0D6}"/>
                </a:ext>
              </a:extLst>
            </p:cNvPr>
            <p:cNvSpPr/>
            <p:nvPr/>
          </p:nvSpPr>
          <p:spPr>
            <a:xfrm flipV="1">
              <a:off x="4540310" y="-8671"/>
              <a:ext cx="3175876" cy="198083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等腰三角形 7">
              <a:extLst>
                <a:ext uri="{FF2B5EF4-FFF2-40B4-BE49-F238E27FC236}">
                  <a16:creationId xmlns:a16="http://schemas.microsoft.com/office/drawing/2014/main" id="{23223162-D8A0-AD48-8C8F-4FC3094C3180}"/>
                </a:ext>
              </a:extLst>
            </p:cNvPr>
            <p:cNvSpPr/>
            <p:nvPr/>
          </p:nvSpPr>
          <p:spPr>
            <a:xfrm rot="5400000">
              <a:off x="5907233" y="156541"/>
              <a:ext cx="2036640" cy="1594610"/>
            </a:xfrm>
            <a:custGeom>
              <a:avLst/>
              <a:gdLst>
                <a:gd name="connsiteX0" fmla="*/ 0 w 6858002"/>
                <a:gd name="connsiteY0" fmla="*/ 6958012 h 6958012"/>
                <a:gd name="connsiteX1" fmla="*/ 3429001 w 6858002"/>
                <a:gd name="connsiteY1" fmla="*/ 0 h 6958012"/>
                <a:gd name="connsiteX2" fmla="*/ 6858002 w 6858002"/>
                <a:gd name="connsiteY2" fmla="*/ 6958012 h 6958012"/>
                <a:gd name="connsiteX3" fmla="*/ 0 w 6858002"/>
                <a:gd name="connsiteY3" fmla="*/ 6958012 h 6958012"/>
                <a:gd name="connsiteX0-1" fmla="*/ 0 w 6858002"/>
                <a:gd name="connsiteY0-2" fmla="*/ 1685924 h 1685924"/>
                <a:gd name="connsiteX1-3" fmla="*/ 814388 w 6858002"/>
                <a:gd name="connsiteY1-4" fmla="*/ 0 h 1685924"/>
                <a:gd name="connsiteX2-5" fmla="*/ 6858002 w 6858002"/>
                <a:gd name="connsiteY2-6" fmla="*/ 1685924 h 1685924"/>
                <a:gd name="connsiteX3-7" fmla="*/ 0 w 6858002"/>
                <a:gd name="connsiteY3-8" fmla="*/ 1685924 h 1685924"/>
                <a:gd name="connsiteX0-9" fmla="*/ 0 w 6858002"/>
                <a:gd name="connsiteY0-10" fmla="*/ 1700212 h 1700212"/>
                <a:gd name="connsiteX1-11" fmla="*/ 885825 w 6858002"/>
                <a:gd name="connsiteY1-12" fmla="*/ 0 h 1700212"/>
                <a:gd name="connsiteX2-13" fmla="*/ 6858002 w 6858002"/>
                <a:gd name="connsiteY2-14" fmla="*/ 1700212 h 1700212"/>
                <a:gd name="connsiteX3-15" fmla="*/ 0 w 6858002"/>
                <a:gd name="connsiteY3-16" fmla="*/ 1700212 h 1700212"/>
                <a:gd name="connsiteX0-17" fmla="*/ 0 w 6858002"/>
                <a:gd name="connsiteY0-18" fmla="*/ 2071687 h 2071687"/>
                <a:gd name="connsiteX1-19" fmla="*/ 1057275 w 6858002"/>
                <a:gd name="connsiteY1-20" fmla="*/ 0 h 2071687"/>
                <a:gd name="connsiteX2-21" fmla="*/ 6858002 w 6858002"/>
                <a:gd name="connsiteY2-22" fmla="*/ 2071687 h 2071687"/>
                <a:gd name="connsiteX3-23" fmla="*/ 0 w 6858002"/>
                <a:gd name="connsiteY3-24" fmla="*/ 2071687 h 2071687"/>
                <a:gd name="connsiteX0-25" fmla="*/ 0 w 6858002"/>
                <a:gd name="connsiteY0-26" fmla="*/ 2890837 h 2890837"/>
                <a:gd name="connsiteX1-27" fmla="*/ 1495422 w 6858002"/>
                <a:gd name="connsiteY1-28" fmla="*/ 0 h 2890837"/>
                <a:gd name="connsiteX2-29" fmla="*/ 6858002 w 6858002"/>
                <a:gd name="connsiteY2-30" fmla="*/ 2890837 h 2890837"/>
                <a:gd name="connsiteX3-31" fmla="*/ 0 w 6858002"/>
                <a:gd name="connsiteY3-32" fmla="*/ 2890837 h 2890837"/>
                <a:gd name="connsiteX0-33" fmla="*/ 2295644 w 5362580"/>
                <a:gd name="connsiteY0-34" fmla="*/ 2852737 h 2890837"/>
                <a:gd name="connsiteX1-35" fmla="*/ 0 w 5362580"/>
                <a:gd name="connsiteY1-36" fmla="*/ 0 h 2890837"/>
                <a:gd name="connsiteX2-37" fmla="*/ 5362580 w 5362580"/>
                <a:gd name="connsiteY2-38" fmla="*/ 2890837 h 2890837"/>
                <a:gd name="connsiteX3-39" fmla="*/ 2295644 w 5362580"/>
                <a:gd name="connsiteY3-40" fmla="*/ 2852737 h 2890837"/>
                <a:gd name="connsiteX0-41" fmla="*/ 1 w 3066937"/>
                <a:gd name="connsiteY0-42" fmla="*/ 1423987 h 1462087"/>
                <a:gd name="connsiteX1-43" fmla="*/ 47150 w 3066937"/>
                <a:gd name="connsiteY1-44" fmla="*/ 0 h 1462087"/>
                <a:gd name="connsiteX2-45" fmla="*/ 3066937 w 3066937"/>
                <a:gd name="connsiteY2-46" fmla="*/ 1462087 h 1462087"/>
                <a:gd name="connsiteX3-47" fmla="*/ 1 w 3066937"/>
                <a:gd name="connsiteY3-48" fmla="*/ 1423987 h 1462087"/>
                <a:gd name="connsiteX0-49" fmla="*/ 1 w 3066937"/>
                <a:gd name="connsiteY0-50" fmla="*/ 1100137 h 1138237"/>
                <a:gd name="connsiteX1-51" fmla="*/ 47151 w 3066937"/>
                <a:gd name="connsiteY1-52" fmla="*/ 0 h 1138237"/>
                <a:gd name="connsiteX2-53" fmla="*/ 3066937 w 3066937"/>
                <a:gd name="connsiteY2-54" fmla="*/ 1138237 h 1138237"/>
                <a:gd name="connsiteX3-55" fmla="*/ 1 w 3066937"/>
                <a:gd name="connsiteY3-56" fmla="*/ 1100137 h 1138237"/>
                <a:gd name="connsiteX0-57" fmla="*/ 0 w 3109533"/>
                <a:gd name="connsiteY0-58" fmla="*/ 661987 h 1138237"/>
                <a:gd name="connsiteX1-59" fmla="*/ 89747 w 3109533"/>
                <a:gd name="connsiteY1-60" fmla="*/ 0 h 1138237"/>
                <a:gd name="connsiteX2-61" fmla="*/ 3109533 w 3109533"/>
                <a:gd name="connsiteY2-62" fmla="*/ 1138237 h 1138237"/>
                <a:gd name="connsiteX3-63" fmla="*/ 0 w 3109533"/>
                <a:gd name="connsiteY3-64" fmla="*/ 661987 h 1138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09533" h="1138237">
                  <a:moveTo>
                    <a:pt x="0" y="661987"/>
                  </a:moveTo>
                  <a:lnTo>
                    <a:pt x="89747" y="0"/>
                  </a:lnTo>
                  <a:lnTo>
                    <a:pt x="3109533" y="1138237"/>
                  </a:lnTo>
                  <a:lnTo>
                    <a:pt x="0" y="66198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C1980D8-2607-6745-9DFC-1FEE09635A38}"/>
              </a:ext>
            </a:extLst>
          </p:cNvPr>
          <p:cNvGrpSpPr/>
          <p:nvPr/>
        </p:nvGrpSpPr>
        <p:grpSpPr>
          <a:xfrm rot="16200000">
            <a:off x="-994828" y="1022086"/>
            <a:ext cx="3542320" cy="1708211"/>
            <a:chOff x="5314256" y="-36573"/>
            <a:chExt cx="4223384" cy="2036640"/>
          </a:xfrm>
        </p:grpSpPr>
        <p:sp>
          <p:nvSpPr>
            <p:cNvPr id="13" name="等腰三角形 9">
              <a:extLst>
                <a:ext uri="{FF2B5EF4-FFF2-40B4-BE49-F238E27FC236}">
                  <a16:creationId xmlns:a16="http://schemas.microsoft.com/office/drawing/2014/main" id="{6621FBA1-36E4-4A4C-A316-B73E3E0B8A7C}"/>
                </a:ext>
              </a:extLst>
            </p:cNvPr>
            <p:cNvSpPr/>
            <p:nvPr/>
          </p:nvSpPr>
          <p:spPr>
            <a:xfrm flipV="1">
              <a:off x="5314256" y="17181"/>
              <a:ext cx="4190029" cy="1980838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等腰三角形 7">
              <a:extLst>
                <a:ext uri="{FF2B5EF4-FFF2-40B4-BE49-F238E27FC236}">
                  <a16:creationId xmlns:a16="http://schemas.microsoft.com/office/drawing/2014/main" id="{7091281C-56D6-FD40-8584-0EDF44E39EF6}"/>
                </a:ext>
              </a:extLst>
            </p:cNvPr>
            <p:cNvSpPr/>
            <p:nvPr/>
          </p:nvSpPr>
          <p:spPr>
            <a:xfrm rot="5400000">
              <a:off x="7455135" y="-82438"/>
              <a:ext cx="2036640" cy="2128370"/>
            </a:xfrm>
            <a:custGeom>
              <a:avLst/>
              <a:gdLst>
                <a:gd name="connsiteX0" fmla="*/ 0 w 6858002"/>
                <a:gd name="connsiteY0" fmla="*/ 6958012 h 6958012"/>
                <a:gd name="connsiteX1" fmla="*/ 3429001 w 6858002"/>
                <a:gd name="connsiteY1" fmla="*/ 0 h 6958012"/>
                <a:gd name="connsiteX2" fmla="*/ 6858002 w 6858002"/>
                <a:gd name="connsiteY2" fmla="*/ 6958012 h 6958012"/>
                <a:gd name="connsiteX3" fmla="*/ 0 w 6858002"/>
                <a:gd name="connsiteY3" fmla="*/ 6958012 h 6958012"/>
                <a:gd name="connsiteX0-1" fmla="*/ 0 w 6858002"/>
                <a:gd name="connsiteY0-2" fmla="*/ 1685924 h 1685924"/>
                <a:gd name="connsiteX1-3" fmla="*/ 814388 w 6858002"/>
                <a:gd name="connsiteY1-4" fmla="*/ 0 h 1685924"/>
                <a:gd name="connsiteX2-5" fmla="*/ 6858002 w 6858002"/>
                <a:gd name="connsiteY2-6" fmla="*/ 1685924 h 1685924"/>
                <a:gd name="connsiteX3-7" fmla="*/ 0 w 6858002"/>
                <a:gd name="connsiteY3-8" fmla="*/ 1685924 h 1685924"/>
                <a:gd name="connsiteX0-9" fmla="*/ 0 w 6858002"/>
                <a:gd name="connsiteY0-10" fmla="*/ 1700212 h 1700212"/>
                <a:gd name="connsiteX1-11" fmla="*/ 885825 w 6858002"/>
                <a:gd name="connsiteY1-12" fmla="*/ 0 h 1700212"/>
                <a:gd name="connsiteX2-13" fmla="*/ 6858002 w 6858002"/>
                <a:gd name="connsiteY2-14" fmla="*/ 1700212 h 1700212"/>
                <a:gd name="connsiteX3-15" fmla="*/ 0 w 6858002"/>
                <a:gd name="connsiteY3-16" fmla="*/ 1700212 h 1700212"/>
                <a:gd name="connsiteX0-17" fmla="*/ 0 w 6858002"/>
                <a:gd name="connsiteY0-18" fmla="*/ 2071687 h 2071687"/>
                <a:gd name="connsiteX1-19" fmla="*/ 1057275 w 6858002"/>
                <a:gd name="connsiteY1-20" fmla="*/ 0 h 2071687"/>
                <a:gd name="connsiteX2-21" fmla="*/ 6858002 w 6858002"/>
                <a:gd name="connsiteY2-22" fmla="*/ 2071687 h 2071687"/>
                <a:gd name="connsiteX3-23" fmla="*/ 0 w 6858002"/>
                <a:gd name="connsiteY3-24" fmla="*/ 2071687 h 2071687"/>
                <a:gd name="connsiteX0-25" fmla="*/ 0 w 6858002"/>
                <a:gd name="connsiteY0-26" fmla="*/ 2890837 h 2890837"/>
                <a:gd name="connsiteX1-27" fmla="*/ 1495422 w 6858002"/>
                <a:gd name="connsiteY1-28" fmla="*/ 0 h 2890837"/>
                <a:gd name="connsiteX2-29" fmla="*/ 6858002 w 6858002"/>
                <a:gd name="connsiteY2-30" fmla="*/ 2890837 h 2890837"/>
                <a:gd name="connsiteX3-31" fmla="*/ 0 w 6858002"/>
                <a:gd name="connsiteY3-32" fmla="*/ 2890837 h 2890837"/>
                <a:gd name="connsiteX0-33" fmla="*/ 2295644 w 5362580"/>
                <a:gd name="connsiteY0-34" fmla="*/ 2852737 h 2890837"/>
                <a:gd name="connsiteX1-35" fmla="*/ 0 w 5362580"/>
                <a:gd name="connsiteY1-36" fmla="*/ 0 h 2890837"/>
                <a:gd name="connsiteX2-37" fmla="*/ 5362580 w 5362580"/>
                <a:gd name="connsiteY2-38" fmla="*/ 2890837 h 2890837"/>
                <a:gd name="connsiteX3-39" fmla="*/ 2295644 w 5362580"/>
                <a:gd name="connsiteY3-40" fmla="*/ 2852737 h 2890837"/>
                <a:gd name="connsiteX0-41" fmla="*/ 1 w 3066937"/>
                <a:gd name="connsiteY0-42" fmla="*/ 1423987 h 1462087"/>
                <a:gd name="connsiteX1-43" fmla="*/ 47150 w 3066937"/>
                <a:gd name="connsiteY1-44" fmla="*/ 0 h 1462087"/>
                <a:gd name="connsiteX2-45" fmla="*/ 3066937 w 3066937"/>
                <a:gd name="connsiteY2-46" fmla="*/ 1462087 h 1462087"/>
                <a:gd name="connsiteX3-47" fmla="*/ 1 w 3066937"/>
                <a:gd name="connsiteY3-48" fmla="*/ 1423987 h 1462087"/>
                <a:gd name="connsiteX0-49" fmla="*/ 1 w 3066937"/>
                <a:gd name="connsiteY0-50" fmla="*/ 1100137 h 1138237"/>
                <a:gd name="connsiteX1-51" fmla="*/ 47151 w 3066937"/>
                <a:gd name="connsiteY1-52" fmla="*/ 0 h 1138237"/>
                <a:gd name="connsiteX2-53" fmla="*/ 3066937 w 3066937"/>
                <a:gd name="connsiteY2-54" fmla="*/ 1138237 h 1138237"/>
                <a:gd name="connsiteX3-55" fmla="*/ 1 w 3066937"/>
                <a:gd name="connsiteY3-56" fmla="*/ 1100137 h 1138237"/>
                <a:gd name="connsiteX0-57" fmla="*/ 0 w 3109533"/>
                <a:gd name="connsiteY0-58" fmla="*/ 661987 h 1138237"/>
                <a:gd name="connsiteX1-59" fmla="*/ 89747 w 3109533"/>
                <a:gd name="connsiteY1-60" fmla="*/ 0 h 1138237"/>
                <a:gd name="connsiteX2-61" fmla="*/ 3109533 w 3109533"/>
                <a:gd name="connsiteY2-62" fmla="*/ 1138237 h 1138237"/>
                <a:gd name="connsiteX3-63" fmla="*/ 0 w 3109533"/>
                <a:gd name="connsiteY3-64" fmla="*/ 661987 h 1138237"/>
                <a:gd name="connsiteX0-65" fmla="*/ 0 w 3109533"/>
                <a:gd name="connsiteY0-66" fmla="*/ 947737 h 1423987"/>
                <a:gd name="connsiteX1-67" fmla="*/ 132344 w 3109533"/>
                <a:gd name="connsiteY1-68" fmla="*/ 0 h 1423987"/>
                <a:gd name="connsiteX2-69" fmla="*/ 3109533 w 3109533"/>
                <a:gd name="connsiteY2-70" fmla="*/ 1423987 h 1423987"/>
                <a:gd name="connsiteX3-71" fmla="*/ 0 w 3109533"/>
                <a:gd name="connsiteY3-72" fmla="*/ 947737 h 1423987"/>
                <a:gd name="connsiteX0-73" fmla="*/ 0 w 3109533"/>
                <a:gd name="connsiteY0-74" fmla="*/ 966787 h 1443037"/>
                <a:gd name="connsiteX1-75" fmla="*/ 132344 w 3109533"/>
                <a:gd name="connsiteY1-76" fmla="*/ 0 h 1443037"/>
                <a:gd name="connsiteX2-77" fmla="*/ 3109533 w 3109533"/>
                <a:gd name="connsiteY2-78" fmla="*/ 1443037 h 1443037"/>
                <a:gd name="connsiteX3-79" fmla="*/ 0 w 3109533"/>
                <a:gd name="connsiteY3-80" fmla="*/ 966787 h 1443037"/>
                <a:gd name="connsiteX0-81" fmla="*/ 0 w 3109533"/>
                <a:gd name="connsiteY0-82" fmla="*/ 1042987 h 1519237"/>
                <a:gd name="connsiteX1-83" fmla="*/ 47151 w 3109533"/>
                <a:gd name="connsiteY1-84" fmla="*/ 0 h 1519237"/>
                <a:gd name="connsiteX2-85" fmla="*/ 3109533 w 3109533"/>
                <a:gd name="connsiteY2-86" fmla="*/ 1519237 h 1519237"/>
                <a:gd name="connsiteX3-87" fmla="*/ 0 w 3109533"/>
                <a:gd name="connsiteY3-88" fmla="*/ 1042987 h 1519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09533" h="1519237">
                  <a:moveTo>
                    <a:pt x="0" y="1042987"/>
                  </a:moveTo>
                  <a:lnTo>
                    <a:pt x="47151" y="0"/>
                  </a:lnTo>
                  <a:lnTo>
                    <a:pt x="3109533" y="1519237"/>
                  </a:lnTo>
                  <a:lnTo>
                    <a:pt x="0" y="104298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等腰三角形 14">
            <a:extLst>
              <a:ext uri="{FF2B5EF4-FFF2-40B4-BE49-F238E27FC236}">
                <a16:creationId xmlns:a16="http://schemas.microsoft.com/office/drawing/2014/main" id="{C06DB7B6-A1E1-D442-8B05-2B9134D23689}"/>
              </a:ext>
            </a:extLst>
          </p:cNvPr>
          <p:cNvSpPr/>
          <p:nvPr/>
        </p:nvSpPr>
        <p:spPr>
          <a:xfrm rot="16200000" flipV="1">
            <a:off x="-637423" y="4314030"/>
            <a:ext cx="3016850" cy="1826683"/>
          </a:xfrm>
          <a:prstGeom prst="triangle">
            <a:avLst/>
          </a:prstGeom>
          <a:solidFill>
            <a:schemeClr val="accent1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等腰三角形 7">
            <a:extLst>
              <a:ext uri="{FF2B5EF4-FFF2-40B4-BE49-F238E27FC236}">
                <a16:creationId xmlns:a16="http://schemas.microsoft.com/office/drawing/2014/main" id="{97D2F4CA-2203-584F-B55B-0E6AA9D9E548}"/>
              </a:ext>
            </a:extLst>
          </p:cNvPr>
          <p:cNvSpPr/>
          <p:nvPr/>
        </p:nvSpPr>
        <p:spPr>
          <a:xfrm>
            <a:off x="-54563" y="3709258"/>
            <a:ext cx="1839448" cy="1547591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  <a:gd name="connsiteX0-33" fmla="*/ 2295644 w 5362580"/>
              <a:gd name="connsiteY0-34" fmla="*/ 2852737 h 2890837"/>
              <a:gd name="connsiteX1-35" fmla="*/ 0 w 5362580"/>
              <a:gd name="connsiteY1-36" fmla="*/ 0 h 2890837"/>
              <a:gd name="connsiteX2-37" fmla="*/ 5362580 w 5362580"/>
              <a:gd name="connsiteY2-38" fmla="*/ 2890837 h 2890837"/>
              <a:gd name="connsiteX3-39" fmla="*/ 2295644 w 5362580"/>
              <a:gd name="connsiteY3-40" fmla="*/ 2852737 h 2890837"/>
              <a:gd name="connsiteX0-41" fmla="*/ 1 w 3066937"/>
              <a:gd name="connsiteY0-42" fmla="*/ 1423987 h 1462087"/>
              <a:gd name="connsiteX1-43" fmla="*/ 47150 w 3066937"/>
              <a:gd name="connsiteY1-44" fmla="*/ 0 h 1462087"/>
              <a:gd name="connsiteX2-45" fmla="*/ 3066937 w 3066937"/>
              <a:gd name="connsiteY2-46" fmla="*/ 1462087 h 1462087"/>
              <a:gd name="connsiteX3-47" fmla="*/ 1 w 3066937"/>
              <a:gd name="connsiteY3-48" fmla="*/ 1423987 h 1462087"/>
              <a:gd name="connsiteX0-49" fmla="*/ 1 w 3066937"/>
              <a:gd name="connsiteY0-50" fmla="*/ 1100137 h 1138237"/>
              <a:gd name="connsiteX1-51" fmla="*/ 47151 w 3066937"/>
              <a:gd name="connsiteY1-52" fmla="*/ 0 h 1138237"/>
              <a:gd name="connsiteX2-53" fmla="*/ 3066937 w 3066937"/>
              <a:gd name="connsiteY2-54" fmla="*/ 1138237 h 1138237"/>
              <a:gd name="connsiteX3-55" fmla="*/ 1 w 3066937"/>
              <a:gd name="connsiteY3-56" fmla="*/ 1100137 h 1138237"/>
              <a:gd name="connsiteX0-57" fmla="*/ 0 w 3109533"/>
              <a:gd name="connsiteY0-58" fmla="*/ 661987 h 1138237"/>
              <a:gd name="connsiteX1-59" fmla="*/ 89747 w 3109533"/>
              <a:gd name="connsiteY1-60" fmla="*/ 0 h 1138237"/>
              <a:gd name="connsiteX2-61" fmla="*/ 3109533 w 3109533"/>
              <a:gd name="connsiteY2-62" fmla="*/ 1138237 h 1138237"/>
              <a:gd name="connsiteX3-63" fmla="*/ 0 w 3109533"/>
              <a:gd name="connsiteY3-64" fmla="*/ 661987 h 1138237"/>
              <a:gd name="connsiteX0-65" fmla="*/ 0 w 3109533"/>
              <a:gd name="connsiteY0-66" fmla="*/ 343072 h 819322"/>
              <a:gd name="connsiteX1-67" fmla="*/ 1083753 w 3109533"/>
              <a:gd name="connsiteY1-68" fmla="*/ 0 h 819322"/>
              <a:gd name="connsiteX2-69" fmla="*/ 3109533 w 3109533"/>
              <a:gd name="connsiteY2-70" fmla="*/ 819322 h 819322"/>
              <a:gd name="connsiteX3-71" fmla="*/ 0 w 3109533"/>
              <a:gd name="connsiteY3-72" fmla="*/ 343072 h 819322"/>
              <a:gd name="connsiteX0-73" fmla="*/ 104211 w 2025780"/>
              <a:gd name="connsiteY0-74" fmla="*/ 502530 h 819322"/>
              <a:gd name="connsiteX1-75" fmla="*/ 0 w 2025780"/>
              <a:gd name="connsiteY1-76" fmla="*/ 0 h 819322"/>
              <a:gd name="connsiteX2-77" fmla="*/ 2025780 w 2025780"/>
              <a:gd name="connsiteY2-78" fmla="*/ 819322 h 819322"/>
              <a:gd name="connsiteX3-79" fmla="*/ 104211 w 2025780"/>
              <a:gd name="connsiteY3-80" fmla="*/ 502530 h 819322"/>
              <a:gd name="connsiteX0-81" fmla="*/ 31479 w 1953048"/>
              <a:gd name="connsiteY0-82" fmla="*/ 490264 h 807056"/>
              <a:gd name="connsiteX1-83" fmla="*/ 0 w 1953048"/>
              <a:gd name="connsiteY1-84" fmla="*/ 0 h 807056"/>
              <a:gd name="connsiteX2-85" fmla="*/ 1953048 w 1953048"/>
              <a:gd name="connsiteY2-86" fmla="*/ 807056 h 807056"/>
              <a:gd name="connsiteX3-87" fmla="*/ 31479 w 1953048"/>
              <a:gd name="connsiteY3-88" fmla="*/ 490264 h 8070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53048" h="807056">
                <a:moveTo>
                  <a:pt x="31479" y="490264"/>
                </a:moveTo>
                <a:lnTo>
                  <a:pt x="0" y="0"/>
                </a:lnTo>
                <a:lnTo>
                  <a:pt x="1953048" y="807056"/>
                </a:lnTo>
                <a:lnTo>
                  <a:pt x="31479" y="490264"/>
                </a:lnTo>
                <a:close/>
              </a:path>
            </a:pathLst>
          </a:cu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22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牛顿法插值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Pentagon 33">
            <a:extLst>
              <a:ext uri="{FF2B5EF4-FFF2-40B4-BE49-F238E27FC236}">
                <a16:creationId xmlns:a16="http://schemas.microsoft.com/office/drawing/2014/main" id="{3C685F44-BB2E-4E41-9AE1-299A33AD7822}"/>
              </a:ext>
            </a:extLst>
          </p:cNvPr>
          <p:cNvSpPr/>
          <p:nvPr/>
        </p:nvSpPr>
        <p:spPr>
          <a:xfrm>
            <a:off x="1555440" y="1489757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Rectangle 26">
            <a:extLst>
              <a:ext uri="{FF2B5EF4-FFF2-40B4-BE49-F238E27FC236}">
                <a16:creationId xmlns:a16="http://schemas.microsoft.com/office/drawing/2014/main" id="{C254E53F-22C5-46F8-99E7-AACA32D2B579}"/>
              </a:ext>
            </a:extLst>
          </p:cNvPr>
          <p:cNvSpPr/>
          <p:nvPr/>
        </p:nvSpPr>
        <p:spPr>
          <a:xfrm>
            <a:off x="2180130" y="1456085"/>
            <a:ext cx="6841533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例子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(e02)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：使用牛顿插值多项式插值计算数据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0C6BA45-ED0D-423B-8919-93674A740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03" y="2007764"/>
            <a:ext cx="5664869" cy="444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3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03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765079" y="3832566"/>
            <a:ext cx="8790576" cy="8309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6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分段线性插值</a:t>
            </a:r>
            <a:endParaRPr lang="zh-CN" altLang="en-US" sz="96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379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分段线性插值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Pentagon 33">
            <a:extLst>
              <a:ext uri="{FF2B5EF4-FFF2-40B4-BE49-F238E27FC236}">
                <a16:creationId xmlns:a16="http://schemas.microsoft.com/office/drawing/2014/main" id="{3C685F44-BB2E-4E41-9AE1-299A33AD7822}"/>
              </a:ext>
            </a:extLst>
          </p:cNvPr>
          <p:cNvSpPr/>
          <p:nvPr/>
        </p:nvSpPr>
        <p:spPr>
          <a:xfrm>
            <a:off x="1555440" y="1489757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26">
                <a:extLst>
                  <a:ext uri="{FF2B5EF4-FFF2-40B4-BE49-F238E27FC236}">
                    <a16:creationId xmlns:a16="http://schemas.microsoft.com/office/drawing/2014/main" id="{C254E53F-22C5-46F8-99E7-AACA32D2B579}"/>
                  </a:ext>
                </a:extLst>
              </p:cNvPr>
              <p:cNvSpPr/>
              <p:nvPr/>
            </p:nvSpPr>
            <p:spPr>
              <a:xfrm>
                <a:off x="2180130" y="1456085"/>
                <a:ext cx="6841533" cy="1894982"/>
              </a:xfrm>
              <a:prstGeom prst="rect">
                <a:avLst/>
              </a:prstGeom>
            </p:spPr>
            <p:txBody>
              <a:bodyPr wrap="square" lIns="96430" tIns="48216" rIns="96430" bIns="48216">
                <a:spAutoFit/>
              </a:bodyPr>
              <a:lstStyle/>
              <a:p>
                <a:pPr defTabSz="963930"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定义：分段线性插值将每两个相邻的节点用直线连起来，如此形成的一条折线就是分段线性插值函数，记作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𝐼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b="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，他满足           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b="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在每个小区间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[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]</m:t>
                    </m:r>
                    <m:r>
                      <a:rPr lang="zh-CN" alt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</a:rPr>
                      <m:t>上</m:t>
                    </m:r>
                  </m:oMath>
                </a14:m>
                <a:r>
                  <a:rPr lang="zh-CN" altLang="en-US" sz="2000" b="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是线性函数，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ea typeface="黑体" panose="02010609060101010101" pitchFamily="49" charset="-122"/>
                    <a:cs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b="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可以表示为：</a:t>
                </a:r>
                <a:endParaRPr lang="en-US" altLang="zh-CN" sz="2000" b="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  <a:p>
                <a:pPr defTabSz="963930">
                  <a:lnSpc>
                    <a:spcPct val="120000"/>
                  </a:lnSpc>
                </a:pPr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endParaRPr>
              </a:p>
            </p:txBody>
          </p:sp>
        </mc:Choice>
        <mc:Fallback>
          <p:sp>
            <p:nvSpPr>
              <p:cNvPr id="17" name="Rectangle 26">
                <a:extLst>
                  <a:ext uri="{FF2B5EF4-FFF2-40B4-BE49-F238E27FC236}">
                    <a16:creationId xmlns:a16="http://schemas.microsoft.com/office/drawing/2014/main" id="{C254E53F-22C5-46F8-99E7-AACA32D2B5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130" y="1456085"/>
                <a:ext cx="6841533" cy="1894982"/>
              </a:xfrm>
              <a:prstGeom prst="rect">
                <a:avLst/>
              </a:prstGeom>
              <a:blipFill>
                <a:blip r:embed="rId3"/>
                <a:stretch>
                  <a:fillRect l="-891" t="-965" r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49B671D3-1337-4C2E-8619-803DFAECD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983" y="2226129"/>
            <a:ext cx="1219200" cy="381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D66AB99-1B33-4F54-AADE-67B03A9998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6107" y="3304987"/>
            <a:ext cx="51149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9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分段线性插值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Pentagon 33">
            <a:extLst>
              <a:ext uri="{FF2B5EF4-FFF2-40B4-BE49-F238E27FC236}">
                <a16:creationId xmlns:a16="http://schemas.microsoft.com/office/drawing/2014/main" id="{3C685F44-BB2E-4E41-9AE1-299A33AD7822}"/>
              </a:ext>
            </a:extLst>
          </p:cNvPr>
          <p:cNvSpPr/>
          <p:nvPr/>
        </p:nvSpPr>
        <p:spPr>
          <a:xfrm>
            <a:off x="1555440" y="1489757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Rectangle 26">
            <a:extLst>
              <a:ext uri="{FF2B5EF4-FFF2-40B4-BE49-F238E27FC236}">
                <a16:creationId xmlns:a16="http://schemas.microsoft.com/office/drawing/2014/main" id="{C254E53F-22C5-46F8-99E7-AACA32D2B579}"/>
              </a:ext>
            </a:extLst>
          </p:cNvPr>
          <p:cNvSpPr/>
          <p:nvPr/>
        </p:nvSpPr>
        <p:spPr>
          <a:xfrm>
            <a:off x="2180130" y="1456085"/>
            <a:ext cx="6841533" cy="2633645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Matlab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实现：使用函数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y=interp1(x,y,x0,’method’)</a:t>
            </a: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method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指定插值的方法，默认为线性插值。其值可为：</a:t>
            </a: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'nearest'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最近项插值</a:t>
            </a: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'linear'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线性插值</a:t>
            </a: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'spline'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逐段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3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次样条插值</a:t>
            </a: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'cubic'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保凹凸性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3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次插值。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所有的差值方法都要求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x0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是单调的。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347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分段线性插值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1707840" y="2224231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332530" y="2190559"/>
            <a:ext cx="6841533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例子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(e03)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：使用分段线性插值计算数据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F6AFA91-7D11-48F9-B519-5AB6452DE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5" y="2773652"/>
            <a:ext cx="4978127" cy="396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5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04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765079" y="3832566"/>
            <a:ext cx="8790576" cy="8309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6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艾米尔特插值</a:t>
            </a:r>
            <a:endParaRPr lang="zh-CN" altLang="en-US" sz="96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154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艾米尔特插值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1532831" y="1489757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456085"/>
            <a:ext cx="6841533" cy="226431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定义：如果对插值函数，不仅要求它在节点处与函数同值，而且要求它与函数有相同的一阶、二阶甚至更高阶的导数值，这就是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Hermite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插值问题。即：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艾米尔特插值多项式为：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CCE1EC-F80E-457B-9F2D-DDF7D9C9C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935" y="2716477"/>
            <a:ext cx="4467225" cy="3905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872BB01-8ACA-43EF-8FBC-238E3891C8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66"/>
          <a:stretch/>
        </p:blipFill>
        <p:spPr>
          <a:xfrm>
            <a:off x="2684959" y="3976365"/>
            <a:ext cx="4381500" cy="170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0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艾米尔特插值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1532831" y="1489757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456085"/>
            <a:ext cx="6841533" cy="786986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Matlab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没有现成的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Hermite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函数，需要手动编写：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Hermite</a:t>
            </a: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例子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(e04)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：使用艾米尔特插值计算数据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AED33DA-6B77-4960-BAE4-C369F56CE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919" y="2348058"/>
            <a:ext cx="5611016" cy="433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04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765079" y="3832566"/>
            <a:ext cx="8790576" cy="8309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6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样条插值</a:t>
            </a:r>
            <a:endParaRPr lang="zh-CN" altLang="en-US" sz="96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245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样条插值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1532831" y="1489757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456085"/>
            <a:ext cx="6841533" cy="3002977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定义：数学上将具有一定光滑性的分段多项式称为样条函数。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2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次样条函数定义：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3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次样条函数定义：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332CEA-EC6E-46F7-A267-89A346709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521" y="2392876"/>
            <a:ext cx="6172200" cy="17049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42B9C62-F175-4341-B3F3-0D02354168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4"/>
          <a:stretch/>
        </p:blipFill>
        <p:spPr>
          <a:xfrm>
            <a:off x="2324919" y="4616988"/>
            <a:ext cx="7128644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670088" y="2968253"/>
            <a:ext cx="10328729" cy="149105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36" y="3000524"/>
            <a:ext cx="10161073" cy="14825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本次课程代码下载地址：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https://github.com/yooongchun/MatlabCourse/tree/master/Lecture08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矩形 93"/>
          <p:cNvSpPr/>
          <p:nvPr/>
        </p:nvSpPr>
        <p:spPr>
          <a:xfrm>
            <a:off x="617121" y="2920788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矩形 93"/>
          <p:cNvSpPr/>
          <p:nvPr/>
        </p:nvSpPr>
        <p:spPr>
          <a:xfrm rot="10800000">
            <a:off x="10649585" y="4101778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84EDF4D-75FE-6845-9136-A3C2FA54AAA2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6AD4EA6-8CA9-1246-A420-A9845054AAC6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代码下载地址</a:t>
              </a: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E351974-C2E0-B04A-B142-DE765E9C1381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417C83F-6560-D24C-B8E3-C2144CF40CC5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DC9983D-5F76-BE4F-ABCD-DEB72B6E8292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514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样条插值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1532831" y="1489757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456085"/>
            <a:ext cx="6841533" cy="5218969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Matlab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中的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3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次样条函数：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y=interp1(x0,y0,x,'spline')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；</a:t>
            </a: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y=spline(x0,y0,x)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；</a:t>
            </a: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pp=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csape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(x0,y0,conds)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y=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ppval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(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pp,x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推荐使用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csape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函数。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pp=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csape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(x0,y0)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：使用默认的边界条件，即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Lagrange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边界条件。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pp=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csape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(x0,y0,conds)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中的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conds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指定插值的边界条件，其值可为：</a:t>
            </a: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'complete'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边界为一阶导数，即默认的边界条件</a:t>
            </a: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'not-a-knot'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非扭结条件</a:t>
            </a: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'periodic'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周期条件</a:t>
            </a: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'second'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边界为二阶导数，二阶导数的值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[0, 0]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。</a:t>
            </a: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'variational'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设置边界的二阶导数值为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[0,0]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2" name="Pentagon 33">
            <a:extLst>
              <a:ext uri="{FF2B5EF4-FFF2-40B4-BE49-F238E27FC236}">
                <a16:creationId xmlns:a16="http://schemas.microsoft.com/office/drawing/2014/main" id="{8CD629F1-744C-4111-BFF7-62A1B83DDC28}"/>
              </a:ext>
            </a:extLst>
          </p:cNvPr>
          <p:cNvSpPr/>
          <p:nvPr/>
        </p:nvSpPr>
        <p:spPr>
          <a:xfrm>
            <a:off x="1460823" y="3328293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样条插值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Pentagon 33">
            <a:extLst>
              <a:ext uri="{FF2B5EF4-FFF2-40B4-BE49-F238E27FC236}">
                <a16:creationId xmlns:a16="http://schemas.microsoft.com/office/drawing/2014/main" id="{9EF8DAF3-942D-4378-A07C-73055D9FE522}"/>
              </a:ext>
            </a:extLst>
          </p:cNvPr>
          <p:cNvSpPr/>
          <p:nvPr/>
        </p:nvSpPr>
        <p:spPr>
          <a:xfrm>
            <a:off x="1532831" y="1489757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456085"/>
            <a:ext cx="6841533" cy="3372309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例子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(e05)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：待加工零件的外形根据工艺要求由一组数据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(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x,y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给出（在平面情况下），用程控铣床加工时每一刀只能沿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x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方向和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y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方向走非常小的一步，这就需要从已知数据得到加工所要求的步长很小的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(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x,y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坐标。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表中给出的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x,y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数据位于机翼断面的下轮廓线上，假设需要得到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x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坐标每改变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0.1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时的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y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坐标。试完成加工所需数据，画出曲线，并求出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x=0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处的曲线斜率和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13≤x≤15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范围内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y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的最小值。要求用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Lagrange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、分段线性和三次样条三种插值方法计算。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E621955F-8655-4514-B37F-C2AC4C802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170366"/>
              </p:ext>
            </p:extLst>
          </p:nvPr>
        </p:nvGraphicFramePr>
        <p:xfrm>
          <a:off x="2196602" y="4918171"/>
          <a:ext cx="85725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606023488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1252409868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02295496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477387776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507351488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167773643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172796085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7607215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1854774023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1082435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107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105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4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05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765079" y="3832566"/>
            <a:ext cx="8790576" cy="8309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6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小结</a:t>
            </a:r>
            <a:endParaRPr lang="zh-CN" altLang="en-US" sz="96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196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44">
            <a:extLst>
              <a:ext uri="{FF2B5EF4-FFF2-40B4-BE49-F238E27FC236}">
                <a16:creationId xmlns:a16="http://schemas.microsoft.com/office/drawing/2014/main" id="{FFAEADBD-77DF-471D-BDDE-D68AB8809788}"/>
              </a:ext>
            </a:extLst>
          </p:cNvPr>
          <p:cNvSpPr/>
          <p:nvPr/>
        </p:nvSpPr>
        <p:spPr>
          <a:xfrm>
            <a:off x="2324919" y="812190"/>
            <a:ext cx="724494" cy="724494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Donut 51">
            <a:extLst>
              <a:ext uri="{FF2B5EF4-FFF2-40B4-BE49-F238E27FC236}">
                <a16:creationId xmlns:a16="http://schemas.microsoft.com/office/drawing/2014/main" id="{7F10B7CE-DF2A-401B-A70D-71EF2E0596B6}"/>
              </a:ext>
            </a:extLst>
          </p:cNvPr>
          <p:cNvSpPr/>
          <p:nvPr/>
        </p:nvSpPr>
        <p:spPr>
          <a:xfrm>
            <a:off x="2324919" y="1867504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TextBox 53">
            <a:extLst>
              <a:ext uri="{FF2B5EF4-FFF2-40B4-BE49-F238E27FC236}">
                <a16:creationId xmlns:a16="http://schemas.microsoft.com/office/drawing/2014/main" id="{C5048B4E-6E7E-4682-9E34-32C62E6C1F18}"/>
              </a:ext>
            </a:extLst>
          </p:cNvPr>
          <p:cNvSpPr txBox="1"/>
          <p:nvPr/>
        </p:nvSpPr>
        <p:spPr>
          <a:xfrm>
            <a:off x="3477047" y="946497"/>
            <a:ext cx="4261399" cy="41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拉格朗日多项式插值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48C51C1A-18A7-4220-8FBD-62F6C341E31E}"/>
              </a:ext>
            </a:extLst>
          </p:cNvPr>
          <p:cNvSpPr txBox="1"/>
          <p:nvPr/>
        </p:nvSpPr>
        <p:spPr>
          <a:xfrm>
            <a:off x="3909095" y="2045186"/>
            <a:ext cx="1475084" cy="412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牛顿法插值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extBox 57">
            <a:extLst>
              <a:ext uri="{FF2B5EF4-FFF2-40B4-BE49-F238E27FC236}">
                <a16:creationId xmlns:a16="http://schemas.microsoft.com/office/drawing/2014/main" id="{464D3D1E-4791-440E-9936-05DC7270C860}"/>
              </a:ext>
            </a:extLst>
          </p:cNvPr>
          <p:cNvSpPr txBox="1"/>
          <p:nvPr/>
        </p:nvSpPr>
        <p:spPr>
          <a:xfrm>
            <a:off x="5016201" y="3061347"/>
            <a:ext cx="1733167" cy="412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分段线性插值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Freeform 45"/>
          <p:cNvSpPr>
            <a:spLocks noEditPoints="1"/>
          </p:cNvSpPr>
          <p:nvPr/>
        </p:nvSpPr>
        <p:spPr bwMode="auto">
          <a:xfrm>
            <a:off x="2468528" y="955799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Freeform 45"/>
          <p:cNvSpPr>
            <a:spLocks noEditPoints="1"/>
          </p:cNvSpPr>
          <p:nvPr/>
        </p:nvSpPr>
        <p:spPr bwMode="auto">
          <a:xfrm>
            <a:off x="2468528" y="2011113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Donut 44">
            <a:extLst>
              <a:ext uri="{FF2B5EF4-FFF2-40B4-BE49-F238E27FC236}">
                <a16:creationId xmlns:a16="http://schemas.microsoft.com/office/drawing/2014/main" id="{FFAEADBD-77DF-471D-BDDE-D68AB8809788}"/>
              </a:ext>
            </a:extLst>
          </p:cNvPr>
          <p:cNvSpPr/>
          <p:nvPr/>
        </p:nvSpPr>
        <p:spPr>
          <a:xfrm>
            <a:off x="2324919" y="2880859"/>
            <a:ext cx="724494" cy="724494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Freeform 45"/>
          <p:cNvSpPr>
            <a:spLocks noEditPoints="1"/>
          </p:cNvSpPr>
          <p:nvPr/>
        </p:nvSpPr>
        <p:spPr bwMode="auto">
          <a:xfrm>
            <a:off x="2468528" y="3024468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63930"/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小结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006AD0DA-C77C-F84A-BE93-B0B4B6618DC3}"/>
              </a:ext>
            </a:extLst>
          </p:cNvPr>
          <p:cNvSpPr/>
          <p:nvPr/>
        </p:nvSpPr>
        <p:spPr>
          <a:xfrm>
            <a:off x="3336255" y="1867503"/>
            <a:ext cx="5351145" cy="85865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006AD0DA-C77C-F84A-BE93-B0B4B6618DC3}"/>
              </a:ext>
            </a:extLst>
          </p:cNvPr>
          <p:cNvSpPr/>
          <p:nvPr/>
        </p:nvSpPr>
        <p:spPr>
          <a:xfrm>
            <a:off x="3336256" y="808013"/>
            <a:ext cx="5253360" cy="812072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006AD0DA-C77C-F84A-BE93-B0B4B6618DC3}"/>
              </a:ext>
            </a:extLst>
          </p:cNvPr>
          <p:cNvSpPr/>
          <p:nvPr/>
        </p:nvSpPr>
        <p:spPr>
          <a:xfrm>
            <a:off x="3336255" y="2876682"/>
            <a:ext cx="5351145" cy="781945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Donut 51">
            <a:extLst>
              <a:ext uri="{FF2B5EF4-FFF2-40B4-BE49-F238E27FC236}">
                <a16:creationId xmlns:a16="http://schemas.microsoft.com/office/drawing/2014/main" id="{234C3BE3-7F06-4155-9F1C-BD19B3842668}"/>
              </a:ext>
            </a:extLst>
          </p:cNvPr>
          <p:cNvSpPr/>
          <p:nvPr/>
        </p:nvSpPr>
        <p:spPr>
          <a:xfrm>
            <a:off x="2333051" y="3955736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55">
            <a:extLst>
              <a:ext uri="{FF2B5EF4-FFF2-40B4-BE49-F238E27FC236}">
                <a16:creationId xmlns:a16="http://schemas.microsoft.com/office/drawing/2014/main" id="{34F926CF-6BD8-44B3-9567-B988C3D0F2D4}"/>
              </a:ext>
            </a:extLst>
          </p:cNvPr>
          <p:cNvSpPr txBox="1"/>
          <p:nvPr/>
        </p:nvSpPr>
        <p:spPr>
          <a:xfrm>
            <a:off x="5016202" y="4146539"/>
            <a:ext cx="1733167" cy="412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艾米尔特插值</a:t>
            </a:r>
            <a:endParaRPr lang="en-GB" altLang="zh-CN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Freeform 45">
            <a:extLst>
              <a:ext uri="{FF2B5EF4-FFF2-40B4-BE49-F238E27FC236}">
                <a16:creationId xmlns:a16="http://schemas.microsoft.com/office/drawing/2014/main" id="{9AFB3719-85E3-4EFA-8B82-4F593A816ACF}"/>
              </a:ext>
            </a:extLst>
          </p:cNvPr>
          <p:cNvSpPr>
            <a:spLocks noEditPoints="1"/>
          </p:cNvSpPr>
          <p:nvPr/>
        </p:nvSpPr>
        <p:spPr bwMode="auto">
          <a:xfrm>
            <a:off x="2476660" y="4099345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圆角矩形 23">
            <a:extLst>
              <a:ext uri="{FF2B5EF4-FFF2-40B4-BE49-F238E27FC236}">
                <a16:creationId xmlns:a16="http://schemas.microsoft.com/office/drawing/2014/main" id="{9697786F-B87B-4392-982C-0F60CA902E99}"/>
              </a:ext>
            </a:extLst>
          </p:cNvPr>
          <p:cNvSpPr/>
          <p:nvPr/>
        </p:nvSpPr>
        <p:spPr>
          <a:xfrm>
            <a:off x="3344388" y="3955736"/>
            <a:ext cx="5343012" cy="85083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Donut 51">
            <a:extLst>
              <a:ext uri="{FF2B5EF4-FFF2-40B4-BE49-F238E27FC236}">
                <a16:creationId xmlns:a16="http://schemas.microsoft.com/office/drawing/2014/main" id="{E88B6E9E-FCC8-4F7B-9977-1C7D8963B881}"/>
              </a:ext>
            </a:extLst>
          </p:cNvPr>
          <p:cNvSpPr/>
          <p:nvPr/>
        </p:nvSpPr>
        <p:spPr>
          <a:xfrm>
            <a:off x="2361646" y="5141755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Box 55">
            <a:extLst>
              <a:ext uri="{FF2B5EF4-FFF2-40B4-BE49-F238E27FC236}">
                <a16:creationId xmlns:a16="http://schemas.microsoft.com/office/drawing/2014/main" id="{EA2EF4F1-E69A-42A3-9EFE-CE598E1C2B38}"/>
              </a:ext>
            </a:extLst>
          </p:cNvPr>
          <p:cNvSpPr txBox="1"/>
          <p:nvPr/>
        </p:nvSpPr>
        <p:spPr>
          <a:xfrm>
            <a:off x="5044797" y="5332558"/>
            <a:ext cx="1733167" cy="412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三次样条插值</a:t>
            </a:r>
            <a:endParaRPr lang="en-GB" altLang="zh-CN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Freeform 45">
            <a:extLst>
              <a:ext uri="{FF2B5EF4-FFF2-40B4-BE49-F238E27FC236}">
                <a16:creationId xmlns:a16="http://schemas.microsoft.com/office/drawing/2014/main" id="{D4C9386E-1E4E-4E0E-8524-032FDD195519}"/>
              </a:ext>
            </a:extLst>
          </p:cNvPr>
          <p:cNvSpPr>
            <a:spLocks noEditPoints="1"/>
          </p:cNvSpPr>
          <p:nvPr/>
        </p:nvSpPr>
        <p:spPr bwMode="auto">
          <a:xfrm>
            <a:off x="2505255" y="5285364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圆角矩形 23">
            <a:extLst>
              <a:ext uri="{FF2B5EF4-FFF2-40B4-BE49-F238E27FC236}">
                <a16:creationId xmlns:a16="http://schemas.microsoft.com/office/drawing/2014/main" id="{D4242E84-FEC0-4F54-82E9-72A1FA3F8965}"/>
              </a:ext>
            </a:extLst>
          </p:cNvPr>
          <p:cNvSpPr/>
          <p:nvPr/>
        </p:nvSpPr>
        <p:spPr>
          <a:xfrm>
            <a:off x="3336255" y="5116408"/>
            <a:ext cx="5351144" cy="812072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18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3476333" y="5559540"/>
            <a:ext cx="5906088" cy="900238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chemeClr val="accent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感谢聆听 批评指导</a:t>
            </a:r>
          </a:p>
        </p:txBody>
      </p:sp>
      <p:sp>
        <p:nvSpPr>
          <p:cNvPr id="71" name="矩形 70"/>
          <p:cNvSpPr/>
          <p:nvPr/>
        </p:nvSpPr>
        <p:spPr>
          <a:xfrm>
            <a:off x="3945101" y="6496645"/>
            <a:ext cx="4968552" cy="315463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GENERAL EDUCATION TEACHING COURSEWARE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75" y="1121936"/>
            <a:ext cx="4112444" cy="4112444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789E5A49-9892-4544-BCAD-5420FF1F9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27"/>
            <a:ext cx="12858750" cy="70567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 txBox="1"/>
          <p:nvPr/>
        </p:nvSpPr>
        <p:spPr>
          <a:xfrm>
            <a:off x="1892871" y="808013"/>
            <a:ext cx="3172335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5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目录</a:t>
            </a:r>
            <a:endParaRPr lang="en-GB" sz="253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17962" y="1672109"/>
            <a:ext cx="1257328" cy="698118"/>
            <a:chOff x="2215144" y="927951"/>
            <a:chExt cx="1244730" cy="910317"/>
          </a:xfrm>
        </p:grpSpPr>
        <p:sp>
          <p:nvSpPr>
            <p:cNvPr id="10" name="平行四边形 9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1" name="文本框 9"/>
            <p:cNvSpPr txBox="1"/>
            <p:nvPr/>
          </p:nvSpPr>
          <p:spPr>
            <a:xfrm>
              <a:off x="2393075" y="927951"/>
              <a:ext cx="1066799" cy="91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01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017962" y="2627647"/>
            <a:ext cx="1257328" cy="708853"/>
            <a:chOff x="2215144" y="1952311"/>
            <a:chExt cx="1244730" cy="924318"/>
          </a:xfrm>
        </p:grpSpPr>
        <p:sp>
          <p:nvSpPr>
            <p:cNvPr id="13" name="平行四边形 12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4" name="文本框 10"/>
            <p:cNvSpPr txBox="1"/>
            <p:nvPr/>
          </p:nvSpPr>
          <p:spPr>
            <a:xfrm>
              <a:off x="2393075" y="1952311"/>
              <a:ext cx="1066799" cy="91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02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017962" y="3614444"/>
            <a:ext cx="1257328" cy="698118"/>
            <a:chOff x="2215144" y="3018135"/>
            <a:chExt cx="1244730" cy="910318"/>
          </a:xfrm>
        </p:grpSpPr>
        <p:sp>
          <p:nvSpPr>
            <p:cNvPr id="16" name="平行四边形 15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7" name="文本框 11"/>
            <p:cNvSpPr txBox="1"/>
            <p:nvPr/>
          </p:nvSpPr>
          <p:spPr>
            <a:xfrm>
              <a:off x="2393075" y="3018135"/>
              <a:ext cx="1066799" cy="91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03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972991" y="1690824"/>
            <a:ext cx="5423290" cy="646324"/>
            <a:chOff x="4315150" y="953426"/>
            <a:chExt cx="3857250" cy="540057"/>
          </a:xfrm>
        </p:grpSpPr>
        <p:sp>
          <p:nvSpPr>
            <p:cNvPr id="22" name="矩形 21"/>
            <p:cNvSpPr/>
            <p:nvPr/>
          </p:nvSpPr>
          <p:spPr>
            <a:xfrm>
              <a:off x="4830202" y="99226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拉格朗日多项式插值</a:t>
              </a:r>
              <a:endParaRPr lang="en-GB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972991" y="2666802"/>
            <a:ext cx="5423290" cy="646324"/>
            <a:chOff x="4315150" y="1647579"/>
            <a:chExt cx="3857250" cy="540057"/>
          </a:xfrm>
        </p:grpSpPr>
        <p:sp>
          <p:nvSpPr>
            <p:cNvPr id="25" name="矩形 24"/>
            <p:cNvSpPr/>
            <p:nvPr/>
          </p:nvSpPr>
          <p:spPr>
            <a:xfrm>
              <a:off x="4841196" y="169909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牛顿插值</a:t>
              </a:r>
              <a:endParaRPr lang="en-GB" altLang="zh-CN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972991" y="3642780"/>
            <a:ext cx="5423290" cy="646324"/>
            <a:chOff x="4315150" y="2341731"/>
            <a:chExt cx="3857250" cy="540057"/>
          </a:xfrm>
        </p:grpSpPr>
        <p:sp>
          <p:nvSpPr>
            <p:cNvPr id="28" name="矩形 27"/>
            <p:cNvSpPr/>
            <p:nvPr/>
          </p:nvSpPr>
          <p:spPr>
            <a:xfrm>
              <a:off x="4841197" y="2390509"/>
              <a:ext cx="2827146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分段线性插值</a:t>
              </a:r>
              <a:endParaRPr lang="en-GB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89FFD593-B2C0-8B4B-8A2F-636A6A779334}"/>
              </a:ext>
            </a:extLst>
          </p:cNvPr>
          <p:cNvSpPr/>
          <p:nvPr/>
        </p:nvSpPr>
        <p:spPr>
          <a:xfrm>
            <a:off x="2602978" y="939021"/>
            <a:ext cx="176010" cy="5258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A9B46C7-8E35-934B-B0DD-DC5622D50492}"/>
              </a:ext>
            </a:extLst>
          </p:cNvPr>
          <p:cNvSpPr/>
          <p:nvPr/>
        </p:nvSpPr>
        <p:spPr>
          <a:xfrm>
            <a:off x="2126550" y="939021"/>
            <a:ext cx="414394" cy="5258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995272" y="4562087"/>
            <a:ext cx="1257328" cy="708853"/>
            <a:chOff x="2215144" y="1952311"/>
            <a:chExt cx="1244730" cy="924318"/>
          </a:xfrm>
        </p:grpSpPr>
        <p:sp>
          <p:nvSpPr>
            <p:cNvPr id="31" name="平行四边形 30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2" name="文本框 10"/>
            <p:cNvSpPr txBox="1"/>
            <p:nvPr/>
          </p:nvSpPr>
          <p:spPr>
            <a:xfrm>
              <a:off x="2393075" y="1952311"/>
              <a:ext cx="1066799" cy="91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04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995272" y="5548884"/>
            <a:ext cx="1257328" cy="698118"/>
            <a:chOff x="2215144" y="3018135"/>
            <a:chExt cx="1244730" cy="910318"/>
          </a:xfrm>
        </p:grpSpPr>
        <p:sp>
          <p:nvSpPr>
            <p:cNvPr id="36" name="平行四边形 35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7" name="文本框 11"/>
            <p:cNvSpPr txBox="1"/>
            <p:nvPr/>
          </p:nvSpPr>
          <p:spPr>
            <a:xfrm>
              <a:off x="2393075" y="3018135"/>
              <a:ext cx="1066799" cy="91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05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950301" y="4601242"/>
            <a:ext cx="5423290" cy="646324"/>
            <a:chOff x="4315150" y="1647579"/>
            <a:chExt cx="3857250" cy="540057"/>
          </a:xfrm>
        </p:grpSpPr>
        <p:sp>
          <p:nvSpPr>
            <p:cNvPr id="39" name="矩形 38"/>
            <p:cNvSpPr/>
            <p:nvPr/>
          </p:nvSpPr>
          <p:spPr>
            <a:xfrm>
              <a:off x="4841196" y="169909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4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艾米尔特插值</a:t>
              </a:r>
              <a:endParaRPr lang="en-GB" altLang="zh-CN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40" name="平行四边形 39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50301" y="5577220"/>
            <a:ext cx="5423290" cy="646324"/>
            <a:chOff x="4315150" y="2341731"/>
            <a:chExt cx="3857250" cy="540057"/>
          </a:xfrm>
        </p:grpSpPr>
        <p:sp>
          <p:nvSpPr>
            <p:cNvPr id="42" name="矩形 41"/>
            <p:cNvSpPr/>
            <p:nvPr/>
          </p:nvSpPr>
          <p:spPr>
            <a:xfrm>
              <a:off x="4841197" y="2390509"/>
              <a:ext cx="2827146" cy="374266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样条插值</a:t>
              </a:r>
              <a:endPara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43" name="平行四边形 42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A3650AC-8483-497A-B0BD-581E58985170}"/>
              </a:ext>
            </a:extLst>
          </p:cNvPr>
          <p:cNvGrpSpPr/>
          <p:nvPr/>
        </p:nvGrpSpPr>
        <p:grpSpPr>
          <a:xfrm>
            <a:off x="1964879" y="6435864"/>
            <a:ext cx="1257328" cy="708853"/>
            <a:chOff x="2215144" y="1952311"/>
            <a:chExt cx="1244730" cy="924318"/>
          </a:xfrm>
        </p:grpSpPr>
        <p:sp>
          <p:nvSpPr>
            <p:cNvPr id="45" name="平行四边形 44">
              <a:extLst>
                <a:ext uri="{FF2B5EF4-FFF2-40B4-BE49-F238E27FC236}">
                  <a16:creationId xmlns:a16="http://schemas.microsoft.com/office/drawing/2014/main" id="{49840A73-5BCF-4D4F-8AFF-B52A99772A54}"/>
                </a:ext>
              </a:extLst>
            </p:cNvPr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46" name="文本框 10">
              <a:extLst>
                <a:ext uri="{FF2B5EF4-FFF2-40B4-BE49-F238E27FC236}">
                  <a16:creationId xmlns:a16="http://schemas.microsoft.com/office/drawing/2014/main" id="{D9C283FB-0272-4CAC-8028-4EB8C5804731}"/>
                </a:ext>
              </a:extLst>
            </p:cNvPr>
            <p:cNvSpPr txBox="1"/>
            <p:nvPr/>
          </p:nvSpPr>
          <p:spPr>
            <a:xfrm>
              <a:off x="2393075" y="1952311"/>
              <a:ext cx="1066799" cy="91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06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8708A146-4C86-4AC6-9BCF-7DC624A89F4E}"/>
              </a:ext>
            </a:extLst>
          </p:cNvPr>
          <p:cNvGrpSpPr/>
          <p:nvPr/>
        </p:nvGrpSpPr>
        <p:grpSpPr>
          <a:xfrm>
            <a:off x="2919908" y="6475019"/>
            <a:ext cx="5423290" cy="646324"/>
            <a:chOff x="4315150" y="1647579"/>
            <a:chExt cx="3857250" cy="540057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5F78D65-8816-4655-BE13-D4F346072716}"/>
                </a:ext>
              </a:extLst>
            </p:cNvPr>
            <p:cNvSpPr/>
            <p:nvPr/>
          </p:nvSpPr>
          <p:spPr>
            <a:xfrm>
              <a:off x="4841196" y="169909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4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小结</a:t>
              </a:r>
              <a:endParaRPr lang="en-GB" altLang="zh-CN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49" name="平行四边形 48">
              <a:extLst>
                <a:ext uri="{FF2B5EF4-FFF2-40B4-BE49-F238E27FC236}">
                  <a16:creationId xmlns:a16="http://schemas.microsoft.com/office/drawing/2014/main" id="{D57D5B3C-92CA-42B3-BD13-C35B2F9325D3}"/>
                </a:ext>
              </a:extLst>
            </p:cNvPr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57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01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693071" y="3749467"/>
            <a:ext cx="8790576" cy="99719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7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拉格朗日多项式插值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802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拉格朗日多项式插值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26">
                <a:extLst>
                  <a:ext uri="{FF2B5EF4-FFF2-40B4-BE49-F238E27FC236}">
                    <a16:creationId xmlns:a16="http://schemas.microsoft.com/office/drawing/2014/main" id="{686EAADD-BBB5-4A75-B059-48233FDE1EDA}"/>
                  </a:ext>
                </a:extLst>
              </p:cNvPr>
              <p:cNvSpPr/>
              <p:nvPr/>
            </p:nvSpPr>
            <p:spPr>
              <a:xfrm>
                <a:off x="2161125" y="1352011"/>
                <a:ext cx="8084674" cy="1525650"/>
              </a:xfrm>
              <a:prstGeom prst="rect">
                <a:avLst/>
              </a:prstGeom>
            </p:spPr>
            <p:txBody>
              <a:bodyPr wrap="square" lIns="96430" tIns="48216" rIns="96430" bIns="48216">
                <a:spAutoFit/>
              </a:bodyPr>
              <a:lstStyle/>
              <a:p>
                <a:pPr defTabSz="963930"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定义：已知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f(x)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在区间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[</a:t>
                </a:r>
                <a:r>
                  <a:rPr lang="en-US" altLang="zh-CN" sz="2000" dirty="0" err="1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a,b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]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上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n+1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个不同点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  <a:sym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+mn-ea"/>
                        <a:sym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对应的函数值，要求一个至多为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n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次的多项式：                         使得满足插值条件：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                             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，该式即称为插值多项式。进一步构造出下式：</a:t>
                </a:r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Rectangle 26">
                <a:extLst>
                  <a:ext uri="{FF2B5EF4-FFF2-40B4-BE49-F238E27FC236}">
                    <a16:creationId xmlns:a16="http://schemas.microsoft.com/office/drawing/2014/main" id="{686EAADD-BBB5-4A75-B059-48233FDE1E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125" y="1352011"/>
                <a:ext cx="8084674" cy="1525650"/>
              </a:xfrm>
              <a:prstGeom prst="rect">
                <a:avLst/>
              </a:prstGeom>
              <a:blipFill>
                <a:blip r:embed="rId3"/>
                <a:stretch>
                  <a:fillRect l="-754" t="-1200" r="-603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2DF236D8-4477-4CC4-81CF-8D34D69D4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295" y="1745504"/>
            <a:ext cx="3114675" cy="4381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C8C681-7E7C-4FEB-A866-276017D3F3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1023" y="2098754"/>
            <a:ext cx="3705225" cy="4095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3CA777A-4130-4312-A7A2-DA53DBBC6A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7007" y="2908139"/>
            <a:ext cx="5429250" cy="1647825"/>
          </a:xfrm>
          <a:prstGeom prst="rect">
            <a:avLst/>
          </a:prstGeom>
        </p:spPr>
      </p:pic>
      <p:sp>
        <p:nvSpPr>
          <p:cNvPr id="15" name="Rectangle 26">
            <a:extLst>
              <a:ext uri="{FF2B5EF4-FFF2-40B4-BE49-F238E27FC236}">
                <a16:creationId xmlns:a16="http://schemas.microsoft.com/office/drawing/2014/main" id="{18DC3C8B-9928-4103-B07E-E613A02984E2}"/>
              </a:ext>
            </a:extLst>
          </p:cNvPr>
          <p:cNvSpPr/>
          <p:nvPr/>
        </p:nvSpPr>
        <p:spPr>
          <a:xfrm>
            <a:off x="2157000" y="4555964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进而得到拉格朗日多项式：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3040CB-2C86-45B1-A08C-2EBF50A404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8645" y="5200501"/>
            <a:ext cx="4505325" cy="1238250"/>
          </a:xfrm>
          <a:prstGeom prst="rect">
            <a:avLst/>
          </a:prstGeom>
        </p:spPr>
      </p:pic>
      <p:sp>
        <p:nvSpPr>
          <p:cNvPr id="17" name="Pentagon 33">
            <a:extLst>
              <a:ext uri="{FF2B5EF4-FFF2-40B4-BE49-F238E27FC236}">
                <a16:creationId xmlns:a16="http://schemas.microsoft.com/office/drawing/2014/main" id="{558CB141-1497-4152-856E-9E4B3AB10437}"/>
              </a:ext>
            </a:extLst>
          </p:cNvPr>
          <p:cNvSpPr/>
          <p:nvPr/>
        </p:nvSpPr>
        <p:spPr>
          <a:xfrm>
            <a:off x="1516333" y="4591400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72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拉格朗日多项式插值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80130" y="1408803"/>
            <a:ext cx="6841533" cy="801349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Matlab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求解：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matlab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中没有自带的求解函数，需要自行实现，实现代码见本节课代码：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Language</a:t>
            </a:r>
          </a:p>
        </p:txBody>
      </p:sp>
      <p:sp>
        <p:nvSpPr>
          <p:cNvPr id="16" name="Pentagon 33">
            <a:extLst>
              <a:ext uri="{FF2B5EF4-FFF2-40B4-BE49-F238E27FC236}">
                <a16:creationId xmlns:a16="http://schemas.microsoft.com/office/drawing/2014/main" id="{68CA3685-A237-432D-AE54-98CD3CAD5682}"/>
              </a:ext>
            </a:extLst>
          </p:cNvPr>
          <p:cNvSpPr/>
          <p:nvPr/>
        </p:nvSpPr>
        <p:spPr>
          <a:xfrm>
            <a:off x="1555440" y="2560616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Rectangle 26">
            <a:extLst>
              <a:ext uri="{FF2B5EF4-FFF2-40B4-BE49-F238E27FC236}">
                <a16:creationId xmlns:a16="http://schemas.microsoft.com/office/drawing/2014/main" id="{EAA2FE9E-182E-40C0-82A5-7ADC4AC79124}"/>
              </a:ext>
            </a:extLst>
          </p:cNvPr>
          <p:cNvSpPr/>
          <p:nvPr/>
        </p:nvSpPr>
        <p:spPr>
          <a:xfrm>
            <a:off x="2180130" y="2526944"/>
            <a:ext cx="6841533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例子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(e01)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：使用拉格朗日多项式插值计算数据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9641E8-7B67-48C3-A3F6-3795A497C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911" y="3040261"/>
            <a:ext cx="4963839" cy="387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765079" y="3832566"/>
            <a:ext cx="8790576" cy="8309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6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牛顿法插值</a:t>
            </a:r>
            <a:endParaRPr lang="zh-CN" altLang="en-US" sz="96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760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042493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牛顿法插值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952029"/>
            <a:ext cx="8084674" cy="786986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定义：线性插值公式可表示为：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上式即是一次牛顿插值多项式。一般地，由各阶差商的定义，依次可得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5873517-902D-4A58-BC28-84DF7825B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303" y="1363240"/>
            <a:ext cx="3524250" cy="4286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6838820-2BBC-4CDA-957D-4BD34F3B9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6107" y="1846726"/>
            <a:ext cx="6324600" cy="1819275"/>
          </a:xfrm>
          <a:prstGeom prst="rect">
            <a:avLst/>
          </a:prstGeom>
        </p:spPr>
      </p:pic>
      <p:sp>
        <p:nvSpPr>
          <p:cNvPr id="11" name="Rectangle 26">
            <a:extLst>
              <a:ext uri="{FF2B5EF4-FFF2-40B4-BE49-F238E27FC236}">
                <a16:creationId xmlns:a16="http://schemas.microsoft.com/office/drawing/2014/main" id="{78E90963-E392-4975-A6E8-1E06B61E8E0E}"/>
              </a:ext>
            </a:extLst>
          </p:cNvPr>
          <p:cNvSpPr/>
          <p:nvPr/>
        </p:nvSpPr>
        <p:spPr>
          <a:xfrm>
            <a:off x="2161125" y="3773712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进而可得到：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Pentagon 33">
            <a:extLst>
              <a:ext uri="{FF2B5EF4-FFF2-40B4-BE49-F238E27FC236}">
                <a16:creationId xmlns:a16="http://schemas.microsoft.com/office/drawing/2014/main" id="{A0BF426E-A1D2-4D02-AE78-7804334BD37F}"/>
              </a:ext>
            </a:extLst>
          </p:cNvPr>
          <p:cNvSpPr/>
          <p:nvPr/>
        </p:nvSpPr>
        <p:spPr>
          <a:xfrm>
            <a:off x="1520458" y="386441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B4095C-56F5-4B90-89BC-812C1CE52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8868" y="4319840"/>
            <a:ext cx="5572125" cy="12096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0DCF818-E49B-4C16-B174-063CAED1C5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8868" y="5529515"/>
            <a:ext cx="56864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18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牛顿法插值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26">
                <a:extLst>
                  <a:ext uri="{FF2B5EF4-FFF2-40B4-BE49-F238E27FC236}">
                    <a16:creationId xmlns:a16="http://schemas.microsoft.com/office/drawing/2014/main" id="{78E90963-E392-4975-A6E8-1E06B61E8E0E}"/>
                  </a:ext>
                </a:extLst>
              </p:cNvPr>
              <p:cNvSpPr/>
              <p:nvPr/>
            </p:nvSpPr>
            <p:spPr>
              <a:xfrm>
                <a:off x="2161125" y="1456085"/>
                <a:ext cx="8084674" cy="428939"/>
              </a:xfrm>
              <a:prstGeom prst="rect">
                <a:avLst/>
              </a:prstGeom>
            </p:spPr>
            <p:txBody>
              <a:bodyPr wrap="square" lIns="96430" tIns="48216" rIns="96430" bIns="48216">
                <a:spAutoFit/>
              </a:bodyPr>
              <a:lstStyle/>
              <a:p>
                <a:pPr defTabSz="963930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  <m:t>N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即是牛顿插值多项式，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 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称为牛顿插值余项。</a:t>
                </a:r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Rectangle 26">
                <a:extLst>
                  <a:ext uri="{FF2B5EF4-FFF2-40B4-BE49-F238E27FC236}">
                    <a16:creationId xmlns:a16="http://schemas.microsoft.com/office/drawing/2014/main" id="{78E90963-E392-4975-A6E8-1E06B61E8E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125" y="1456085"/>
                <a:ext cx="8084674" cy="428939"/>
              </a:xfrm>
              <a:prstGeom prst="rect">
                <a:avLst/>
              </a:prstGeom>
              <a:blipFill>
                <a:blip r:embed="rId3"/>
                <a:stretch>
                  <a:fillRect t="-4286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Pentagon 33">
            <a:extLst>
              <a:ext uri="{FF2B5EF4-FFF2-40B4-BE49-F238E27FC236}">
                <a16:creationId xmlns:a16="http://schemas.microsoft.com/office/drawing/2014/main" id="{A0BF426E-A1D2-4D02-AE78-7804334BD37F}"/>
              </a:ext>
            </a:extLst>
          </p:cNvPr>
          <p:cNvSpPr/>
          <p:nvPr/>
        </p:nvSpPr>
        <p:spPr>
          <a:xfrm>
            <a:off x="1520458" y="1546788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DFB335EE-5F2A-4687-90AF-89B514D7BC39}"/>
              </a:ext>
            </a:extLst>
          </p:cNvPr>
          <p:cNvSpPr/>
          <p:nvPr/>
        </p:nvSpPr>
        <p:spPr>
          <a:xfrm>
            <a:off x="2173498" y="2565576"/>
            <a:ext cx="6632141" cy="226431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Newton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插值的优点是：每增加一个节点，插值多项式只增加一项，即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因而便于递推运算。而且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Newton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插值的计算量小于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Lagrange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插值。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Pentagon 33">
            <a:extLst>
              <a:ext uri="{FF2B5EF4-FFF2-40B4-BE49-F238E27FC236}">
                <a16:creationId xmlns:a16="http://schemas.microsoft.com/office/drawing/2014/main" id="{4F690E94-993E-44B9-84EE-9FDDAF5F4743}"/>
              </a:ext>
            </a:extLst>
          </p:cNvPr>
          <p:cNvSpPr/>
          <p:nvPr/>
        </p:nvSpPr>
        <p:spPr>
          <a:xfrm>
            <a:off x="1532831" y="2656279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CE45D0-418E-44AF-9D43-265305151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935" y="3489564"/>
            <a:ext cx="56959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4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heme/theme1.xml><?xml version="1.0" encoding="utf-8"?>
<a:theme xmlns:a="http://schemas.openxmlformats.org/drawingml/2006/main" name="1_自定义设计方案">
  <a:themeElements>
    <a:clrScheme name="自定义 3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DD"/>
      </a:accent1>
      <a:accent2>
        <a:srgbClr val="00B0F2"/>
      </a:accent2>
      <a:accent3>
        <a:srgbClr val="007DDD"/>
      </a:accent3>
      <a:accent4>
        <a:srgbClr val="00B0F2"/>
      </a:accent4>
      <a:accent5>
        <a:srgbClr val="007DDD"/>
      </a:accent5>
      <a:accent6>
        <a:srgbClr val="00B0F2"/>
      </a:accent6>
      <a:hlink>
        <a:srgbClr val="007DDD"/>
      </a:hlink>
      <a:folHlink>
        <a:srgbClr val="00B0F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891</Words>
  <Application>Microsoft Office PowerPoint</Application>
  <PresentationFormat>自定义</PresentationFormat>
  <Paragraphs>145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黑体</vt:lpstr>
      <vt:lpstr>方正正准黑简体</vt:lpstr>
      <vt:lpstr>Arial</vt:lpstr>
      <vt:lpstr>Calibri</vt:lpstr>
      <vt:lpstr>Calibri Light</vt:lpstr>
      <vt:lpstr>Cambria Math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tukuppt</dc:title>
  <dc:subject>熊猫办公</dc:subject>
  <dc:creator/>
  <cp:keywords>tukuppt; tukppt</cp:keywords>
  <cp:lastModifiedBy/>
  <cp:revision>1</cp:revision>
  <dcterms:created xsi:type="dcterms:W3CDTF">2016-10-17T14:00:00Z</dcterms:created>
  <dcterms:modified xsi:type="dcterms:W3CDTF">2019-10-12T18:46:08Z</dcterms:modified>
  <cp:category>tukuppt</cp:category>
  <dc:identifier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