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31"/>
  </p:notesMasterIdLst>
  <p:handoutMasterIdLst>
    <p:handoutMasterId r:id="rId32"/>
  </p:handoutMasterIdLst>
  <p:sldIdLst>
    <p:sldId id="3205" r:id="rId2"/>
    <p:sldId id="3206" r:id="rId3"/>
    <p:sldId id="3207" r:id="rId4"/>
    <p:sldId id="3219" r:id="rId5"/>
    <p:sldId id="3272" r:id="rId6"/>
    <p:sldId id="3324" r:id="rId7"/>
    <p:sldId id="3325" r:id="rId8"/>
    <p:sldId id="3326" r:id="rId9"/>
    <p:sldId id="3327" r:id="rId10"/>
    <p:sldId id="3328" r:id="rId11"/>
    <p:sldId id="3329" r:id="rId12"/>
    <p:sldId id="3331" r:id="rId13"/>
    <p:sldId id="3330" r:id="rId14"/>
    <p:sldId id="3332" r:id="rId15"/>
    <p:sldId id="3333" r:id="rId16"/>
    <p:sldId id="3334" r:id="rId17"/>
    <p:sldId id="3336" r:id="rId18"/>
    <p:sldId id="3337" r:id="rId19"/>
    <p:sldId id="3335" r:id="rId20"/>
    <p:sldId id="3339" r:id="rId21"/>
    <p:sldId id="3340" r:id="rId22"/>
    <p:sldId id="3341" r:id="rId23"/>
    <p:sldId id="3342" r:id="rId24"/>
    <p:sldId id="3343" r:id="rId25"/>
    <p:sldId id="3344" r:id="rId26"/>
    <p:sldId id="3345" r:id="rId27"/>
    <p:sldId id="3233" r:id="rId28"/>
    <p:sldId id="3204" r:id="rId29"/>
    <p:sldId id="3323" r:id="rId30"/>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p15:clr>
            <a:srgbClr val="A4A3A4"/>
          </p15:clr>
        </p15:guide>
        <p15:guide id="2" pos="5638" userDrawn="1">
          <p15:clr>
            <a:srgbClr val="A4A3A4"/>
          </p15:clr>
        </p15:guide>
        <p15:guide id="3" pos="603" userDrawn="1">
          <p15:clr>
            <a:srgbClr val="A4A3A4"/>
          </p15:clr>
        </p15:guide>
        <p15:guide id="4" orient="horz" pos="3866" userDrawn="1">
          <p15:clr>
            <a:srgbClr val="A4A3A4"/>
          </p15:clr>
        </p15:guide>
        <p15:guide id="5" pos="5955" userDrawn="1">
          <p15:clr>
            <a:srgbClr val="A4A3A4"/>
          </p15:clr>
        </p15:guide>
        <p15:guide id="6" pos="376">
          <p15:clr>
            <a:srgbClr val="A4A3A4"/>
          </p15:clr>
        </p15:guide>
        <p15:guide id="7" pos="137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3C36"/>
    <a:srgbClr val="0070C0"/>
    <a:srgbClr val="FFFFFF"/>
    <a:srgbClr val="08B689"/>
    <a:srgbClr val="79B50F"/>
    <a:srgbClr val="09B0DE"/>
    <a:srgbClr val="6669D2"/>
    <a:srgbClr val="33BE9B"/>
    <a:srgbClr val="33FCC4"/>
    <a:srgbClr val="42D2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1" autoAdjust="0"/>
    <p:restoredTop sz="92986" autoAdjust="0"/>
  </p:normalViewPr>
  <p:slideViewPr>
    <p:cSldViewPr>
      <p:cViewPr varScale="1">
        <p:scale>
          <a:sx n="84" d="100"/>
          <a:sy n="84" d="100"/>
        </p:scale>
        <p:origin x="76" y="1336"/>
      </p:cViewPr>
      <p:guideLst>
        <p:guide orient="horz" pos="328"/>
        <p:guide pos="5638"/>
        <p:guide pos="603"/>
        <p:guide orient="horz" pos="3866"/>
        <p:guide pos="5955"/>
        <p:guide pos="376"/>
        <p:guide pos="1374"/>
      </p:guideLst>
    </p:cSldViewPr>
  </p:slideViewPr>
  <p:outlineViewPr>
    <p:cViewPr>
      <p:scale>
        <a:sx n="100" d="100"/>
        <a:sy n="100" d="100"/>
      </p:scale>
      <p:origin x="0" y="-14412"/>
    </p:cViewPr>
  </p:outlineViewPr>
  <p:notesTextViewPr>
    <p:cViewPr>
      <p:scale>
        <a:sx n="1" d="1"/>
        <a:sy n="1" d="1"/>
      </p:scale>
      <p:origin x="0" y="0"/>
    </p:cViewPr>
  </p:notesTextViewPr>
  <p:sorterViewPr>
    <p:cViewPr>
      <p:scale>
        <a:sx n="75" d="100"/>
        <a:sy n="75" d="100"/>
      </p:scale>
      <p:origin x="0" y="0"/>
    </p:cViewPr>
  </p:sorterViewPr>
  <p:notesViewPr>
    <p:cSldViewPr>
      <p:cViewPr varScale="1">
        <p:scale>
          <a:sx n="57" d="100"/>
          <a:sy n="57" d="100"/>
        </p:scale>
        <p:origin x="256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t>2019/10/26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2019/10/26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a:t>
            </a:fld>
            <a:endParaRPr lang="zh-CN" altLang="en-US"/>
          </a:p>
        </p:txBody>
      </p:sp>
    </p:spTree>
    <p:extLst>
      <p:ext uri="{BB962C8B-B14F-4D97-AF65-F5344CB8AC3E}">
        <p14:creationId xmlns:p14="http://schemas.microsoft.com/office/powerpoint/2010/main" val="4025191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10</a:t>
            </a:fld>
            <a:endParaRPr lang="zh-CN" altLang="en-US"/>
          </a:p>
        </p:txBody>
      </p:sp>
    </p:spTree>
    <p:extLst>
      <p:ext uri="{BB962C8B-B14F-4D97-AF65-F5344CB8AC3E}">
        <p14:creationId xmlns:p14="http://schemas.microsoft.com/office/powerpoint/2010/main" val="2473235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11</a:t>
            </a:fld>
            <a:endParaRPr lang="zh-CN" altLang="en-US"/>
          </a:p>
        </p:txBody>
      </p:sp>
    </p:spTree>
    <p:extLst>
      <p:ext uri="{BB962C8B-B14F-4D97-AF65-F5344CB8AC3E}">
        <p14:creationId xmlns:p14="http://schemas.microsoft.com/office/powerpoint/2010/main" val="273144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12</a:t>
            </a:fld>
            <a:endParaRPr lang="zh-CN" altLang="en-US"/>
          </a:p>
        </p:txBody>
      </p:sp>
    </p:spTree>
    <p:extLst>
      <p:ext uri="{BB962C8B-B14F-4D97-AF65-F5344CB8AC3E}">
        <p14:creationId xmlns:p14="http://schemas.microsoft.com/office/powerpoint/2010/main" val="1367969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13</a:t>
            </a:fld>
            <a:endParaRPr lang="zh-CN" altLang="en-US"/>
          </a:p>
        </p:txBody>
      </p:sp>
    </p:spTree>
    <p:extLst>
      <p:ext uri="{BB962C8B-B14F-4D97-AF65-F5344CB8AC3E}">
        <p14:creationId xmlns:p14="http://schemas.microsoft.com/office/powerpoint/2010/main" val="38120323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14</a:t>
            </a:fld>
            <a:endParaRPr lang="zh-CN" altLang="en-US"/>
          </a:p>
        </p:txBody>
      </p:sp>
    </p:spTree>
    <p:extLst>
      <p:ext uri="{BB962C8B-B14F-4D97-AF65-F5344CB8AC3E}">
        <p14:creationId xmlns:p14="http://schemas.microsoft.com/office/powerpoint/2010/main" val="1622867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15</a:t>
            </a:fld>
            <a:endParaRPr lang="zh-CN" altLang="en-US"/>
          </a:p>
        </p:txBody>
      </p:sp>
    </p:spTree>
    <p:extLst>
      <p:ext uri="{BB962C8B-B14F-4D97-AF65-F5344CB8AC3E}">
        <p14:creationId xmlns:p14="http://schemas.microsoft.com/office/powerpoint/2010/main" val="3206560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16</a:t>
            </a:fld>
            <a:endParaRPr lang="zh-CN" altLang="en-US"/>
          </a:p>
        </p:txBody>
      </p:sp>
    </p:spTree>
    <p:extLst>
      <p:ext uri="{BB962C8B-B14F-4D97-AF65-F5344CB8AC3E}">
        <p14:creationId xmlns:p14="http://schemas.microsoft.com/office/powerpoint/2010/main" val="3424183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17</a:t>
            </a:fld>
            <a:endParaRPr lang="zh-CN" altLang="en-US"/>
          </a:p>
        </p:txBody>
      </p:sp>
    </p:spTree>
    <p:extLst>
      <p:ext uri="{BB962C8B-B14F-4D97-AF65-F5344CB8AC3E}">
        <p14:creationId xmlns:p14="http://schemas.microsoft.com/office/powerpoint/2010/main" val="3424183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18</a:t>
            </a:fld>
            <a:endParaRPr lang="zh-CN" altLang="en-US"/>
          </a:p>
        </p:txBody>
      </p:sp>
    </p:spTree>
    <p:extLst>
      <p:ext uri="{BB962C8B-B14F-4D97-AF65-F5344CB8AC3E}">
        <p14:creationId xmlns:p14="http://schemas.microsoft.com/office/powerpoint/2010/main" val="2410909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19</a:t>
            </a:fld>
            <a:endParaRPr lang="zh-CN" altLang="en-US"/>
          </a:p>
        </p:txBody>
      </p:sp>
    </p:spTree>
    <p:extLst>
      <p:ext uri="{BB962C8B-B14F-4D97-AF65-F5344CB8AC3E}">
        <p14:creationId xmlns:p14="http://schemas.microsoft.com/office/powerpoint/2010/main" val="4243349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extLst>
      <p:ext uri="{BB962C8B-B14F-4D97-AF65-F5344CB8AC3E}">
        <p14:creationId xmlns:p14="http://schemas.microsoft.com/office/powerpoint/2010/main" val="27857153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20</a:t>
            </a:fld>
            <a:endParaRPr lang="zh-CN" altLang="en-US"/>
          </a:p>
        </p:txBody>
      </p:sp>
    </p:spTree>
    <p:extLst>
      <p:ext uri="{BB962C8B-B14F-4D97-AF65-F5344CB8AC3E}">
        <p14:creationId xmlns:p14="http://schemas.microsoft.com/office/powerpoint/2010/main" val="25196642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21</a:t>
            </a:fld>
            <a:endParaRPr lang="zh-CN" altLang="en-US"/>
          </a:p>
        </p:txBody>
      </p:sp>
    </p:spTree>
    <p:extLst>
      <p:ext uri="{BB962C8B-B14F-4D97-AF65-F5344CB8AC3E}">
        <p14:creationId xmlns:p14="http://schemas.microsoft.com/office/powerpoint/2010/main" val="18293697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22</a:t>
            </a:fld>
            <a:endParaRPr lang="zh-CN" altLang="en-US"/>
          </a:p>
        </p:txBody>
      </p:sp>
    </p:spTree>
    <p:extLst>
      <p:ext uri="{BB962C8B-B14F-4D97-AF65-F5344CB8AC3E}">
        <p14:creationId xmlns:p14="http://schemas.microsoft.com/office/powerpoint/2010/main" val="19913573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23</a:t>
            </a:fld>
            <a:endParaRPr lang="zh-CN" altLang="en-US"/>
          </a:p>
        </p:txBody>
      </p:sp>
    </p:spTree>
    <p:extLst>
      <p:ext uri="{BB962C8B-B14F-4D97-AF65-F5344CB8AC3E}">
        <p14:creationId xmlns:p14="http://schemas.microsoft.com/office/powerpoint/2010/main" val="34599649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24</a:t>
            </a:fld>
            <a:endParaRPr lang="zh-CN" altLang="en-US"/>
          </a:p>
        </p:txBody>
      </p:sp>
    </p:spTree>
    <p:extLst>
      <p:ext uri="{BB962C8B-B14F-4D97-AF65-F5344CB8AC3E}">
        <p14:creationId xmlns:p14="http://schemas.microsoft.com/office/powerpoint/2010/main" val="29579389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25</a:t>
            </a:fld>
            <a:endParaRPr lang="zh-CN" altLang="en-US"/>
          </a:p>
        </p:txBody>
      </p:sp>
    </p:spTree>
    <p:extLst>
      <p:ext uri="{BB962C8B-B14F-4D97-AF65-F5344CB8AC3E}">
        <p14:creationId xmlns:p14="http://schemas.microsoft.com/office/powerpoint/2010/main" val="35806773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26</a:t>
            </a:fld>
            <a:endParaRPr lang="zh-CN" altLang="en-US"/>
          </a:p>
        </p:txBody>
      </p:sp>
    </p:spTree>
    <p:extLst>
      <p:ext uri="{BB962C8B-B14F-4D97-AF65-F5344CB8AC3E}">
        <p14:creationId xmlns:p14="http://schemas.microsoft.com/office/powerpoint/2010/main" val="24415042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27</a:t>
            </a:fld>
            <a:endParaRPr lang="zh-CN" altLang="en-US"/>
          </a:p>
        </p:txBody>
      </p:sp>
    </p:spTree>
    <p:extLst>
      <p:ext uri="{BB962C8B-B14F-4D97-AF65-F5344CB8AC3E}">
        <p14:creationId xmlns:p14="http://schemas.microsoft.com/office/powerpoint/2010/main" val="24251295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28</a:t>
            </a:fld>
            <a:endParaRPr lang="zh-CN" altLang="en-US"/>
          </a:p>
        </p:txBody>
      </p:sp>
    </p:spTree>
    <p:extLst>
      <p:ext uri="{BB962C8B-B14F-4D97-AF65-F5344CB8AC3E}">
        <p14:creationId xmlns:p14="http://schemas.microsoft.com/office/powerpoint/2010/main" val="39286766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a:t>
            </a:fld>
            <a:endParaRPr lang="zh-CN" altLang="en-US"/>
          </a:p>
        </p:txBody>
      </p:sp>
    </p:spTree>
    <p:extLst>
      <p:ext uri="{BB962C8B-B14F-4D97-AF65-F5344CB8AC3E}">
        <p14:creationId xmlns:p14="http://schemas.microsoft.com/office/powerpoint/2010/main" val="2463772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4</a:t>
            </a:fld>
            <a:endParaRPr lang="zh-CN" altLang="en-US"/>
          </a:p>
        </p:txBody>
      </p:sp>
    </p:spTree>
    <p:extLst>
      <p:ext uri="{BB962C8B-B14F-4D97-AF65-F5344CB8AC3E}">
        <p14:creationId xmlns:p14="http://schemas.microsoft.com/office/powerpoint/2010/main" val="385429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5</a:t>
            </a:fld>
            <a:endParaRPr lang="zh-CN" altLang="en-US"/>
          </a:p>
        </p:txBody>
      </p:sp>
    </p:spTree>
    <p:extLst>
      <p:ext uri="{BB962C8B-B14F-4D97-AF65-F5344CB8AC3E}">
        <p14:creationId xmlns:p14="http://schemas.microsoft.com/office/powerpoint/2010/main" val="2573794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6</a:t>
            </a:fld>
            <a:endParaRPr lang="zh-CN" altLang="en-US"/>
          </a:p>
        </p:txBody>
      </p:sp>
    </p:spTree>
    <p:extLst>
      <p:ext uri="{BB962C8B-B14F-4D97-AF65-F5344CB8AC3E}">
        <p14:creationId xmlns:p14="http://schemas.microsoft.com/office/powerpoint/2010/main" val="1896031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7</a:t>
            </a:fld>
            <a:endParaRPr lang="zh-CN" altLang="en-US"/>
          </a:p>
        </p:txBody>
      </p:sp>
    </p:spTree>
    <p:extLst>
      <p:ext uri="{BB962C8B-B14F-4D97-AF65-F5344CB8AC3E}">
        <p14:creationId xmlns:p14="http://schemas.microsoft.com/office/powerpoint/2010/main" val="1700259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8</a:t>
            </a:fld>
            <a:endParaRPr lang="zh-CN" altLang="en-US"/>
          </a:p>
        </p:txBody>
      </p:sp>
    </p:spTree>
    <p:extLst>
      <p:ext uri="{BB962C8B-B14F-4D97-AF65-F5344CB8AC3E}">
        <p14:creationId xmlns:p14="http://schemas.microsoft.com/office/powerpoint/2010/main" val="1126857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9</a:t>
            </a:fld>
            <a:endParaRPr lang="zh-CN" altLang="en-US"/>
          </a:p>
        </p:txBody>
      </p:sp>
    </p:spTree>
    <p:extLst>
      <p:ext uri="{BB962C8B-B14F-4D97-AF65-F5344CB8AC3E}">
        <p14:creationId xmlns:p14="http://schemas.microsoft.com/office/powerpoint/2010/main" val="173458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750" advTm="0">
        <p:push dir="u"/>
      </p:transition>
    </mc:Choice>
    <mc:Fallback xmlns="">
      <p:transition spd="slow" advTm="0">
        <p:push dir="u"/>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t>2019/10/26</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4="http://schemas.microsoft.com/office/powerpoint/2010/main">
    <mc:Choice Requires="p14">
      <p:transition spd="slow" p14:dur="1750" advTm="0">
        <p:push dir="u"/>
      </p:transition>
    </mc:Choice>
    <mc:Fallback xmlns="">
      <p:transition spd="slow" advTm="0">
        <p:push dir="u"/>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un.org/zh/sections/issues-depth/population/"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12.xml"/><Relationship Id="rId4"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18.xml"/><Relationship Id="rId4"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27.xml"/><Relationship Id="rId4"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4.xml"/><Relationship Id="rId4"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10"/>
          <p:cNvSpPr txBox="1"/>
          <p:nvPr/>
        </p:nvSpPr>
        <p:spPr>
          <a:xfrm>
            <a:off x="2438016" y="2485805"/>
            <a:ext cx="5678462" cy="900238"/>
          </a:xfrm>
          <a:prstGeom prst="rect">
            <a:avLst/>
          </a:prstGeom>
          <a:noFill/>
        </p:spPr>
        <p:txBody>
          <a:bodyPr wrap="none" lIns="68572" tIns="34286" rIns="68572" bIns="34286">
            <a:spAutoFit/>
          </a:bodyPr>
          <a:lstStyle/>
          <a:p>
            <a:pPr algn="ctr">
              <a:buNone/>
            </a:pPr>
            <a:r>
              <a:rPr lang="zh-CN" altLang="en-US" sz="54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rPr>
              <a:t>数学建模竞赛实战</a:t>
            </a:r>
          </a:p>
        </p:txBody>
      </p:sp>
      <p:sp>
        <p:nvSpPr>
          <p:cNvPr id="70" name="矩形 69"/>
          <p:cNvSpPr/>
          <p:nvPr/>
        </p:nvSpPr>
        <p:spPr>
          <a:xfrm>
            <a:off x="4125119" y="4912469"/>
            <a:ext cx="2304256" cy="377018"/>
          </a:xfrm>
          <a:prstGeom prst="rect">
            <a:avLst/>
          </a:prstGeom>
        </p:spPr>
        <p:txBody>
          <a:bodyPr wrap="square" lIns="68572" tIns="34286" rIns="68572" bIns="34286">
            <a:spAutoFit/>
          </a:bodyPr>
          <a:lstStyle/>
          <a:p>
            <a:pPr algn="ctr"/>
            <a:r>
              <a:rPr lang="zh-CN" altLang="en-US" sz="20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rPr>
              <a:t>授课老师：查永春</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endParaRPr>
          </a:p>
        </p:txBody>
      </p:sp>
      <p:sp>
        <p:nvSpPr>
          <p:cNvPr id="71" name="矩形 70"/>
          <p:cNvSpPr/>
          <p:nvPr/>
        </p:nvSpPr>
        <p:spPr>
          <a:xfrm>
            <a:off x="2438016" y="4048373"/>
            <a:ext cx="6242198" cy="1300348"/>
          </a:xfrm>
          <a:prstGeom prst="rect">
            <a:avLst/>
          </a:prstGeom>
        </p:spPr>
        <p:txBody>
          <a:bodyPr wrap="square" lIns="68572" tIns="34286" rIns="68572" bIns="34286">
            <a:spAutoFit/>
          </a:bodyPr>
          <a:lstStyle/>
          <a:p>
            <a:pPr algn="ctr"/>
            <a:r>
              <a:rPr lang="zh-CN" altLang="en-US" sz="40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rPr>
              <a:t>算法篇：方程求解</a:t>
            </a:r>
            <a:endParaRPr lang="en-US" altLang="zh-CN" sz="40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endParaRPr>
          </a:p>
          <a:p>
            <a:pPr algn="ctr"/>
            <a:endParaRPr lang="en-US" altLang="zh-CN" sz="40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endParaRPr>
          </a:p>
        </p:txBody>
      </p:sp>
      <p:grpSp>
        <p:nvGrpSpPr>
          <p:cNvPr id="9" name="组合 8">
            <a:extLst>
              <a:ext uri="{FF2B5EF4-FFF2-40B4-BE49-F238E27FC236}">
                <a16:creationId xmlns:a16="http://schemas.microsoft.com/office/drawing/2014/main" id="{2F222261-4E86-0943-8883-4C95AE9A9E72}"/>
              </a:ext>
            </a:extLst>
          </p:cNvPr>
          <p:cNvGrpSpPr/>
          <p:nvPr/>
        </p:nvGrpSpPr>
        <p:grpSpPr>
          <a:xfrm rot="16200000">
            <a:off x="-642015" y="2594437"/>
            <a:ext cx="3528130" cy="2443343"/>
            <a:chOff x="4540310" y="-64474"/>
            <a:chExt cx="3182548" cy="2036641"/>
          </a:xfrm>
        </p:grpSpPr>
        <p:sp>
          <p:nvSpPr>
            <p:cNvPr id="10" name="等腰三角形 10">
              <a:extLst>
                <a:ext uri="{FF2B5EF4-FFF2-40B4-BE49-F238E27FC236}">
                  <a16:creationId xmlns:a16="http://schemas.microsoft.com/office/drawing/2014/main" id="{33A7C23F-57F6-BB4E-88FC-81AAE6DAE0D6}"/>
                </a:ext>
              </a:extLst>
            </p:cNvPr>
            <p:cNvSpPr/>
            <p:nvPr/>
          </p:nvSpPr>
          <p:spPr>
            <a:xfrm flipV="1">
              <a:off x="4540310" y="-8671"/>
              <a:ext cx="3175876" cy="1980838"/>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11" name="等腰三角形 7">
              <a:extLst>
                <a:ext uri="{FF2B5EF4-FFF2-40B4-BE49-F238E27FC236}">
                  <a16:creationId xmlns:a16="http://schemas.microsoft.com/office/drawing/2014/main" id="{23223162-D8A0-AD48-8C8F-4FC3094C3180}"/>
                </a:ext>
              </a:extLst>
            </p:cNvPr>
            <p:cNvSpPr/>
            <p:nvPr/>
          </p:nvSpPr>
          <p:spPr>
            <a:xfrm rot="5400000">
              <a:off x="5907233" y="156541"/>
              <a:ext cx="2036640" cy="1594610"/>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Lst>
              <a:ahLst/>
              <a:cxnLst>
                <a:cxn ang="0">
                  <a:pos x="connsiteX0-1" y="connsiteY0-2"/>
                </a:cxn>
                <a:cxn ang="0">
                  <a:pos x="connsiteX1-3" y="connsiteY1-4"/>
                </a:cxn>
                <a:cxn ang="0">
                  <a:pos x="connsiteX2-5" y="connsiteY2-6"/>
                </a:cxn>
                <a:cxn ang="0">
                  <a:pos x="connsiteX3-7" y="connsiteY3-8"/>
                </a:cxn>
              </a:cxnLst>
              <a:rect l="l" t="t" r="r" b="b"/>
              <a:pathLst>
                <a:path w="3109533" h="1138237">
                  <a:moveTo>
                    <a:pt x="0" y="661987"/>
                  </a:moveTo>
                  <a:lnTo>
                    <a:pt x="89747" y="0"/>
                  </a:lnTo>
                  <a:lnTo>
                    <a:pt x="3109533" y="1138237"/>
                  </a:lnTo>
                  <a:lnTo>
                    <a:pt x="0" y="661987"/>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grpSp>
      <p:grpSp>
        <p:nvGrpSpPr>
          <p:cNvPr id="12" name="组合 11">
            <a:extLst>
              <a:ext uri="{FF2B5EF4-FFF2-40B4-BE49-F238E27FC236}">
                <a16:creationId xmlns:a16="http://schemas.microsoft.com/office/drawing/2014/main" id="{9C1980D8-2607-6745-9DFC-1FEE09635A38}"/>
              </a:ext>
            </a:extLst>
          </p:cNvPr>
          <p:cNvGrpSpPr/>
          <p:nvPr/>
        </p:nvGrpSpPr>
        <p:grpSpPr>
          <a:xfrm rot="16200000">
            <a:off x="-994828" y="1022086"/>
            <a:ext cx="3542320" cy="1708211"/>
            <a:chOff x="5314256" y="-36573"/>
            <a:chExt cx="4223384" cy="2036640"/>
          </a:xfrm>
        </p:grpSpPr>
        <p:sp>
          <p:nvSpPr>
            <p:cNvPr id="13" name="等腰三角形 9">
              <a:extLst>
                <a:ext uri="{FF2B5EF4-FFF2-40B4-BE49-F238E27FC236}">
                  <a16:creationId xmlns:a16="http://schemas.microsoft.com/office/drawing/2014/main" id="{6621FBA1-36E4-4A4C-A316-B73E3E0B8A7C}"/>
                </a:ext>
              </a:extLst>
            </p:cNvPr>
            <p:cNvSpPr/>
            <p:nvPr/>
          </p:nvSpPr>
          <p:spPr>
            <a:xfrm flipV="1">
              <a:off x="5314256" y="17181"/>
              <a:ext cx="4190029" cy="1980838"/>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14" name="等腰三角形 7">
              <a:extLst>
                <a:ext uri="{FF2B5EF4-FFF2-40B4-BE49-F238E27FC236}">
                  <a16:creationId xmlns:a16="http://schemas.microsoft.com/office/drawing/2014/main" id="{7091281C-56D6-FD40-8584-0EDF44E39EF6}"/>
                </a:ext>
              </a:extLst>
            </p:cNvPr>
            <p:cNvSpPr/>
            <p:nvPr/>
          </p:nvSpPr>
          <p:spPr>
            <a:xfrm rot="5400000">
              <a:off x="7455135" y="-82438"/>
              <a:ext cx="2036640" cy="2128370"/>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 name="connsiteX0-65" fmla="*/ 0 w 3109533"/>
                <a:gd name="connsiteY0-66" fmla="*/ 947737 h 1423987"/>
                <a:gd name="connsiteX1-67" fmla="*/ 132344 w 3109533"/>
                <a:gd name="connsiteY1-68" fmla="*/ 0 h 1423987"/>
                <a:gd name="connsiteX2-69" fmla="*/ 3109533 w 3109533"/>
                <a:gd name="connsiteY2-70" fmla="*/ 1423987 h 1423987"/>
                <a:gd name="connsiteX3-71" fmla="*/ 0 w 3109533"/>
                <a:gd name="connsiteY3-72" fmla="*/ 947737 h 1423987"/>
                <a:gd name="connsiteX0-73" fmla="*/ 0 w 3109533"/>
                <a:gd name="connsiteY0-74" fmla="*/ 966787 h 1443037"/>
                <a:gd name="connsiteX1-75" fmla="*/ 132344 w 3109533"/>
                <a:gd name="connsiteY1-76" fmla="*/ 0 h 1443037"/>
                <a:gd name="connsiteX2-77" fmla="*/ 3109533 w 3109533"/>
                <a:gd name="connsiteY2-78" fmla="*/ 1443037 h 1443037"/>
                <a:gd name="connsiteX3-79" fmla="*/ 0 w 3109533"/>
                <a:gd name="connsiteY3-80" fmla="*/ 966787 h 1443037"/>
                <a:gd name="connsiteX0-81" fmla="*/ 0 w 3109533"/>
                <a:gd name="connsiteY0-82" fmla="*/ 1042987 h 1519237"/>
                <a:gd name="connsiteX1-83" fmla="*/ 47151 w 3109533"/>
                <a:gd name="connsiteY1-84" fmla="*/ 0 h 1519237"/>
                <a:gd name="connsiteX2-85" fmla="*/ 3109533 w 3109533"/>
                <a:gd name="connsiteY2-86" fmla="*/ 1519237 h 1519237"/>
                <a:gd name="connsiteX3-87" fmla="*/ 0 w 3109533"/>
                <a:gd name="connsiteY3-88" fmla="*/ 1042987 h 1519237"/>
              </a:gdLst>
              <a:ahLst/>
              <a:cxnLst>
                <a:cxn ang="0">
                  <a:pos x="connsiteX0-1" y="connsiteY0-2"/>
                </a:cxn>
                <a:cxn ang="0">
                  <a:pos x="connsiteX1-3" y="connsiteY1-4"/>
                </a:cxn>
                <a:cxn ang="0">
                  <a:pos x="connsiteX2-5" y="connsiteY2-6"/>
                </a:cxn>
                <a:cxn ang="0">
                  <a:pos x="connsiteX3-7" y="connsiteY3-8"/>
                </a:cxn>
              </a:cxnLst>
              <a:rect l="l" t="t" r="r" b="b"/>
              <a:pathLst>
                <a:path w="3109533" h="1519237">
                  <a:moveTo>
                    <a:pt x="0" y="1042987"/>
                  </a:moveTo>
                  <a:lnTo>
                    <a:pt x="47151" y="0"/>
                  </a:lnTo>
                  <a:lnTo>
                    <a:pt x="3109533" y="1519237"/>
                  </a:lnTo>
                  <a:lnTo>
                    <a:pt x="0" y="1042987"/>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grpSp>
      <p:sp>
        <p:nvSpPr>
          <p:cNvPr id="16" name="等腰三角形 14">
            <a:extLst>
              <a:ext uri="{FF2B5EF4-FFF2-40B4-BE49-F238E27FC236}">
                <a16:creationId xmlns:a16="http://schemas.microsoft.com/office/drawing/2014/main" id="{C06DB7B6-A1E1-D442-8B05-2B9134D23689}"/>
              </a:ext>
            </a:extLst>
          </p:cNvPr>
          <p:cNvSpPr/>
          <p:nvPr/>
        </p:nvSpPr>
        <p:spPr>
          <a:xfrm rot="16200000" flipV="1">
            <a:off x="-637423" y="4314030"/>
            <a:ext cx="3016850" cy="1826683"/>
          </a:xfrm>
          <a:prstGeom prst="triangle">
            <a:avLst/>
          </a:prstGeom>
          <a:solidFill>
            <a:schemeClr val="accent1">
              <a:lumMod val="40000"/>
              <a:lumOff val="60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17" name="等腰三角形 7">
            <a:extLst>
              <a:ext uri="{FF2B5EF4-FFF2-40B4-BE49-F238E27FC236}">
                <a16:creationId xmlns:a16="http://schemas.microsoft.com/office/drawing/2014/main" id="{97D2F4CA-2203-584F-B55B-0E6AA9D9E548}"/>
              </a:ext>
            </a:extLst>
          </p:cNvPr>
          <p:cNvSpPr/>
          <p:nvPr/>
        </p:nvSpPr>
        <p:spPr>
          <a:xfrm>
            <a:off x="-54563" y="3709258"/>
            <a:ext cx="1839448" cy="1547591"/>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 name="connsiteX0-65" fmla="*/ 0 w 3109533"/>
              <a:gd name="connsiteY0-66" fmla="*/ 343072 h 819322"/>
              <a:gd name="connsiteX1-67" fmla="*/ 1083753 w 3109533"/>
              <a:gd name="connsiteY1-68" fmla="*/ 0 h 819322"/>
              <a:gd name="connsiteX2-69" fmla="*/ 3109533 w 3109533"/>
              <a:gd name="connsiteY2-70" fmla="*/ 819322 h 819322"/>
              <a:gd name="connsiteX3-71" fmla="*/ 0 w 3109533"/>
              <a:gd name="connsiteY3-72" fmla="*/ 343072 h 819322"/>
              <a:gd name="connsiteX0-73" fmla="*/ 104211 w 2025780"/>
              <a:gd name="connsiteY0-74" fmla="*/ 502530 h 819322"/>
              <a:gd name="connsiteX1-75" fmla="*/ 0 w 2025780"/>
              <a:gd name="connsiteY1-76" fmla="*/ 0 h 819322"/>
              <a:gd name="connsiteX2-77" fmla="*/ 2025780 w 2025780"/>
              <a:gd name="connsiteY2-78" fmla="*/ 819322 h 819322"/>
              <a:gd name="connsiteX3-79" fmla="*/ 104211 w 2025780"/>
              <a:gd name="connsiteY3-80" fmla="*/ 502530 h 819322"/>
              <a:gd name="connsiteX0-81" fmla="*/ 31479 w 1953048"/>
              <a:gd name="connsiteY0-82" fmla="*/ 490264 h 807056"/>
              <a:gd name="connsiteX1-83" fmla="*/ 0 w 1953048"/>
              <a:gd name="connsiteY1-84" fmla="*/ 0 h 807056"/>
              <a:gd name="connsiteX2-85" fmla="*/ 1953048 w 1953048"/>
              <a:gd name="connsiteY2-86" fmla="*/ 807056 h 807056"/>
              <a:gd name="connsiteX3-87" fmla="*/ 31479 w 1953048"/>
              <a:gd name="connsiteY3-88" fmla="*/ 490264 h 807056"/>
            </a:gdLst>
            <a:ahLst/>
            <a:cxnLst>
              <a:cxn ang="0">
                <a:pos x="connsiteX0-1" y="connsiteY0-2"/>
              </a:cxn>
              <a:cxn ang="0">
                <a:pos x="connsiteX1-3" y="connsiteY1-4"/>
              </a:cxn>
              <a:cxn ang="0">
                <a:pos x="connsiteX2-5" y="connsiteY2-6"/>
              </a:cxn>
              <a:cxn ang="0">
                <a:pos x="connsiteX3-7" y="connsiteY3-8"/>
              </a:cxn>
            </a:cxnLst>
            <a:rect l="l" t="t" r="r" b="b"/>
            <a:pathLst>
              <a:path w="1953048" h="807056">
                <a:moveTo>
                  <a:pt x="31479" y="490264"/>
                </a:moveTo>
                <a:lnTo>
                  <a:pt x="0" y="0"/>
                </a:lnTo>
                <a:lnTo>
                  <a:pt x="1953048" y="807056"/>
                </a:lnTo>
                <a:lnTo>
                  <a:pt x="31479" y="490264"/>
                </a:lnTo>
                <a:close/>
              </a:path>
            </a:pathLst>
          </a:custGeom>
          <a:solidFill>
            <a:schemeClr val="bg1">
              <a:lumMod val="8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1122721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微分方程建模</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3892708"/>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建模与求解：</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由</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(1)(2)</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得到</a:t>
                </a:r>
                <a14:m>
                  <m:oMath xmlns:m="http://schemas.openxmlformats.org/officeDocument/2006/math">
                    <m:r>
                      <m:rPr>
                        <m:sty m:val="p"/>
                      </m:r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r</m:t>
                    </m:r>
                    <m:d>
                      <m:d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e>
                    </m:d>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𝑟</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m:t>
                    </m:r>
                    <m:f>
                      <m:f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fPr>
                      <m:num>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num>
                      <m:den>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𝑚</m:t>
                            </m:r>
                          </m:sub>
                        </m:sSub>
                      </m:den>
                    </m:f>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，进而得到：</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14:m>
                  <m:oMathPara xmlns:m="http://schemas.openxmlformats.org/officeDocument/2006/math">
                    <m:oMathParaPr>
                      <m:jc m:val="centerGroup"/>
                    </m:oMathParaPr>
                    <m:oMath xmlns:m="http://schemas.openxmlformats.org/officeDocument/2006/math">
                      <m:f>
                        <m:f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fPr>
                        <m:num>
                          <m:r>
                            <m:rPr>
                              <m:sty m:val="p"/>
                            </m:r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d</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num>
                        <m:den>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𝑑𝑡</m:t>
                          </m:r>
                        </m:den>
                      </m:f>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𝑟</m:t>
                      </m:r>
                      <m:d>
                        <m:d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m:t>
                          </m:r>
                          <m:f>
                            <m:f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fPr>
                            <m:num>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num>
                            <m:den>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𝑚</m:t>
                                  </m:r>
                                </m:sub>
                              </m:sSub>
                            </m:den>
                          </m:f>
                        </m:e>
                      </m:d>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  </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d>
                        <m:d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𝑡</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0</m:t>
                              </m:r>
                            </m:sub>
                          </m:sSub>
                        </m:e>
                      </m:d>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0</m:t>
                          </m:r>
                        </m:sub>
                      </m:sSub>
                    </m:oMath>
                  </m:oMathPara>
                </a14:m>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求解得到</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sz="2000" dirty="0" err="1">
                    <a:solidFill>
                      <a:schemeClr val="accent1">
                        <a:lumMod val="75000"/>
                      </a:schemeClr>
                    </a:solidFill>
                    <a:latin typeface="黑体" panose="02010609060101010101" pitchFamily="49" charset="-122"/>
                    <a:ea typeface="黑体" panose="02010609060101010101" pitchFamily="49" charset="-122"/>
                    <a:cs typeface="+mn-ea"/>
                  </a:rPr>
                  <a:t>solve.m</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14:m>
                  <m:oMathPara xmlns:m="http://schemas.openxmlformats.org/officeDocument/2006/math">
                    <m:oMathParaPr>
                      <m:jc m:val="centerGroup"/>
                    </m:oMathParaPr>
                    <m:oMath xmlns:m="http://schemas.openxmlformats.org/officeDocument/2006/math">
                      <m:r>
                        <m:rPr>
                          <m:sty m:val="p"/>
                        </m:r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x</m:t>
                      </m:r>
                      <m:d>
                        <m:d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𝑡</m:t>
                          </m:r>
                        </m:e>
                      </m:d>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f>
                        <m:f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fPr>
                        <m:num>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𝑚</m:t>
                              </m:r>
                            </m:sub>
                          </m:sSub>
                        </m:num>
                        <m:den>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m:t>
                          </m:r>
                          <m:d>
                            <m:d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dPr>
                            <m:e>
                              <m:f>
                                <m:f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fPr>
                                <m:num>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𝑚</m:t>
                                      </m:r>
                                    </m:sub>
                                  </m:sSub>
                                </m:num>
                                <m:den>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0</m:t>
                                      </m:r>
                                    </m:sub>
                                  </m:sSub>
                                </m:den>
                              </m:f>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m:t>
                              </m:r>
                            </m:e>
                          </m:d>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Sup>
                            <m:sSup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𝑒</m:t>
                              </m:r>
                            </m:e>
                            <m:sup>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𝑟</m:t>
                              </m:r>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𝑡</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𝑡</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0</m:t>
                                  </m:r>
                                </m:sub>
                              </m:s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up>
                          </m:sSup>
                        </m:den>
                      </m:f>
                    </m:oMath>
                  </m:oMathPara>
                </a14:m>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xmlns="">
          <p:sp>
            <p:nvSpPr>
              <p:cNvPr id="11" name="Rectangle 26">
                <a:extLst>
                  <a:ext uri="{FF2B5EF4-FFF2-40B4-BE49-F238E27FC236}">
                    <a16:creationId xmlns:a16="http://schemas.microsoft.com/office/drawing/2014/main" id="{7333FBA8-87E1-4110-A516-EA9615A2CAB9}"/>
                  </a:ext>
                </a:extLst>
              </p:cNvPr>
              <p:cNvSpPr>
                <a:spLocks noRot="1" noChangeAspect="1" noMove="1" noResize="1" noEditPoints="1" noAdjustHandles="1" noChangeArrowheads="1" noChangeShapeType="1" noTextEdit="1"/>
              </p:cNvSpPr>
              <p:nvPr/>
            </p:nvSpPr>
            <p:spPr>
              <a:xfrm>
                <a:off x="2157521" y="1187085"/>
                <a:ext cx="10032494" cy="3892708"/>
              </a:xfrm>
              <a:prstGeom prst="rect">
                <a:avLst/>
              </a:prstGeom>
              <a:blipFill>
                <a:blip r:embed="rId3"/>
                <a:stretch>
                  <a:fillRect l="-608" t="-4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2678035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微分方程建模</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1894982"/>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结果检验：设</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1790</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年</a:t>
                </a:r>
                <a14:m>
                  <m:oMath xmlns:m="http://schemas.openxmlformats.org/officeDocument/2006/math">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𝑡</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𝑡</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0</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=0,</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0</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=3.9∗</m:t>
                    </m:r>
                    <m:sSup>
                      <m:sSup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10</m:t>
                        </m:r>
                      </m:e>
                      <m: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6</m:t>
                        </m:r>
                      </m:sup>
                    </m:s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𝑚</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=197∗</m:t>
                    </m:r>
                    <m:sSup>
                      <m:sSup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10</m:t>
                        </m:r>
                      </m:e>
                      <m: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6</m:t>
                        </m:r>
                      </m:sup>
                    </m:s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𝑟</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=0.3134</m:t>
                    </m:r>
                  </m:oMath>
                </a14:m>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则直到</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1930</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年计算结果实际都吻合的较好。而在</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1930</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年以后，计算结果与实际有较大偏差，这是因为</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60</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年代的实际人口数已经突破了假设的极限人口数，由此可知，该模型的最大缺点是不易确定</a:t>
                </a:r>
                <a14:m>
                  <m:oMath xmlns:m="http://schemas.openxmlformats.org/officeDocument/2006/math">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𝑚</m:t>
                        </m:r>
                      </m:sub>
                    </m:sSub>
                  </m:oMath>
                </a14:m>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如何作进一步改进？</a:t>
                </a:r>
                <a:r>
                  <a:rPr lang="en-US" altLang="zh-CN" sz="2000" dirty="0">
                    <a:hlinkClick r:id="rId3"/>
                  </a:rPr>
                  <a:t>https://www.un.org/zh/sections/issues-depth/population/</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xmlns="">
          <p:sp>
            <p:nvSpPr>
              <p:cNvPr id="11" name="Rectangle 26">
                <a:extLst>
                  <a:ext uri="{FF2B5EF4-FFF2-40B4-BE49-F238E27FC236}">
                    <a16:creationId xmlns:a16="http://schemas.microsoft.com/office/drawing/2014/main" id="{7333FBA8-87E1-4110-A516-EA9615A2CAB9}"/>
                  </a:ext>
                </a:extLst>
              </p:cNvPr>
              <p:cNvSpPr>
                <a:spLocks noRot="1" noChangeAspect="1" noMove="1" noResize="1" noEditPoints="1" noAdjustHandles="1" noChangeArrowheads="1" noChangeShapeType="1" noTextEdit="1"/>
              </p:cNvSpPr>
              <p:nvPr/>
            </p:nvSpPr>
            <p:spPr>
              <a:xfrm>
                <a:off x="2157521" y="1187085"/>
                <a:ext cx="10032494" cy="1894982"/>
              </a:xfrm>
              <a:prstGeom prst="rect">
                <a:avLst/>
              </a:prstGeom>
              <a:blipFill>
                <a:blip r:embed="rId4"/>
                <a:stretch>
                  <a:fillRect l="-608" t="-965" r="-4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1896998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 y="3562252"/>
            <a:ext cx="12858044" cy="13716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solidFill>
                <a:sysClr val="windowText" lastClr="000000"/>
              </a:solidFill>
              <a:latin typeface="黑体" panose="02010609060101010101" pitchFamily="49" charset="-122"/>
              <a:ea typeface="黑体" panose="02010609060101010101" pitchFamily="49" charset="-122"/>
            </a:endParaRPr>
          </a:p>
        </p:txBody>
      </p:sp>
      <p:sp>
        <p:nvSpPr>
          <p:cNvPr id="2053" name="文本框 14"/>
          <p:cNvSpPr txBox="1">
            <a:spLocks noChangeArrowheads="1"/>
          </p:cNvSpPr>
          <p:nvPr>
            <p:custDataLst>
              <p:tags r:id="rId2"/>
            </p:custDataLst>
          </p:nvPr>
        </p:nvSpPr>
        <p:spPr bwMode="auto">
          <a:xfrm>
            <a:off x="2396927" y="3400301"/>
            <a:ext cx="123110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a:solidFill>
                  <a:schemeClr val="bg1"/>
                </a:solidFill>
                <a:latin typeface="黑体" panose="02010609060101010101" pitchFamily="49" charset="-122"/>
                <a:ea typeface="黑体" panose="02010609060101010101" pitchFamily="49" charset="-122"/>
                <a:sym typeface="Arial" panose="020B0604020202020204" pitchFamily="34" charset="0"/>
              </a:rPr>
              <a:t>02</a:t>
            </a:r>
            <a:endParaRPr lang="zh-CN" altLang="en-US" sz="960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
        <p:nvSpPr>
          <p:cNvPr id="6" name="标题 5"/>
          <p:cNvSpPr txBox="1"/>
          <p:nvPr>
            <p:custDataLst>
              <p:tags r:id="rId3"/>
            </p:custDataLst>
          </p:nvPr>
        </p:nvSpPr>
        <p:spPr>
          <a:xfrm>
            <a:off x="3693071" y="3749467"/>
            <a:ext cx="8790576" cy="997196"/>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7200" kern="0" dirty="0">
                <a:solidFill>
                  <a:schemeClr val="bg1"/>
                </a:solidFill>
                <a:latin typeface="黑体" panose="02010609060101010101" pitchFamily="49" charset="-122"/>
                <a:ea typeface="黑体" panose="02010609060101010101" pitchFamily="49" charset="-122"/>
                <a:sym typeface="Arial" panose="020B0604020202020204" pitchFamily="34" charset="0"/>
              </a:rPr>
              <a:t>常微分方程解法</a:t>
            </a:r>
          </a:p>
        </p:txBody>
      </p:sp>
    </p:spTree>
    <p:custDataLst>
      <p:tags r:id="rId1"/>
    </p:custDataLst>
    <p:extLst>
      <p:ext uri="{BB962C8B-B14F-4D97-AF65-F5344CB8AC3E}">
        <p14:creationId xmlns:p14="http://schemas.microsoft.com/office/powerpoint/2010/main" val="384895885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常微分方程解法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2426986"/>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建立微分方程只是解决问题的第一步，通常需要求出方程的解来说明实际现象，并</a:t>
                </a: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加以检验。如果能得到解析形式的解固然是便于分析和应用的，但是我们知道，只有线</a:t>
                </a: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性常系数微分方程，并且自由项是某些特殊类型的函数时，才可以肯定得到这样的解，</a:t>
                </a: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而绝大多数变系数方程、非线性方程都是所谓“解不出来”的，即使看起来非常简单的方程如</a:t>
                </a:r>
                <a14:m>
                  <m:oMath xmlns:m="http://schemas.openxmlformats.org/officeDocument/2006/math">
                    <m:f>
                      <m:f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fPr>
                      <m:num>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𝑑𝑦</m:t>
                        </m:r>
                      </m:num>
                      <m:den>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𝑑𝑥</m:t>
                        </m:r>
                      </m:den>
                    </m:f>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p>
                      <m:sSup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2</m:t>
                        </m:r>
                      </m:sup>
                    </m:s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p>
                      <m:sSup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𝑦</m:t>
                        </m:r>
                      </m:e>
                      <m: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2</m:t>
                        </m:r>
                      </m:sup>
                    </m:sSup>
                  </m:oMath>
                </a14:m>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于是对于用微分方程解决实际问题来说，数值解法就是一个十</a:t>
                </a: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分重要的手段。</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xmlns="">
          <p:sp>
            <p:nvSpPr>
              <p:cNvPr id="11" name="Rectangle 26">
                <a:extLst>
                  <a:ext uri="{FF2B5EF4-FFF2-40B4-BE49-F238E27FC236}">
                    <a16:creationId xmlns:a16="http://schemas.microsoft.com/office/drawing/2014/main" id="{7333FBA8-87E1-4110-A516-EA9615A2CAB9}"/>
                  </a:ext>
                </a:extLst>
              </p:cNvPr>
              <p:cNvSpPr>
                <a:spLocks noRot="1" noChangeAspect="1" noMove="1" noResize="1" noEditPoints="1" noAdjustHandles="1" noChangeArrowheads="1" noChangeShapeType="1" noTextEdit="1"/>
              </p:cNvSpPr>
              <p:nvPr/>
            </p:nvSpPr>
            <p:spPr>
              <a:xfrm>
                <a:off x="2157521" y="1187085"/>
                <a:ext cx="10032494" cy="2426986"/>
              </a:xfrm>
              <a:prstGeom prst="rect">
                <a:avLst/>
              </a:prstGeom>
              <a:blipFill>
                <a:blip r:embed="rId3"/>
                <a:stretch>
                  <a:fillRect l="-608" t="-754" b="-3266"/>
                </a:stretch>
              </a:blipFill>
            </p:spPr>
            <p:txBody>
              <a:bodyPr/>
              <a:lstStyle/>
              <a:p>
                <a:r>
                  <a:rPr lang="zh-CN" altLang="en-US">
                    <a:noFill/>
                  </a:rPr>
                  <a:t> </a:t>
                </a:r>
              </a:p>
            </p:txBody>
          </p:sp>
        </mc:Fallback>
      </mc:AlternateContent>
      <p:sp>
        <p:nvSpPr>
          <p:cNvPr id="9" name="Pentagon 33">
            <a:extLst>
              <a:ext uri="{FF2B5EF4-FFF2-40B4-BE49-F238E27FC236}">
                <a16:creationId xmlns:a16="http://schemas.microsoft.com/office/drawing/2014/main" id="{E197E685-94BC-4561-9CA8-406E82162CDC}"/>
              </a:ext>
            </a:extLst>
          </p:cNvPr>
          <p:cNvSpPr/>
          <p:nvPr/>
        </p:nvSpPr>
        <p:spPr>
          <a:xfrm>
            <a:off x="1532831" y="401003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12" name="Rectangle 26">
                <a:extLst>
                  <a:ext uri="{FF2B5EF4-FFF2-40B4-BE49-F238E27FC236}">
                    <a16:creationId xmlns:a16="http://schemas.microsoft.com/office/drawing/2014/main" id="{6D7F40C0-205A-46D1-82CA-B0F21A6437E5}"/>
                  </a:ext>
                </a:extLst>
              </p:cNvPr>
              <p:cNvSpPr/>
              <p:nvPr/>
            </p:nvSpPr>
            <p:spPr>
              <a:xfrm>
                <a:off x="2157520" y="3976366"/>
                <a:ext cx="10701229" cy="1832144"/>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数值解法：首先将微分方程离散化，可以使用以下方法：</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差商近似导数。</a:t>
                </a:r>
                <a14:m>
                  <m:oMath xmlns:m="http://schemas.openxmlformats.org/officeDocument/2006/math">
                    <m:r>
                      <a:rPr lang="zh-CN" altLang="en-US" sz="2000" b="0" i="1" dirty="0">
                        <a:solidFill>
                          <a:schemeClr val="accent1">
                            <a:lumMod val="75000"/>
                          </a:schemeClr>
                        </a:solidFill>
                        <a:latin typeface="Cambria Math" panose="02040503050406030204" pitchFamily="18" charset="0"/>
                        <a:ea typeface="黑体" panose="02010609060101010101" pitchFamily="49" charset="-122"/>
                        <a:cs typeface="+mn-ea"/>
                      </a:rPr>
                      <m:t>设</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 </m:t>
                    </m:r>
                    <m:r>
                      <a:rPr lang="zh-CN" altLang="en-US" sz="2000" i="1" dirty="0">
                        <a:solidFill>
                          <a:schemeClr val="accent1">
                            <a:lumMod val="75000"/>
                          </a:schemeClr>
                        </a:solidFill>
                        <a:latin typeface="Cambria Math" panose="02040503050406030204" pitchFamily="18" charset="0"/>
                        <a:ea typeface="黑体" panose="02010609060101010101" pitchFamily="49" charset="-122"/>
                        <a:cs typeface="+mn-ea"/>
                      </a:rPr>
                      <m:t>：</m:t>
                    </m:r>
                    <m:sSup>
                      <m:sSup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𝑦</m:t>
                        </m:r>
                      </m:e>
                      <m: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up>
                    </m:sSup>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𝑛</m:t>
                            </m:r>
                          </m:sub>
                        </m:sSub>
                      </m:e>
                    </m:d>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f>
                      <m:f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fPr>
                      <m:num>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𝑦</m:t>
                        </m:r>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𝑛</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sub>
                            </m:sSub>
                          </m:e>
                        </m:d>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𝑦</m:t>
                        </m:r>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𝑛</m:t>
                                </m:r>
                              </m:sub>
                            </m:sSub>
                          </m:e>
                        </m:d>
                      </m:num>
                      <m:den>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m:rPr>
                                <m:sty m:val="p"/>
                              </m:r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x</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𝑛</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𝑛</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 </m:t>
                        </m:r>
                      </m:den>
                    </m:f>
                    <m:r>
                      <a:rPr lang="zh-CN" altLang="en-US" sz="2000" i="1">
                        <a:solidFill>
                          <a:schemeClr val="accent1">
                            <a:lumMod val="75000"/>
                          </a:schemeClr>
                        </a:solidFill>
                        <a:latin typeface="Cambria Math" panose="02040503050406030204" pitchFamily="18" charset="0"/>
                        <a:ea typeface="黑体" panose="02010609060101010101" pitchFamily="49" charset="-122"/>
                        <a:cs typeface="+mn-ea"/>
                      </a:rPr>
                      <m:t>，</m:t>
                    </m:r>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则可得：</a:t>
                </a:r>
                <a14:m>
                  <m:oMath xmlns:m="http://schemas.openxmlformats.org/officeDocument/2006/math">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𝑦</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𝑛</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𝑦</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𝑛</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𝑛</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𝑛</m:t>
                            </m:r>
                          </m:sub>
                        </m:sSub>
                      </m:e>
                    </m:d>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𝑓</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𝑛</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𝑦</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𝑛</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oMath>
                </a14:m>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数值积分。</a:t>
                </a:r>
                <a14:m>
                  <m:oMath xmlns:m="http://schemas.openxmlformats.org/officeDocument/2006/math">
                    <m:r>
                      <m:rPr>
                        <m:sty m:val="p"/>
                      </m:r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y</m:t>
                    </m:r>
                    <m:d>
                      <m:d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𝑛</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m:t>
                            </m:r>
                          </m:sub>
                        </m:sSub>
                      </m:e>
                    </m:d>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𝑦</m:t>
                    </m:r>
                    <m:d>
                      <m:d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𝑛</m:t>
                            </m:r>
                          </m:sub>
                        </m:sSub>
                      </m:e>
                    </m:d>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nary>
                      <m:naryPr>
                        <m:supHide m:val="on"/>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naryPr>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sub>
                      <m:sup/>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𝑓</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d>
                          <m:d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𝑦</m:t>
                            </m:r>
                            <m:d>
                              <m:d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e>
                            </m:d>
                          </m:e>
                        </m:d>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𝑑𝑥</m:t>
                        </m:r>
                      </m:e>
                    </m:nary>
                  </m:oMath>
                </a14:m>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(3)Taylor</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级数展开。</a:t>
                </a:r>
                <a14:m>
                  <m:oMath xmlns:m="http://schemas.openxmlformats.org/officeDocument/2006/math">
                    <m:r>
                      <m:rPr>
                        <m:sty m:val="p"/>
                      </m:r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y</m:t>
                    </m:r>
                    <m:d>
                      <m:d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𝑛</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m:t>
                            </m:r>
                          </m:sub>
                        </m:sSub>
                      </m:e>
                    </m:d>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𝑦</m:t>
                    </m:r>
                    <m:d>
                      <m:d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𝑛</m:t>
                            </m:r>
                          </m:sub>
                        </m:sSub>
                      </m:e>
                    </m:d>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h𝑦</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𝑛</m:t>
                        </m:r>
                      </m:sub>
                    </m:s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oMath>
                </a14:m>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xmlns="">
          <p:sp>
            <p:nvSpPr>
              <p:cNvPr id="12" name="Rectangle 26">
                <a:extLst>
                  <a:ext uri="{FF2B5EF4-FFF2-40B4-BE49-F238E27FC236}">
                    <a16:creationId xmlns:a16="http://schemas.microsoft.com/office/drawing/2014/main" id="{6D7F40C0-205A-46D1-82CA-B0F21A6437E5}"/>
                  </a:ext>
                </a:extLst>
              </p:cNvPr>
              <p:cNvSpPr>
                <a:spLocks noRot="1" noChangeAspect="1" noMove="1" noResize="1" noEditPoints="1" noAdjustHandles="1" noChangeArrowheads="1" noChangeShapeType="1" noTextEdit="1"/>
              </p:cNvSpPr>
              <p:nvPr/>
            </p:nvSpPr>
            <p:spPr>
              <a:xfrm>
                <a:off x="2157520" y="3976366"/>
                <a:ext cx="10701229" cy="1832144"/>
              </a:xfrm>
              <a:prstGeom prst="rect">
                <a:avLst/>
              </a:prstGeom>
              <a:blipFill>
                <a:blip r:embed="rId4"/>
                <a:stretch>
                  <a:fillRect l="-570" t="-997" b="-292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65959677"/>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常微分方程解法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1982185"/>
              </a:xfrm>
              <a:prstGeom prst="rect">
                <a:avLst/>
              </a:prstGeom>
            </p:spPr>
            <p:txBody>
              <a:bodyPr wrap="square" lIns="96430" tIns="48216" rIns="96430" bIns="48216">
                <a:spAutoFit/>
              </a:bodyPr>
              <a:lstStyle/>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Euler</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方法：使用差分方程来近似。根据近似的方程，分为前向欧拉公式和后向欧拉公式。</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前向欧拉公式：</a:t>
                </a:r>
                <a:r>
                  <a:rPr lang="en-US" altLang="zh-CN" sz="2000" dirty="0">
                    <a:solidFill>
                      <a:schemeClr val="accent1">
                        <a:lumMod val="75000"/>
                      </a:schemeClr>
                    </a:solidFill>
                    <a:ea typeface="黑体" panose="02010609060101010101" pitchFamily="49" charset="-122"/>
                    <a:cs typeface="+mn-ea"/>
                  </a:rPr>
                  <a:t> </a:t>
                </a:r>
                <a14:m>
                  <m:oMath xmlns:m="http://schemas.openxmlformats.org/officeDocument/2006/math">
                    <m:sSup>
                      <m:sSup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𝑦</m:t>
                        </m:r>
                      </m:e>
                      <m:sup>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m:t>
                        </m:r>
                      </m:sup>
                    </m:sSup>
                    <m:d>
                      <m:d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𝑛</m:t>
                            </m:r>
                          </m:sub>
                        </m:sSub>
                      </m:e>
                    </m:d>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m:t>
                    </m:r>
                    <m:f>
                      <m:f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fPr>
                      <m:num>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𝑦</m:t>
                        </m:r>
                        <m:d>
                          <m:d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𝑛</m:t>
                                </m:r>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+1</m:t>
                                </m:r>
                              </m:sub>
                            </m:sSub>
                          </m:e>
                        </m:d>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𝑦</m:t>
                        </m:r>
                        <m:d>
                          <m:d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𝑛</m:t>
                                </m:r>
                              </m:sub>
                            </m:sSub>
                          </m:e>
                        </m:d>
                      </m:num>
                      <m:den>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m:rPr>
                                <m:sty m:val="p"/>
                              </m:r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x</m:t>
                            </m:r>
                          </m:e>
                          <m: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𝑛</m:t>
                            </m:r>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𝑛</m:t>
                            </m:r>
                          </m:sub>
                        </m:s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 </m:t>
                        </m:r>
                      </m:den>
                    </m:f>
                  </m:oMath>
                </a14:m>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后向欧拉公式：</a:t>
                </a:r>
                <a:r>
                  <a:rPr lang="en-US" altLang="zh-CN" sz="2000" dirty="0">
                    <a:solidFill>
                      <a:schemeClr val="accent1">
                        <a:lumMod val="75000"/>
                      </a:schemeClr>
                    </a:solidFill>
                    <a:ea typeface="黑体" panose="02010609060101010101" pitchFamily="49" charset="-122"/>
                    <a:cs typeface="+mn-ea"/>
                  </a:rPr>
                  <a:t> </a:t>
                </a:r>
                <a14:m>
                  <m:oMath xmlns:m="http://schemas.openxmlformats.org/officeDocument/2006/math">
                    <m:sSup>
                      <m:sSup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𝑦</m:t>
                        </m:r>
                      </m:e>
                      <m:sup>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m:t>
                        </m:r>
                      </m:sup>
                    </m:sSup>
                    <m:d>
                      <m:d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𝑛</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sub>
                        </m:sSub>
                      </m:e>
                    </m:d>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m:t>
                    </m:r>
                    <m:f>
                      <m:f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fPr>
                      <m:num>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𝑦</m:t>
                        </m:r>
                        <m:d>
                          <m:d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𝑛</m:t>
                                </m:r>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+1</m:t>
                                </m:r>
                              </m:sub>
                            </m:sSub>
                          </m:e>
                        </m:d>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𝑦</m:t>
                        </m:r>
                        <m:d>
                          <m:d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𝑛</m:t>
                                </m:r>
                              </m:sub>
                            </m:sSub>
                          </m:e>
                        </m:d>
                      </m:num>
                      <m:den>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m:rPr>
                                <m:sty m:val="p"/>
                              </m:r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x</m:t>
                            </m:r>
                          </m:e>
                          <m: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𝑛</m:t>
                            </m:r>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𝑛</m:t>
                            </m:r>
                          </m:sub>
                        </m:s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 </m:t>
                        </m:r>
                      </m:den>
                    </m:f>
                  </m:oMath>
                </a14:m>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实际求解中，后向欧拉公式求解更复杂得多。</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xmlns="">
          <p:sp>
            <p:nvSpPr>
              <p:cNvPr id="11" name="Rectangle 26">
                <a:extLst>
                  <a:ext uri="{FF2B5EF4-FFF2-40B4-BE49-F238E27FC236}">
                    <a16:creationId xmlns:a16="http://schemas.microsoft.com/office/drawing/2014/main" id="{7333FBA8-87E1-4110-A516-EA9615A2CAB9}"/>
                  </a:ext>
                </a:extLst>
              </p:cNvPr>
              <p:cNvSpPr>
                <a:spLocks noRot="1" noChangeAspect="1" noMove="1" noResize="1" noEditPoints="1" noAdjustHandles="1" noChangeArrowheads="1" noChangeShapeType="1" noTextEdit="1"/>
              </p:cNvSpPr>
              <p:nvPr/>
            </p:nvSpPr>
            <p:spPr>
              <a:xfrm>
                <a:off x="2157521" y="1187085"/>
                <a:ext cx="10032494" cy="1982185"/>
              </a:xfrm>
              <a:prstGeom prst="rect">
                <a:avLst/>
              </a:prstGeom>
              <a:blipFill>
                <a:blip r:embed="rId3"/>
                <a:stretch>
                  <a:fillRect l="-608" t="-923" r="-2491" b="-4308"/>
                </a:stretch>
              </a:blipFill>
            </p:spPr>
            <p:txBody>
              <a:bodyPr/>
              <a:lstStyle/>
              <a:p>
                <a:r>
                  <a:rPr lang="zh-CN" altLang="en-US">
                    <a:noFill/>
                  </a:rPr>
                  <a:t> </a:t>
                </a:r>
              </a:p>
            </p:txBody>
          </p:sp>
        </mc:Fallback>
      </mc:AlternateContent>
      <p:sp>
        <p:nvSpPr>
          <p:cNvPr id="9" name="Pentagon 33">
            <a:extLst>
              <a:ext uri="{FF2B5EF4-FFF2-40B4-BE49-F238E27FC236}">
                <a16:creationId xmlns:a16="http://schemas.microsoft.com/office/drawing/2014/main" id="{E197E685-94BC-4561-9CA8-406E82162CDC}"/>
              </a:ext>
            </a:extLst>
          </p:cNvPr>
          <p:cNvSpPr/>
          <p:nvPr/>
        </p:nvSpPr>
        <p:spPr>
          <a:xfrm>
            <a:off x="1532831" y="401003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12" name="Rectangle 26">
                <a:extLst>
                  <a:ext uri="{FF2B5EF4-FFF2-40B4-BE49-F238E27FC236}">
                    <a16:creationId xmlns:a16="http://schemas.microsoft.com/office/drawing/2014/main" id="{6D7F40C0-205A-46D1-82CA-B0F21A6437E5}"/>
                  </a:ext>
                </a:extLst>
              </p:cNvPr>
              <p:cNvSpPr/>
              <p:nvPr/>
            </p:nvSpPr>
            <p:spPr>
              <a:xfrm>
                <a:off x="2157520" y="3976365"/>
                <a:ext cx="6936151" cy="1570726"/>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龙格</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库塔法：欧拉公式使用差分方法来近似</a:t>
                </a:r>
                <a14:m>
                  <m:oMath xmlns:m="http://schemas.openxmlformats.org/officeDocument/2006/math">
                    <m:r>
                      <a:rPr lang="zh-CN" altLang="en-US" sz="2000" b="0" i="1" dirty="0">
                        <a:solidFill>
                          <a:schemeClr val="accent1">
                            <a:lumMod val="75000"/>
                          </a:schemeClr>
                        </a:solidFill>
                        <a:latin typeface="Cambria Math" panose="02040503050406030204" pitchFamily="18" charset="0"/>
                        <a:ea typeface="黑体" panose="02010609060101010101" pitchFamily="49" charset="-122"/>
                        <a:cs typeface="+mn-ea"/>
                      </a:rPr>
                      <m:t>区间</m:t>
                    </m:r>
                    <m:r>
                      <a:rPr lang="en-US" altLang="zh-CN" sz="2000" b="0" i="0"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𝑛</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𝑛</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内的导数，而实际上，可以在该区间内多取几个点，使用其加权平均值</a:t>
                </a:r>
                <a14:m>
                  <m:oMath xmlns:m="http://schemas.openxmlformats.org/officeDocument/2006/math">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 </m:t>
                    </m:r>
                    <m:acc>
                      <m:accPr>
                        <m:chr m:val="̅"/>
                        <m:ctrlPr>
                          <a:rPr lang="en-US" altLang="zh-CN" sz="2000" b="0" i="1" smtClean="0">
                            <a:solidFill>
                              <a:schemeClr val="accent1">
                                <a:lumMod val="75000"/>
                              </a:schemeClr>
                            </a:solidFill>
                            <a:latin typeface="Cambria Math" panose="02040503050406030204" pitchFamily="18" charset="0"/>
                            <a:cs typeface="+mn-ea"/>
                          </a:rPr>
                        </m:ctrlPr>
                      </m:accPr>
                      <m:e>
                        <m:r>
                          <a:rPr lang="en-US" altLang="zh-CN" sz="2000" b="0" i="1" smtClean="0">
                            <a:solidFill>
                              <a:schemeClr val="accent1">
                                <a:lumMod val="75000"/>
                              </a:schemeClr>
                            </a:solidFill>
                            <a:latin typeface="Cambria Math" panose="02040503050406030204" pitchFamily="18" charset="0"/>
                            <a:cs typeface="+mn-ea"/>
                          </a:rPr>
                          <m:t>𝑘</m:t>
                        </m:r>
                      </m:e>
                    </m:acc>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 </m:t>
                    </m:r>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来代替差分值，这就是龙格库塔法的思想。通常取</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4</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份得到</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4</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阶的龙格库塔方法，称为</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RK</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方法：</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xmlns="">
          <p:sp>
            <p:nvSpPr>
              <p:cNvPr id="12" name="Rectangle 26">
                <a:extLst>
                  <a:ext uri="{FF2B5EF4-FFF2-40B4-BE49-F238E27FC236}">
                    <a16:creationId xmlns:a16="http://schemas.microsoft.com/office/drawing/2014/main" id="{6D7F40C0-205A-46D1-82CA-B0F21A6437E5}"/>
                  </a:ext>
                </a:extLst>
              </p:cNvPr>
              <p:cNvSpPr>
                <a:spLocks noRot="1" noChangeAspect="1" noMove="1" noResize="1" noEditPoints="1" noAdjustHandles="1" noChangeArrowheads="1" noChangeShapeType="1" noTextEdit="1"/>
              </p:cNvSpPr>
              <p:nvPr/>
            </p:nvSpPr>
            <p:spPr>
              <a:xfrm>
                <a:off x="2157520" y="3976365"/>
                <a:ext cx="6936151" cy="1570726"/>
              </a:xfrm>
              <a:prstGeom prst="rect">
                <a:avLst/>
              </a:prstGeom>
              <a:blipFill>
                <a:blip r:embed="rId4"/>
                <a:stretch>
                  <a:fillRect l="-879" t="-1163" b="-5814"/>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7D39704B-5C3B-47D9-BA1A-35723A8E2219}"/>
              </a:ext>
            </a:extLst>
          </p:cNvPr>
          <p:cNvPicPr>
            <a:picLocks noChangeAspect="1"/>
          </p:cNvPicPr>
          <p:nvPr/>
        </p:nvPicPr>
        <p:blipFill>
          <a:blip r:embed="rId5"/>
          <a:stretch>
            <a:fillRect/>
          </a:stretch>
        </p:blipFill>
        <p:spPr>
          <a:xfrm>
            <a:off x="9460705" y="3996145"/>
            <a:ext cx="2287819" cy="1853062"/>
          </a:xfrm>
          <a:prstGeom prst="rect">
            <a:avLst/>
          </a:prstGeom>
        </p:spPr>
      </p:pic>
    </p:spTree>
    <p:extLst>
      <p:ext uri="{BB962C8B-B14F-4D97-AF65-F5344CB8AC3E}">
        <p14:creationId xmlns:p14="http://schemas.microsoft.com/office/powerpoint/2010/main" val="188356647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常微分方程解法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1156318"/>
          </a:xfrm>
          <a:prstGeom prst="rect">
            <a:avLst/>
          </a:prstGeom>
        </p:spPr>
        <p:txBody>
          <a:bodyPr wrap="square" lIns="96430" tIns="48216" rIns="96430" bIns="48216">
            <a:spAutoFit/>
          </a:bodyPr>
          <a:lstStyle/>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Matlab</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求解：</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Matlab</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的工具箱提供了几个解非刚性常微分方程的功能函数，如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ode45</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ode23</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ode113</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，其中</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ode45</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采用四五阶</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RK</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方法，是解非刚性常微分方程的首选方法，</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ode23</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采用二三阶</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RK</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方法，</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ode113</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采用的是多步法，效率一般比</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ode45</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高。</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3" name="Pentagon 33">
            <a:extLst>
              <a:ext uri="{FF2B5EF4-FFF2-40B4-BE49-F238E27FC236}">
                <a16:creationId xmlns:a16="http://schemas.microsoft.com/office/drawing/2014/main" id="{EFDDC47A-0977-4174-A821-3788FF8E6AC5}"/>
              </a:ext>
            </a:extLst>
          </p:cNvPr>
          <p:cNvSpPr/>
          <p:nvPr/>
        </p:nvSpPr>
        <p:spPr>
          <a:xfrm>
            <a:off x="1532831" y="3746016"/>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4" name="Rectangle 26">
            <a:extLst>
              <a:ext uri="{FF2B5EF4-FFF2-40B4-BE49-F238E27FC236}">
                <a16:creationId xmlns:a16="http://schemas.microsoft.com/office/drawing/2014/main" id="{C309241F-FBFD-47CD-84BF-9DBD8EF62621}"/>
              </a:ext>
            </a:extLst>
          </p:cNvPr>
          <p:cNvSpPr/>
          <p:nvPr/>
        </p:nvSpPr>
        <p:spPr>
          <a:xfrm>
            <a:off x="2157521" y="3712344"/>
            <a:ext cx="10032494" cy="417654"/>
          </a:xfrm>
          <a:prstGeom prst="rect">
            <a:avLst/>
          </a:prstGeom>
        </p:spPr>
        <p:txBody>
          <a:bodyPr wrap="square" lIns="96430" tIns="48216" rIns="96430" bIns="48216">
            <a:spAutoFit/>
          </a:bodyPr>
          <a:lstStyle/>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Matlab</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实现改进的欧拉方程：</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pic>
        <p:nvPicPr>
          <p:cNvPr id="2" name="图片 1">
            <a:extLst>
              <a:ext uri="{FF2B5EF4-FFF2-40B4-BE49-F238E27FC236}">
                <a16:creationId xmlns:a16="http://schemas.microsoft.com/office/drawing/2014/main" id="{4A792086-E2C6-4109-8AF5-8AC9DF77DCA7}"/>
              </a:ext>
            </a:extLst>
          </p:cNvPr>
          <p:cNvPicPr>
            <a:picLocks noChangeAspect="1"/>
          </p:cNvPicPr>
          <p:nvPr/>
        </p:nvPicPr>
        <p:blipFill>
          <a:blip r:embed="rId3"/>
          <a:stretch>
            <a:fillRect/>
          </a:stretch>
        </p:blipFill>
        <p:spPr>
          <a:xfrm>
            <a:off x="5709295" y="3400301"/>
            <a:ext cx="4800600" cy="3733800"/>
          </a:xfrm>
          <a:prstGeom prst="rect">
            <a:avLst/>
          </a:prstGeom>
        </p:spPr>
      </p:pic>
    </p:spTree>
    <p:extLst>
      <p:ext uri="{BB962C8B-B14F-4D97-AF65-F5344CB8AC3E}">
        <p14:creationId xmlns:p14="http://schemas.microsoft.com/office/powerpoint/2010/main" val="21189253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常微分方程解法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11" name="Rectangle 26">
                <a:extLst>
                  <a:ext uri="{FF2B5EF4-FFF2-40B4-BE49-F238E27FC236}">
                    <a16:creationId xmlns:a16="http://schemas.microsoft.com/office/drawing/2014/main" id="{7333FBA8-87E1-4110-A516-EA9615A2CAB9}"/>
                  </a:ext>
                </a:extLst>
              </p:cNvPr>
              <p:cNvSpPr/>
              <p:nvPr/>
            </p:nvSpPr>
            <p:spPr>
              <a:xfrm>
                <a:off x="2157521" y="1187086"/>
                <a:ext cx="5784022" cy="1205369"/>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例子</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(e02)</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：使用改进的欧拉方程求解以下方程：</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b="0" i="1" dirty="0">
                  <a:solidFill>
                    <a:schemeClr val="accent1">
                      <a:lumMod val="75000"/>
                    </a:schemeClr>
                  </a:solidFill>
                  <a:latin typeface="Cambria Math" panose="02040503050406030204" pitchFamily="18" charset="0"/>
                  <a:ea typeface="黑体" panose="02010609060101010101" pitchFamily="49" charset="-122"/>
                  <a:cs typeface="+mn-ea"/>
                </a:endParaRPr>
              </a:p>
              <a:p>
                <a:pPr defTabSz="963930">
                  <a:lnSpc>
                    <a:spcPct val="120000"/>
                  </a:lnSpc>
                </a:pPr>
                <a14:m>
                  <m:oMathPara xmlns:m="http://schemas.openxmlformats.org/officeDocument/2006/math">
                    <m:oMathParaPr>
                      <m:jc m:val="centerGroup"/>
                    </m:oMathParaPr>
                    <m:oMath xmlns:m="http://schemas.openxmlformats.org/officeDocument/2006/math">
                      <m:sSup>
                        <m:sSup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𝑦</m:t>
                          </m:r>
                        </m:e>
                        <m: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up>
                      </m:s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=−2</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𝑦</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+2</m:t>
                      </m:r>
                      <m:sSup>
                        <m:sSup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2</m:t>
                          </m:r>
                        </m:sup>
                      </m:s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+2</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0≤</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≤0.5</m:t>
                          </m:r>
                        </m:e>
                      </m:d>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𝑦</m:t>
                      </m:r>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0</m:t>
                          </m:r>
                        </m:e>
                      </m:d>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oMath>
                  </m:oMathPara>
                </a14:m>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xmlns="">
          <p:sp>
            <p:nvSpPr>
              <p:cNvPr id="11" name="Rectangle 26">
                <a:extLst>
                  <a:ext uri="{FF2B5EF4-FFF2-40B4-BE49-F238E27FC236}">
                    <a16:creationId xmlns:a16="http://schemas.microsoft.com/office/drawing/2014/main" id="{7333FBA8-87E1-4110-A516-EA9615A2CAB9}"/>
                  </a:ext>
                </a:extLst>
              </p:cNvPr>
              <p:cNvSpPr>
                <a:spLocks noRot="1" noChangeAspect="1" noMove="1" noResize="1" noEditPoints="1" noAdjustHandles="1" noChangeArrowheads="1" noChangeShapeType="1" noTextEdit="1"/>
              </p:cNvSpPr>
              <p:nvPr/>
            </p:nvSpPr>
            <p:spPr>
              <a:xfrm>
                <a:off x="2157521" y="1187086"/>
                <a:ext cx="5784022" cy="1205369"/>
              </a:xfrm>
              <a:prstGeom prst="rect">
                <a:avLst/>
              </a:prstGeom>
              <a:blipFill>
                <a:blip r:embed="rId3"/>
                <a:stretch>
                  <a:fillRect l="-1054" t="-1523"/>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78372C18-56D1-43E0-9BE4-5145FBE13E33}"/>
              </a:ext>
            </a:extLst>
          </p:cNvPr>
          <p:cNvPicPr>
            <a:picLocks noChangeAspect="1"/>
          </p:cNvPicPr>
          <p:nvPr/>
        </p:nvPicPr>
        <p:blipFill>
          <a:blip r:embed="rId4"/>
          <a:stretch>
            <a:fillRect/>
          </a:stretch>
        </p:blipFill>
        <p:spPr>
          <a:xfrm>
            <a:off x="2203917" y="2752229"/>
            <a:ext cx="5606578" cy="4330699"/>
          </a:xfrm>
          <a:prstGeom prst="rect">
            <a:avLst/>
          </a:prstGeom>
        </p:spPr>
      </p:pic>
    </p:spTree>
    <p:extLst>
      <p:ext uri="{BB962C8B-B14F-4D97-AF65-F5344CB8AC3E}">
        <p14:creationId xmlns:p14="http://schemas.microsoft.com/office/powerpoint/2010/main" val="186481332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7047" y="472420"/>
            <a:ext cx="5408949" cy="523220"/>
            <a:chOff x="-4764" y="99435"/>
            <a:chExt cx="5409245" cy="523248"/>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48"/>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常微分方程解法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3100" y="1220889"/>
            <a:ext cx="640632" cy="383961"/>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25" tIns="48213" rIns="96425" bIns="48213" rtlCol="0" anchor="ctr"/>
          <a:lstStyle/>
          <a:p>
            <a:pPr algn="ctr">
              <a:lnSpc>
                <a:spcPct val="120000"/>
              </a:lnSpc>
            </a:pPr>
            <a:endParaRPr lang="en-GB" sz="2109"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157755" y="1187219"/>
            <a:ext cx="6935916" cy="1156312"/>
          </a:xfrm>
          <a:prstGeom prst="rect">
            <a:avLst/>
          </a:prstGeom>
        </p:spPr>
        <p:txBody>
          <a:bodyPr wrap="square" lIns="96425" tIns="48213" rIns="96425" bIns="48213">
            <a:spAutoFit/>
          </a:bodyPr>
          <a:lstStyle/>
          <a:p>
            <a:pPr defTabSz="963801">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非刚性常微分方程：</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Matlab</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的工具箱提供了几个解刚性常微分方程的功能函数，如</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ode15s</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ode23s</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ode23t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ode23tb</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，这些函数的使用同非刚性微分方程的功能函数。</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3" name="Pentagon 33">
            <a:extLst>
              <a:ext uri="{FF2B5EF4-FFF2-40B4-BE49-F238E27FC236}">
                <a16:creationId xmlns:a16="http://schemas.microsoft.com/office/drawing/2014/main" id="{8E9E153B-5905-46E7-83BE-ABB7EEA7BA75}"/>
              </a:ext>
            </a:extLst>
          </p:cNvPr>
          <p:cNvSpPr/>
          <p:nvPr/>
        </p:nvSpPr>
        <p:spPr>
          <a:xfrm>
            <a:off x="1533100" y="2713891"/>
            <a:ext cx="640632" cy="383961"/>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25" tIns="48213" rIns="96425" bIns="48213" rtlCol="0" anchor="ctr"/>
          <a:lstStyle/>
          <a:p>
            <a:pPr algn="ctr">
              <a:lnSpc>
                <a:spcPct val="120000"/>
              </a:lnSpc>
            </a:pPr>
            <a:endParaRPr lang="en-GB" sz="2109"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14" name="Rectangle 26">
                <a:extLst>
                  <a:ext uri="{FF2B5EF4-FFF2-40B4-BE49-F238E27FC236}">
                    <a16:creationId xmlns:a16="http://schemas.microsoft.com/office/drawing/2014/main" id="{A4E2AB87-391C-434D-8E77-B633D45CE535}"/>
                  </a:ext>
                </a:extLst>
              </p:cNvPr>
              <p:cNvSpPr/>
              <p:nvPr/>
            </p:nvSpPr>
            <p:spPr>
              <a:xfrm>
                <a:off x="2157755" y="2680221"/>
                <a:ext cx="6647884" cy="3421355"/>
              </a:xfrm>
              <a:prstGeom prst="rect">
                <a:avLst/>
              </a:prstGeom>
            </p:spPr>
            <p:txBody>
              <a:bodyPr wrap="square" lIns="96425" tIns="48213" rIns="96425" bIns="48213">
                <a:spAutoFit/>
              </a:bodyPr>
              <a:lstStyle/>
              <a:p>
                <a:pPr defTabSz="963801">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常微分方程解析解：</a:t>
                </a:r>
                <a:r>
                  <a:rPr lang="en-US" altLang="zh-CN" sz="2000" dirty="0" err="1">
                    <a:solidFill>
                      <a:schemeClr val="accent1">
                        <a:lumMod val="75000"/>
                      </a:schemeClr>
                    </a:solidFill>
                    <a:latin typeface="黑体" panose="02010609060101010101" pitchFamily="49" charset="-122"/>
                    <a:ea typeface="黑体" panose="02010609060101010101" pitchFamily="49" charset="-122"/>
                    <a:cs typeface="+mn-ea"/>
                  </a:rPr>
                  <a:t>dsolve</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函数</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801">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例子</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(e04)</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：求解以下不带初值条件的常微分方程：</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801">
                  <a:lnSpc>
                    <a:spcPct val="120000"/>
                  </a:lnSpc>
                </a:pPr>
                <a14:m>
                  <m:oMathPara xmlns:m="http://schemas.openxmlformats.org/officeDocument/2006/math">
                    <m:oMathParaPr>
                      <m:jc m:val="centerGroup"/>
                    </m:oMathParaPr>
                    <m:oMath xmlns:m="http://schemas.openxmlformats.org/officeDocument/2006/math">
                      <m:sSup>
                        <m:sSup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pPr>
                        <m:e>
                          <m:r>
                            <m:rPr>
                              <m:sty m:val="p"/>
                            </m:r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x</m:t>
                          </m:r>
                        </m:e>
                        <m:sup>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2</m:t>
                          </m:r>
                        </m:sup>
                      </m:sSup>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𝑦</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d>
                        <m:d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−2</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𝑦</m:t>
                          </m:r>
                        </m:e>
                      </m:d>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Sup>
                        <m:sSup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𝑦</m:t>
                          </m:r>
                        </m:e>
                        <m:sup>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up>
                      </m:sSup>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=0</m:t>
                      </m:r>
                    </m:oMath>
                  </m:oMathPara>
                </a14:m>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801">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例子</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(e05):</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求解以下带有初值条件的常微分方程：</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801">
                  <a:lnSpc>
                    <a:spcPct val="120000"/>
                  </a:lnSpc>
                </a:pPr>
                <a14:m>
                  <m:oMathPara xmlns:m="http://schemas.openxmlformats.org/officeDocument/2006/math">
                    <m:oMathParaPr>
                      <m:jc m:val="centerGroup"/>
                    </m:oMathParaPr>
                    <m:oMath xmlns:m="http://schemas.openxmlformats.org/officeDocument/2006/math">
                      <m:sSup>
                        <m:sSup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pPr>
                        <m:e>
                          <m:r>
                            <m:rPr>
                              <m:sty m:val="p"/>
                            </m:r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y</m:t>
                          </m:r>
                        </m:e>
                        <m:sup>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up>
                      </m:sSup>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Sup>
                        <m:sSup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𝑦</m:t>
                          </m:r>
                        </m:e>
                        <m:sup>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up>
                      </m:sSup>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𝑦</m:t>
                      </m:r>
                      <m:d>
                        <m:d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m:t>
                          </m:r>
                        </m:e>
                      </m:d>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=8,</m:t>
                      </m:r>
                      <m:sSup>
                        <m:sSup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𝑦</m:t>
                          </m:r>
                        </m:e>
                        <m:sup>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up>
                      </m:sSup>
                      <m:d>
                        <m:d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m:t>
                          </m:r>
                        </m:e>
                      </m:d>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=7,</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𝑦</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d>
                        <m:d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2</m:t>
                          </m:r>
                        </m:e>
                      </m:d>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=4</m:t>
                      </m:r>
                    </m:oMath>
                  </m:oMathPara>
                </a14:m>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801">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例子</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(e06)</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：求解常微分方程组通解并求在边界</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801">
                  <a:lnSpc>
                    <a:spcPct val="120000"/>
                  </a:lnSpc>
                </a:pPr>
                <a14:m>
                  <m:oMath xmlns:m="http://schemas.openxmlformats.org/officeDocument/2006/math">
                    <m:sSup>
                      <m:sSup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𝑓</m:t>
                        </m:r>
                      </m:e>
                      <m: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up>
                    </m:sSup>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2</m:t>
                        </m:r>
                      </m:e>
                    </m:d>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=0,</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𝑓</m:t>
                    </m:r>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3</m:t>
                        </m:r>
                      </m:e>
                    </m:d>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=3,</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𝑔</m:t>
                    </m:r>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5</m:t>
                        </m:r>
                      </m:e>
                    </m:d>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r>
                      <a:rPr lang="zh-CN" altLang="en-US" sz="2000" i="1">
                        <a:solidFill>
                          <a:schemeClr val="accent1">
                            <a:lumMod val="75000"/>
                          </a:schemeClr>
                        </a:solidFill>
                        <a:latin typeface="Cambria Math" panose="02040503050406030204" pitchFamily="18" charset="0"/>
                        <a:ea typeface="黑体" panose="02010609060101010101" pitchFamily="49" charset="-122"/>
                        <a:cs typeface="+mn-ea"/>
                      </a:rPr>
                      <m:t>处的</m:t>
                    </m:r>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解：</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801">
                  <a:lnSpc>
                    <a:spcPct val="120000"/>
                  </a:lnSpc>
                </a:pPr>
                <a14:m>
                  <m:oMathPara xmlns:m="http://schemas.openxmlformats.org/officeDocument/2006/math">
                    <m:oMathParaPr>
                      <m:jc m:val="centerGroup"/>
                    </m:oMathParaPr>
                    <m:oMath xmlns:m="http://schemas.openxmlformats.org/officeDocument/2006/math">
                      <m:sSup>
                        <m:sSup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pPr>
                        <m:e>
                          <m:r>
                            <m:rPr>
                              <m:sty m:val="p"/>
                            </m:r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f</m:t>
                          </m:r>
                        </m:e>
                        <m:sup>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up>
                      </m:sSup>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+3</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𝑔</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func>
                        <m:func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funcPr>
                        <m:fName>
                          <m:r>
                            <m:rPr>
                              <m:sty m:val="p"/>
                            </m:rPr>
                            <a:rPr lang="en-US" altLang="zh-CN" sz="2000" b="0" i="0" dirty="0" smtClean="0">
                              <a:solidFill>
                                <a:schemeClr val="accent1">
                                  <a:lumMod val="75000"/>
                                </a:schemeClr>
                              </a:solidFill>
                              <a:latin typeface="Cambria Math" panose="02040503050406030204" pitchFamily="18" charset="0"/>
                              <a:ea typeface="黑体" panose="02010609060101010101" pitchFamily="49" charset="-122"/>
                              <a:cs typeface="+mn-ea"/>
                            </a:rPr>
                            <m:t>sin</m:t>
                          </m:r>
                        </m:fName>
                        <m:e>
                          <m:d>
                            <m:d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e>
                          </m:d>
                        </m:e>
                      </m:func>
                    </m:oMath>
                  </m:oMathPara>
                </a14:m>
                <a:endParaRPr lang="en-US" altLang="zh-CN" sz="2000" b="0" i="1" dirty="0">
                  <a:solidFill>
                    <a:schemeClr val="accent1">
                      <a:lumMod val="75000"/>
                    </a:schemeClr>
                  </a:solidFill>
                  <a:latin typeface="Cambria Math" panose="02040503050406030204" pitchFamily="18" charset="0"/>
                  <a:ea typeface="黑体" panose="02010609060101010101" pitchFamily="49" charset="-122"/>
                  <a:cs typeface="+mn-ea"/>
                </a:endParaRPr>
              </a:p>
              <a:p>
                <a:pPr defTabSz="963801">
                  <a:lnSpc>
                    <a:spcPct val="120000"/>
                  </a:lnSpc>
                </a:pPr>
                <a14:m>
                  <m:oMathPara xmlns:m="http://schemas.openxmlformats.org/officeDocument/2006/math">
                    <m:oMathParaPr>
                      <m:jc m:val="centerGroup"/>
                    </m:oMathParaPr>
                    <m:oMath xmlns:m="http://schemas.openxmlformats.org/officeDocument/2006/math">
                      <m:sSup>
                        <m:sSup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𝑔</m:t>
                          </m:r>
                        </m:e>
                        <m:sup>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up>
                      </m:sSup>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Sup>
                        <m:sSup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𝑓</m:t>
                          </m:r>
                        </m:e>
                        <m:sup>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up>
                      </m:sSup>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m:rPr>
                          <m:sty m:val="p"/>
                        </m:rPr>
                        <a:rPr lang="en-US" altLang="zh-CN" sz="2000" b="0" i="0" dirty="0" smtClean="0">
                          <a:solidFill>
                            <a:schemeClr val="accent1">
                              <a:lumMod val="75000"/>
                            </a:schemeClr>
                          </a:solidFill>
                          <a:latin typeface="Cambria Math" panose="02040503050406030204" pitchFamily="18" charset="0"/>
                          <a:ea typeface="黑体" panose="02010609060101010101" pitchFamily="49" charset="-122"/>
                          <a:cs typeface="+mn-ea"/>
                        </a:rPr>
                        <m:t>cos</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oMath>
                  </m:oMathPara>
                </a14:m>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xmlns="">
          <p:sp>
            <p:nvSpPr>
              <p:cNvPr id="14" name="Rectangle 26">
                <a:extLst>
                  <a:ext uri="{FF2B5EF4-FFF2-40B4-BE49-F238E27FC236}">
                    <a16:creationId xmlns:a16="http://schemas.microsoft.com/office/drawing/2014/main" id="{A4E2AB87-391C-434D-8E77-B633D45CE535}"/>
                  </a:ext>
                </a:extLst>
              </p:cNvPr>
              <p:cNvSpPr>
                <a:spLocks noRot="1" noChangeAspect="1" noMove="1" noResize="1" noEditPoints="1" noAdjustHandles="1" noChangeArrowheads="1" noChangeShapeType="1" noTextEdit="1"/>
              </p:cNvSpPr>
              <p:nvPr/>
            </p:nvSpPr>
            <p:spPr>
              <a:xfrm>
                <a:off x="2157755" y="2680221"/>
                <a:ext cx="6647884" cy="3421355"/>
              </a:xfrm>
              <a:prstGeom prst="rect">
                <a:avLst/>
              </a:prstGeom>
              <a:blipFill>
                <a:blip r:embed="rId3"/>
                <a:stretch>
                  <a:fillRect l="-917" t="-5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439773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 y="3562252"/>
            <a:ext cx="12858044" cy="13716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solidFill>
                <a:sysClr val="windowText" lastClr="000000"/>
              </a:solidFill>
              <a:latin typeface="黑体" panose="02010609060101010101" pitchFamily="49" charset="-122"/>
              <a:ea typeface="黑体" panose="02010609060101010101" pitchFamily="49" charset="-122"/>
            </a:endParaRPr>
          </a:p>
        </p:txBody>
      </p:sp>
      <p:sp>
        <p:nvSpPr>
          <p:cNvPr id="2053" name="文本框 14"/>
          <p:cNvSpPr txBox="1">
            <a:spLocks noChangeArrowheads="1"/>
          </p:cNvSpPr>
          <p:nvPr>
            <p:custDataLst>
              <p:tags r:id="rId2"/>
            </p:custDataLst>
          </p:nvPr>
        </p:nvSpPr>
        <p:spPr bwMode="auto">
          <a:xfrm>
            <a:off x="2396927" y="3400301"/>
            <a:ext cx="123110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a:solidFill>
                  <a:schemeClr val="bg1"/>
                </a:solidFill>
                <a:latin typeface="黑体" panose="02010609060101010101" pitchFamily="49" charset="-122"/>
                <a:ea typeface="黑体" panose="02010609060101010101" pitchFamily="49" charset="-122"/>
                <a:sym typeface="Arial" panose="020B0604020202020204" pitchFamily="34" charset="0"/>
              </a:rPr>
              <a:t>03</a:t>
            </a:r>
            <a:endParaRPr lang="zh-CN" altLang="en-US" sz="960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
        <p:nvSpPr>
          <p:cNvPr id="6" name="标题 5"/>
          <p:cNvSpPr txBox="1"/>
          <p:nvPr>
            <p:custDataLst>
              <p:tags r:id="rId3"/>
            </p:custDataLst>
          </p:nvPr>
        </p:nvSpPr>
        <p:spPr>
          <a:xfrm>
            <a:off x="3693071" y="3749467"/>
            <a:ext cx="8790576" cy="997196"/>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7200" kern="0" dirty="0">
                <a:solidFill>
                  <a:schemeClr val="bg1"/>
                </a:solidFill>
                <a:latin typeface="黑体" panose="02010609060101010101" pitchFamily="49" charset="-122"/>
                <a:ea typeface="黑体" panose="02010609060101010101" pitchFamily="49" charset="-122"/>
                <a:sym typeface="Arial" panose="020B0604020202020204" pitchFamily="34" charset="0"/>
              </a:rPr>
              <a:t>偏微分方程数值解</a:t>
            </a:r>
          </a:p>
        </p:txBody>
      </p:sp>
    </p:spTree>
    <p:custDataLst>
      <p:tags r:id="rId1"/>
    </p:custDataLst>
    <p:extLst>
      <p:ext uri="{BB962C8B-B14F-4D97-AF65-F5344CB8AC3E}">
        <p14:creationId xmlns:p14="http://schemas.microsoft.com/office/powerpoint/2010/main" val="3792458017"/>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偏微分方程数值解</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3" name="Rectangle 26">
            <a:extLst>
              <a:ext uri="{FF2B5EF4-FFF2-40B4-BE49-F238E27FC236}">
                <a16:creationId xmlns:a16="http://schemas.microsoft.com/office/drawing/2014/main" id="{8FEC6C02-BF2C-4468-9966-BE323DD2B08F}"/>
              </a:ext>
            </a:extLst>
          </p:cNvPr>
          <p:cNvSpPr/>
          <p:nvPr/>
        </p:nvSpPr>
        <p:spPr>
          <a:xfrm>
            <a:off x="2157755" y="1187220"/>
            <a:ext cx="10320292" cy="3372303"/>
          </a:xfrm>
          <a:prstGeom prst="rect">
            <a:avLst/>
          </a:prstGeom>
        </p:spPr>
        <p:txBody>
          <a:bodyPr wrap="square" lIns="96425" tIns="48213" rIns="96425" bIns="48213">
            <a:spAutoFit/>
          </a:bodyPr>
          <a:lstStyle/>
          <a:p>
            <a:pPr defTabSz="963801">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将只含有未知多元函数及其偏导数的方程，称之为偏微分方程。</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801">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801">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方程中出现的未知函数偏导数的最高阶数称为偏微分方程的阶。</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801">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如果方程中对于未知函数和它的所有偏导数都是线性的，这样的方程称为线性偏微分方程，否则称它为非线性偏微分方程。</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801">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801">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初始条件和边界条件称为定解条件，未附加定解条件的偏微分方程称为泛定方程。</a:t>
            </a:r>
          </a:p>
          <a:p>
            <a:pPr defTabSz="963801">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对于一个具体的问题，定解条件与泛定方程总是同时提出。定解条件与泛定方程作为一</a:t>
            </a:r>
          </a:p>
          <a:p>
            <a:pPr defTabSz="963801">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个整体，称为定解问题。</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4" name="Pentagon 33">
            <a:extLst>
              <a:ext uri="{FF2B5EF4-FFF2-40B4-BE49-F238E27FC236}">
                <a16:creationId xmlns:a16="http://schemas.microsoft.com/office/drawing/2014/main" id="{B5A8A043-9C06-419D-B611-77C50826B4FA}"/>
              </a:ext>
            </a:extLst>
          </p:cNvPr>
          <p:cNvSpPr/>
          <p:nvPr/>
        </p:nvSpPr>
        <p:spPr>
          <a:xfrm>
            <a:off x="1524960" y="1960141"/>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5" name="Pentagon 33">
            <a:extLst>
              <a:ext uri="{FF2B5EF4-FFF2-40B4-BE49-F238E27FC236}">
                <a16:creationId xmlns:a16="http://schemas.microsoft.com/office/drawing/2014/main" id="{49306CE5-C6AD-48AC-AFDD-5EEB912C233B}"/>
              </a:ext>
            </a:extLst>
          </p:cNvPr>
          <p:cNvSpPr/>
          <p:nvPr/>
        </p:nvSpPr>
        <p:spPr>
          <a:xfrm>
            <a:off x="1540558" y="3424334"/>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Tree>
    <p:extLst>
      <p:ext uri="{BB962C8B-B14F-4D97-AF65-F5344CB8AC3E}">
        <p14:creationId xmlns:p14="http://schemas.microsoft.com/office/powerpoint/2010/main" val="356513107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6"/>
          <p:cNvSpPr/>
          <p:nvPr/>
        </p:nvSpPr>
        <p:spPr>
          <a:xfrm>
            <a:off x="670088" y="2968253"/>
            <a:ext cx="10328729" cy="1491059"/>
          </a:xfrm>
          <a:prstGeom prst="roundRect">
            <a:avLst>
              <a:gd name="adj" fmla="val 0"/>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39" name="TextBox 38"/>
          <p:cNvSpPr txBox="1"/>
          <p:nvPr/>
        </p:nvSpPr>
        <p:spPr>
          <a:xfrm>
            <a:off x="814536" y="3000524"/>
            <a:ext cx="10161073" cy="1482522"/>
          </a:xfrm>
          <a:prstGeom prst="rect">
            <a:avLst/>
          </a:prstGeom>
          <a:noFill/>
        </p:spPr>
        <p:txBody>
          <a:bodyPr wrap="square" lIns="0" tIns="0" rIns="0" bIns="0" rtlCol="0">
            <a:spAutoFit/>
          </a:bodyPr>
          <a:lstStyle/>
          <a:p>
            <a:pPr defTabSz="963930">
              <a:lnSpc>
                <a:spcPct val="120000"/>
              </a:lnSpc>
            </a:pPr>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rPr>
              <a:t>本次课程代码下载地址：</a:t>
            </a:r>
            <a:r>
              <a:rPr lang="en-US" altLang="zh-CN" sz="2800" dirty="0">
                <a:solidFill>
                  <a:schemeClr val="accent1">
                    <a:lumMod val="75000"/>
                  </a:schemeClr>
                </a:solidFill>
                <a:latin typeface="黑体" panose="02010609060101010101" pitchFamily="49" charset="-122"/>
                <a:ea typeface="黑体" panose="02010609060101010101" pitchFamily="49" charset="-122"/>
              </a:rPr>
              <a:t>https://github.com/yooongchun/MatlabCourse/tree/master/Lecture10</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0" name="矩形 93"/>
          <p:cNvSpPr/>
          <p:nvPr/>
        </p:nvSpPr>
        <p:spPr>
          <a:xfrm>
            <a:off x="617121" y="2920788"/>
            <a:ext cx="405001" cy="40500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1" name="矩形 93"/>
          <p:cNvSpPr/>
          <p:nvPr/>
        </p:nvSpPr>
        <p:spPr>
          <a:xfrm rot="10800000">
            <a:off x="10649585" y="4101778"/>
            <a:ext cx="405001" cy="40500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黑体" panose="02010609060101010101" pitchFamily="49" charset="-122"/>
              <a:ea typeface="黑体" panose="02010609060101010101" pitchFamily="49" charset="-122"/>
              <a:cs typeface="+mn-ea"/>
              <a:sym typeface="Arial" panose="020B0604020202020204" pitchFamily="34" charset="0"/>
            </a:endParaRPr>
          </a:p>
        </p:txBody>
      </p:sp>
      <p:grpSp>
        <p:nvGrpSpPr>
          <p:cNvPr id="15" name="组合 14">
            <a:extLst>
              <a:ext uri="{FF2B5EF4-FFF2-40B4-BE49-F238E27FC236}">
                <a16:creationId xmlns:a16="http://schemas.microsoft.com/office/drawing/2014/main" id="{384EDF4D-75FE-6845-9136-A3C2FA54AAA2}"/>
              </a:ext>
            </a:extLst>
          </p:cNvPr>
          <p:cNvGrpSpPr/>
          <p:nvPr/>
        </p:nvGrpSpPr>
        <p:grpSpPr>
          <a:xfrm>
            <a:off x="596727" y="472248"/>
            <a:ext cx="5409245" cy="523220"/>
            <a:chOff x="-4764" y="99435"/>
            <a:chExt cx="5409245" cy="523220"/>
          </a:xfrm>
        </p:grpSpPr>
        <p:sp>
          <p:nvSpPr>
            <p:cNvPr id="16" name="文本框 15">
              <a:extLst>
                <a:ext uri="{FF2B5EF4-FFF2-40B4-BE49-F238E27FC236}">
                  <a16:creationId xmlns:a16="http://schemas.microsoft.com/office/drawing/2014/main" id="{26AD4EA6-8CA9-1246-A420-A9845054AAC6}"/>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代码下载地址</a:t>
              </a:r>
            </a:p>
          </p:txBody>
        </p:sp>
        <p:grpSp>
          <p:nvGrpSpPr>
            <p:cNvPr id="17" name="组合 16">
              <a:extLst>
                <a:ext uri="{FF2B5EF4-FFF2-40B4-BE49-F238E27FC236}">
                  <a16:creationId xmlns:a16="http://schemas.microsoft.com/office/drawing/2014/main" id="{6E351974-C2E0-B04A-B142-DE765E9C1381}"/>
                </a:ext>
              </a:extLst>
            </p:cNvPr>
            <p:cNvGrpSpPr/>
            <p:nvPr/>
          </p:nvGrpSpPr>
          <p:grpSpPr>
            <a:xfrm>
              <a:off x="-4764" y="142875"/>
              <a:ext cx="565783" cy="436341"/>
              <a:chOff x="-4764" y="142875"/>
              <a:chExt cx="565783" cy="436341"/>
            </a:xfrm>
          </p:grpSpPr>
          <p:sp>
            <p:nvSpPr>
              <p:cNvPr id="18" name="矩形 17">
                <a:extLst>
                  <a:ext uri="{FF2B5EF4-FFF2-40B4-BE49-F238E27FC236}">
                    <a16:creationId xmlns:a16="http://schemas.microsoft.com/office/drawing/2014/main" id="{B417C83F-6560-D24C-B8E3-C2144CF40CC5}"/>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19" name="矩形 18">
                <a:extLst>
                  <a:ext uri="{FF2B5EF4-FFF2-40B4-BE49-F238E27FC236}">
                    <a16:creationId xmlns:a16="http://schemas.microsoft.com/office/drawing/2014/main" id="{9DC9983D-5F76-BE4F-ABCD-DEB72B6E8292}"/>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grpSp>
      </p:grpSp>
    </p:spTree>
    <p:extLst>
      <p:ext uri="{BB962C8B-B14F-4D97-AF65-F5344CB8AC3E}">
        <p14:creationId xmlns:p14="http://schemas.microsoft.com/office/powerpoint/2010/main" val="428514707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偏微分方程数值解</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13" name="Rectangle 26">
                <a:extLst>
                  <a:ext uri="{FF2B5EF4-FFF2-40B4-BE49-F238E27FC236}">
                    <a16:creationId xmlns:a16="http://schemas.microsoft.com/office/drawing/2014/main" id="{8FEC6C02-BF2C-4468-9966-BE323DD2B08F}"/>
                  </a:ext>
                </a:extLst>
              </p:cNvPr>
              <p:cNvSpPr/>
              <p:nvPr/>
            </p:nvSpPr>
            <p:spPr>
              <a:xfrm>
                <a:off x="2157755" y="1187220"/>
                <a:ext cx="10320292" cy="2813752"/>
              </a:xfrm>
              <a:prstGeom prst="rect">
                <a:avLst/>
              </a:prstGeom>
            </p:spPr>
            <p:txBody>
              <a:bodyPr wrap="square" lIns="96425" tIns="48213" rIns="96425" bIns="48213">
                <a:spAutoFit/>
              </a:bodyPr>
              <a:lstStyle/>
              <a:p>
                <a:pPr defTabSz="963801">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偏微分方程定解问题：各种物理性质的定常（即不随时间变化）过程，都可用椭圆型方程来描述。其最典型、最简单的形式是泊松</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(Poisson)</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方程：</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801">
                  <a:lnSpc>
                    <a:spcPct val="120000"/>
                  </a:lnSpc>
                </a:pPr>
                <a14:m>
                  <m:oMathPara xmlns:m="http://schemas.openxmlformats.org/officeDocument/2006/math">
                    <m:oMathParaPr>
                      <m:jc m:val="centerGroup"/>
                    </m:oMathParaPr>
                    <m:oMath xmlns:m="http://schemas.openxmlformats.org/officeDocument/2006/math">
                      <m:r>
                        <m:rPr>
                          <m:sty m:val="p"/>
                        </m:rPr>
                        <a:rPr lang="en-US" altLang="zh-CN" sz="2000" b="0" i="0" smtClean="0">
                          <a:solidFill>
                            <a:schemeClr val="accent1">
                              <a:lumMod val="75000"/>
                            </a:schemeClr>
                          </a:solidFill>
                          <a:latin typeface="Cambria Math" panose="02040503050406030204" pitchFamily="18" charset="0"/>
                          <a:ea typeface="黑体" panose="02010609060101010101" pitchFamily="49" charset="-122"/>
                          <a:cs typeface="+mn-ea"/>
                        </a:rPr>
                        <m:t>Δ</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𝑢</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f>
                        <m:f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fPr>
                        <m:num>
                          <m:sSup>
                            <m:sSup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e>
                            <m: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2</m:t>
                              </m:r>
                            </m:sup>
                          </m:s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𝑢</m:t>
                          </m:r>
                        </m:num>
                        <m:den>
                          <m:sSup>
                            <m:sSup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e>
                            <m: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2</m:t>
                              </m:r>
                            </m:sup>
                          </m:s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den>
                      </m:f>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f>
                        <m:f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fPr>
                        <m:num>
                          <m:sSup>
                            <m:sSup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e>
                            <m: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2</m:t>
                              </m:r>
                            </m:sup>
                          </m:s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𝑢</m:t>
                          </m:r>
                        </m:num>
                        <m:den>
                          <m:sSup>
                            <m:sSup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e>
                            <m: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2</m:t>
                              </m:r>
                            </m:sup>
                          </m:s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𝑦</m:t>
                          </m:r>
                        </m:den>
                      </m:f>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𝑓</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𝑦</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oMath>
                  </m:oMathPara>
                </a14:m>
                <a:endParaRPr lang="en-US" altLang="zh-CN" sz="2000" b="0" dirty="0">
                  <a:solidFill>
                    <a:schemeClr val="accent1">
                      <a:lumMod val="75000"/>
                    </a:schemeClr>
                  </a:solidFill>
                  <a:latin typeface="黑体" panose="02010609060101010101" pitchFamily="49" charset="-122"/>
                  <a:ea typeface="黑体" panose="02010609060101010101" pitchFamily="49" charset="-122"/>
                  <a:cs typeface="+mn-ea"/>
                </a:endParaRPr>
              </a:p>
              <a:p>
                <a:pPr defTabSz="963801">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特别地，当</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f(</a:t>
                </a:r>
                <a:r>
                  <a:rPr lang="en-US" altLang="zh-CN" sz="2000" dirty="0" err="1">
                    <a:solidFill>
                      <a:schemeClr val="accent1">
                        <a:lumMod val="75000"/>
                      </a:schemeClr>
                    </a:solidFill>
                    <a:latin typeface="黑体" panose="02010609060101010101" pitchFamily="49" charset="-122"/>
                    <a:ea typeface="黑体" panose="02010609060101010101" pitchFamily="49" charset="-122"/>
                    <a:cs typeface="+mn-ea"/>
                  </a:rPr>
                  <a:t>x,y</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)=0</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时，即为拉普拉斯</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(Laplace)</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方程，又称为调和方程</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p>
              <a:p>
                <a:pPr defTabSz="963801">
                  <a:lnSpc>
                    <a:spcPct val="120000"/>
                  </a:lnSpc>
                </a:pPr>
                <a14:m>
                  <m:oMathPara xmlns:m="http://schemas.openxmlformats.org/officeDocument/2006/math">
                    <m:oMathParaPr>
                      <m:jc m:val="centerGroup"/>
                    </m:oMathParaPr>
                    <m:oMath xmlns:m="http://schemas.openxmlformats.org/officeDocument/2006/math">
                      <m:r>
                        <m:rPr>
                          <m:sty m:val="p"/>
                        </m:rPr>
                        <a:rPr lang="en-US" altLang="zh-CN" sz="2000">
                          <a:solidFill>
                            <a:schemeClr val="accent1">
                              <a:lumMod val="75000"/>
                            </a:schemeClr>
                          </a:solidFill>
                          <a:latin typeface="Cambria Math" panose="02040503050406030204" pitchFamily="18" charset="0"/>
                          <a:ea typeface="黑体" panose="02010609060101010101" pitchFamily="49" charset="-122"/>
                          <a:cs typeface="+mn-ea"/>
                        </a:rPr>
                        <m:t>Δ</m:t>
                      </m:r>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𝑢</m:t>
                      </m:r>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m:t>
                      </m:r>
                      <m:f>
                        <m:f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fPr>
                        <m:num>
                          <m:sSup>
                            <m:sSup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m:t>
                              </m:r>
                            </m:e>
                            <m:sup>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2</m:t>
                              </m:r>
                            </m:sup>
                          </m:sSup>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𝑢</m:t>
                          </m:r>
                        </m:num>
                        <m:den>
                          <m:sSup>
                            <m:sSup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m:t>
                              </m:r>
                            </m:e>
                            <m:sup>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2</m:t>
                              </m:r>
                            </m:sup>
                          </m:sSup>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𝑥</m:t>
                          </m:r>
                        </m:den>
                      </m:f>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m:t>
                      </m:r>
                      <m:f>
                        <m:f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fPr>
                        <m:num>
                          <m:sSup>
                            <m:sSup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m:t>
                              </m:r>
                            </m:e>
                            <m:sup>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2</m:t>
                              </m:r>
                            </m:sup>
                          </m:sSup>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𝑢</m:t>
                          </m:r>
                        </m:num>
                        <m:den>
                          <m:sSup>
                            <m:sSup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m:t>
                              </m:r>
                            </m:e>
                            <m:sup>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2</m:t>
                              </m:r>
                            </m:sup>
                          </m:sSup>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𝑦</m:t>
                          </m:r>
                        </m:den>
                      </m:f>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0</m:t>
                      </m:r>
                    </m:oMath>
                  </m:oMathPara>
                </a14:m>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xmlns="">
          <p:sp>
            <p:nvSpPr>
              <p:cNvPr id="13" name="Rectangle 26">
                <a:extLst>
                  <a:ext uri="{FF2B5EF4-FFF2-40B4-BE49-F238E27FC236}">
                    <a16:creationId xmlns:a16="http://schemas.microsoft.com/office/drawing/2014/main" id="{8FEC6C02-BF2C-4468-9966-BE323DD2B08F}"/>
                  </a:ext>
                </a:extLst>
              </p:cNvPr>
              <p:cNvSpPr>
                <a:spLocks noRot="1" noChangeAspect="1" noMove="1" noResize="1" noEditPoints="1" noAdjustHandles="1" noChangeArrowheads="1" noChangeShapeType="1" noTextEdit="1"/>
              </p:cNvSpPr>
              <p:nvPr/>
            </p:nvSpPr>
            <p:spPr>
              <a:xfrm>
                <a:off x="2157755" y="1187220"/>
                <a:ext cx="10320292" cy="2813752"/>
              </a:xfrm>
              <a:prstGeom prst="rect">
                <a:avLst/>
              </a:prstGeom>
              <a:blipFill>
                <a:blip r:embed="rId3"/>
                <a:stretch>
                  <a:fillRect l="-591" t="-6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5403096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偏微分方程数值解</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3" name="Rectangle 26">
            <a:extLst>
              <a:ext uri="{FF2B5EF4-FFF2-40B4-BE49-F238E27FC236}">
                <a16:creationId xmlns:a16="http://schemas.microsoft.com/office/drawing/2014/main" id="{8FEC6C02-BF2C-4468-9966-BE323DD2B08F}"/>
              </a:ext>
            </a:extLst>
          </p:cNvPr>
          <p:cNvSpPr/>
          <p:nvPr/>
        </p:nvSpPr>
        <p:spPr>
          <a:xfrm>
            <a:off x="2157755" y="1187220"/>
            <a:ext cx="10320292" cy="4480299"/>
          </a:xfrm>
          <a:prstGeom prst="rect">
            <a:avLst/>
          </a:prstGeom>
        </p:spPr>
        <p:txBody>
          <a:bodyPr wrap="square" lIns="96425" tIns="48213" rIns="96425" bIns="48213">
            <a:spAutoFit/>
          </a:bodyPr>
          <a:lstStyle/>
          <a:p>
            <a:pPr defTabSz="963801">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偏微分方程的差分解法：差分方法又称为有限差分方法或网格法，是求偏微分方程定解问题的数值解中应用最广泛的方法之一。它的基本思想是：先对求解区域作网格剖分，将自变量的连续变化区域用有限离散点（网格点）集代替；将问题中出现的连续变量的函数用定义在网格点上离散变量的函数代替；通过用网格点上函数的差商代替导数，将含连续变量的偏微分方程定解问题化成只含有限个未知数的代数方程组（称为差分格式）。如果差分格式有解，且当网格无限变小时其解收敛于原微分方程定解问题的解，则差分格式的解就作为原问题的近似解（数值解）。因此，用差分方法求偏微分方程定解问题一般需要解决以下问题：</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801">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sz="2000" dirty="0" err="1">
                <a:solidFill>
                  <a:schemeClr val="accent1">
                    <a:lumMod val="75000"/>
                  </a:schemeClr>
                </a:solidFill>
                <a:latin typeface="黑体" panose="02010609060101010101" pitchFamily="49" charset="-122"/>
                <a:ea typeface="黑体" panose="02010609060101010101" pitchFamily="49" charset="-122"/>
                <a:cs typeface="+mn-ea"/>
              </a:rPr>
              <a:t>i</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）选取网格；</a:t>
            </a:r>
          </a:p>
          <a:p>
            <a:pPr defTabSz="963801">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ii</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）对微分方程及定解条件选择差分近似，列出差分格式；</a:t>
            </a:r>
          </a:p>
          <a:p>
            <a:pPr defTabSz="963801">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iii</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）求解差分格式；</a:t>
            </a:r>
          </a:p>
          <a:p>
            <a:pPr defTabSz="963801">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iv</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）讨论差分格式解对于微分方程解的收敛性及误差估计。</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Tree>
    <p:extLst>
      <p:ext uri="{BB962C8B-B14F-4D97-AF65-F5344CB8AC3E}">
        <p14:creationId xmlns:p14="http://schemas.microsoft.com/office/powerpoint/2010/main" val="381511226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偏微分方程数值解</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13" name="Rectangle 26">
                <a:extLst>
                  <a:ext uri="{FF2B5EF4-FFF2-40B4-BE49-F238E27FC236}">
                    <a16:creationId xmlns:a16="http://schemas.microsoft.com/office/drawing/2014/main" id="{8FEC6C02-BF2C-4468-9966-BE323DD2B08F}"/>
                  </a:ext>
                </a:extLst>
              </p:cNvPr>
              <p:cNvSpPr/>
              <p:nvPr/>
            </p:nvSpPr>
            <p:spPr>
              <a:xfrm>
                <a:off x="2157755" y="1187220"/>
                <a:ext cx="10320292" cy="3749393"/>
              </a:xfrm>
              <a:prstGeom prst="rect">
                <a:avLst/>
              </a:prstGeom>
            </p:spPr>
            <p:txBody>
              <a:bodyPr wrap="square" lIns="96425" tIns="48213" rIns="96425" bIns="48213">
                <a:spAutoFit/>
              </a:bodyPr>
              <a:lstStyle/>
              <a:p>
                <a:pPr defTabSz="963801">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Matlab</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求解一维状态空间的偏微分方程：</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MATLAB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提供了一个指令 </a:t>
                </a:r>
                <a:r>
                  <a:rPr lang="en-US" altLang="zh-CN" sz="2000" dirty="0" err="1">
                    <a:solidFill>
                      <a:schemeClr val="accent1">
                        <a:lumMod val="75000"/>
                      </a:schemeClr>
                    </a:solidFill>
                    <a:latin typeface="黑体" panose="02010609060101010101" pitchFamily="49" charset="-122"/>
                    <a:ea typeface="黑体" panose="02010609060101010101" pitchFamily="49" charset="-122"/>
                    <a:cs typeface="+mn-ea"/>
                  </a:rPr>
                  <a:t>pdepe</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，用以解以下的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PDE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方程式：</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801">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801">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801">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801">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上式中，时间</a:t>
                </a:r>
                <a14:m>
                  <m:oMath xmlns:m="http://schemas.openxmlformats.org/officeDocument/2006/math">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𝑡</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0</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𝑡</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𝑡</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𝑓</m:t>
                        </m:r>
                      </m:sub>
                    </m:sSub>
                  </m:oMath>
                </a14:m>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位置</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x</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介于</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sz="2000" dirty="0" err="1">
                    <a:solidFill>
                      <a:schemeClr val="accent1">
                        <a:lumMod val="75000"/>
                      </a:schemeClr>
                    </a:solidFill>
                    <a:latin typeface="黑体" panose="02010609060101010101" pitchFamily="49" charset="-122"/>
                    <a:ea typeface="黑体" panose="02010609060101010101" pitchFamily="49" charset="-122"/>
                    <a:cs typeface="+mn-ea"/>
                  </a:rPr>
                  <a:t>a,b</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 m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值表示问题的对称性，其可为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0</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或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，分别表示平板</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(slab)</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，圆柱</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(cylindrical)</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或球体</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(spherical)</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的情形。</a:t>
                </a:r>
                <a14:m>
                  <m:oMath xmlns:m="http://schemas.openxmlformats.org/officeDocument/2006/math">
                    <m:r>
                      <m:rPr>
                        <m:sty m:val="p"/>
                      </m:r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f</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𝑡</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𝑢</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f>
                      <m:f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fPr>
                      <m:num>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𝑢</m:t>
                        </m:r>
                      </m:num>
                      <m:den>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den>
                    </m:f>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为流通量。</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801">
                  <a:lnSpc>
                    <a:spcPct val="120000"/>
                  </a:lnSpc>
                </a:pPr>
                <a14:m>
                  <m:oMath xmlns:m="http://schemas.openxmlformats.org/officeDocument/2006/math">
                    <m:r>
                      <m:rPr>
                        <m:sty m:val="p"/>
                      </m:rPr>
                      <a:rPr lang="en-US" altLang="zh-CN" sz="2000" i="1" dirty="0" smtClean="0">
                        <a:solidFill>
                          <a:schemeClr val="accent1">
                            <a:lumMod val="75000"/>
                          </a:schemeClr>
                        </a:solidFill>
                        <a:latin typeface="Cambria Math" panose="02040503050406030204" pitchFamily="18" charset="0"/>
                        <a:ea typeface="黑体" panose="02010609060101010101" pitchFamily="49" charset="-122"/>
                        <a:cs typeface="+mn-ea"/>
                      </a:rPr>
                      <m:t>s</m:t>
                    </m:r>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𝑥</m:t>
                    </m:r>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𝑡</m:t>
                    </m:r>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𝑢</m:t>
                    </m:r>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m:t>
                    </m:r>
                    <m:f>
                      <m:f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fPr>
                      <m:num>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𝑢</m:t>
                        </m:r>
                      </m:num>
                      <m:den>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𝑥</m:t>
                        </m:r>
                      </m:den>
                    </m:f>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m:t>
                    </m:r>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为来源项；</a:t>
                </a:r>
                <a:r>
                  <a:rPr lang="en-US" altLang="zh-CN" sz="2000" dirty="0">
                    <a:solidFill>
                      <a:schemeClr val="accent1">
                        <a:lumMod val="75000"/>
                      </a:schemeClr>
                    </a:solidFill>
                    <a:ea typeface="黑体" panose="02010609060101010101" pitchFamily="49" charset="-122"/>
                    <a:cs typeface="+mn-ea"/>
                  </a:rPr>
                  <a:t> </a:t>
                </a:r>
                <a14:m>
                  <m:oMath xmlns:m="http://schemas.openxmlformats.org/officeDocument/2006/math">
                    <m:r>
                      <m:rPr>
                        <m:sty m:val="p"/>
                      </m:r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c</m:t>
                    </m:r>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𝑥</m:t>
                    </m:r>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𝑡</m:t>
                    </m:r>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𝑢</m:t>
                    </m:r>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m:t>
                    </m:r>
                    <m:f>
                      <m:f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fPr>
                      <m:num>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𝑢</m:t>
                        </m:r>
                      </m:num>
                      <m:den>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𝑥</m:t>
                        </m:r>
                      </m:den>
                    </m:f>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m:t>
                    </m:r>
                    <m:r>
                      <a:rPr lang="zh-CN" altLang="en-US" sz="2000" i="1" dirty="0">
                        <a:solidFill>
                          <a:schemeClr val="accent1">
                            <a:lumMod val="75000"/>
                          </a:schemeClr>
                        </a:solidFill>
                        <a:latin typeface="Cambria Math" panose="02040503050406030204" pitchFamily="18" charset="0"/>
                        <a:ea typeface="黑体" panose="02010609060101010101" pitchFamily="49" charset="-122"/>
                        <a:cs typeface="+mn-ea"/>
                      </a:rPr>
                      <m:t>为偏微分方程的对角线系数矩阵</m:t>
                    </m:r>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。若某一对角线元素为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0</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，则表示该偏微分方程为椭圆型偏微分方程，若为正值</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不为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0)</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，则为拋物型偏微分方程。</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xmlns="">
          <p:sp>
            <p:nvSpPr>
              <p:cNvPr id="13" name="Rectangle 26">
                <a:extLst>
                  <a:ext uri="{FF2B5EF4-FFF2-40B4-BE49-F238E27FC236}">
                    <a16:creationId xmlns:a16="http://schemas.microsoft.com/office/drawing/2014/main" id="{8FEC6C02-BF2C-4468-9966-BE323DD2B08F}"/>
                  </a:ext>
                </a:extLst>
              </p:cNvPr>
              <p:cNvSpPr>
                <a:spLocks noRot="1" noChangeAspect="1" noMove="1" noResize="1" noEditPoints="1" noAdjustHandles="1" noChangeArrowheads="1" noChangeShapeType="1" noTextEdit="1"/>
              </p:cNvSpPr>
              <p:nvPr/>
            </p:nvSpPr>
            <p:spPr>
              <a:xfrm>
                <a:off x="2157755" y="1187220"/>
                <a:ext cx="10320292" cy="3749393"/>
              </a:xfrm>
              <a:prstGeom prst="rect">
                <a:avLst/>
              </a:prstGeom>
              <a:blipFill>
                <a:blip r:embed="rId3"/>
                <a:stretch>
                  <a:fillRect l="-591" t="-488" r="-2953" b="-1789"/>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1CEC4942-A631-4AC6-87C7-E23C21BC5451}"/>
              </a:ext>
            </a:extLst>
          </p:cNvPr>
          <p:cNvPicPr>
            <a:picLocks noChangeAspect="1"/>
          </p:cNvPicPr>
          <p:nvPr/>
        </p:nvPicPr>
        <p:blipFill rotWithShape="1">
          <a:blip r:embed="rId4"/>
          <a:srcRect t="5672" b="-1"/>
          <a:stretch/>
        </p:blipFill>
        <p:spPr>
          <a:xfrm>
            <a:off x="3434222" y="2176165"/>
            <a:ext cx="5143500" cy="610961"/>
          </a:xfrm>
          <a:prstGeom prst="rect">
            <a:avLst/>
          </a:prstGeom>
        </p:spPr>
      </p:pic>
    </p:spTree>
    <p:extLst>
      <p:ext uri="{BB962C8B-B14F-4D97-AF65-F5344CB8AC3E}">
        <p14:creationId xmlns:p14="http://schemas.microsoft.com/office/powerpoint/2010/main" val="23996756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偏微分方程数值解</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13" name="Rectangle 26">
                <a:extLst>
                  <a:ext uri="{FF2B5EF4-FFF2-40B4-BE49-F238E27FC236}">
                    <a16:creationId xmlns:a16="http://schemas.microsoft.com/office/drawing/2014/main" id="{8FEC6C02-BF2C-4468-9966-BE323DD2B08F}"/>
                  </a:ext>
                </a:extLst>
              </p:cNvPr>
              <p:cNvSpPr/>
              <p:nvPr/>
            </p:nvSpPr>
            <p:spPr>
              <a:xfrm>
                <a:off x="2157755" y="1187220"/>
                <a:ext cx="10320292" cy="1375218"/>
              </a:xfrm>
              <a:prstGeom prst="rect">
                <a:avLst/>
              </a:prstGeom>
            </p:spPr>
            <p:txBody>
              <a:bodyPr wrap="square" lIns="96425" tIns="48213" rIns="96425" bIns="48213">
                <a:spAutoFit/>
              </a:bodyPr>
              <a:lstStyle/>
              <a:p>
                <a:pPr defTabSz="963801">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初值：</a:t>
                </a:r>
                <a14:m>
                  <m:oMath xmlns:m="http://schemas.openxmlformats.org/officeDocument/2006/math">
                    <m:r>
                      <m:rPr>
                        <m:sty m:val="p"/>
                      </m:r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u</m:t>
                    </m:r>
                    <m:d>
                      <m:d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𝑡</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0</m:t>
                            </m:r>
                          </m:sub>
                        </m:sSub>
                      </m:e>
                    </m:d>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𝑣</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0</m:t>
                        </m:r>
                      </m:sub>
                    </m:s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oMath>
                </a14:m>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801">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边界条件：</a:t>
                </a:r>
                <a14:m>
                  <m:oMath xmlns:m="http://schemas.openxmlformats.org/officeDocument/2006/math">
                    <m:r>
                      <m:rPr>
                        <m:sty m:val="p"/>
                      </m:r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p</m:t>
                    </m:r>
                    <m:d>
                      <m:d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𝑡</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𝑢</m:t>
                        </m:r>
                      </m:e>
                    </m:d>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𝑞</m:t>
                    </m:r>
                    <m:d>
                      <m:d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𝑡</m:t>
                        </m:r>
                      </m:e>
                    </m:d>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𝑓</m:t>
                    </m:r>
                    <m:d>
                      <m:d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𝑡</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𝑢</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f>
                          <m:f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fPr>
                          <m:num>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𝑢</m:t>
                            </m:r>
                          </m:num>
                          <m:den>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den>
                        </m:f>
                      </m:e>
                    </m:d>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=0</m:t>
                    </m:r>
                  </m:oMath>
                </a14:m>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801">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xmlns="">
          <p:sp>
            <p:nvSpPr>
              <p:cNvPr id="13" name="Rectangle 26">
                <a:extLst>
                  <a:ext uri="{FF2B5EF4-FFF2-40B4-BE49-F238E27FC236}">
                    <a16:creationId xmlns:a16="http://schemas.microsoft.com/office/drawing/2014/main" id="{8FEC6C02-BF2C-4468-9966-BE323DD2B08F}"/>
                  </a:ext>
                </a:extLst>
              </p:cNvPr>
              <p:cNvSpPr>
                <a:spLocks noRot="1" noChangeAspect="1" noMove="1" noResize="1" noEditPoints="1" noAdjustHandles="1" noChangeArrowheads="1" noChangeShapeType="1" noTextEdit="1"/>
              </p:cNvSpPr>
              <p:nvPr/>
            </p:nvSpPr>
            <p:spPr>
              <a:xfrm>
                <a:off x="2157755" y="1187220"/>
                <a:ext cx="10320292" cy="1375218"/>
              </a:xfrm>
              <a:prstGeom prst="rect">
                <a:avLst/>
              </a:prstGeom>
              <a:blipFill>
                <a:blip r:embed="rId3"/>
                <a:stretch>
                  <a:fillRect l="-591" t="-1333"/>
                </a:stretch>
              </a:blipFill>
            </p:spPr>
            <p:txBody>
              <a:bodyPr/>
              <a:lstStyle/>
              <a:p>
                <a:r>
                  <a:rPr lang="zh-CN" altLang="en-US">
                    <a:noFill/>
                  </a:rPr>
                  <a:t> </a:t>
                </a:r>
              </a:p>
            </p:txBody>
          </p:sp>
        </mc:Fallback>
      </mc:AlternateContent>
      <p:sp>
        <p:nvSpPr>
          <p:cNvPr id="11" name="Pentagon 33">
            <a:extLst>
              <a:ext uri="{FF2B5EF4-FFF2-40B4-BE49-F238E27FC236}">
                <a16:creationId xmlns:a16="http://schemas.microsoft.com/office/drawing/2014/main" id="{57C7B487-4F0A-47FF-9566-2B6A91A9FC5A}"/>
              </a:ext>
            </a:extLst>
          </p:cNvPr>
          <p:cNvSpPr/>
          <p:nvPr/>
        </p:nvSpPr>
        <p:spPr>
          <a:xfrm>
            <a:off x="1483971" y="2281710"/>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12" name="Rectangle 26">
                <a:extLst>
                  <a:ext uri="{FF2B5EF4-FFF2-40B4-BE49-F238E27FC236}">
                    <a16:creationId xmlns:a16="http://schemas.microsoft.com/office/drawing/2014/main" id="{F2E018B3-D77B-4DBB-9829-4E31CC49D413}"/>
                  </a:ext>
                </a:extLst>
              </p:cNvPr>
              <p:cNvSpPr/>
              <p:nvPr/>
            </p:nvSpPr>
            <p:spPr>
              <a:xfrm>
                <a:off x="2108895" y="2248173"/>
                <a:ext cx="10320292" cy="3372303"/>
              </a:xfrm>
              <a:prstGeom prst="rect">
                <a:avLst/>
              </a:prstGeom>
            </p:spPr>
            <p:txBody>
              <a:bodyPr wrap="square" lIns="96425" tIns="48213" rIns="96425" bIns="48213">
                <a:spAutoFit/>
              </a:bodyPr>
              <a:lstStyle/>
              <a:p>
                <a:pPr defTabSz="963801">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用以解含上述初始值及边界值条件的偏微分方程的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MATLAB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命令 </a:t>
                </a:r>
                <a:r>
                  <a:rPr lang="en-US" altLang="zh-CN" sz="2000" dirty="0" err="1">
                    <a:solidFill>
                      <a:schemeClr val="accent1">
                        <a:lumMod val="75000"/>
                      </a:schemeClr>
                    </a:solidFill>
                    <a:latin typeface="黑体" panose="02010609060101010101" pitchFamily="49" charset="-122"/>
                    <a:ea typeface="黑体" panose="02010609060101010101" pitchFamily="49" charset="-122"/>
                    <a:cs typeface="+mn-ea"/>
                  </a:rPr>
                  <a:t>pdepe</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的用法如下：</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801">
                  <a:lnSpc>
                    <a:spcPct val="120000"/>
                  </a:lnSpc>
                </a:pPr>
                <a14:m>
                  <m:oMathPara xmlns:m="http://schemas.openxmlformats.org/officeDocument/2006/math">
                    <m:oMathParaPr>
                      <m:jc m:val="centerGroup"/>
                    </m:oMathParaPr>
                    <m:oMath xmlns:m="http://schemas.openxmlformats.org/officeDocument/2006/math">
                      <m:r>
                        <m:rPr>
                          <m:sty m:val="p"/>
                        </m:r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so</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𝑙</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𝑝𝑑𝑒𝑝𝑒</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𝑚</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𝑝𝑑𝑒𝑝𝑒</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𝑖𝑐𝑓𝑢𝑛</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𝑏𝑐𝑓𝑢𝑛</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𝑥𝑚𝑒𝑠h</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𝑡𝑠𝑝𝑎𝑛</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𝑜𝑝𝑡𝑖𝑜𝑛𝑠</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oMath>
                  </m:oMathPara>
                </a14:m>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801">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其中</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m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为问题之对称参数；</a:t>
                </a:r>
                <a:r>
                  <a:rPr lang="en-US" altLang="zh-CN" sz="2000" dirty="0" err="1">
                    <a:solidFill>
                      <a:schemeClr val="accent1">
                        <a:lumMod val="75000"/>
                      </a:schemeClr>
                    </a:solidFill>
                    <a:latin typeface="黑体" panose="02010609060101010101" pitchFamily="49" charset="-122"/>
                    <a:ea typeface="黑体" panose="02010609060101010101" pitchFamily="49" charset="-122"/>
                    <a:cs typeface="+mn-ea"/>
                  </a:rPr>
                  <a:t>xmesh</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为空间变量</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x</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的网格点</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(mesh)</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位置向量，即</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801">
                  <a:lnSpc>
                    <a:spcPct val="120000"/>
                  </a:lnSpc>
                </a:pPr>
                <a14:m>
                  <m:oMathPara xmlns:m="http://schemas.openxmlformats.org/officeDocument/2006/math">
                    <m:oMathParaPr>
                      <m:jc m:val="centerGroup"/>
                    </m:oMathParaPr>
                    <m:oMath xmlns:m="http://schemas.openxmlformats.org/officeDocument/2006/math">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𝑥𝑚𝑒𝑠h</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0</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𝑛</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oMath>
                  </m:oMathPara>
                </a14:m>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801">
                  <a:lnSpc>
                    <a:spcPct val="120000"/>
                  </a:lnSpc>
                </a:pPr>
                <a:r>
                  <a:rPr lang="en-US" altLang="zh-CN" sz="2000" dirty="0" err="1">
                    <a:solidFill>
                      <a:schemeClr val="accent1">
                        <a:lumMod val="75000"/>
                      </a:schemeClr>
                    </a:solidFill>
                    <a:latin typeface="黑体" panose="02010609060101010101" pitchFamily="49" charset="-122"/>
                    <a:ea typeface="黑体" panose="02010609060101010101" pitchFamily="49" charset="-122"/>
                    <a:cs typeface="+mn-ea"/>
                  </a:rPr>
                  <a:t>tspan</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为时间变量</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的向量，即：</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801">
                  <a:lnSpc>
                    <a:spcPct val="120000"/>
                  </a:lnSpc>
                </a:pPr>
                <a14:m>
                  <m:oMathPara xmlns:m="http://schemas.openxmlformats.org/officeDocument/2006/math">
                    <m:oMathParaPr>
                      <m:jc m:val="centerGroup"/>
                    </m:oMathParaPr>
                    <m:oMath xmlns:m="http://schemas.openxmlformats.org/officeDocument/2006/math">
                      <m:r>
                        <m:rPr>
                          <m:sty m:val="p"/>
                        </m:rPr>
                        <a:rPr lang="en-US" altLang="zh-CN" sz="2000" i="1" smtClean="0">
                          <a:solidFill>
                            <a:schemeClr val="accent1">
                              <a:lumMod val="75000"/>
                            </a:schemeClr>
                          </a:solidFill>
                          <a:latin typeface="Cambria Math" panose="02040503050406030204" pitchFamily="18" charset="0"/>
                          <a:ea typeface="黑体" panose="02010609060101010101" pitchFamily="49" charset="-122"/>
                          <a:cs typeface="+mn-ea"/>
                        </a:rPr>
                        <m:t>tspan</m:t>
                      </m:r>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𝑡</m:t>
                          </m:r>
                        </m:e>
                        <m: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0</m:t>
                          </m:r>
                        </m:sub>
                      </m:s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𝑡</m:t>
                          </m:r>
                        </m:e>
                        <m: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𝑡</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𝑀</m:t>
                          </m:r>
                        </m:sub>
                      </m:s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m:t>
                      </m:r>
                    </m:oMath>
                  </m:oMathPara>
                </a14:m>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801">
                  <a:lnSpc>
                    <a:spcPct val="120000"/>
                  </a:lnSpc>
                </a:pPr>
                <a:r>
                  <a:rPr lang="en-US" altLang="zh-CN" sz="2000" dirty="0" err="1">
                    <a:solidFill>
                      <a:schemeClr val="accent1">
                        <a:lumMod val="75000"/>
                      </a:schemeClr>
                    </a:solidFill>
                    <a:latin typeface="黑体" panose="02010609060101010101" pitchFamily="49" charset="-122"/>
                    <a:ea typeface="黑体" panose="02010609060101010101" pitchFamily="49" charset="-122"/>
                    <a:cs typeface="+mn-ea"/>
                  </a:rPr>
                  <a:t>pdefun</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为使用者提供的</a:t>
                </a:r>
                <a:r>
                  <a:rPr lang="en-US" altLang="zh-CN" sz="2000" dirty="0" err="1">
                    <a:solidFill>
                      <a:schemeClr val="accent1">
                        <a:lumMod val="75000"/>
                      </a:schemeClr>
                    </a:solidFill>
                    <a:latin typeface="黑体" panose="02010609060101010101" pitchFamily="49" charset="-122"/>
                    <a:ea typeface="黑体" panose="02010609060101010101" pitchFamily="49" charset="-122"/>
                    <a:cs typeface="+mn-ea"/>
                  </a:rPr>
                  <a:t>pde</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函数文件。其函数格式：</a:t>
                </a:r>
                <a14:m>
                  <m:oMath xmlns:m="http://schemas.openxmlformats.org/officeDocument/2006/math">
                    <m:d>
                      <m:dPr>
                        <m:begChr m:val="["/>
                        <m:endChr m:val="]"/>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𝑐</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𝑓</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𝑠</m:t>
                        </m:r>
                      </m:e>
                    </m:d>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𝑝𝑑𝑒𝑓𝑢𝑛</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𝑡</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𝑢</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𝑑𝑢𝑑𝑥</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oMath>
                </a14:m>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801">
                  <a:lnSpc>
                    <a:spcPct val="120000"/>
                  </a:lnSpc>
                </a:pPr>
                <a:r>
                  <a:rPr lang="en-US" altLang="zh-CN" sz="2000" dirty="0" err="1">
                    <a:solidFill>
                      <a:schemeClr val="accent1">
                        <a:lumMod val="75000"/>
                      </a:schemeClr>
                    </a:solidFill>
                    <a:latin typeface="黑体" panose="02010609060101010101" pitchFamily="49" charset="-122"/>
                    <a:ea typeface="黑体" panose="02010609060101010101" pitchFamily="49" charset="-122"/>
                    <a:cs typeface="+mn-ea"/>
                  </a:rPr>
                  <a:t>icfun</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提供解</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u</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的起始值，</a:t>
                </a:r>
                <a14:m>
                  <m:oMath xmlns:m="http://schemas.openxmlformats.org/officeDocument/2006/math">
                    <m:r>
                      <m:rPr>
                        <m:sty m:val="p"/>
                      </m:rPr>
                      <a:rPr lang="en-US" altLang="zh-CN" sz="2000" b="0" i="0" smtClean="0">
                        <a:solidFill>
                          <a:schemeClr val="accent1">
                            <a:lumMod val="75000"/>
                          </a:schemeClr>
                        </a:solidFill>
                        <a:latin typeface="Cambria Math" panose="02040503050406030204" pitchFamily="18" charset="0"/>
                        <a:ea typeface="黑体" panose="02010609060101010101" pitchFamily="49" charset="-122"/>
                        <a:cs typeface="+mn-ea"/>
                      </a:rPr>
                      <m:t>u</m:t>
                    </m:r>
                    <m:r>
                      <a:rPr lang="en-US" altLang="zh-CN" sz="2000" b="0" i="0" smtClean="0">
                        <a:solidFill>
                          <a:schemeClr val="accent1">
                            <a:lumMod val="75000"/>
                          </a:schemeClr>
                        </a:solidFill>
                        <a:latin typeface="Cambria Math" panose="02040503050406030204" pitchFamily="18" charset="0"/>
                        <a:ea typeface="黑体" panose="02010609060101010101" pitchFamily="49" charset="-122"/>
                        <a:cs typeface="+mn-ea"/>
                      </a:rPr>
                      <m:t>=</m:t>
                    </m:r>
                    <m:r>
                      <m:rPr>
                        <m:sty m:val="p"/>
                      </m:rPr>
                      <a:rPr lang="en-US" altLang="zh-CN" sz="2000" b="0" i="0" smtClean="0">
                        <a:solidFill>
                          <a:schemeClr val="accent1">
                            <a:lumMod val="75000"/>
                          </a:schemeClr>
                        </a:solidFill>
                        <a:latin typeface="Cambria Math" panose="02040503050406030204" pitchFamily="18" charset="0"/>
                        <a:ea typeface="黑体" panose="02010609060101010101" pitchFamily="49" charset="-122"/>
                        <a:cs typeface="+mn-ea"/>
                      </a:rPr>
                      <m:t>icfun</m:t>
                    </m:r>
                    <m:r>
                      <a:rPr lang="en-US" altLang="zh-CN" sz="2000" b="0" i="0" smtClean="0">
                        <a:solidFill>
                          <a:schemeClr val="accent1">
                            <a:lumMod val="75000"/>
                          </a:schemeClr>
                        </a:solidFill>
                        <a:latin typeface="Cambria Math" panose="02040503050406030204" pitchFamily="18" charset="0"/>
                        <a:ea typeface="黑体" panose="02010609060101010101" pitchFamily="49" charset="-122"/>
                        <a:cs typeface="+mn-ea"/>
                      </a:rPr>
                      <m:t>(</m:t>
                    </m:r>
                    <m:r>
                      <m:rPr>
                        <m:sty m:val="p"/>
                      </m:rPr>
                      <a:rPr lang="en-US" altLang="zh-CN" sz="2000" b="0" i="0" smtClean="0">
                        <a:solidFill>
                          <a:schemeClr val="accent1">
                            <a:lumMod val="75000"/>
                          </a:schemeClr>
                        </a:solidFill>
                        <a:latin typeface="Cambria Math" panose="02040503050406030204" pitchFamily="18" charset="0"/>
                        <a:ea typeface="黑体" panose="02010609060101010101" pitchFamily="49" charset="-122"/>
                        <a:cs typeface="+mn-ea"/>
                      </a:rPr>
                      <m:t>x</m:t>
                    </m:r>
                    <m:r>
                      <a:rPr lang="en-US" altLang="zh-CN" sz="2000" b="0" i="0" smtClean="0">
                        <a:solidFill>
                          <a:schemeClr val="accent1">
                            <a:lumMod val="75000"/>
                          </a:schemeClr>
                        </a:solidFill>
                        <a:latin typeface="Cambria Math" panose="02040503050406030204" pitchFamily="18" charset="0"/>
                        <a:ea typeface="黑体" panose="02010609060101010101" pitchFamily="49" charset="-122"/>
                        <a:cs typeface="+mn-ea"/>
                      </a:rPr>
                      <m:t>)</m:t>
                    </m:r>
                  </m:oMath>
                </a14:m>
                <a:endParaRPr lang="zh-CN" altLang="en-US"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801">
                  <a:lnSpc>
                    <a:spcPct val="120000"/>
                  </a:lnSpc>
                </a:pPr>
                <a:r>
                  <a:rPr lang="en-US" altLang="zh-CN" sz="2000" dirty="0" err="1">
                    <a:solidFill>
                      <a:schemeClr val="accent1">
                        <a:lumMod val="75000"/>
                      </a:schemeClr>
                    </a:solidFill>
                    <a:latin typeface="黑体" panose="02010609060101010101" pitchFamily="49" charset="-122"/>
                    <a:ea typeface="黑体" panose="02010609060101010101" pitchFamily="49" charset="-122"/>
                    <a:cs typeface="+mn-ea"/>
                  </a:rPr>
                  <a:t>bcfun</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使用者提供的边界条件函数，</a:t>
                </a:r>
                <a:r>
                  <a:rPr lang="en-US" altLang="zh-CN" sz="2000" dirty="0">
                    <a:solidFill>
                      <a:schemeClr val="accent1">
                        <a:lumMod val="75000"/>
                      </a:schemeClr>
                    </a:solidFill>
                    <a:ea typeface="黑体" panose="02010609060101010101" pitchFamily="49" charset="-122"/>
                    <a:cs typeface="+mn-ea"/>
                  </a:rPr>
                  <a:t> </a:t>
                </a:r>
                <a14:m>
                  <m:oMath xmlns:m="http://schemas.openxmlformats.org/officeDocument/2006/math">
                    <m:d>
                      <m:dPr>
                        <m:begChr m:val="["/>
                        <m:endChr m:val="]"/>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r>
                          <m:rPr>
                            <m:sty m:val="p"/>
                          </m:rPr>
                          <a:rPr lang="en-US" altLang="zh-CN" sz="2000" b="0" i="0" smtClean="0">
                            <a:solidFill>
                              <a:schemeClr val="accent1">
                                <a:lumMod val="75000"/>
                              </a:schemeClr>
                            </a:solidFill>
                            <a:latin typeface="Cambria Math" panose="02040503050406030204" pitchFamily="18" charset="0"/>
                            <a:ea typeface="黑体" panose="02010609060101010101" pitchFamily="49" charset="-122"/>
                            <a:cs typeface="+mn-ea"/>
                          </a:rPr>
                          <m:t>pl</m:t>
                        </m:r>
                        <m:r>
                          <a:rPr lang="en-US" altLang="zh-CN" sz="2000" b="0" i="0" smtClean="0">
                            <a:solidFill>
                              <a:schemeClr val="accent1">
                                <a:lumMod val="75000"/>
                              </a:schemeClr>
                            </a:solidFill>
                            <a:latin typeface="Cambria Math" panose="02040503050406030204" pitchFamily="18" charset="0"/>
                            <a:ea typeface="黑体" panose="02010609060101010101" pitchFamily="49" charset="-122"/>
                            <a:cs typeface="+mn-ea"/>
                          </a:rPr>
                          <m:t>,</m:t>
                        </m:r>
                        <m:r>
                          <m:rPr>
                            <m:sty m:val="p"/>
                          </m:rPr>
                          <a:rPr lang="en-US" altLang="zh-CN" sz="2000" b="0" i="0" smtClean="0">
                            <a:solidFill>
                              <a:schemeClr val="accent1">
                                <a:lumMod val="75000"/>
                              </a:schemeClr>
                            </a:solidFill>
                            <a:latin typeface="Cambria Math" panose="02040503050406030204" pitchFamily="18" charset="0"/>
                            <a:ea typeface="黑体" panose="02010609060101010101" pitchFamily="49" charset="-122"/>
                            <a:cs typeface="+mn-ea"/>
                          </a:rPr>
                          <m:t>ql</m:t>
                        </m:r>
                        <m:r>
                          <a:rPr lang="en-US" altLang="zh-CN" sz="2000" b="0" i="0" smtClean="0">
                            <a:solidFill>
                              <a:schemeClr val="accent1">
                                <a:lumMod val="75000"/>
                              </a:schemeClr>
                            </a:solidFill>
                            <a:latin typeface="Cambria Math" panose="02040503050406030204" pitchFamily="18" charset="0"/>
                            <a:ea typeface="黑体" panose="02010609060101010101" pitchFamily="49" charset="-122"/>
                            <a:cs typeface="+mn-ea"/>
                          </a:rPr>
                          <m:t>,</m:t>
                        </m:r>
                        <m:r>
                          <m:rPr>
                            <m:sty m:val="p"/>
                          </m:rPr>
                          <a:rPr lang="en-US" altLang="zh-CN" sz="2000" b="0" i="0" smtClean="0">
                            <a:solidFill>
                              <a:schemeClr val="accent1">
                                <a:lumMod val="75000"/>
                              </a:schemeClr>
                            </a:solidFill>
                            <a:latin typeface="Cambria Math" panose="02040503050406030204" pitchFamily="18" charset="0"/>
                            <a:ea typeface="黑体" panose="02010609060101010101" pitchFamily="49" charset="-122"/>
                            <a:cs typeface="+mn-ea"/>
                          </a:rPr>
                          <m:t>pr</m:t>
                        </m:r>
                        <m:r>
                          <a:rPr lang="en-US" altLang="zh-CN" sz="2000" b="0" i="0" smtClean="0">
                            <a:solidFill>
                              <a:schemeClr val="accent1">
                                <a:lumMod val="75000"/>
                              </a:schemeClr>
                            </a:solidFill>
                            <a:latin typeface="Cambria Math" panose="02040503050406030204" pitchFamily="18" charset="0"/>
                            <a:ea typeface="黑体" panose="02010609060101010101" pitchFamily="49" charset="-122"/>
                            <a:cs typeface="+mn-ea"/>
                          </a:rPr>
                          <m:t>,</m:t>
                        </m:r>
                        <m:r>
                          <m:rPr>
                            <m:sty m:val="p"/>
                          </m:rPr>
                          <a:rPr lang="en-US" altLang="zh-CN" sz="2000" b="0" i="0" smtClean="0">
                            <a:solidFill>
                              <a:schemeClr val="accent1">
                                <a:lumMod val="75000"/>
                              </a:schemeClr>
                            </a:solidFill>
                            <a:latin typeface="Cambria Math" panose="02040503050406030204" pitchFamily="18" charset="0"/>
                            <a:ea typeface="黑体" panose="02010609060101010101" pitchFamily="49" charset="-122"/>
                            <a:cs typeface="+mn-ea"/>
                          </a:rPr>
                          <m:t>ql</m:t>
                        </m:r>
                      </m:e>
                    </m:d>
                    <m:r>
                      <a:rPr lang="en-US" altLang="zh-CN" sz="2000" b="0" i="0" smtClean="0">
                        <a:solidFill>
                          <a:schemeClr val="accent1">
                            <a:lumMod val="75000"/>
                          </a:schemeClr>
                        </a:solidFill>
                        <a:latin typeface="Cambria Math" panose="02040503050406030204" pitchFamily="18" charset="0"/>
                        <a:ea typeface="黑体" panose="02010609060101010101" pitchFamily="49" charset="-122"/>
                        <a:cs typeface="+mn-ea"/>
                      </a:rPr>
                      <m:t>=</m:t>
                    </m:r>
                    <m:r>
                      <m:rPr>
                        <m:sty m:val="p"/>
                      </m:rPr>
                      <a:rPr lang="en-US" altLang="zh-CN" sz="2000" b="0" i="0" smtClean="0">
                        <a:solidFill>
                          <a:schemeClr val="accent1">
                            <a:lumMod val="75000"/>
                          </a:schemeClr>
                        </a:solidFill>
                        <a:latin typeface="Cambria Math" panose="02040503050406030204" pitchFamily="18" charset="0"/>
                        <a:ea typeface="黑体" panose="02010609060101010101" pitchFamily="49" charset="-122"/>
                        <a:cs typeface="+mn-ea"/>
                      </a:rPr>
                      <m:t>bcfun</m:t>
                    </m:r>
                    <m:r>
                      <a:rPr lang="en-US" altLang="zh-CN" sz="2000" b="0" i="0" smtClean="0">
                        <a:solidFill>
                          <a:schemeClr val="accent1">
                            <a:lumMod val="75000"/>
                          </a:schemeClr>
                        </a:solidFill>
                        <a:latin typeface="Cambria Math" panose="02040503050406030204" pitchFamily="18" charset="0"/>
                        <a:ea typeface="黑体" panose="02010609060101010101" pitchFamily="49" charset="-122"/>
                        <a:cs typeface="+mn-ea"/>
                      </a:rPr>
                      <m:t>(</m:t>
                    </m:r>
                    <m:r>
                      <m:rPr>
                        <m:sty m:val="p"/>
                      </m:rPr>
                      <a:rPr lang="en-US" altLang="zh-CN" sz="2000" b="0" i="0" smtClean="0">
                        <a:solidFill>
                          <a:schemeClr val="accent1">
                            <a:lumMod val="75000"/>
                          </a:schemeClr>
                        </a:solidFill>
                        <a:latin typeface="Cambria Math" panose="02040503050406030204" pitchFamily="18" charset="0"/>
                        <a:ea typeface="黑体" panose="02010609060101010101" pitchFamily="49" charset="-122"/>
                        <a:cs typeface="+mn-ea"/>
                      </a:rPr>
                      <m:t>xl</m:t>
                    </m:r>
                    <m:r>
                      <a:rPr lang="en-US" altLang="zh-CN" sz="2000" b="0" i="0" smtClean="0">
                        <a:solidFill>
                          <a:schemeClr val="accent1">
                            <a:lumMod val="75000"/>
                          </a:schemeClr>
                        </a:solidFill>
                        <a:latin typeface="Cambria Math" panose="02040503050406030204" pitchFamily="18" charset="0"/>
                        <a:ea typeface="黑体" panose="02010609060101010101" pitchFamily="49" charset="-122"/>
                        <a:cs typeface="+mn-ea"/>
                      </a:rPr>
                      <m:t>,</m:t>
                    </m:r>
                    <m:r>
                      <m:rPr>
                        <m:sty m:val="p"/>
                      </m:rPr>
                      <a:rPr lang="en-US" altLang="zh-CN" sz="2000" b="0" i="0" smtClean="0">
                        <a:solidFill>
                          <a:schemeClr val="accent1">
                            <a:lumMod val="75000"/>
                          </a:schemeClr>
                        </a:solidFill>
                        <a:latin typeface="Cambria Math" panose="02040503050406030204" pitchFamily="18" charset="0"/>
                        <a:ea typeface="黑体" panose="02010609060101010101" pitchFamily="49" charset="-122"/>
                        <a:cs typeface="+mn-ea"/>
                      </a:rPr>
                      <m:t>ul</m:t>
                    </m:r>
                    <m:r>
                      <a:rPr lang="en-US" altLang="zh-CN" sz="2000" b="0" i="0" smtClean="0">
                        <a:solidFill>
                          <a:schemeClr val="accent1">
                            <a:lumMod val="75000"/>
                          </a:schemeClr>
                        </a:solidFill>
                        <a:latin typeface="Cambria Math" panose="02040503050406030204" pitchFamily="18" charset="0"/>
                        <a:ea typeface="黑体" panose="02010609060101010101" pitchFamily="49" charset="-122"/>
                        <a:cs typeface="+mn-ea"/>
                      </a:rPr>
                      <m:t>,</m:t>
                    </m:r>
                    <m:r>
                      <m:rPr>
                        <m:sty m:val="p"/>
                      </m:rPr>
                      <a:rPr lang="en-US" altLang="zh-CN" sz="2000" b="0" i="0" smtClean="0">
                        <a:solidFill>
                          <a:schemeClr val="accent1">
                            <a:lumMod val="75000"/>
                          </a:schemeClr>
                        </a:solidFill>
                        <a:latin typeface="Cambria Math" panose="02040503050406030204" pitchFamily="18" charset="0"/>
                        <a:ea typeface="黑体" panose="02010609060101010101" pitchFamily="49" charset="-122"/>
                        <a:cs typeface="+mn-ea"/>
                      </a:rPr>
                      <m:t>xr</m:t>
                    </m:r>
                    <m:r>
                      <a:rPr lang="en-US" altLang="zh-CN" sz="2000" b="0" i="0" smtClean="0">
                        <a:solidFill>
                          <a:schemeClr val="accent1">
                            <a:lumMod val="75000"/>
                          </a:schemeClr>
                        </a:solidFill>
                        <a:latin typeface="Cambria Math" panose="02040503050406030204" pitchFamily="18" charset="0"/>
                        <a:ea typeface="黑体" panose="02010609060101010101" pitchFamily="49" charset="-122"/>
                        <a:cs typeface="+mn-ea"/>
                      </a:rPr>
                      <m:t>,</m:t>
                    </m:r>
                    <m:r>
                      <m:rPr>
                        <m:sty m:val="p"/>
                      </m:rPr>
                      <a:rPr lang="en-US" altLang="zh-CN" sz="2000" b="0" i="0" smtClean="0">
                        <a:solidFill>
                          <a:schemeClr val="accent1">
                            <a:lumMod val="75000"/>
                          </a:schemeClr>
                        </a:solidFill>
                        <a:latin typeface="Cambria Math" panose="02040503050406030204" pitchFamily="18" charset="0"/>
                        <a:ea typeface="黑体" panose="02010609060101010101" pitchFamily="49" charset="-122"/>
                        <a:cs typeface="+mn-ea"/>
                      </a:rPr>
                      <m:t>ur</m:t>
                    </m:r>
                    <m:r>
                      <a:rPr lang="en-US" altLang="zh-CN" sz="2000" b="0" i="0" smtClean="0">
                        <a:solidFill>
                          <a:schemeClr val="accent1">
                            <a:lumMod val="75000"/>
                          </a:schemeClr>
                        </a:solidFill>
                        <a:latin typeface="Cambria Math" panose="02040503050406030204" pitchFamily="18" charset="0"/>
                        <a:ea typeface="黑体" panose="02010609060101010101" pitchFamily="49" charset="-122"/>
                        <a:cs typeface="+mn-ea"/>
                      </a:rPr>
                      <m:t>,</m:t>
                    </m:r>
                    <m:r>
                      <m:rPr>
                        <m:sty m:val="p"/>
                      </m:rPr>
                      <a:rPr lang="en-US" altLang="zh-CN" sz="2000" b="0" i="0" smtClean="0">
                        <a:solidFill>
                          <a:schemeClr val="accent1">
                            <a:lumMod val="75000"/>
                          </a:schemeClr>
                        </a:solidFill>
                        <a:latin typeface="Cambria Math" panose="02040503050406030204" pitchFamily="18" charset="0"/>
                        <a:ea typeface="黑体" panose="02010609060101010101" pitchFamily="49" charset="-122"/>
                        <a:cs typeface="+mn-ea"/>
                      </a:rPr>
                      <m:t>t</m:t>
                    </m:r>
                    <m:r>
                      <a:rPr lang="en-US" altLang="zh-CN" sz="2000" b="0" i="0" smtClean="0">
                        <a:solidFill>
                          <a:schemeClr val="accent1">
                            <a:lumMod val="75000"/>
                          </a:schemeClr>
                        </a:solidFill>
                        <a:latin typeface="Cambria Math" panose="02040503050406030204" pitchFamily="18" charset="0"/>
                        <a:ea typeface="黑体" panose="02010609060101010101" pitchFamily="49" charset="-122"/>
                        <a:cs typeface="+mn-ea"/>
                      </a:rPr>
                      <m:t>)</m:t>
                    </m:r>
                  </m:oMath>
                </a14:m>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xmlns="">
          <p:sp>
            <p:nvSpPr>
              <p:cNvPr id="12" name="Rectangle 26">
                <a:extLst>
                  <a:ext uri="{FF2B5EF4-FFF2-40B4-BE49-F238E27FC236}">
                    <a16:creationId xmlns:a16="http://schemas.microsoft.com/office/drawing/2014/main" id="{F2E018B3-D77B-4DBB-9829-4E31CC49D413}"/>
                  </a:ext>
                </a:extLst>
              </p:cNvPr>
              <p:cNvSpPr>
                <a:spLocks noRot="1" noChangeAspect="1" noMove="1" noResize="1" noEditPoints="1" noAdjustHandles="1" noChangeArrowheads="1" noChangeShapeType="1" noTextEdit="1"/>
              </p:cNvSpPr>
              <p:nvPr/>
            </p:nvSpPr>
            <p:spPr>
              <a:xfrm>
                <a:off x="2108895" y="2248173"/>
                <a:ext cx="10320292" cy="3372303"/>
              </a:xfrm>
              <a:prstGeom prst="rect">
                <a:avLst/>
              </a:prstGeom>
              <a:blipFill>
                <a:blip r:embed="rId4"/>
                <a:stretch>
                  <a:fillRect l="-591" t="-542" b="-21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0862956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偏微分方程数值解</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985566"/>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13" name="Rectangle 26">
                <a:extLst>
                  <a:ext uri="{FF2B5EF4-FFF2-40B4-BE49-F238E27FC236}">
                    <a16:creationId xmlns:a16="http://schemas.microsoft.com/office/drawing/2014/main" id="{8FEC6C02-BF2C-4468-9966-BE323DD2B08F}"/>
                  </a:ext>
                </a:extLst>
              </p:cNvPr>
              <p:cNvSpPr/>
              <p:nvPr/>
            </p:nvSpPr>
            <p:spPr>
              <a:xfrm>
                <a:off x="2157755" y="952029"/>
                <a:ext cx="10320292" cy="2983542"/>
              </a:xfrm>
              <a:prstGeom prst="rect">
                <a:avLst/>
              </a:prstGeom>
            </p:spPr>
            <p:txBody>
              <a:bodyPr wrap="square" lIns="96425" tIns="48213" rIns="96425" bIns="48213">
                <a:spAutoFit/>
              </a:bodyPr>
              <a:lstStyle/>
              <a:p>
                <a:pPr defTabSz="963801">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例子</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(e07)</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：求解以下偏微分方程：</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801">
                  <a:lnSpc>
                    <a:spcPct val="120000"/>
                  </a:lnSpc>
                </a:pPr>
                <a14:m>
                  <m:oMathPara xmlns:m="http://schemas.openxmlformats.org/officeDocument/2006/math">
                    <m:oMathParaPr>
                      <m:jc m:val="centerGroup"/>
                    </m:oMathParaPr>
                    <m:oMath xmlns:m="http://schemas.openxmlformats.org/officeDocument/2006/math">
                      <m:f>
                        <m:f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fPr>
                        <m:num>
                          <m:sSup>
                            <m:sSup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𝜋</m:t>
                              </m:r>
                            </m:e>
                            <m: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2</m:t>
                              </m:r>
                            </m:sup>
                          </m:s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𝑢</m:t>
                          </m:r>
                        </m:num>
                        <m:den>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𝑡</m:t>
                          </m:r>
                        </m:den>
                      </m:f>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f>
                        <m:f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fPr>
                        <m:num>
                          <m:sSup>
                            <m:sSup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e>
                            <m: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2</m:t>
                              </m:r>
                            </m:sup>
                          </m:s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𝑢</m:t>
                          </m:r>
                        </m:num>
                        <m:den>
                          <m:sSup>
                            <m:sSup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e>
                            <m: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2</m:t>
                              </m:r>
                            </m:sup>
                          </m:s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den>
                      </m:f>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,0≤</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oMath>
                  </m:oMathPara>
                </a14:m>
                <a:endParaRPr lang="en-US" altLang="zh-CN" sz="2000" b="0" i="1" dirty="0">
                  <a:solidFill>
                    <a:schemeClr val="accent1">
                      <a:lumMod val="75000"/>
                    </a:schemeClr>
                  </a:solidFill>
                  <a:latin typeface="Cambria Math" panose="02040503050406030204" pitchFamily="18" charset="0"/>
                  <a:ea typeface="黑体" panose="02010609060101010101" pitchFamily="49" charset="-122"/>
                  <a:cs typeface="+mn-ea"/>
                </a:endParaRPr>
              </a:p>
              <a:p>
                <a:pPr defTabSz="963801">
                  <a:lnSpc>
                    <a:spcPct val="120000"/>
                  </a:lnSpc>
                </a:pPr>
                <a14:m>
                  <m:oMathPara xmlns:m="http://schemas.openxmlformats.org/officeDocument/2006/math">
                    <m:oMathParaPr>
                      <m:jc m:val="centerGroup"/>
                    </m:oMathParaPr>
                    <m:oMath xmlns:m="http://schemas.openxmlformats.org/officeDocument/2006/math">
                      <m:r>
                        <a:rPr lang="zh-CN" altLang="en-US" sz="2000" i="1">
                          <a:solidFill>
                            <a:schemeClr val="accent1">
                              <a:lumMod val="75000"/>
                            </a:schemeClr>
                          </a:solidFill>
                          <a:latin typeface="Cambria Math" panose="02040503050406030204" pitchFamily="18" charset="0"/>
                          <a:ea typeface="黑体" panose="02010609060101010101" pitchFamily="49" charset="-122"/>
                          <a:cs typeface="+mn-ea"/>
                        </a:rPr>
                        <m:t>初始</m:t>
                      </m:r>
                      <m:r>
                        <a:rPr lang="zh-CN" altLang="en-US" sz="2000" i="1" smtClean="0">
                          <a:solidFill>
                            <a:schemeClr val="accent1">
                              <a:lumMod val="75000"/>
                            </a:schemeClr>
                          </a:solidFill>
                          <a:latin typeface="Cambria Math" panose="02040503050406030204" pitchFamily="18" charset="0"/>
                          <a:ea typeface="黑体" panose="02010609060101010101" pitchFamily="49" charset="-122"/>
                          <a:cs typeface="+mn-ea"/>
                        </a:rPr>
                        <m:t>条件</m:t>
                      </m:r>
                      <m:r>
                        <a:rPr lang="zh-CN" altLang="en-US" sz="2000" i="1">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𝐼𝐶</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𝑢</m:t>
                      </m:r>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,0</m:t>
                          </m:r>
                        </m:e>
                      </m:d>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func>
                        <m:func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funcPr>
                        <m:fName>
                          <m:r>
                            <m:rPr>
                              <m:sty m:val="p"/>
                            </m:rPr>
                            <a:rPr lang="en-US" altLang="zh-CN" sz="2000" b="0" i="0" smtClean="0">
                              <a:solidFill>
                                <a:schemeClr val="accent1">
                                  <a:lumMod val="75000"/>
                                </a:schemeClr>
                              </a:solidFill>
                              <a:latin typeface="Cambria Math" panose="02040503050406030204" pitchFamily="18" charset="0"/>
                              <a:ea typeface="黑体" panose="02010609060101010101" pitchFamily="49" charset="-122"/>
                              <a:cs typeface="+mn-ea"/>
                            </a:rPr>
                            <m:t>sin</m:t>
                          </m:r>
                        </m:fName>
                        <m:e>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𝜋</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d>
                        </m:e>
                      </m:func>
                    </m:oMath>
                  </m:oMathPara>
                </a14:m>
                <a:endParaRPr lang="en-US" altLang="zh-CN" sz="2000" b="0" i="1" dirty="0">
                  <a:solidFill>
                    <a:schemeClr val="accent1">
                      <a:lumMod val="75000"/>
                    </a:schemeClr>
                  </a:solidFill>
                  <a:latin typeface="Cambria Math" panose="02040503050406030204" pitchFamily="18" charset="0"/>
                  <a:ea typeface="黑体" panose="02010609060101010101" pitchFamily="49" charset="-122"/>
                  <a:cs typeface="+mn-ea"/>
                </a:endParaRPr>
              </a:p>
              <a:p>
                <a:pPr defTabSz="963801">
                  <a:lnSpc>
                    <a:spcPct val="120000"/>
                  </a:lnSpc>
                </a:pPr>
                <a14:m>
                  <m:oMathPara xmlns:m="http://schemas.openxmlformats.org/officeDocument/2006/math">
                    <m:oMathParaPr>
                      <m:jc m:val="centerGroup"/>
                    </m:oMathParaPr>
                    <m:oMath xmlns:m="http://schemas.openxmlformats.org/officeDocument/2006/math">
                      <m:r>
                        <a:rPr lang="zh-CN" altLang="en-US" sz="2000" i="1">
                          <a:solidFill>
                            <a:schemeClr val="accent1">
                              <a:lumMod val="75000"/>
                            </a:schemeClr>
                          </a:solidFill>
                          <a:latin typeface="Cambria Math" panose="02040503050406030204" pitchFamily="18" charset="0"/>
                          <a:ea typeface="黑体" panose="02010609060101010101" pitchFamily="49" charset="-122"/>
                          <a:cs typeface="+mn-ea"/>
                        </a:rPr>
                        <m:t>边界条件</m:t>
                      </m:r>
                      <m:r>
                        <a:rPr lang="zh-CN" altLang="en-US" sz="200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𝐵𝐶</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𝑢</m:t>
                      </m:r>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0,</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𝑡</m:t>
                          </m:r>
                        </m:e>
                      </m:d>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=0;  </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𝐵𝐶</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2:</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𝜋</m:t>
                      </m:r>
                      <m:sSup>
                        <m:sSup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𝑒</m:t>
                          </m:r>
                        </m:e>
                        <m: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𝑡</m:t>
                          </m:r>
                        </m:sup>
                      </m:s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f>
                        <m:f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fPr>
                        <m:num>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𝑢</m:t>
                          </m:r>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𝑡</m:t>
                              </m:r>
                            </m:e>
                          </m:d>
                        </m:num>
                        <m:den>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den>
                      </m:f>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=0</m:t>
                      </m:r>
                    </m:oMath>
                  </m:oMathPara>
                </a14:m>
                <a:endParaRPr lang="en-US" altLang="zh-CN" sz="2000" b="0" dirty="0">
                  <a:solidFill>
                    <a:schemeClr val="accent1">
                      <a:lumMod val="75000"/>
                    </a:schemeClr>
                  </a:solidFill>
                  <a:latin typeface="黑体" panose="02010609060101010101" pitchFamily="49" charset="-122"/>
                  <a:ea typeface="黑体" panose="02010609060101010101" pitchFamily="49" charset="-122"/>
                  <a:cs typeface="+mn-ea"/>
                </a:endParaRPr>
              </a:p>
              <a:p>
                <a:pPr defTabSz="963801">
                  <a:lnSpc>
                    <a:spcPct val="120000"/>
                  </a:lnSpc>
                </a:pPr>
                <a:endParaRPr lang="en-US" altLang="zh-CN" sz="2000" b="0" dirty="0">
                  <a:solidFill>
                    <a:schemeClr val="accent1">
                      <a:lumMod val="75000"/>
                    </a:schemeClr>
                  </a:solidFill>
                  <a:latin typeface="黑体" panose="02010609060101010101" pitchFamily="49" charset="-122"/>
                  <a:ea typeface="黑体" panose="02010609060101010101" pitchFamily="49" charset="-122"/>
                  <a:cs typeface="+mn-ea"/>
                </a:endParaRPr>
              </a:p>
              <a:p>
                <a:pPr defTabSz="963801">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xmlns="">
          <p:sp>
            <p:nvSpPr>
              <p:cNvPr id="13" name="Rectangle 26">
                <a:extLst>
                  <a:ext uri="{FF2B5EF4-FFF2-40B4-BE49-F238E27FC236}">
                    <a16:creationId xmlns:a16="http://schemas.microsoft.com/office/drawing/2014/main" id="{8FEC6C02-BF2C-4468-9966-BE323DD2B08F}"/>
                  </a:ext>
                </a:extLst>
              </p:cNvPr>
              <p:cNvSpPr>
                <a:spLocks noRot="1" noChangeAspect="1" noMove="1" noResize="1" noEditPoints="1" noAdjustHandles="1" noChangeArrowheads="1" noChangeShapeType="1" noTextEdit="1"/>
              </p:cNvSpPr>
              <p:nvPr/>
            </p:nvSpPr>
            <p:spPr>
              <a:xfrm>
                <a:off x="2157755" y="952029"/>
                <a:ext cx="10320292" cy="2983542"/>
              </a:xfrm>
              <a:prstGeom prst="rect">
                <a:avLst/>
              </a:prstGeom>
              <a:blipFill>
                <a:blip r:embed="rId3"/>
                <a:stretch>
                  <a:fillRect l="-591" t="-612"/>
                </a:stretch>
              </a:blipFill>
            </p:spPr>
            <p:txBody>
              <a:bodyPr/>
              <a:lstStyle/>
              <a:p>
                <a:r>
                  <a:rPr lang="zh-CN" altLang="en-US">
                    <a:noFill/>
                  </a:rPr>
                  <a:t> </a:t>
                </a:r>
              </a:p>
            </p:txBody>
          </p:sp>
        </mc:Fallback>
      </mc:AlternateContent>
      <p:sp>
        <p:nvSpPr>
          <p:cNvPr id="14" name="Pentagon 33">
            <a:extLst>
              <a:ext uri="{FF2B5EF4-FFF2-40B4-BE49-F238E27FC236}">
                <a16:creationId xmlns:a16="http://schemas.microsoft.com/office/drawing/2014/main" id="{2AA45B6E-7A08-4BED-A670-1F61720826EA}"/>
              </a:ext>
            </a:extLst>
          </p:cNvPr>
          <p:cNvSpPr/>
          <p:nvPr/>
        </p:nvSpPr>
        <p:spPr>
          <a:xfrm>
            <a:off x="1532831" y="3571524"/>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15" name="Rectangle 26">
                <a:extLst>
                  <a:ext uri="{FF2B5EF4-FFF2-40B4-BE49-F238E27FC236}">
                    <a16:creationId xmlns:a16="http://schemas.microsoft.com/office/drawing/2014/main" id="{387AE750-FCD3-46C9-9A87-1780ABFDDE6E}"/>
                  </a:ext>
                </a:extLst>
              </p:cNvPr>
              <p:cNvSpPr/>
              <p:nvPr/>
            </p:nvSpPr>
            <p:spPr>
              <a:xfrm>
                <a:off x="2157755" y="3537987"/>
                <a:ext cx="10320292" cy="3978879"/>
              </a:xfrm>
              <a:prstGeom prst="rect">
                <a:avLst/>
              </a:prstGeom>
            </p:spPr>
            <p:txBody>
              <a:bodyPr wrap="square" lIns="96425" tIns="48213" rIns="96425" bIns="48213">
                <a:spAutoFit/>
              </a:bodyPr>
              <a:lstStyle/>
              <a:p>
                <a:pPr defTabSz="963801">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求解：将方程改写为标准形式：</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801">
                  <a:lnSpc>
                    <a:spcPct val="120000"/>
                  </a:lnSpc>
                </a:pPr>
                <a14:m>
                  <m:oMathPara xmlns:m="http://schemas.openxmlformats.org/officeDocument/2006/math">
                    <m:oMathParaPr>
                      <m:jc m:val="centerGroup"/>
                    </m:oMathParaPr>
                    <m:oMath xmlns:m="http://schemas.openxmlformats.org/officeDocument/2006/math">
                      <m:sSup>
                        <m:sSup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𝜋</m:t>
                          </m:r>
                        </m:e>
                        <m: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2</m:t>
                          </m:r>
                        </m:sup>
                      </m:s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f>
                        <m:f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fPr>
                        <m:num>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𝑢</m:t>
                          </m:r>
                        </m:num>
                        <m:den>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𝑡</m:t>
                          </m:r>
                        </m:den>
                      </m:f>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p>
                        <m:sSup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0</m:t>
                          </m:r>
                        </m:sup>
                      </m:s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f>
                        <m:f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fPr>
                        <m:num>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num>
                        <m:den>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den>
                      </m:f>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sSup>
                            <m:sSup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0</m:t>
                              </m:r>
                            </m:sup>
                          </m:s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f>
                            <m:f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fPr>
                            <m:num>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𝑢</m:t>
                              </m:r>
                            </m:num>
                            <m:den>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den>
                          </m:f>
                        </m:e>
                      </m:d>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+0</m:t>
                      </m:r>
                    </m:oMath>
                  </m:oMathPara>
                </a14:m>
                <a:endParaRPr lang="en-US" altLang="zh-CN" sz="2000" b="0" i="1" dirty="0">
                  <a:solidFill>
                    <a:schemeClr val="accent1">
                      <a:lumMod val="75000"/>
                    </a:schemeClr>
                  </a:solidFill>
                  <a:latin typeface="Cambria Math" panose="02040503050406030204" pitchFamily="18" charset="0"/>
                  <a:ea typeface="黑体" panose="02010609060101010101" pitchFamily="49" charset="-122"/>
                  <a:cs typeface="+mn-ea"/>
                </a:endParaRPr>
              </a:p>
              <a:p>
                <a:pPr defTabSz="963801">
                  <a:lnSpc>
                    <a:spcPct val="120000"/>
                  </a:lnSpc>
                </a:pPr>
                <a14:m>
                  <m:oMathPara xmlns:m="http://schemas.openxmlformats.org/officeDocument/2006/math">
                    <m:oMathParaPr>
                      <m:jc m:val="centerGroup"/>
                    </m:oMathParaPr>
                    <m:oMath xmlns:m="http://schemas.openxmlformats.org/officeDocument/2006/math">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𝑐</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𝑡</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𝑢</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f>
                        <m:f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fPr>
                        <m:num>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𝑢</m:t>
                          </m:r>
                        </m:num>
                        <m:den>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den>
                      </m:f>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p>
                        <m:sSup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𝜋</m:t>
                          </m:r>
                        </m:e>
                        <m: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2</m:t>
                          </m:r>
                        </m:sup>
                      </m:sSup>
                    </m:oMath>
                  </m:oMathPara>
                </a14:m>
                <a:endParaRPr lang="en-US" altLang="zh-CN" sz="2000" b="0" i="1" dirty="0">
                  <a:solidFill>
                    <a:schemeClr val="accent1">
                      <a:lumMod val="75000"/>
                    </a:schemeClr>
                  </a:solidFill>
                  <a:latin typeface="Cambria Math" panose="02040503050406030204" pitchFamily="18" charset="0"/>
                  <a:ea typeface="黑体" panose="02010609060101010101" pitchFamily="49" charset="-122"/>
                  <a:cs typeface="+mn-ea"/>
                </a:endParaRPr>
              </a:p>
              <a:p>
                <a:pPr defTabSz="963801">
                  <a:lnSpc>
                    <a:spcPct val="120000"/>
                  </a:lnSpc>
                </a:pPr>
                <a14:m>
                  <m:oMathPara xmlns:m="http://schemas.openxmlformats.org/officeDocument/2006/math">
                    <m:oMathParaPr>
                      <m:jc m:val="centerGroup"/>
                    </m:oMathParaPr>
                    <m:oMath xmlns:m="http://schemas.openxmlformats.org/officeDocument/2006/math">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𝑓</m:t>
                      </m:r>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𝑡</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𝑢</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f>
                            <m:f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fPr>
                            <m:num>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𝑢</m:t>
                              </m:r>
                            </m:num>
                            <m:den>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den>
                          </m:f>
                        </m:e>
                      </m:d>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f>
                        <m:f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fPr>
                        <m:num>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𝑢</m:t>
                          </m:r>
                        </m:num>
                        <m:den>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den>
                      </m:f>
                    </m:oMath>
                  </m:oMathPara>
                </a14:m>
                <a:endParaRPr lang="en-US" altLang="zh-CN" sz="2000" b="0" i="1" dirty="0">
                  <a:solidFill>
                    <a:schemeClr val="accent1">
                      <a:lumMod val="75000"/>
                    </a:schemeClr>
                  </a:solidFill>
                  <a:latin typeface="Cambria Math" panose="02040503050406030204" pitchFamily="18" charset="0"/>
                  <a:ea typeface="黑体" panose="02010609060101010101" pitchFamily="49" charset="-122"/>
                  <a:cs typeface="+mn-ea"/>
                </a:endParaRPr>
              </a:p>
              <a:p>
                <a:pPr defTabSz="963801">
                  <a:lnSpc>
                    <a:spcPct val="120000"/>
                  </a:lnSpc>
                </a:pPr>
                <a14:m>
                  <m:oMathPara xmlns:m="http://schemas.openxmlformats.org/officeDocument/2006/math">
                    <m:oMathParaPr>
                      <m:jc m:val="centerGroup"/>
                    </m:oMathParaPr>
                    <m:oMath xmlns:m="http://schemas.openxmlformats.org/officeDocument/2006/math">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𝑠</m:t>
                      </m:r>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𝑡</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𝑢</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f>
                            <m:f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fPr>
                            <m:num>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𝑢</m:t>
                              </m:r>
                            </m:num>
                            <m:den>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den>
                          </m:f>
                        </m:e>
                      </m:d>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=0</m:t>
                      </m:r>
                    </m:oMath>
                  </m:oMathPara>
                </a14:m>
                <a:endParaRPr lang="en-US" altLang="zh-CN" sz="2000" b="0" dirty="0">
                  <a:solidFill>
                    <a:schemeClr val="accent1">
                      <a:lumMod val="75000"/>
                    </a:schemeClr>
                  </a:solidFill>
                  <a:latin typeface="黑体" panose="02010609060101010101" pitchFamily="49" charset="-122"/>
                  <a:ea typeface="黑体" panose="02010609060101010101" pitchFamily="49" charset="-122"/>
                  <a:cs typeface="+mn-ea"/>
                </a:endParaRPr>
              </a:p>
              <a:p>
                <a:pPr defTabSz="963801">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xmlns="">
          <p:sp>
            <p:nvSpPr>
              <p:cNvPr id="15" name="Rectangle 26">
                <a:extLst>
                  <a:ext uri="{FF2B5EF4-FFF2-40B4-BE49-F238E27FC236}">
                    <a16:creationId xmlns:a16="http://schemas.microsoft.com/office/drawing/2014/main" id="{387AE750-FCD3-46C9-9A87-1780ABFDDE6E}"/>
                  </a:ext>
                </a:extLst>
              </p:cNvPr>
              <p:cNvSpPr>
                <a:spLocks noRot="1" noChangeAspect="1" noMove="1" noResize="1" noEditPoints="1" noAdjustHandles="1" noChangeArrowheads="1" noChangeShapeType="1" noTextEdit="1"/>
              </p:cNvSpPr>
              <p:nvPr/>
            </p:nvSpPr>
            <p:spPr>
              <a:xfrm>
                <a:off x="2157755" y="3537987"/>
                <a:ext cx="10320292" cy="3978879"/>
              </a:xfrm>
              <a:prstGeom prst="rect">
                <a:avLst/>
              </a:prstGeom>
              <a:blipFill>
                <a:blip r:embed="rId4"/>
                <a:stretch>
                  <a:fillRect l="-591" t="-4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2239399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偏微分方程数值解</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985566"/>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3" name="Rectangle 26">
            <a:extLst>
              <a:ext uri="{FF2B5EF4-FFF2-40B4-BE49-F238E27FC236}">
                <a16:creationId xmlns:a16="http://schemas.microsoft.com/office/drawing/2014/main" id="{8FEC6C02-BF2C-4468-9966-BE323DD2B08F}"/>
              </a:ext>
            </a:extLst>
          </p:cNvPr>
          <p:cNvSpPr/>
          <p:nvPr/>
        </p:nvSpPr>
        <p:spPr>
          <a:xfrm>
            <a:off x="2157755" y="952029"/>
            <a:ext cx="10320292" cy="417648"/>
          </a:xfrm>
          <a:prstGeom prst="rect">
            <a:avLst/>
          </a:prstGeom>
        </p:spPr>
        <p:txBody>
          <a:bodyPr wrap="square" lIns="96425" tIns="48213" rIns="96425" bIns="48213">
            <a:spAutoFit/>
          </a:bodyPr>
          <a:lstStyle/>
          <a:p>
            <a:pPr defTabSz="963801">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编写</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Matlab</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函数</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(e07)</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求解：</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pic>
        <p:nvPicPr>
          <p:cNvPr id="2" name="图片 1">
            <a:extLst>
              <a:ext uri="{FF2B5EF4-FFF2-40B4-BE49-F238E27FC236}">
                <a16:creationId xmlns:a16="http://schemas.microsoft.com/office/drawing/2014/main" id="{4AE3CF6C-9D37-4C4C-87E6-4419C64442DD}"/>
              </a:ext>
            </a:extLst>
          </p:cNvPr>
          <p:cNvPicPr>
            <a:picLocks noChangeAspect="1"/>
          </p:cNvPicPr>
          <p:nvPr/>
        </p:nvPicPr>
        <p:blipFill>
          <a:blip r:embed="rId3"/>
          <a:stretch>
            <a:fillRect/>
          </a:stretch>
        </p:blipFill>
        <p:spPr>
          <a:xfrm>
            <a:off x="2181225" y="1434291"/>
            <a:ext cx="6456038" cy="4764268"/>
          </a:xfrm>
          <a:prstGeom prst="rect">
            <a:avLst/>
          </a:prstGeom>
        </p:spPr>
      </p:pic>
    </p:spTree>
    <p:extLst>
      <p:ext uri="{BB962C8B-B14F-4D97-AF65-F5344CB8AC3E}">
        <p14:creationId xmlns:p14="http://schemas.microsoft.com/office/powerpoint/2010/main" val="199629811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偏微分方程数值解</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985566"/>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3" name="Rectangle 26">
            <a:extLst>
              <a:ext uri="{FF2B5EF4-FFF2-40B4-BE49-F238E27FC236}">
                <a16:creationId xmlns:a16="http://schemas.microsoft.com/office/drawing/2014/main" id="{8FEC6C02-BF2C-4468-9966-BE323DD2B08F}"/>
              </a:ext>
            </a:extLst>
          </p:cNvPr>
          <p:cNvSpPr/>
          <p:nvPr/>
        </p:nvSpPr>
        <p:spPr>
          <a:xfrm>
            <a:off x="2157755" y="952029"/>
            <a:ext cx="10320292" cy="786980"/>
          </a:xfrm>
          <a:prstGeom prst="rect">
            <a:avLst/>
          </a:prstGeom>
        </p:spPr>
        <p:txBody>
          <a:bodyPr wrap="square" lIns="96425" tIns="48213" rIns="96425" bIns="48213">
            <a:spAutoFit/>
          </a:bodyPr>
          <a:lstStyle/>
          <a:p>
            <a:pPr defTabSz="963801">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练习</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(p01)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：求解以下联立的偏微分方程：</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                                   </a:t>
            </a:r>
          </a:p>
          <a:p>
            <a:pPr defTabSz="963801">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pic>
        <p:nvPicPr>
          <p:cNvPr id="3" name="图片 2">
            <a:extLst>
              <a:ext uri="{FF2B5EF4-FFF2-40B4-BE49-F238E27FC236}">
                <a16:creationId xmlns:a16="http://schemas.microsoft.com/office/drawing/2014/main" id="{38C485D2-EE6F-4D1A-81F0-9E3EC9D8145A}"/>
              </a:ext>
            </a:extLst>
          </p:cNvPr>
          <p:cNvPicPr>
            <a:picLocks noChangeAspect="1"/>
          </p:cNvPicPr>
          <p:nvPr/>
        </p:nvPicPr>
        <p:blipFill rotWithShape="1">
          <a:blip r:embed="rId3"/>
          <a:srcRect b="5593"/>
          <a:stretch/>
        </p:blipFill>
        <p:spPr>
          <a:xfrm>
            <a:off x="2828975" y="1475249"/>
            <a:ext cx="2924175" cy="1204972"/>
          </a:xfrm>
          <a:prstGeom prst="rect">
            <a:avLst/>
          </a:prstGeom>
        </p:spPr>
      </p:pic>
      <p:pic>
        <p:nvPicPr>
          <p:cNvPr id="5" name="图片 4">
            <a:extLst>
              <a:ext uri="{FF2B5EF4-FFF2-40B4-BE49-F238E27FC236}">
                <a16:creationId xmlns:a16="http://schemas.microsoft.com/office/drawing/2014/main" id="{3F123BE6-4C5D-4A0D-A417-0C8740FF8BE5}"/>
              </a:ext>
            </a:extLst>
          </p:cNvPr>
          <p:cNvPicPr>
            <a:picLocks noChangeAspect="1"/>
          </p:cNvPicPr>
          <p:nvPr/>
        </p:nvPicPr>
        <p:blipFill>
          <a:blip r:embed="rId4"/>
          <a:stretch>
            <a:fillRect/>
          </a:stretch>
        </p:blipFill>
        <p:spPr>
          <a:xfrm>
            <a:off x="3043237" y="2896245"/>
            <a:ext cx="6772275" cy="352425"/>
          </a:xfrm>
          <a:prstGeom prst="rect">
            <a:avLst/>
          </a:prstGeom>
        </p:spPr>
      </p:pic>
      <p:pic>
        <p:nvPicPr>
          <p:cNvPr id="6" name="图片 5">
            <a:extLst>
              <a:ext uri="{FF2B5EF4-FFF2-40B4-BE49-F238E27FC236}">
                <a16:creationId xmlns:a16="http://schemas.microsoft.com/office/drawing/2014/main" id="{BC9EBE0B-E6A9-4AA7-AEEF-E340B573D56B}"/>
              </a:ext>
            </a:extLst>
          </p:cNvPr>
          <p:cNvPicPr>
            <a:picLocks noChangeAspect="1"/>
          </p:cNvPicPr>
          <p:nvPr/>
        </p:nvPicPr>
        <p:blipFill rotWithShape="1">
          <a:blip r:embed="rId5"/>
          <a:srcRect b="1910"/>
          <a:stretch/>
        </p:blipFill>
        <p:spPr>
          <a:xfrm>
            <a:off x="3043237" y="3358978"/>
            <a:ext cx="3200400" cy="2849636"/>
          </a:xfrm>
          <a:prstGeom prst="rect">
            <a:avLst/>
          </a:prstGeom>
        </p:spPr>
      </p:pic>
    </p:spTree>
    <p:extLst>
      <p:ext uri="{BB962C8B-B14F-4D97-AF65-F5344CB8AC3E}">
        <p14:creationId xmlns:p14="http://schemas.microsoft.com/office/powerpoint/2010/main" val="77682972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 y="3562252"/>
            <a:ext cx="12858044" cy="13716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solidFill>
                <a:sysClr val="windowText" lastClr="000000"/>
              </a:solidFill>
              <a:latin typeface="黑体" panose="02010609060101010101" pitchFamily="49" charset="-122"/>
              <a:ea typeface="黑体" panose="02010609060101010101" pitchFamily="49" charset="-122"/>
            </a:endParaRPr>
          </a:p>
        </p:txBody>
      </p:sp>
      <p:sp>
        <p:nvSpPr>
          <p:cNvPr id="2053" name="文本框 14"/>
          <p:cNvSpPr txBox="1">
            <a:spLocks noChangeArrowheads="1"/>
          </p:cNvSpPr>
          <p:nvPr>
            <p:custDataLst>
              <p:tags r:id="rId2"/>
            </p:custDataLst>
          </p:nvPr>
        </p:nvSpPr>
        <p:spPr bwMode="auto">
          <a:xfrm>
            <a:off x="2396927" y="3400301"/>
            <a:ext cx="123110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a:solidFill>
                  <a:schemeClr val="bg1"/>
                </a:solidFill>
                <a:latin typeface="黑体" panose="02010609060101010101" pitchFamily="49" charset="-122"/>
                <a:ea typeface="黑体" panose="02010609060101010101" pitchFamily="49" charset="-122"/>
                <a:sym typeface="Arial" panose="020B0604020202020204" pitchFamily="34" charset="0"/>
              </a:rPr>
              <a:t>04</a:t>
            </a:r>
            <a:endParaRPr lang="zh-CN" altLang="en-US" sz="960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
        <p:nvSpPr>
          <p:cNvPr id="6" name="标题 5"/>
          <p:cNvSpPr txBox="1"/>
          <p:nvPr>
            <p:custDataLst>
              <p:tags r:id="rId3"/>
            </p:custDataLst>
          </p:nvPr>
        </p:nvSpPr>
        <p:spPr>
          <a:xfrm>
            <a:off x="3765079" y="3832566"/>
            <a:ext cx="8790576" cy="830997"/>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6000" kern="0" dirty="0">
                <a:solidFill>
                  <a:schemeClr val="bg1"/>
                </a:solidFill>
                <a:latin typeface="黑体" panose="02010609060101010101" pitchFamily="49" charset="-122"/>
                <a:ea typeface="黑体" panose="02010609060101010101" pitchFamily="49" charset="-122"/>
                <a:sym typeface="Arial" panose="020B0604020202020204" pitchFamily="34" charset="0"/>
              </a:rPr>
              <a:t>小结</a:t>
            </a:r>
            <a:endParaRPr lang="zh-CN" altLang="en-US" sz="9600" kern="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Tree>
    <p:custDataLst>
      <p:tags r:id="rId1"/>
    </p:custDataLst>
    <p:extLst>
      <p:ext uri="{BB962C8B-B14F-4D97-AF65-F5344CB8AC3E}">
        <p14:creationId xmlns:p14="http://schemas.microsoft.com/office/powerpoint/2010/main" val="360196760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nut 44">
            <a:extLst>
              <a:ext uri="{FF2B5EF4-FFF2-40B4-BE49-F238E27FC236}">
                <a16:creationId xmlns:a16="http://schemas.microsoft.com/office/drawing/2014/main" id="{FFAEADBD-77DF-471D-BDDE-D68AB8809788}"/>
              </a:ext>
            </a:extLst>
          </p:cNvPr>
          <p:cNvSpPr/>
          <p:nvPr/>
        </p:nvSpPr>
        <p:spPr>
          <a:xfrm>
            <a:off x="2324919" y="1566161"/>
            <a:ext cx="724494" cy="724494"/>
          </a:xfrm>
          <a:prstGeom prst="donut">
            <a:avLst>
              <a:gd name="adj" fmla="val 680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200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Donut 51">
            <a:extLst>
              <a:ext uri="{FF2B5EF4-FFF2-40B4-BE49-F238E27FC236}">
                <a16:creationId xmlns:a16="http://schemas.microsoft.com/office/drawing/2014/main" id="{7F10B7CE-DF2A-401B-A70D-71EF2E0596B6}"/>
              </a:ext>
            </a:extLst>
          </p:cNvPr>
          <p:cNvSpPr/>
          <p:nvPr/>
        </p:nvSpPr>
        <p:spPr>
          <a:xfrm>
            <a:off x="2324919" y="2621475"/>
            <a:ext cx="724494" cy="724494"/>
          </a:xfrm>
          <a:prstGeom prst="donut">
            <a:avLst>
              <a:gd name="adj" fmla="val 680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200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2" name="TextBox 53">
            <a:extLst>
              <a:ext uri="{FF2B5EF4-FFF2-40B4-BE49-F238E27FC236}">
                <a16:creationId xmlns:a16="http://schemas.microsoft.com/office/drawing/2014/main" id="{C5048B4E-6E7E-4682-9E34-32C62E6C1F18}"/>
              </a:ext>
            </a:extLst>
          </p:cNvPr>
          <p:cNvSpPr txBox="1"/>
          <p:nvPr/>
        </p:nvSpPr>
        <p:spPr>
          <a:xfrm>
            <a:off x="4615060" y="1749439"/>
            <a:ext cx="2750419" cy="412613"/>
          </a:xfrm>
          <a:prstGeom prst="rect">
            <a:avLst/>
          </a:prstGeom>
          <a:noFill/>
        </p:spPr>
        <p:txBody>
          <a:bodyPr wrap="square" rtlCol="0">
            <a:spAutoFit/>
          </a:bodyPr>
          <a:lstStyle/>
          <a:p>
            <a:pPr algn="just">
              <a:lnSpc>
                <a:spcPct val="120000"/>
              </a:lnSpc>
            </a:pPr>
            <a:r>
              <a:rPr lang="zh-CN" altLang="en-US" sz="2000" b="1"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rPr>
              <a:t>微分方程建模</a:t>
            </a:r>
            <a:endParaRPr lang="en-GB" sz="2000" b="1"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3" name="TextBox 55">
            <a:extLst>
              <a:ext uri="{FF2B5EF4-FFF2-40B4-BE49-F238E27FC236}">
                <a16:creationId xmlns:a16="http://schemas.microsoft.com/office/drawing/2014/main" id="{48C51C1A-18A7-4220-8FBD-62F6C341E31E}"/>
              </a:ext>
            </a:extLst>
          </p:cNvPr>
          <p:cNvSpPr txBox="1"/>
          <p:nvPr/>
        </p:nvSpPr>
        <p:spPr>
          <a:xfrm>
            <a:off x="4659121" y="2857973"/>
            <a:ext cx="2249334" cy="412613"/>
          </a:xfrm>
          <a:prstGeom prst="rect">
            <a:avLst/>
          </a:prstGeom>
          <a:noFill/>
        </p:spPr>
        <p:txBody>
          <a:bodyPr wrap="none" rtlCol="0">
            <a:spAutoFit/>
          </a:bodyPr>
          <a:lstStyle/>
          <a:p>
            <a:pPr algn="just">
              <a:lnSpc>
                <a:spcPct val="120000"/>
              </a:lnSpc>
            </a:pPr>
            <a:r>
              <a:rPr lang="zh-CN" altLang="en-US" sz="2000" b="1"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rPr>
              <a:t>偏微分方程数值解</a:t>
            </a:r>
            <a:endParaRPr lang="en-GB" sz="2000" b="1"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4" name="TextBox 57">
            <a:extLst>
              <a:ext uri="{FF2B5EF4-FFF2-40B4-BE49-F238E27FC236}">
                <a16:creationId xmlns:a16="http://schemas.microsoft.com/office/drawing/2014/main" id="{464D3D1E-4791-440E-9936-05DC7270C860}"/>
              </a:ext>
            </a:extLst>
          </p:cNvPr>
          <p:cNvSpPr txBox="1"/>
          <p:nvPr/>
        </p:nvSpPr>
        <p:spPr>
          <a:xfrm>
            <a:off x="4758115" y="3815318"/>
            <a:ext cx="2249334" cy="412613"/>
          </a:xfrm>
          <a:prstGeom prst="rect">
            <a:avLst/>
          </a:prstGeom>
          <a:noFill/>
        </p:spPr>
        <p:txBody>
          <a:bodyPr wrap="none" rtlCol="0">
            <a:spAutoFit/>
          </a:bodyPr>
          <a:lstStyle/>
          <a:p>
            <a:pPr algn="just">
              <a:lnSpc>
                <a:spcPct val="120000"/>
              </a:lnSpc>
            </a:pPr>
            <a:r>
              <a:rPr lang="zh-CN" altLang="en-US" sz="2000" b="1"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rPr>
              <a:t>常微分方程解析解</a:t>
            </a:r>
            <a:endParaRPr lang="en-GB" sz="2000" b="1"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5" name="Freeform 45"/>
          <p:cNvSpPr>
            <a:spLocks noEditPoints="1"/>
          </p:cNvSpPr>
          <p:nvPr/>
        </p:nvSpPr>
        <p:spPr bwMode="auto">
          <a:xfrm>
            <a:off x="2468528" y="1709770"/>
            <a:ext cx="437275" cy="437275"/>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ln>
        </p:spPr>
        <p:txBody>
          <a:bodyPr vert="horz" wrap="square" lIns="128580" tIns="64290" rIns="128580" bIns="64290" numCol="1" anchor="t" anchorCtr="0" compatLnSpc="1"/>
          <a:lstStyle/>
          <a:p>
            <a:pPr>
              <a:lnSpc>
                <a:spcPct val="120000"/>
              </a:lnSpc>
            </a:pPr>
            <a:endParaRPr lang="en-US"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6" name="Freeform 45"/>
          <p:cNvSpPr>
            <a:spLocks noEditPoints="1"/>
          </p:cNvSpPr>
          <p:nvPr/>
        </p:nvSpPr>
        <p:spPr bwMode="auto">
          <a:xfrm>
            <a:off x="2468528" y="2765084"/>
            <a:ext cx="437275" cy="437275"/>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ln>
        </p:spPr>
        <p:txBody>
          <a:bodyPr vert="horz" wrap="square" lIns="128580" tIns="64290" rIns="128580" bIns="64290" numCol="1" anchor="t" anchorCtr="0" compatLnSpc="1"/>
          <a:lstStyle/>
          <a:p>
            <a:pPr>
              <a:lnSpc>
                <a:spcPct val="120000"/>
              </a:lnSpc>
            </a:pPr>
            <a:endParaRPr lang="en-US"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7" name="Donut 44">
            <a:extLst>
              <a:ext uri="{FF2B5EF4-FFF2-40B4-BE49-F238E27FC236}">
                <a16:creationId xmlns:a16="http://schemas.microsoft.com/office/drawing/2014/main" id="{FFAEADBD-77DF-471D-BDDE-D68AB8809788}"/>
              </a:ext>
            </a:extLst>
          </p:cNvPr>
          <p:cNvSpPr/>
          <p:nvPr/>
        </p:nvSpPr>
        <p:spPr>
          <a:xfrm>
            <a:off x="2324919" y="3634830"/>
            <a:ext cx="724494" cy="724494"/>
          </a:xfrm>
          <a:prstGeom prst="donut">
            <a:avLst>
              <a:gd name="adj" fmla="val 680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200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8" name="Freeform 45"/>
          <p:cNvSpPr>
            <a:spLocks noEditPoints="1"/>
          </p:cNvSpPr>
          <p:nvPr/>
        </p:nvSpPr>
        <p:spPr bwMode="auto">
          <a:xfrm>
            <a:off x="2468528" y="3778439"/>
            <a:ext cx="437275" cy="437275"/>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ln>
        </p:spPr>
        <p:txBody>
          <a:bodyPr vert="horz" wrap="square" lIns="128580" tIns="64290" rIns="128580" bIns="64290" numCol="1" anchor="t" anchorCtr="0" compatLnSpc="1"/>
          <a:lstStyle/>
          <a:p>
            <a:pPr>
              <a:lnSpc>
                <a:spcPct val="120000"/>
              </a:lnSpc>
            </a:pPr>
            <a:endParaRPr lang="en-US"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grpSp>
        <p:nvGrpSpPr>
          <p:cNvPr id="19" name="组合 18">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20" name="文本框 19">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pPr defTabSz="963930"/>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小结</a:t>
              </a:r>
            </a:p>
          </p:txBody>
        </p:sp>
        <p:grpSp>
          <p:nvGrpSpPr>
            <p:cNvPr id="21" name="组合 20">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22" name="矩形 21">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accent1">
                      <a:lumMod val="75000"/>
                    </a:schemeClr>
                  </a:solidFill>
                  <a:latin typeface="黑体" panose="02010609060101010101" pitchFamily="49" charset="-122"/>
                  <a:ea typeface="黑体" panose="02010609060101010101" pitchFamily="49" charset="-122"/>
                </a:endParaRPr>
              </a:p>
            </p:txBody>
          </p:sp>
          <p:sp>
            <p:nvSpPr>
              <p:cNvPr id="23" name="矩形 22">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24" name="圆角矩形 23">
            <a:extLst>
              <a:ext uri="{FF2B5EF4-FFF2-40B4-BE49-F238E27FC236}">
                <a16:creationId xmlns:a16="http://schemas.microsoft.com/office/drawing/2014/main" id="{006AD0DA-C77C-F84A-BE93-B0B4B6618DC3}"/>
              </a:ext>
            </a:extLst>
          </p:cNvPr>
          <p:cNvSpPr/>
          <p:nvPr/>
        </p:nvSpPr>
        <p:spPr>
          <a:xfrm>
            <a:off x="3336255" y="2621474"/>
            <a:ext cx="5351145" cy="858659"/>
          </a:xfrm>
          <a:prstGeom prst="roundRect">
            <a:avLst/>
          </a:prstGeom>
          <a:noFill/>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黑体" panose="02010609060101010101" pitchFamily="49" charset="-122"/>
              <a:ea typeface="黑体" panose="02010609060101010101" pitchFamily="49" charset="-122"/>
            </a:endParaRPr>
          </a:p>
        </p:txBody>
      </p:sp>
      <p:sp>
        <p:nvSpPr>
          <p:cNvPr id="25" name="圆角矩形 24">
            <a:extLst>
              <a:ext uri="{FF2B5EF4-FFF2-40B4-BE49-F238E27FC236}">
                <a16:creationId xmlns:a16="http://schemas.microsoft.com/office/drawing/2014/main" id="{006AD0DA-C77C-F84A-BE93-B0B4B6618DC3}"/>
              </a:ext>
            </a:extLst>
          </p:cNvPr>
          <p:cNvSpPr/>
          <p:nvPr/>
        </p:nvSpPr>
        <p:spPr>
          <a:xfrm>
            <a:off x="3336256" y="1561984"/>
            <a:ext cx="5253360" cy="812072"/>
          </a:xfrm>
          <a:prstGeom prst="roundRect">
            <a:avLst/>
          </a:prstGeom>
          <a:noFill/>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黑体" panose="02010609060101010101" pitchFamily="49" charset="-122"/>
              <a:ea typeface="黑体" panose="02010609060101010101" pitchFamily="49" charset="-122"/>
            </a:endParaRPr>
          </a:p>
        </p:txBody>
      </p:sp>
      <p:sp>
        <p:nvSpPr>
          <p:cNvPr id="26" name="圆角矩形 25">
            <a:extLst>
              <a:ext uri="{FF2B5EF4-FFF2-40B4-BE49-F238E27FC236}">
                <a16:creationId xmlns:a16="http://schemas.microsoft.com/office/drawing/2014/main" id="{006AD0DA-C77C-F84A-BE93-B0B4B6618DC3}"/>
              </a:ext>
            </a:extLst>
          </p:cNvPr>
          <p:cNvSpPr/>
          <p:nvPr/>
        </p:nvSpPr>
        <p:spPr>
          <a:xfrm>
            <a:off x="3336255" y="3630653"/>
            <a:ext cx="5351145" cy="781945"/>
          </a:xfrm>
          <a:prstGeom prst="roundRect">
            <a:avLst/>
          </a:prstGeom>
          <a:noFill/>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黑体" panose="02010609060101010101" pitchFamily="49" charset="-122"/>
              <a:ea typeface="黑体" panose="02010609060101010101" pitchFamily="49" charset="-122"/>
            </a:endParaRPr>
          </a:p>
        </p:txBody>
      </p:sp>
      <p:sp>
        <p:nvSpPr>
          <p:cNvPr id="31" name="Donut 51">
            <a:extLst>
              <a:ext uri="{FF2B5EF4-FFF2-40B4-BE49-F238E27FC236}">
                <a16:creationId xmlns:a16="http://schemas.microsoft.com/office/drawing/2014/main" id="{234C3BE3-7F06-4155-9F1C-BD19B3842668}"/>
              </a:ext>
            </a:extLst>
          </p:cNvPr>
          <p:cNvSpPr/>
          <p:nvPr/>
        </p:nvSpPr>
        <p:spPr>
          <a:xfrm>
            <a:off x="2333051" y="4709707"/>
            <a:ext cx="724494" cy="724494"/>
          </a:xfrm>
          <a:prstGeom prst="donut">
            <a:avLst>
              <a:gd name="adj" fmla="val 680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200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32" name="TextBox 55">
            <a:extLst>
              <a:ext uri="{FF2B5EF4-FFF2-40B4-BE49-F238E27FC236}">
                <a16:creationId xmlns:a16="http://schemas.microsoft.com/office/drawing/2014/main" id="{34F926CF-6BD8-44B3-9567-B988C3D0F2D4}"/>
              </a:ext>
            </a:extLst>
          </p:cNvPr>
          <p:cNvSpPr txBox="1"/>
          <p:nvPr/>
        </p:nvSpPr>
        <p:spPr>
          <a:xfrm>
            <a:off x="4758116" y="4900510"/>
            <a:ext cx="2249334" cy="412613"/>
          </a:xfrm>
          <a:prstGeom prst="rect">
            <a:avLst/>
          </a:prstGeom>
          <a:noFill/>
        </p:spPr>
        <p:txBody>
          <a:bodyPr wrap="none" rtlCol="0">
            <a:spAutoFit/>
          </a:bodyPr>
          <a:lstStyle/>
          <a:p>
            <a:pPr algn="just">
              <a:lnSpc>
                <a:spcPct val="120000"/>
              </a:lnSpc>
            </a:pPr>
            <a:r>
              <a:rPr lang="zh-CN" altLang="en-US" sz="2000" b="1"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rPr>
              <a:t>常微分方程数值解</a:t>
            </a:r>
            <a:endParaRPr lang="en-GB" altLang="zh-CN" sz="2000" b="1"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33" name="Freeform 45">
            <a:extLst>
              <a:ext uri="{FF2B5EF4-FFF2-40B4-BE49-F238E27FC236}">
                <a16:creationId xmlns:a16="http://schemas.microsoft.com/office/drawing/2014/main" id="{9AFB3719-85E3-4EFA-8B82-4F593A816ACF}"/>
              </a:ext>
            </a:extLst>
          </p:cNvPr>
          <p:cNvSpPr>
            <a:spLocks noEditPoints="1"/>
          </p:cNvSpPr>
          <p:nvPr/>
        </p:nvSpPr>
        <p:spPr bwMode="auto">
          <a:xfrm>
            <a:off x="2476660" y="4853316"/>
            <a:ext cx="437275" cy="437275"/>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ln>
        </p:spPr>
        <p:txBody>
          <a:bodyPr vert="horz" wrap="square" lIns="128580" tIns="64290" rIns="128580" bIns="64290" numCol="1" anchor="t" anchorCtr="0" compatLnSpc="1"/>
          <a:lstStyle/>
          <a:p>
            <a:pPr>
              <a:lnSpc>
                <a:spcPct val="120000"/>
              </a:lnSpc>
            </a:pPr>
            <a:endParaRPr lang="en-US"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34" name="圆角矩形 23">
            <a:extLst>
              <a:ext uri="{FF2B5EF4-FFF2-40B4-BE49-F238E27FC236}">
                <a16:creationId xmlns:a16="http://schemas.microsoft.com/office/drawing/2014/main" id="{9697786F-B87B-4392-982C-0F60CA902E99}"/>
              </a:ext>
            </a:extLst>
          </p:cNvPr>
          <p:cNvSpPr/>
          <p:nvPr/>
        </p:nvSpPr>
        <p:spPr>
          <a:xfrm>
            <a:off x="3344388" y="4709707"/>
            <a:ext cx="5343012" cy="850834"/>
          </a:xfrm>
          <a:prstGeom prst="roundRect">
            <a:avLst/>
          </a:prstGeom>
          <a:noFill/>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47018268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10"/>
          <p:cNvSpPr txBox="1"/>
          <p:nvPr/>
        </p:nvSpPr>
        <p:spPr>
          <a:xfrm>
            <a:off x="3417022" y="5559540"/>
            <a:ext cx="6024711" cy="900238"/>
          </a:xfrm>
          <a:prstGeom prst="rect">
            <a:avLst/>
          </a:prstGeom>
          <a:noFill/>
        </p:spPr>
        <p:txBody>
          <a:bodyPr wrap="none" lIns="68572" tIns="34286" rIns="68572" bIns="34286">
            <a:spAutoFit/>
          </a:bodyPr>
          <a:lstStyle/>
          <a:p>
            <a:pPr algn="ctr">
              <a:buNone/>
            </a:pPr>
            <a:r>
              <a:rPr lang="zh-CN" altLang="en-US" sz="5400" dirty="0">
                <a:solidFill>
                  <a:schemeClr val="accent1"/>
                </a:solidFill>
                <a:latin typeface="黑体" panose="02010609060101010101" pitchFamily="49" charset="-122"/>
                <a:ea typeface="黑体" panose="02010609060101010101" pitchFamily="49" charset="-122"/>
                <a:cs typeface="Arial" panose="020B0604020202020204" pitchFamily="34" charset="0"/>
              </a:rPr>
              <a:t>感谢聆听 批评指导</a:t>
            </a:r>
          </a:p>
        </p:txBody>
      </p:sp>
      <p:sp>
        <p:nvSpPr>
          <p:cNvPr id="71" name="矩形 70"/>
          <p:cNvSpPr/>
          <p:nvPr/>
        </p:nvSpPr>
        <p:spPr>
          <a:xfrm>
            <a:off x="3945101" y="6496645"/>
            <a:ext cx="4968552" cy="315463"/>
          </a:xfrm>
          <a:prstGeom prst="rect">
            <a:avLst/>
          </a:prstGeom>
        </p:spPr>
        <p:txBody>
          <a:bodyPr wrap="square" lIns="68572" tIns="34286" rIns="68572" bIns="34286">
            <a:spAutoFit/>
          </a:bodyPr>
          <a:lstStyle/>
          <a:p>
            <a:pPr algn="ctr"/>
            <a:r>
              <a:rPr lang="en-US" altLang="zh-CN" sz="1600" dirty="0">
                <a:solidFill>
                  <a:schemeClr val="accent1"/>
                </a:solidFill>
                <a:latin typeface="黑体" panose="02010609060101010101" pitchFamily="49" charset="-122"/>
                <a:ea typeface="黑体" panose="02010609060101010101" pitchFamily="49" charset="-122"/>
                <a:cs typeface="Arial" panose="020B0604020202020204" pitchFamily="34" charset="0"/>
              </a:rPr>
              <a:t>GENERAL EDUCATION TEACHING COURSEWARE</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9175" y="1121936"/>
            <a:ext cx="4112444" cy="4112444"/>
          </a:xfrm>
          <a:prstGeom prst="rect">
            <a:avLst/>
          </a:prstGeom>
        </p:spPr>
      </p:pic>
      <p:pic>
        <p:nvPicPr>
          <p:cNvPr id="4" name="图片 3" descr="卡通人物&#10;&#10;描述已自动生成">
            <a:extLst>
              <a:ext uri="{FF2B5EF4-FFF2-40B4-BE49-F238E27FC236}">
                <a16:creationId xmlns:a16="http://schemas.microsoft.com/office/drawing/2014/main" id="{789E5A49-9892-4544-BCAD-5420FF1F98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7927"/>
            <a:ext cx="12858750" cy="705679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p:nvPr/>
        </p:nvSpPr>
        <p:spPr>
          <a:xfrm>
            <a:off x="1892871" y="808013"/>
            <a:ext cx="3172335" cy="698478"/>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4500" b="1" dirty="0">
                <a:solidFill>
                  <a:schemeClr val="accent1">
                    <a:lumMod val="75000"/>
                  </a:schemeClr>
                </a:solidFill>
                <a:latin typeface="黑体" panose="02010609060101010101" pitchFamily="49" charset="-122"/>
                <a:ea typeface="黑体" panose="02010609060101010101" pitchFamily="49" charset="-122"/>
                <a:cs typeface="+mn-ea"/>
                <a:sym typeface="+mn-lt"/>
              </a:rPr>
              <a:t>目录</a:t>
            </a:r>
            <a:endParaRPr lang="en-GB" sz="2530" b="1" dirty="0">
              <a:solidFill>
                <a:schemeClr val="accent1">
                  <a:lumMod val="75000"/>
                </a:schemeClr>
              </a:solidFill>
              <a:latin typeface="黑体" panose="02010609060101010101" pitchFamily="49" charset="-122"/>
              <a:ea typeface="黑体" panose="02010609060101010101" pitchFamily="49" charset="-122"/>
              <a:cs typeface="+mn-ea"/>
              <a:sym typeface="+mn-lt"/>
            </a:endParaRPr>
          </a:p>
        </p:txBody>
      </p:sp>
      <p:grpSp>
        <p:nvGrpSpPr>
          <p:cNvPr id="9" name="组合 8"/>
          <p:cNvGrpSpPr/>
          <p:nvPr/>
        </p:nvGrpSpPr>
        <p:grpSpPr>
          <a:xfrm>
            <a:off x="2017962" y="1672109"/>
            <a:ext cx="1257328" cy="698118"/>
            <a:chOff x="2215144" y="927951"/>
            <a:chExt cx="1244730" cy="910317"/>
          </a:xfrm>
        </p:grpSpPr>
        <p:sp>
          <p:nvSpPr>
            <p:cNvPr id="10" name="平行四边形 9"/>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solidFill>
                  <a:schemeClr val="accent1">
                    <a:lumMod val="75000"/>
                  </a:schemeClr>
                </a:solidFill>
                <a:latin typeface="黑体" panose="02010609060101010101" pitchFamily="49" charset="-122"/>
                <a:ea typeface="黑体" panose="02010609060101010101" pitchFamily="49" charset="-122"/>
                <a:cs typeface="+mn-ea"/>
                <a:sym typeface="+mn-lt"/>
              </a:endParaRPr>
            </a:p>
          </p:txBody>
        </p:sp>
        <p:sp>
          <p:nvSpPr>
            <p:cNvPr id="11" name="文本框 9"/>
            <p:cNvSpPr txBox="1"/>
            <p:nvPr/>
          </p:nvSpPr>
          <p:spPr>
            <a:xfrm>
              <a:off x="2393075" y="927951"/>
              <a:ext cx="1066799" cy="910317"/>
            </a:xfrm>
            <a:prstGeom prst="rect">
              <a:avLst/>
            </a:prstGeom>
            <a:noFill/>
          </p:spPr>
          <p:txBody>
            <a:bodyPr wrap="square" rtlCol="0">
              <a:spAutoFit/>
            </a:bodyPr>
            <a:lstStyle/>
            <a:p>
              <a:r>
                <a:rPr lang="en-US" altLang="zh-CN" sz="3935" dirty="0">
                  <a:solidFill>
                    <a:schemeClr val="bg1"/>
                  </a:solidFill>
                  <a:latin typeface="黑体" panose="02010609060101010101" pitchFamily="49" charset="-122"/>
                  <a:ea typeface="黑体" panose="02010609060101010101" pitchFamily="49" charset="-122"/>
                  <a:cs typeface="+mn-ea"/>
                  <a:sym typeface="+mn-lt"/>
                </a:rPr>
                <a:t>01</a:t>
              </a:r>
              <a:endParaRPr lang="zh-CN" altLang="en-US" sz="3935" dirty="0">
                <a:solidFill>
                  <a:schemeClr val="bg1"/>
                </a:solidFill>
                <a:latin typeface="黑体" panose="02010609060101010101" pitchFamily="49" charset="-122"/>
                <a:ea typeface="黑体" panose="02010609060101010101" pitchFamily="49" charset="-122"/>
                <a:cs typeface="+mn-ea"/>
                <a:sym typeface="+mn-lt"/>
              </a:endParaRPr>
            </a:p>
          </p:txBody>
        </p:sp>
      </p:grpSp>
      <p:grpSp>
        <p:nvGrpSpPr>
          <p:cNvPr id="12" name="组合 11"/>
          <p:cNvGrpSpPr/>
          <p:nvPr/>
        </p:nvGrpSpPr>
        <p:grpSpPr>
          <a:xfrm>
            <a:off x="2017962" y="2627647"/>
            <a:ext cx="1257328" cy="708853"/>
            <a:chOff x="2215144" y="1952311"/>
            <a:chExt cx="1244730" cy="924318"/>
          </a:xfrm>
        </p:grpSpPr>
        <p:sp>
          <p:nvSpPr>
            <p:cNvPr id="13" name="平行四边形 12"/>
            <p:cNvSpPr/>
            <p:nvPr/>
          </p:nvSpPr>
          <p:spPr>
            <a:xfrm>
              <a:off x="2215144" y="2033848"/>
              <a:ext cx="1120898" cy="842781"/>
            </a:xfrm>
            <a:prstGeom prst="parallelogram">
              <a:avLst>
                <a:gd name="adj" fmla="val 4820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latin typeface="黑体" panose="02010609060101010101" pitchFamily="49" charset="-122"/>
                <a:ea typeface="黑体" panose="02010609060101010101" pitchFamily="49" charset="-122"/>
                <a:cs typeface="+mn-ea"/>
                <a:sym typeface="+mn-lt"/>
              </a:endParaRPr>
            </a:p>
          </p:txBody>
        </p:sp>
        <p:sp>
          <p:nvSpPr>
            <p:cNvPr id="14" name="文本框 10"/>
            <p:cNvSpPr txBox="1"/>
            <p:nvPr/>
          </p:nvSpPr>
          <p:spPr>
            <a:xfrm>
              <a:off x="2393075" y="1952311"/>
              <a:ext cx="1066799" cy="910319"/>
            </a:xfrm>
            <a:prstGeom prst="rect">
              <a:avLst/>
            </a:prstGeom>
            <a:noFill/>
          </p:spPr>
          <p:txBody>
            <a:bodyPr wrap="square" rtlCol="0">
              <a:spAutoFit/>
            </a:bodyPr>
            <a:lstStyle/>
            <a:p>
              <a:r>
                <a:rPr lang="en-US" altLang="zh-CN" sz="3935" dirty="0">
                  <a:solidFill>
                    <a:schemeClr val="bg1"/>
                  </a:solidFill>
                  <a:latin typeface="黑体" panose="02010609060101010101" pitchFamily="49" charset="-122"/>
                  <a:ea typeface="黑体" panose="02010609060101010101" pitchFamily="49" charset="-122"/>
                  <a:cs typeface="+mn-ea"/>
                  <a:sym typeface="+mn-lt"/>
                </a:rPr>
                <a:t>02</a:t>
              </a:r>
              <a:endParaRPr lang="zh-CN" altLang="en-US" sz="3935" dirty="0">
                <a:solidFill>
                  <a:schemeClr val="bg1"/>
                </a:solidFill>
                <a:latin typeface="黑体" panose="02010609060101010101" pitchFamily="49" charset="-122"/>
                <a:ea typeface="黑体" panose="02010609060101010101" pitchFamily="49" charset="-122"/>
                <a:cs typeface="+mn-ea"/>
                <a:sym typeface="+mn-lt"/>
              </a:endParaRPr>
            </a:p>
          </p:txBody>
        </p:sp>
      </p:grpSp>
      <p:grpSp>
        <p:nvGrpSpPr>
          <p:cNvPr id="15" name="组合 14"/>
          <p:cNvGrpSpPr/>
          <p:nvPr/>
        </p:nvGrpSpPr>
        <p:grpSpPr>
          <a:xfrm>
            <a:off x="2017962" y="3614444"/>
            <a:ext cx="1257328" cy="698118"/>
            <a:chOff x="2215144" y="3018135"/>
            <a:chExt cx="1244730" cy="910318"/>
          </a:xfrm>
        </p:grpSpPr>
        <p:sp>
          <p:nvSpPr>
            <p:cNvPr id="16" name="平行四边形 15"/>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latin typeface="黑体" panose="02010609060101010101" pitchFamily="49" charset="-122"/>
                <a:ea typeface="黑体" panose="02010609060101010101" pitchFamily="49" charset="-122"/>
                <a:cs typeface="+mn-ea"/>
                <a:sym typeface="+mn-lt"/>
              </a:endParaRPr>
            </a:p>
          </p:txBody>
        </p:sp>
        <p:sp>
          <p:nvSpPr>
            <p:cNvPr id="17" name="文本框 11"/>
            <p:cNvSpPr txBox="1"/>
            <p:nvPr/>
          </p:nvSpPr>
          <p:spPr>
            <a:xfrm>
              <a:off x="2393075" y="3018135"/>
              <a:ext cx="1066799" cy="910318"/>
            </a:xfrm>
            <a:prstGeom prst="rect">
              <a:avLst/>
            </a:prstGeom>
            <a:noFill/>
          </p:spPr>
          <p:txBody>
            <a:bodyPr wrap="square" rtlCol="0">
              <a:spAutoFit/>
            </a:bodyPr>
            <a:lstStyle/>
            <a:p>
              <a:r>
                <a:rPr lang="en-US" altLang="zh-CN" sz="3935" dirty="0">
                  <a:solidFill>
                    <a:schemeClr val="bg1"/>
                  </a:solidFill>
                  <a:latin typeface="黑体" panose="02010609060101010101" pitchFamily="49" charset="-122"/>
                  <a:ea typeface="黑体" panose="02010609060101010101" pitchFamily="49" charset="-122"/>
                  <a:cs typeface="+mn-ea"/>
                  <a:sym typeface="+mn-lt"/>
                </a:rPr>
                <a:t>03</a:t>
              </a:r>
              <a:endParaRPr lang="zh-CN" altLang="en-US" sz="3935" dirty="0">
                <a:solidFill>
                  <a:schemeClr val="bg1"/>
                </a:solidFill>
                <a:latin typeface="黑体" panose="02010609060101010101" pitchFamily="49" charset="-122"/>
                <a:ea typeface="黑体" panose="02010609060101010101" pitchFamily="49" charset="-122"/>
                <a:cs typeface="+mn-ea"/>
                <a:sym typeface="+mn-lt"/>
              </a:endParaRPr>
            </a:p>
          </p:txBody>
        </p:sp>
      </p:grpSp>
      <p:grpSp>
        <p:nvGrpSpPr>
          <p:cNvPr id="21" name="组合 20"/>
          <p:cNvGrpSpPr/>
          <p:nvPr/>
        </p:nvGrpSpPr>
        <p:grpSpPr>
          <a:xfrm>
            <a:off x="2972991" y="1690824"/>
            <a:ext cx="5423290" cy="646324"/>
            <a:chOff x="4315150" y="953426"/>
            <a:chExt cx="3857250" cy="540057"/>
          </a:xfrm>
        </p:grpSpPr>
        <p:sp>
          <p:nvSpPr>
            <p:cNvPr id="22" name="矩形 21"/>
            <p:cNvSpPr/>
            <p:nvPr/>
          </p:nvSpPr>
          <p:spPr>
            <a:xfrm>
              <a:off x="4830202" y="992260"/>
              <a:ext cx="2827147" cy="374267"/>
            </a:xfrm>
            <a:prstGeom prst="rect">
              <a:avLst/>
            </a:prstGeom>
            <a:ln w="15875">
              <a:noFill/>
            </a:ln>
          </p:spPr>
          <p:txBody>
            <a:bodyPr wrap="square" lIns="96423" tIns="48212" rIns="96423" bIns="48212">
              <a:spAutoFit/>
            </a:bodyPr>
            <a:lstStyle/>
            <a:p>
              <a:pPr algn="ctr">
                <a:lnSpc>
                  <a:spcPct val="15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sym typeface="+mn-lt"/>
                </a:rPr>
                <a:t>微分方程建模</a:t>
              </a:r>
              <a:endParaRPr lang="en-GB" altLang="zh-CN" dirty="0">
                <a:solidFill>
                  <a:schemeClr val="accent1">
                    <a:lumMod val="75000"/>
                  </a:schemeClr>
                </a:solidFill>
                <a:latin typeface="黑体" panose="02010609060101010101" pitchFamily="49" charset="-122"/>
                <a:ea typeface="黑体" panose="02010609060101010101" pitchFamily="49" charset="-122"/>
                <a:cs typeface="+mn-ea"/>
                <a:sym typeface="+mn-lt"/>
              </a:endParaRPr>
            </a:p>
          </p:txBody>
        </p:sp>
        <p:sp>
          <p:nvSpPr>
            <p:cNvPr id="23" name="平行四边形 22"/>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6423" tIns="48212" rIns="96423" bIns="48212" rtlCol="0" anchor="ctr"/>
            <a:lstStyle/>
            <a:p>
              <a:pPr algn="ctr">
                <a:lnSpc>
                  <a:spcPct val="150000"/>
                </a:lnSpc>
              </a:pPr>
              <a:endParaRPr lang="zh-CN" altLang="en-US" sz="2250">
                <a:solidFill>
                  <a:schemeClr val="accent1"/>
                </a:solidFill>
                <a:latin typeface="黑体" panose="02010609060101010101" pitchFamily="49" charset="-122"/>
                <a:ea typeface="黑体" panose="02010609060101010101" pitchFamily="49" charset="-122"/>
                <a:cs typeface="+mn-ea"/>
                <a:sym typeface="+mn-lt"/>
              </a:endParaRPr>
            </a:p>
          </p:txBody>
        </p:sp>
      </p:grpSp>
      <p:grpSp>
        <p:nvGrpSpPr>
          <p:cNvPr id="24" name="组合 23"/>
          <p:cNvGrpSpPr/>
          <p:nvPr/>
        </p:nvGrpSpPr>
        <p:grpSpPr>
          <a:xfrm>
            <a:off x="2972991" y="2666802"/>
            <a:ext cx="5423290" cy="646324"/>
            <a:chOff x="4315150" y="1647579"/>
            <a:chExt cx="3857250" cy="540057"/>
          </a:xfrm>
        </p:grpSpPr>
        <p:sp>
          <p:nvSpPr>
            <p:cNvPr id="25" name="矩形 24"/>
            <p:cNvSpPr/>
            <p:nvPr/>
          </p:nvSpPr>
          <p:spPr>
            <a:xfrm>
              <a:off x="4841196" y="1699090"/>
              <a:ext cx="2827147" cy="374267"/>
            </a:xfrm>
            <a:prstGeom prst="rect">
              <a:avLst/>
            </a:prstGeom>
            <a:ln w="15875">
              <a:noFill/>
            </a:ln>
          </p:spPr>
          <p:txBody>
            <a:bodyPr wrap="square" lIns="96423" tIns="48212" rIns="96423" bIns="48212">
              <a:spAutoFit/>
            </a:bodyPr>
            <a:lstStyle/>
            <a:p>
              <a:pPr algn="ctr">
                <a:lnSpc>
                  <a:spcPct val="150000"/>
                </a:lnSpc>
              </a:pPr>
              <a:r>
                <a:rPr lang="zh-CN" altLang="en-US" dirty="0">
                  <a:solidFill>
                    <a:schemeClr val="accent2"/>
                  </a:solidFill>
                  <a:latin typeface="黑体" panose="02010609060101010101" pitchFamily="49" charset="-122"/>
                  <a:ea typeface="黑体" panose="02010609060101010101" pitchFamily="49" charset="-122"/>
                  <a:cs typeface="+mn-ea"/>
                  <a:sym typeface="+mn-lt"/>
                </a:rPr>
                <a:t>常微分方程解法</a:t>
              </a:r>
              <a:endParaRPr lang="en-GB" altLang="zh-CN" dirty="0">
                <a:solidFill>
                  <a:schemeClr val="accent2"/>
                </a:solidFill>
                <a:latin typeface="黑体" panose="02010609060101010101" pitchFamily="49" charset="-122"/>
                <a:ea typeface="黑体" panose="02010609060101010101" pitchFamily="49" charset="-122"/>
                <a:cs typeface="+mn-ea"/>
                <a:sym typeface="+mn-lt"/>
              </a:endParaRPr>
            </a:p>
          </p:txBody>
        </p:sp>
        <p:sp>
          <p:nvSpPr>
            <p:cNvPr id="26" name="平行四边形 25"/>
            <p:cNvSpPr/>
            <p:nvPr/>
          </p:nvSpPr>
          <p:spPr>
            <a:xfrm>
              <a:off x="4315150" y="1647579"/>
              <a:ext cx="3857250" cy="540057"/>
            </a:xfrm>
            <a:prstGeom prst="parallelogram">
              <a:avLst>
                <a:gd name="adj" fmla="val 48207"/>
              </a:avLst>
            </a:prstGeom>
            <a:no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23" tIns="48212" rIns="96423" bIns="48212" rtlCol="0" anchor="ctr"/>
            <a:lstStyle/>
            <a:p>
              <a:pPr algn="ctr">
                <a:lnSpc>
                  <a:spcPct val="150000"/>
                </a:lnSpc>
              </a:pPr>
              <a:endParaRPr lang="zh-CN" altLang="en-US" sz="2250">
                <a:solidFill>
                  <a:schemeClr val="accent1"/>
                </a:solidFill>
                <a:latin typeface="黑体" panose="02010609060101010101" pitchFamily="49" charset="-122"/>
                <a:ea typeface="黑体" panose="02010609060101010101" pitchFamily="49" charset="-122"/>
                <a:cs typeface="+mn-ea"/>
                <a:sym typeface="+mn-lt"/>
              </a:endParaRPr>
            </a:p>
          </p:txBody>
        </p:sp>
      </p:grpSp>
      <p:grpSp>
        <p:nvGrpSpPr>
          <p:cNvPr id="27" name="组合 26"/>
          <p:cNvGrpSpPr/>
          <p:nvPr/>
        </p:nvGrpSpPr>
        <p:grpSpPr>
          <a:xfrm>
            <a:off x="2972991" y="3642780"/>
            <a:ext cx="5423290" cy="646324"/>
            <a:chOff x="4315150" y="2341731"/>
            <a:chExt cx="3857250" cy="540057"/>
          </a:xfrm>
        </p:grpSpPr>
        <p:sp>
          <p:nvSpPr>
            <p:cNvPr id="28" name="矩形 27"/>
            <p:cNvSpPr/>
            <p:nvPr/>
          </p:nvSpPr>
          <p:spPr>
            <a:xfrm>
              <a:off x="4841197" y="2390509"/>
              <a:ext cx="2827146" cy="374267"/>
            </a:xfrm>
            <a:prstGeom prst="rect">
              <a:avLst/>
            </a:prstGeom>
            <a:ln w="15875">
              <a:noFill/>
            </a:ln>
          </p:spPr>
          <p:txBody>
            <a:bodyPr wrap="square" lIns="96423" tIns="48212" rIns="96423" bIns="48212">
              <a:spAutoFit/>
            </a:bodyPr>
            <a:lstStyle/>
            <a:p>
              <a:pPr algn="ctr">
                <a:lnSpc>
                  <a:spcPct val="15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sym typeface="+mn-lt"/>
                </a:rPr>
                <a:t>偏微分方程数值解</a:t>
              </a:r>
              <a:endParaRPr lang="en-GB" altLang="zh-CN" dirty="0">
                <a:solidFill>
                  <a:schemeClr val="accent1">
                    <a:lumMod val="75000"/>
                  </a:schemeClr>
                </a:solidFill>
                <a:latin typeface="黑体" panose="02010609060101010101" pitchFamily="49" charset="-122"/>
                <a:ea typeface="黑体" panose="02010609060101010101" pitchFamily="49" charset="-122"/>
                <a:cs typeface="+mn-ea"/>
                <a:sym typeface="+mn-lt"/>
              </a:endParaRPr>
            </a:p>
          </p:txBody>
        </p:sp>
        <p:sp>
          <p:nvSpPr>
            <p:cNvPr id="29" name="平行四边形 28"/>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6423" tIns="48212" rIns="96423" bIns="48212" rtlCol="0" anchor="ctr"/>
            <a:lstStyle/>
            <a:p>
              <a:pPr algn="ctr">
                <a:lnSpc>
                  <a:spcPct val="150000"/>
                </a:lnSpc>
              </a:pPr>
              <a:endParaRPr lang="zh-CN" altLang="en-US" sz="2250">
                <a:solidFill>
                  <a:schemeClr val="accent1"/>
                </a:solidFill>
                <a:latin typeface="黑体" panose="02010609060101010101" pitchFamily="49" charset="-122"/>
                <a:ea typeface="黑体" panose="02010609060101010101" pitchFamily="49" charset="-122"/>
                <a:cs typeface="+mn-ea"/>
                <a:sym typeface="+mn-lt"/>
              </a:endParaRPr>
            </a:p>
          </p:txBody>
        </p:sp>
      </p:grpSp>
      <p:sp>
        <p:nvSpPr>
          <p:cNvPr id="33" name="矩形 32">
            <a:extLst>
              <a:ext uri="{FF2B5EF4-FFF2-40B4-BE49-F238E27FC236}">
                <a16:creationId xmlns:a16="http://schemas.microsoft.com/office/drawing/2014/main" id="{89FFD593-B2C0-8B4B-8A2F-636A6A779334}"/>
              </a:ext>
            </a:extLst>
          </p:cNvPr>
          <p:cNvSpPr/>
          <p:nvPr/>
        </p:nvSpPr>
        <p:spPr>
          <a:xfrm>
            <a:off x="2602978" y="939021"/>
            <a:ext cx="176010" cy="5258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34" name="矩形 33">
            <a:extLst>
              <a:ext uri="{FF2B5EF4-FFF2-40B4-BE49-F238E27FC236}">
                <a16:creationId xmlns:a16="http://schemas.microsoft.com/office/drawing/2014/main" id="{DA9B46C7-8E35-934B-B0DD-DC5622D50492}"/>
              </a:ext>
            </a:extLst>
          </p:cNvPr>
          <p:cNvSpPr/>
          <p:nvPr/>
        </p:nvSpPr>
        <p:spPr>
          <a:xfrm>
            <a:off x="2126550" y="939021"/>
            <a:ext cx="414394" cy="5258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grpSp>
        <p:nvGrpSpPr>
          <p:cNvPr id="30" name="组合 29"/>
          <p:cNvGrpSpPr/>
          <p:nvPr/>
        </p:nvGrpSpPr>
        <p:grpSpPr>
          <a:xfrm>
            <a:off x="1995272" y="4562087"/>
            <a:ext cx="1257328" cy="708853"/>
            <a:chOff x="2215144" y="1952311"/>
            <a:chExt cx="1244730" cy="924318"/>
          </a:xfrm>
        </p:grpSpPr>
        <p:sp>
          <p:nvSpPr>
            <p:cNvPr id="31" name="平行四边形 30"/>
            <p:cNvSpPr/>
            <p:nvPr/>
          </p:nvSpPr>
          <p:spPr>
            <a:xfrm>
              <a:off x="2215144" y="2033848"/>
              <a:ext cx="1120898" cy="842781"/>
            </a:xfrm>
            <a:prstGeom prst="parallelogram">
              <a:avLst>
                <a:gd name="adj" fmla="val 4820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latin typeface="黑体" panose="02010609060101010101" pitchFamily="49" charset="-122"/>
                <a:ea typeface="黑体" panose="02010609060101010101" pitchFamily="49" charset="-122"/>
                <a:cs typeface="+mn-ea"/>
                <a:sym typeface="+mn-lt"/>
              </a:endParaRPr>
            </a:p>
          </p:txBody>
        </p:sp>
        <p:sp>
          <p:nvSpPr>
            <p:cNvPr id="32" name="文本框 10"/>
            <p:cNvSpPr txBox="1"/>
            <p:nvPr/>
          </p:nvSpPr>
          <p:spPr>
            <a:xfrm>
              <a:off x="2393075" y="1952311"/>
              <a:ext cx="1066799" cy="910319"/>
            </a:xfrm>
            <a:prstGeom prst="rect">
              <a:avLst/>
            </a:prstGeom>
            <a:noFill/>
          </p:spPr>
          <p:txBody>
            <a:bodyPr wrap="square" rtlCol="0">
              <a:spAutoFit/>
            </a:bodyPr>
            <a:lstStyle/>
            <a:p>
              <a:r>
                <a:rPr lang="en-US" altLang="zh-CN" sz="3935" dirty="0">
                  <a:solidFill>
                    <a:schemeClr val="bg1"/>
                  </a:solidFill>
                  <a:latin typeface="黑体" panose="02010609060101010101" pitchFamily="49" charset="-122"/>
                  <a:ea typeface="黑体" panose="02010609060101010101" pitchFamily="49" charset="-122"/>
                  <a:cs typeface="+mn-ea"/>
                  <a:sym typeface="+mn-lt"/>
                </a:rPr>
                <a:t>04</a:t>
              </a:r>
              <a:endParaRPr lang="zh-CN" altLang="en-US" sz="3935" dirty="0">
                <a:solidFill>
                  <a:schemeClr val="bg1"/>
                </a:solidFill>
                <a:latin typeface="黑体" panose="02010609060101010101" pitchFamily="49" charset="-122"/>
                <a:ea typeface="黑体" panose="02010609060101010101" pitchFamily="49" charset="-122"/>
                <a:cs typeface="+mn-ea"/>
                <a:sym typeface="+mn-lt"/>
              </a:endParaRPr>
            </a:p>
          </p:txBody>
        </p:sp>
      </p:grpSp>
      <p:grpSp>
        <p:nvGrpSpPr>
          <p:cNvPr id="38" name="组合 37"/>
          <p:cNvGrpSpPr/>
          <p:nvPr/>
        </p:nvGrpSpPr>
        <p:grpSpPr>
          <a:xfrm>
            <a:off x="2950301" y="4601242"/>
            <a:ext cx="5423290" cy="646324"/>
            <a:chOff x="4315150" y="1647579"/>
            <a:chExt cx="3857250" cy="540057"/>
          </a:xfrm>
        </p:grpSpPr>
        <p:sp>
          <p:nvSpPr>
            <p:cNvPr id="39" name="矩形 38"/>
            <p:cNvSpPr/>
            <p:nvPr/>
          </p:nvSpPr>
          <p:spPr>
            <a:xfrm>
              <a:off x="4841196" y="1699090"/>
              <a:ext cx="2827147" cy="374267"/>
            </a:xfrm>
            <a:prstGeom prst="rect">
              <a:avLst/>
            </a:prstGeom>
            <a:ln w="15875">
              <a:noFill/>
            </a:ln>
          </p:spPr>
          <p:txBody>
            <a:bodyPr wrap="square" lIns="96423" tIns="48212" rIns="96423" bIns="48212">
              <a:spAutoFit/>
            </a:bodyPr>
            <a:lstStyle/>
            <a:p>
              <a:pPr algn="ctr">
                <a:lnSpc>
                  <a:spcPct val="150000"/>
                </a:lnSpc>
              </a:pPr>
              <a:r>
                <a:rPr lang="zh-CN" altLang="en-US" dirty="0">
                  <a:solidFill>
                    <a:schemeClr val="accent4"/>
                  </a:solidFill>
                  <a:latin typeface="黑体" panose="02010609060101010101" pitchFamily="49" charset="-122"/>
                  <a:ea typeface="黑体" panose="02010609060101010101" pitchFamily="49" charset="-122"/>
                  <a:cs typeface="+mn-ea"/>
                  <a:sym typeface="+mn-lt"/>
                </a:rPr>
                <a:t>小结</a:t>
              </a:r>
              <a:endParaRPr lang="en-GB" altLang="zh-CN" dirty="0">
                <a:solidFill>
                  <a:schemeClr val="accent4"/>
                </a:solidFill>
                <a:latin typeface="黑体" panose="02010609060101010101" pitchFamily="49" charset="-122"/>
                <a:ea typeface="黑体" panose="02010609060101010101" pitchFamily="49" charset="-122"/>
                <a:cs typeface="+mn-ea"/>
                <a:sym typeface="+mn-lt"/>
              </a:endParaRPr>
            </a:p>
          </p:txBody>
        </p:sp>
        <p:sp>
          <p:nvSpPr>
            <p:cNvPr id="40" name="平行四边形 39"/>
            <p:cNvSpPr/>
            <p:nvPr/>
          </p:nvSpPr>
          <p:spPr>
            <a:xfrm>
              <a:off x="4315150" y="1647579"/>
              <a:ext cx="3857250" cy="540057"/>
            </a:xfrm>
            <a:prstGeom prst="parallelogram">
              <a:avLst>
                <a:gd name="adj" fmla="val 48207"/>
              </a:avLst>
            </a:prstGeom>
            <a:no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23" tIns="48212" rIns="96423" bIns="48212" rtlCol="0" anchor="ctr"/>
            <a:lstStyle/>
            <a:p>
              <a:pPr algn="ctr">
                <a:lnSpc>
                  <a:spcPct val="150000"/>
                </a:lnSpc>
              </a:pPr>
              <a:endParaRPr lang="zh-CN" altLang="en-US" sz="2250">
                <a:solidFill>
                  <a:schemeClr val="accent1"/>
                </a:solidFill>
                <a:latin typeface="黑体" panose="02010609060101010101" pitchFamily="49" charset="-122"/>
                <a:ea typeface="黑体" panose="02010609060101010101" pitchFamily="49" charset="-122"/>
                <a:cs typeface="+mn-ea"/>
                <a:sym typeface="+mn-lt"/>
              </a:endParaRPr>
            </a:p>
          </p:txBody>
        </p:sp>
      </p:grpSp>
    </p:spTree>
    <p:extLst>
      <p:ext uri="{BB962C8B-B14F-4D97-AF65-F5344CB8AC3E}">
        <p14:creationId xmlns:p14="http://schemas.microsoft.com/office/powerpoint/2010/main" val="324657896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 y="3562252"/>
            <a:ext cx="12858044" cy="13716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solidFill>
                <a:sysClr val="windowText" lastClr="000000"/>
              </a:solidFill>
              <a:latin typeface="黑体" panose="02010609060101010101" pitchFamily="49" charset="-122"/>
              <a:ea typeface="黑体" panose="02010609060101010101" pitchFamily="49" charset="-122"/>
            </a:endParaRPr>
          </a:p>
        </p:txBody>
      </p:sp>
      <p:sp>
        <p:nvSpPr>
          <p:cNvPr id="2053" name="文本框 14"/>
          <p:cNvSpPr txBox="1">
            <a:spLocks noChangeArrowheads="1"/>
          </p:cNvSpPr>
          <p:nvPr>
            <p:custDataLst>
              <p:tags r:id="rId2"/>
            </p:custDataLst>
          </p:nvPr>
        </p:nvSpPr>
        <p:spPr bwMode="auto">
          <a:xfrm>
            <a:off x="2396927" y="3400301"/>
            <a:ext cx="123110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a:solidFill>
                  <a:schemeClr val="bg1"/>
                </a:solidFill>
                <a:latin typeface="黑体" panose="02010609060101010101" pitchFamily="49" charset="-122"/>
                <a:ea typeface="黑体" panose="02010609060101010101" pitchFamily="49" charset="-122"/>
                <a:sym typeface="Arial" panose="020B0604020202020204" pitchFamily="34" charset="0"/>
              </a:rPr>
              <a:t>01</a:t>
            </a:r>
            <a:endParaRPr lang="zh-CN" altLang="en-US" sz="960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
        <p:nvSpPr>
          <p:cNvPr id="6" name="标题 5"/>
          <p:cNvSpPr txBox="1"/>
          <p:nvPr>
            <p:custDataLst>
              <p:tags r:id="rId3"/>
            </p:custDataLst>
          </p:nvPr>
        </p:nvSpPr>
        <p:spPr>
          <a:xfrm>
            <a:off x="3693071" y="3749467"/>
            <a:ext cx="8790576" cy="997196"/>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7200" kern="0" dirty="0">
                <a:solidFill>
                  <a:schemeClr val="bg1"/>
                </a:solidFill>
                <a:latin typeface="黑体" panose="02010609060101010101" pitchFamily="49" charset="-122"/>
                <a:ea typeface="黑体" panose="02010609060101010101" pitchFamily="49" charset="-122"/>
                <a:sym typeface="Arial" panose="020B0604020202020204" pitchFamily="34" charset="0"/>
              </a:rPr>
              <a:t>微分方程建模</a:t>
            </a:r>
          </a:p>
        </p:txBody>
      </p:sp>
    </p:spTree>
    <p:custDataLst>
      <p:tags r:id="rId1"/>
    </p:custDataLst>
    <p:extLst>
      <p:ext uri="{BB962C8B-B14F-4D97-AF65-F5344CB8AC3E}">
        <p14:creationId xmlns:p14="http://schemas.microsoft.com/office/powerpoint/2010/main" val="2808021147"/>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微分方程建模</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480305"/>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介绍：微分方程建模是数学建模的重要方法，因为许多实际问题的数学描述将导致求解微分方程的定解问题。把形形色色的实际问题化成微分方程的定解问题，大体上可以按以下几步</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p>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根据实际要求确定要研究的量</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自变量、未知函数、必要的参数等</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并确定坐标系。</a:t>
            </a:r>
          </a:p>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找出这些量所满足的基本规律</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物理的、几何的、化学的或生物学的等等</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p>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3.</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运用这些规律列出方程和定解条件。</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列方程常见方法有：</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按规律直接列方程</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微元分析法与任意区域上取积分的方法</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3.</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模拟近似法</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Tree>
    <p:extLst>
      <p:ext uri="{BB962C8B-B14F-4D97-AF65-F5344CB8AC3E}">
        <p14:creationId xmlns:p14="http://schemas.microsoft.com/office/powerpoint/2010/main" val="356949868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微分方程建模</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2633645"/>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例子</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(e01)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：人口增长模型。据考古学家论证，地球上出现生命距今已有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20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亿年，而人类的出现距今却不足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200</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万年。纵观人类人口总数的增长情况，我们发现：</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1000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年前人口总数为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2.75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亿。经过漫长的过程到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1830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年，人口总数达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10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亿，又经过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100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年，在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1930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年，人口总数达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20</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亿；</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30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年之后，在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1960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年，人口总数为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30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亿；又经过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15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年，</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1975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年的人口总数是</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40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亿，</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12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年之后即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1987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年，人口已达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50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亿。</a:t>
            </a: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我们自然会产生这样一个问题：人类人口增长的规律是什么？如何在数学上描述这一规律。</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2" name="Pentagon 33">
            <a:extLst>
              <a:ext uri="{FF2B5EF4-FFF2-40B4-BE49-F238E27FC236}">
                <a16:creationId xmlns:a16="http://schemas.microsoft.com/office/drawing/2014/main" id="{67579062-D26C-4BB5-BF5E-BFD9BFF37FA0}"/>
              </a:ext>
            </a:extLst>
          </p:cNvPr>
          <p:cNvSpPr/>
          <p:nvPr/>
        </p:nvSpPr>
        <p:spPr>
          <a:xfrm>
            <a:off x="1532831" y="4226061"/>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14" name="Rectangle 26">
                <a:extLst>
                  <a:ext uri="{FF2B5EF4-FFF2-40B4-BE49-F238E27FC236}">
                    <a16:creationId xmlns:a16="http://schemas.microsoft.com/office/drawing/2014/main" id="{CE0C3CDC-599E-4942-9D3B-126AA3000784}"/>
                  </a:ext>
                </a:extLst>
              </p:cNvPr>
              <p:cNvSpPr/>
              <p:nvPr/>
            </p:nvSpPr>
            <p:spPr>
              <a:xfrm>
                <a:off x="2157521" y="4192389"/>
                <a:ext cx="10032494" cy="2264314"/>
              </a:xfrm>
              <a:prstGeom prst="rect">
                <a:avLst/>
              </a:prstGeom>
            </p:spPr>
            <p:txBody>
              <a:bodyPr wrap="square" lIns="96430" tIns="48216" rIns="96430" bIns="48216">
                <a:spAutoFit/>
              </a:bodyPr>
              <a:lstStyle/>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Malthus</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模型：</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1789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年，英国神父</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Malthus</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在分析了一百多年人口统计资料之后，提出了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Malthus</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模型。</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模型假设：</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  (1)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设</a:t>
                </a:r>
                <a14:m>
                  <m:oMath xmlns:m="http://schemas.openxmlformats.org/officeDocument/2006/math">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𝑡</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表示</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时刻的人口数，且</a:t>
                </a:r>
                <a14:m>
                  <m:oMath xmlns:m="http://schemas.openxmlformats.org/officeDocument/2006/math">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𝑥</m:t>
                    </m:r>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𝑡</m:t>
                    </m:r>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m:t>
                    </m:r>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连续可微。</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  (2)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人口的增长率</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r</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是常数（增长率</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出生率</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死亡率）</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  (3)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人口的数量变化是封闭的。</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xmlns="">
          <p:sp>
            <p:nvSpPr>
              <p:cNvPr id="14" name="Rectangle 26">
                <a:extLst>
                  <a:ext uri="{FF2B5EF4-FFF2-40B4-BE49-F238E27FC236}">
                    <a16:creationId xmlns:a16="http://schemas.microsoft.com/office/drawing/2014/main" id="{CE0C3CDC-599E-4942-9D3B-126AA3000784}"/>
                  </a:ext>
                </a:extLst>
              </p:cNvPr>
              <p:cNvSpPr>
                <a:spLocks noRot="1" noChangeAspect="1" noMove="1" noResize="1" noEditPoints="1" noAdjustHandles="1" noChangeArrowheads="1" noChangeShapeType="1" noTextEdit="1"/>
              </p:cNvSpPr>
              <p:nvPr/>
            </p:nvSpPr>
            <p:spPr>
              <a:xfrm>
                <a:off x="2157521" y="4192389"/>
                <a:ext cx="10032494" cy="2264314"/>
              </a:xfrm>
              <a:prstGeom prst="rect">
                <a:avLst/>
              </a:prstGeom>
              <a:blipFill>
                <a:blip r:embed="rId3"/>
                <a:stretch>
                  <a:fillRect l="-608" t="-809" b="-37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4283194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微分方程建模</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2676862"/>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建模求解：根据假设，</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时刻到</a:t>
                </a:r>
                <a14:m>
                  <m:oMath xmlns:m="http://schemas.openxmlformats.org/officeDocument/2006/math">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𝑡</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m:rPr>
                        <m:sty m:val="p"/>
                      </m:rPr>
                      <a:rPr lang="en-US" altLang="zh-CN" sz="2000" b="0" i="0" smtClean="0">
                        <a:solidFill>
                          <a:schemeClr val="accent1">
                            <a:lumMod val="75000"/>
                          </a:schemeClr>
                        </a:solidFill>
                        <a:latin typeface="Cambria Math" panose="02040503050406030204" pitchFamily="18" charset="0"/>
                        <a:ea typeface="黑体" panose="02010609060101010101" pitchFamily="49" charset="-122"/>
                        <a:cs typeface="+mn-ea"/>
                      </a:rPr>
                      <m:t>Δ</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𝑡</m:t>
                    </m:r>
                    <m:r>
                      <a:rPr lang="zh-CN" altLang="en-US" sz="2000" i="1">
                        <a:solidFill>
                          <a:schemeClr val="accent1">
                            <a:lumMod val="75000"/>
                          </a:schemeClr>
                        </a:solidFill>
                        <a:latin typeface="Cambria Math" panose="02040503050406030204" pitchFamily="18" charset="0"/>
                        <a:ea typeface="黑体" panose="02010609060101010101" pitchFamily="49" charset="-122"/>
                        <a:cs typeface="+mn-ea"/>
                      </a:rPr>
                      <m:t>时刻</m:t>
                    </m:r>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的人口增量为：</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14:m>
                  <m:oMathPara xmlns:m="http://schemas.openxmlformats.org/officeDocument/2006/math">
                    <m:oMathParaPr>
                      <m:jc m:val="centerGroup"/>
                    </m:oMathParaPr>
                    <m:oMath xmlns:m="http://schemas.openxmlformats.org/officeDocument/2006/math">
                      <m:r>
                        <m:rPr>
                          <m:sty m:val="p"/>
                        </m:r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x</m:t>
                      </m:r>
                      <m:d>
                        <m:d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𝑡</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m:rPr>
                              <m:sty m:val="p"/>
                            </m:rPr>
                            <a:rPr lang="en-US" altLang="zh-CN" sz="2000" b="0" i="0" dirty="0" smtClean="0">
                              <a:solidFill>
                                <a:schemeClr val="accent1">
                                  <a:lumMod val="75000"/>
                                </a:schemeClr>
                              </a:solidFill>
                              <a:latin typeface="Cambria Math" panose="02040503050406030204" pitchFamily="18" charset="0"/>
                              <a:ea typeface="黑体" panose="02010609060101010101" pitchFamily="49" charset="-122"/>
                              <a:cs typeface="+mn-ea"/>
                            </a:rPr>
                            <m:t>Δ</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𝑡</m:t>
                          </m:r>
                        </m:e>
                      </m:d>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d>
                        <m:d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𝑡</m:t>
                          </m:r>
                        </m:e>
                      </m:d>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𝑟𝑥</m:t>
                      </m:r>
                      <m:d>
                        <m:d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𝑡</m:t>
                          </m:r>
                        </m:e>
                      </m:d>
                      <m:r>
                        <m:rPr>
                          <m:sty m:val="p"/>
                        </m:rPr>
                        <a:rPr lang="en-US" altLang="zh-CN" sz="2000" b="0" i="0" dirty="0" smtClean="0">
                          <a:solidFill>
                            <a:schemeClr val="accent1">
                              <a:lumMod val="75000"/>
                            </a:schemeClr>
                          </a:solidFill>
                          <a:latin typeface="Cambria Math" panose="02040503050406030204" pitchFamily="18" charset="0"/>
                          <a:ea typeface="黑体" panose="02010609060101010101" pitchFamily="49" charset="-122"/>
                          <a:cs typeface="+mn-ea"/>
                        </a:rPr>
                        <m:t>Δt</m:t>
                      </m:r>
                    </m:oMath>
                  </m:oMathPara>
                </a14:m>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进而得到：</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14:m>
                  <m:oMathPara xmlns:m="http://schemas.openxmlformats.org/officeDocument/2006/math">
                    <m:oMathParaPr>
                      <m:jc m:val="centerGroup"/>
                    </m:oMathParaPr>
                    <m:oMath xmlns:m="http://schemas.openxmlformats.org/officeDocument/2006/math">
                      <m:f>
                        <m:f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fPr>
                        <m:num>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𝑑𝑥</m:t>
                          </m:r>
                        </m:num>
                        <m:den>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𝑑𝑡</m:t>
                          </m:r>
                        </m:den>
                      </m:f>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𝑟𝑥</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0</m:t>
                          </m:r>
                        </m:e>
                      </m:d>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0</m:t>
                          </m:r>
                        </m:sub>
                      </m:sSub>
                    </m:oMath>
                  </m:oMathPara>
                </a14:m>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解为：</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14:m>
                  <m:oMathPara xmlns:m="http://schemas.openxmlformats.org/officeDocument/2006/math">
                    <m:oMathParaPr>
                      <m:jc m:val="centerGroup"/>
                    </m:oMathParaPr>
                    <m:oMath xmlns:m="http://schemas.openxmlformats.org/officeDocument/2006/math">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𝑡</m:t>
                          </m:r>
                        </m:e>
                      </m:d>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0</m:t>
                          </m:r>
                        </m:sub>
                      </m:sSub>
                      <m:sSup>
                        <m:sSup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𝑒</m:t>
                          </m:r>
                        </m:e>
                        <m: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𝑟𝑡</m:t>
                          </m:r>
                        </m:sup>
                      </m:sSup>
                    </m:oMath>
                  </m:oMathPara>
                </a14:m>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xmlns="">
          <p:sp>
            <p:nvSpPr>
              <p:cNvPr id="11" name="Rectangle 26">
                <a:extLst>
                  <a:ext uri="{FF2B5EF4-FFF2-40B4-BE49-F238E27FC236}">
                    <a16:creationId xmlns:a16="http://schemas.microsoft.com/office/drawing/2014/main" id="{7333FBA8-87E1-4110-A516-EA9615A2CAB9}"/>
                  </a:ext>
                </a:extLst>
              </p:cNvPr>
              <p:cNvSpPr>
                <a:spLocks noRot="1" noChangeAspect="1" noMove="1" noResize="1" noEditPoints="1" noAdjustHandles="1" noChangeArrowheads="1" noChangeShapeType="1" noTextEdit="1"/>
              </p:cNvSpPr>
              <p:nvPr/>
            </p:nvSpPr>
            <p:spPr>
              <a:xfrm>
                <a:off x="2157521" y="1187085"/>
                <a:ext cx="10032494" cy="2676862"/>
              </a:xfrm>
              <a:prstGeom prst="rect">
                <a:avLst/>
              </a:prstGeom>
              <a:blipFill>
                <a:blip r:embed="rId3"/>
                <a:stretch>
                  <a:fillRect l="-608" t="-683"/>
                </a:stretch>
              </a:blipFill>
            </p:spPr>
            <p:txBody>
              <a:bodyPr/>
              <a:lstStyle/>
              <a:p>
                <a:r>
                  <a:rPr lang="zh-CN" altLang="en-US">
                    <a:noFill/>
                  </a:rPr>
                  <a:t> </a:t>
                </a:r>
              </a:p>
            </p:txBody>
          </p:sp>
        </mc:Fallback>
      </mc:AlternateContent>
      <p:sp>
        <p:nvSpPr>
          <p:cNvPr id="12" name="Pentagon 33">
            <a:extLst>
              <a:ext uri="{FF2B5EF4-FFF2-40B4-BE49-F238E27FC236}">
                <a16:creationId xmlns:a16="http://schemas.microsoft.com/office/drawing/2014/main" id="{67579062-D26C-4BB5-BF5E-BFD9BFF37FA0}"/>
              </a:ext>
            </a:extLst>
          </p:cNvPr>
          <p:cNvSpPr/>
          <p:nvPr/>
        </p:nvSpPr>
        <p:spPr>
          <a:xfrm>
            <a:off x="1532831" y="4226061"/>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13" name="Rectangle 26">
                <a:extLst>
                  <a:ext uri="{FF2B5EF4-FFF2-40B4-BE49-F238E27FC236}">
                    <a16:creationId xmlns:a16="http://schemas.microsoft.com/office/drawing/2014/main" id="{D060B50B-C6B4-4EC0-9C76-EF3CD96B71C8}"/>
                  </a:ext>
                </a:extLst>
              </p:cNvPr>
              <p:cNvSpPr/>
              <p:nvPr/>
            </p:nvSpPr>
            <p:spPr>
              <a:xfrm>
                <a:off x="2157521" y="4226061"/>
                <a:ext cx="10032494" cy="1910371"/>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模型评价：考虑二百多年来人口增长的实际情况，</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1961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年世界人口总数为</a:t>
                </a:r>
                <a14:m>
                  <m:oMath xmlns:m="http://schemas.openxmlformats.org/officeDocument/2006/math">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3.06</m:t>
                    </m:r>
                    <m:r>
                      <a:rPr lang="zh-CN" altLang="en-US" sz="2000" i="1">
                        <a:solidFill>
                          <a:schemeClr val="accent1">
                            <a:lumMod val="75000"/>
                          </a:schemeClr>
                        </a:solidFill>
                        <a:latin typeface="Cambria Math" panose="02040503050406030204" pitchFamily="18" charset="0"/>
                        <a:ea typeface="黑体" panose="02010609060101010101" pitchFamily="49" charset="-122"/>
                        <a:cs typeface="+mn-ea"/>
                      </a:rPr>
                      <m:t>∗</m:t>
                    </m:r>
                    <m:sSup>
                      <m:sSup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10</m:t>
                        </m:r>
                      </m:e>
                      <m: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9</m:t>
                        </m:r>
                      </m:sup>
                    </m:sSup>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，在</a:t>
                </a:r>
              </a:p>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1961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1970</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年这段时间内，每年平均的人口自然增长率为</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，则上式可写为：</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14:m>
                  <m:oMathPara xmlns:m="http://schemas.openxmlformats.org/officeDocument/2006/math">
                    <m:oMathParaPr>
                      <m:jc m:val="centerGroup"/>
                    </m:oMathParaPr>
                    <m:oMath xmlns:m="http://schemas.openxmlformats.org/officeDocument/2006/math">
                      <m:r>
                        <m:rPr>
                          <m:sty m:val="p"/>
                        </m:r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x</m:t>
                      </m:r>
                      <m:d>
                        <m:d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𝑡</m:t>
                          </m:r>
                        </m:e>
                      </m:d>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=3.06∗</m:t>
                      </m:r>
                      <m:sSup>
                        <m:sSup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10</m:t>
                          </m:r>
                        </m:e>
                        <m:sup>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9</m:t>
                          </m:r>
                        </m:sup>
                      </m:sSup>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Sup>
                        <m:sSup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𝑒</m:t>
                          </m:r>
                        </m:e>
                        <m:sup>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0.02(</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𝑡</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−1961)</m:t>
                          </m:r>
                        </m:sup>
                      </m:sSup>
                    </m:oMath>
                  </m:oMathPara>
                </a14:m>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根据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1700</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1961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年间世界人口统计数据，我们发现这些数据与上式的计算结果相当符合。因为在这期间地球上人口大约每</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35</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年增加</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倍，上式算出每</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34.6</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年增加</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倍。</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xmlns="">
          <p:sp>
            <p:nvSpPr>
              <p:cNvPr id="13" name="Rectangle 26">
                <a:extLst>
                  <a:ext uri="{FF2B5EF4-FFF2-40B4-BE49-F238E27FC236}">
                    <a16:creationId xmlns:a16="http://schemas.microsoft.com/office/drawing/2014/main" id="{D060B50B-C6B4-4EC0-9C76-EF3CD96B71C8}"/>
                  </a:ext>
                </a:extLst>
              </p:cNvPr>
              <p:cNvSpPr>
                <a:spLocks noRot="1" noChangeAspect="1" noMove="1" noResize="1" noEditPoints="1" noAdjustHandles="1" noChangeArrowheads="1" noChangeShapeType="1" noTextEdit="1"/>
              </p:cNvSpPr>
              <p:nvPr/>
            </p:nvSpPr>
            <p:spPr>
              <a:xfrm>
                <a:off x="2157521" y="4226061"/>
                <a:ext cx="10032494" cy="1910371"/>
              </a:xfrm>
              <a:prstGeom prst="rect">
                <a:avLst/>
              </a:prstGeom>
              <a:blipFill>
                <a:blip r:embed="rId4"/>
                <a:stretch>
                  <a:fillRect l="-608" t="-955" b="-47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60186939"/>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微分方程建模</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1171450"/>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但是，当使用上式对美国</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1700</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年以后的数据进行检验的时候，差异非常大，而当逐渐</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增大时，总人口的增长预测会增加的非常快，如下示意。当</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t=2670</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时，使用该式获得的人口数为</a:t>
                </a:r>
                <a14:m>
                  <m:oMath xmlns:m="http://schemas.openxmlformats.org/officeDocument/2006/math">
                    <m:r>
                      <m:rPr>
                        <m:sty m:val="p"/>
                      </m:rPr>
                      <a:rPr lang="en-US" altLang="zh-CN" sz="2000" b="0" i="0" smtClean="0">
                        <a:solidFill>
                          <a:schemeClr val="accent1">
                            <a:lumMod val="75000"/>
                          </a:schemeClr>
                        </a:solidFill>
                        <a:latin typeface="Cambria Math" panose="02040503050406030204" pitchFamily="18" charset="0"/>
                        <a:ea typeface="黑体" panose="02010609060101010101" pitchFamily="49" charset="-122"/>
                        <a:cs typeface="+mn-ea"/>
                      </a:rPr>
                      <m:t>x</m:t>
                    </m:r>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r>
                          <m:rPr>
                            <m:sty m:val="p"/>
                          </m:rPr>
                          <a:rPr lang="en-US" altLang="zh-CN" sz="2000" b="0" i="0" smtClean="0">
                            <a:solidFill>
                              <a:schemeClr val="accent1">
                                <a:lumMod val="75000"/>
                              </a:schemeClr>
                            </a:solidFill>
                            <a:latin typeface="Cambria Math" panose="02040503050406030204" pitchFamily="18" charset="0"/>
                            <a:ea typeface="黑体" panose="02010609060101010101" pitchFamily="49" charset="-122"/>
                            <a:cs typeface="+mn-ea"/>
                          </a:rPr>
                          <m:t>t</m:t>
                        </m:r>
                      </m:e>
                    </m:d>
                    <m:r>
                      <a:rPr lang="en-US" altLang="zh-CN" sz="2000" b="0" i="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4.4∗</m:t>
                    </m:r>
                    <m:sSup>
                      <m:sSup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10</m:t>
                        </m:r>
                      </m:e>
                      <m: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15</m:t>
                        </m:r>
                      </m:sup>
                    </m:sSup>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，这意味着地球上每平方米就要容纳</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20</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人，显然是不现实的。</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xmlns="">
          <p:sp>
            <p:nvSpPr>
              <p:cNvPr id="11" name="Rectangle 26">
                <a:extLst>
                  <a:ext uri="{FF2B5EF4-FFF2-40B4-BE49-F238E27FC236}">
                    <a16:creationId xmlns:a16="http://schemas.microsoft.com/office/drawing/2014/main" id="{7333FBA8-87E1-4110-A516-EA9615A2CAB9}"/>
                  </a:ext>
                </a:extLst>
              </p:cNvPr>
              <p:cNvSpPr>
                <a:spLocks noRot="1" noChangeAspect="1" noMove="1" noResize="1" noEditPoints="1" noAdjustHandles="1" noChangeArrowheads="1" noChangeShapeType="1" noTextEdit="1"/>
              </p:cNvSpPr>
              <p:nvPr/>
            </p:nvSpPr>
            <p:spPr>
              <a:xfrm>
                <a:off x="2157521" y="1187085"/>
                <a:ext cx="10032494" cy="1171450"/>
              </a:xfrm>
              <a:prstGeom prst="rect">
                <a:avLst/>
              </a:prstGeom>
              <a:blipFill>
                <a:blip r:embed="rId3"/>
                <a:stretch>
                  <a:fillRect l="-608" t="-1563" b="-7292"/>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5E528A54-1805-40B6-B31D-F3F4F09882E0}"/>
              </a:ext>
            </a:extLst>
          </p:cNvPr>
          <p:cNvPicPr>
            <a:picLocks noChangeAspect="1"/>
          </p:cNvPicPr>
          <p:nvPr/>
        </p:nvPicPr>
        <p:blipFill>
          <a:blip r:embed="rId4"/>
          <a:stretch>
            <a:fillRect/>
          </a:stretch>
        </p:blipFill>
        <p:spPr>
          <a:xfrm>
            <a:off x="2188502" y="2531338"/>
            <a:ext cx="4990198" cy="4088271"/>
          </a:xfrm>
          <a:prstGeom prst="rect">
            <a:avLst/>
          </a:prstGeom>
        </p:spPr>
      </p:pic>
    </p:spTree>
    <p:extLst>
      <p:ext uri="{BB962C8B-B14F-4D97-AF65-F5344CB8AC3E}">
        <p14:creationId xmlns:p14="http://schemas.microsoft.com/office/powerpoint/2010/main" val="205382441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微分方程建模</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2264314"/>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阻滞增长模型（</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Logistic</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模型）</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如何对增长率</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r</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进行修正呢？我们知道，地球上的资源是有限的，它只能提供一定</a:t>
                </a: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数量的生命生存所需的条件。随着人口数量的增加，自然资源、环境条件等对人口再增</a:t>
                </a: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长的限制作用将越来越显著。如果在人口较少时，我们可以把增长率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r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看成常数，那么</a:t>
                </a: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当人口增加到一定数量之后，就应当视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r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为一个随着人口的增加而减小的量，即将增长</a:t>
                </a: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率</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r</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表示为人口</a:t>
                </a:r>
                <a14:m>
                  <m:oMath xmlns:m="http://schemas.openxmlformats.org/officeDocument/2006/math">
                    <m:r>
                      <m:rPr>
                        <m:sty m:val="p"/>
                      </m:rPr>
                      <a:rPr lang="en-US" altLang="zh-CN" sz="2000">
                        <a:solidFill>
                          <a:schemeClr val="accent1">
                            <a:lumMod val="75000"/>
                          </a:schemeClr>
                        </a:solidFill>
                        <a:latin typeface="Cambria Math" panose="02040503050406030204" pitchFamily="18" charset="0"/>
                        <a:ea typeface="黑体" panose="02010609060101010101" pitchFamily="49" charset="-122"/>
                        <a:cs typeface="+mn-ea"/>
                      </a:rPr>
                      <m:t>x</m:t>
                    </m:r>
                    <m:d>
                      <m:d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dPr>
                      <m:e>
                        <m:r>
                          <m:rPr>
                            <m:sty m:val="p"/>
                          </m:rPr>
                          <a:rPr lang="en-US" altLang="zh-CN" sz="2000">
                            <a:solidFill>
                              <a:schemeClr val="accent1">
                                <a:lumMod val="75000"/>
                              </a:schemeClr>
                            </a:solidFill>
                            <a:latin typeface="Cambria Math" panose="02040503050406030204" pitchFamily="18" charset="0"/>
                            <a:ea typeface="黑体" panose="02010609060101010101" pitchFamily="49" charset="-122"/>
                            <a:cs typeface="+mn-ea"/>
                          </a:rPr>
                          <m:t>t</m:t>
                        </m:r>
                      </m:e>
                    </m:d>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的函数</a:t>
                </a:r>
                <a14:m>
                  <m:oMath xmlns:m="http://schemas.openxmlformats.org/officeDocument/2006/math">
                    <m:r>
                      <m:rPr>
                        <m:sty m:val="p"/>
                      </m:rPr>
                      <a:rPr lang="en-US" altLang="zh-CN" sz="2000" dirty="0" smtClean="0">
                        <a:solidFill>
                          <a:schemeClr val="accent1">
                            <a:lumMod val="75000"/>
                          </a:schemeClr>
                        </a:solidFill>
                        <a:latin typeface="Cambria Math" panose="02040503050406030204" pitchFamily="18" charset="0"/>
                        <a:ea typeface="黑体" panose="02010609060101010101" pitchFamily="49" charset="-122"/>
                        <a:cs typeface="+mn-ea"/>
                      </a:rPr>
                      <m:t>r</m:t>
                    </m:r>
                    <m:d>
                      <m:d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dPr>
                      <m:e>
                        <m:r>
                          <m:rPr>
                            <m:sty m:val="p"/>
                          </m:rPr>
                          <a:rPr lang="en-US" altLang="zh-CN" sz="2000" b="0" i="0" smtClean="0">
                            <a:solidFill>
                              <a:schemeClr val="accent1">
                                <a:lumMod val="75000"/>
                              </a:schemeClr>
                            </a:solidFill>
                            <a:latin typeface="Cambria Math" panose="02040503050406030204" pitchFamily="18" charset="0"/>
                            <a:ea typeface="黑体" panose="02010609060101010101" pitchFamily="49" charset="-122"/>
                            <a:cs typeface="+mn-ea"/>
                          </a:rPr>
                          <m:t>x</m:t>
                        </m:r>
                      </m:e>
                    </m:d>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xmlns="">
          <p:sp>
            <p:nvSpPr>
              <p:cNvPr id="11" name="Rectangle 26">
                <a:extLst>
                  <a:ext uri="{FF2B5EF4-FFF2-40B4-BE49-F238E27FC236}">
                    <a16:creationId xmlns:a16="http://schemas.microsoft.com/office/drawing/2014/main" id="{7333FBA8-87E1-4110-A516-EA9615A2CAB9}"/>
                  </a:ext>
                </a:extLst>
              </p:cNvPr>
              <p:cNvSpPr>
                <a:spLocks noRot="1" noChangeAspect="1" noMove="1" noResize="1" noEditPoints="1" noAdjustHandles="1" noChangeArrowheads="1" noChangeShapeType="1" noTextEdit="1"/>
              </p:cNvSpPr>
              <p:nvPr/>
            </p:nvSpPr>
            <p:spPr>
              <a:xfrm>
                <a:off x="2157521" y="1187085"/>
                <a:ext cx="10032494" cy="2264314"/>
              </a:xfrm>
              <a:prstGeom prst="rect">
                <a:avLst/>
              </a:prstGeom>
              <a:blipFill>
                <a:blip r:embed="rId3"/>
                <a:stretch>
                  <a:fillRect l="-608" t="-809" b="-3774"/>
                </a:stretch>
              </a:blipFill>
            </p:spPr>
            <p:txBody>
              <a:bodyPr/>
              <a:lstStyle/>
              <a:p>
                <a:r>
                  <a:rPr lang="zh-CN" altLang="en-US">
                    <a:noFill/>
                  </a:rPr>
                  <a:t> </a:t>
                </a:r>
              </a:p>
            </p:txBody>
          </p:sp>
        </mc:Fallback>
      </mc:AlternateContent>
      <p:sp>
        <p:nvSpPr>
          <p:cNvPr id="12" name="Pentagon 33">
            <a:extLst>
              <a:ext uri="{FF2B5EF4-FFF2-40B4-BE49-F238E27FC236}">
                <a16:creationId xmlns:a16="http://schemas.microsoft.com/office/drawing/2014/main" id="{6C1DAED2-1D11-44D2-A8E0-B39ED8F3D716}"/>
              </a:ext>
            </a:extLst>
          </p:cNvPr>
          <p:cNvSpPr/>
          <p:nvPr/>
        </p:nvSpPr>
        <p:spPr>
          <a:xfrm>
            <a:off x="1532831" y="3906633"/>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13" name="Rectangle 26">
                <a:extLst>
                  <a:ext uri="{FF2B5EF4-FFF2-40B4-BE49-F238E27FC236}">
                    <a16:creationId xmlns:a16="http://schemas.microsoft.com/office/drawing/2014/main" id="{FF70370B-4894-4D38-8692-A808697BF797}"/>
                  </a:ext>
                </a:extLst>
              </p:cNvPr>
              <p:cNvSpPr/>
              <p:nvPr/>
            </p:nvSpPr>
            <p:spPr>
              <a:xfrm>
                <a:off x="2157521" y="3872961"/>
                <a:ext cx="10032494" cy="1167603"/>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改进的模型假设：</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设</a:t>
                </a:r>
                <a14:m>
                  <m:oMath xmlns:m="http://schemas.openxmlformats.org/officeDocument/2006/math">
                    <m:r>
                      <m:rPr>
                        <m:sty m:val="p"/>
                      </m:rPr>
                      <a:rPr lang="en-US" altLang="zh-CN" sz="2000" dirty="0">
                        <a:solidFill>
                          <a:schemeClr val="accent1">
                            <a:lumMod val="75000"/>
                          </a:schemeClr>
                        </a:solidFill>
                        <a:latin typeface="Cambria Math" panose="02040503050406030204" pitchFamily="18" charset="0"/>
                        <a:ea typeface="黑体" panose="02010609060101010101" pitchFamily="49" charset="-122"/>
                        <a:cs typeface="+mn-ea"/>
                      </a:rPr>
                      <m:t>r</m:t>
                    </m:r>
                    <m:d>
                      <m:d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dPr>
                      <m:e>
                        <m:r>
                          <m:rPr>
                            <m:sty m:val="p"/>
                          </m:rPr>
                          <a:rPr lang="en-US" altLang="zh-CN" sz="2000">
                            <a:solidFill>
                              <a:schemeClr val="accent1">
                                <a:lumMod val="75000"/>
                              </a:schemeClr>
                            </a:solidFill>
                            <a:latin typeface="Cambria Math" panose="02040503050406030204" pitchFamily="18" charset="0"/>
                            <a:ea typeface="黑体" panose="02010609060101010101" pitchFamily="49" charset="-122"/>
                            <a:cs typeface="+mn-ea"/>
                          </a:rPr>
                          <m:t>x</m:t>
                        </m:r>
                      </m:e>
                    </m:d>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为</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x</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的线性函数，</a:t>
                </a:r>
                <a:r>
                  <a:rPr lang="en-US" altLang="zh-CN" sz="2000" dirty="0">
                    <a:solidFill>
                      <a:schemeClr val="accent1">
                        <a:lumMod val="75000"/>
                      </a:schemeClr>
                    </a:solidFill>
                    <a:ea typeface="黑体" panose="02010609060101010101" pitchFamily="49" charset="-122"/>
                    <a:cs typeface="+mn-ea"/>
                  </a:rPr>
                  <a:t> </a:t>
                </a:r>
                <a14:m>
                  <m:oMath xmlns:m="http://schemas.openxmlformats.org/officeDocument/2006/math">
                    <m:r>
                      <m:rPr>
                        <m:sty m:val="p"/>
                      </m:rPr>
                      <a:rPr lang="en-US" altLang="zh-CN" sz="2000" dirty="0">
                        <a:solidFill>
                          <a:schemeClr val="accent1">
                            <a:lumMod val="75000"/>
                          </a:schemeClr>
                        </a:solidFill>
                        <a:latin typeface="Cambria Math" panose="02040503050406030204" pitchFamily="18" charset="0"/>
                        <a:ea typeface="黑体" panose="02010609060101010101" pitchFamily="49" charset="-122"/>
                        <a:cs typeface="+mn-ea"/>
                      </a:rPr>
                      <m:t>r</m:t>
                    </m:r>
                    <m:d>
                      <m:d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dPr>
                      <m:e>
                        <m:r>
                          <m:rPr>
                            <m:sty m:val="p"/>
                          </m:rPr>
                          <a:rPr lang="en-US" altLang="zh-CN" sz="2000">
                            <a:solidFill>
                              <a:schemeClr val="accent1">
                                <a:lumMod val="75000"/>
                              </a:schemeClr>
                            </a:solidFill>
                            <a:latin typeface="Cambria Math" panose="02040503050406030204" pitchFamily="18" charset="0"/>
                            <a:ea typeface="黑体" panose="02010609060101010101" pitchFamily="49" charset="-122"/>
                            <a:cs typeface="+mn-ea"/>
                          </a:rPr>
                          <m:t>x</m:t>
                        </m:r>
                      </m:e>
                    </m:d>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𝑟</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𝑠𝑥</m:t>
                    </m:r>
                  </m:oMath>
                </a14:m>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自然资源与环境条件所能容纳的最大人口数为</a:t>
                </a:r>
                <a14:m>
                  <m:oMath xmlns:m="http://schemas.openxmlformats.org/officeDocument/2006/math">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m:rPr>
                            <m:sty m:val="p"/>
                          </m:r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x</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𝑚</m:t>
                        </m:r>
                      </m:sub>
                    </m:sSub>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，即当</a:t>
                </a:r>
                <a14:m>
                  <m:oMath xmlns:m="http://schemas.openxmlformats.org/officeDocument/2006/math">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𝑚</m:t>
                        </m:r>
                      </m:sub>
                    </m:sSub>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时增长率</a:t>
                </a:r>
                <a14:m>
                  <m:oMath xmlns:m="http://schemas.openxmlformats.org/officeDocument/2006/math">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𝑟</m:t>
                    </m:r>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𝑚</m:t>
                            </m:r>
                          </m:sub>
                        </m:sSub>
                      </m:e>
                    </m:d>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=0</m:t>
                    </m:r>
                  </m:oMath>
                </a14:m>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xmlns="">
          <p:sp>
            <p:nvSpPr>
              <p:cNvPr id="13" name="Rectangle 26">
                <a:extLst>
                  <a:ext uri="{FF2B5EF4-FFF2-40B4-BE49-F238E27FC236}">
                    <a16:creationId xmlns:a16="http://schemas.microsoft.com/office/drawing/2014/main" id="{FF70370B-4894-4D38-8692-A808697BF797}"/>
                  </a:ext>
                </a:extLst>
              </p:cNvPr>
              <p:cNvSpPr>
                <a:spLocks noRot="1" noChangeAspect="1" noMove="1" noResize="1" noEditPoints="1" noAdjustHandles="1" noChangeArrowheads="1" noChangeShapeType="1" noTextEdit="1"/>
              </p:cNvSpPr>
              <p:nvPr/>
            </p:nvSpPr>
            <p:spPr>
              <a:xfrm>
                <a:off x="2157521" y="3872961"/>
                <a:ext cx="10032494" cy="1167603"/>
              </a:xfrm>
              <a:prstGeom prst="rect">
                <a:avLst/>
              </a:prstGeom>
              <a:blipFill>
                <a:blip r:embed="rId4"/>
                <a:stretch>
                  <a:fillRect l="-608" t="-1563" b="-72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8570967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11.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12.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2.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3.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4.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5.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6.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7.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8.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9.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heme/theme1.xml><?xml version="1.0" encoding="utf-8"?>
<a:theme xmlns:a="http://schemas.openxmlformats.org/drawingml/2006/main" name="1_自定义设计方案">
  <a:themeElements>
    <a:clrScheme name="自定义 372">
      <a:dk1>
        <a:sysClr val="windowText" lastClr="000000"/>
      </a:dk1>
      <a:lt1>
        <a:sysClr val="window" lastClr="FFFFFF"/>
      </a:lt1>
      <a:dk2>
        <a:srgbClr val="44546A"/>
      </a:dk2>
      <a:lt2>
        <a:srgbClr val="E7E6E6"/>
      </a:lt2>
      <a:accent1>
        <a:srgbClr val="007DDD"/>
      </a:accent1>
      <a:accent2>
        <a:srgbClr val="00B0F2"/>
      </a:accent2>
      <a:accent3>
        <a:srgbClr val="007DDD"/>
      </a:accent3>
      <a:accent4>
        <a:srgbClr val="00B0F2"/>
      </a:accent4>
      <a:accent5>
        <a:srgbClr val="007DDD"/>
      </a:accent5>
      <a:accent6>
        <a:srgbClr val="00B0F2"/>
      </a:accent6>
      <a:hlink>
        <a:srgbClr val="007DDD"/>
      </a:hlink>
      <a:folHlink>
        <a:srgbClr val="00B0F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2442</Words>
  <Application>Microsoft Office PowerPoint</Application>
  <PresentationFormat>自定义</PresentationFormat>
  <Paragraphs>195</Paragraphs>
  <Slides>29</Slides>
  <Notes>29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29</vt:i4>
      </vt:variant>
    </vt:vector>
  </HeadingPairs>
  <TitlesOfParts>
    <vt:vector size="35" baseType="lpstr">
      <vt:lpstr>黑体</vt:lpstr>
      <vt:lpstr>Arial</vt:lpstr>
      <vt:lpstr>Calibri</vt:lpstr>
      <vt:lpstr>Calibri Light</vt:lpstr>
      <vt:lpstr>Cambria Math</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subject>熊猫办公</dc:subject>
  <dc:creator/>
  <cp:keywords>tukuppt; tukppt</cp:keywords>
  <cp:lastModifiedBy/>
  <cp:revision>1</cp:revision>
  <dcterms:created xsi:type="dcterms:W3CDTF">2016-10-17T14:00:00Z</dcterms:created>
  <dcterms:modified xsi:type="dcterms:W3CDTF">2019-10-26T10:19:13Z</dcterms:modified>
  <cp:category>tukuppt</cp:category>
  <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