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3205" r:id="rId2"/>
    <p:sldId id="3206" r:id="rId3"/>
    <p:sldId id="3207" r:id="rId4"/>
    <p:sldId id="3219" r:id="rId5"/>
    <p:sldId id="3345" r:id="rId6"/>
    <p:sldId id="3346" r:id="rId7"/>
    <p:sldId id="3347" r:id="rId8"/>
    <p:sldId id="3348" r:id="rId9"/>
    <p:sldId id="3349" r:id="rId10"/>
    <p:sldId id="3350" r:id="rId11"/>
    <p:sldId id="3351" r:id="rId12"/>
    <p:sldId id="3353" r:id="rId13"/>
    <p:sldId id="3352" r:id="rId14"/>
    <p:sldId id="3233" r:id="rId15"/>
    <p:sldId id="3204" r:id="rId16"/>
    <p:sldId id="3323" r:id="rId17"/>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2986" autoAdjust="0"/>
  </p:normalViewPr>
  <p:slideViewPr>
    <p:cSldViewPr>
      <p:cViewPr varScale="1">
        <p:scale>
          <a:sx n="86" d="100"/>
          <a:sy n="86" d="100"/>
        </p:scale>
        <p:origin x="100" y="1992"/>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2019/10/26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1242403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424021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12</a:t>
            </a:fld>
            <a:endParaRPr lang="zh-CN" altLang="en-US"/>
          </a:p>
        </p:txBody>
      </p:sp>
    </p:spTree>
    <p:extLst>
      <p:ext uri="{BB962C8B-B14F-4D97-AF65-F5344CB8AC3E}">
        <p14:creationId xmlns:p14="http://schemas.microsoft.com/office/powerpoint/2010/main" val="2012904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2425984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14</a:t>
            </a:fld>
            <a:endParaRPr lang="zh-CN" altLang="en-US"/>
          </a:p>
        </p:txBody>
      </p:sp>
    </p:spTree>
    <p:extLst>
      <p:ext uri="{BB962C8B-B14F-4D97-AF65-F5344CB8AC3E}">
        <p14:creationId xmlns:p14="http://schemas.microsoft.com/office/powerpoint/2010/main" val="242512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15</a:t>
            </a:fld>
            <a:endParaRPr lang="zh-CN" altLang="en-US"/>
          </a:p>
        </p:txBody>
      </p:sp>
    </p:spTree>
    <p:extLst>
      <p:ext uri="{BB962C8B-B14F-4D97-AF65-F5344CB8AC3E}">
        <p14:creationId xmlns:p14="http://schemas.microsoft.com/office/powerpoint/2010/main" val="392867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785715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2441504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3702835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7</a:t>
            </a:fld>
            <a:endParaRPr lang="zh-CN" altLang="en-US"/>
          </a:p>
        </p:txBody>
      </p:sp>
    </p:spTree>
    <p:extLst>
      <p:ext uri="{BB962C8B-B14F-4D97-AF65-F5344CB8AC3E}">
        <p14:creationId xmlns:p14="http://schemas.microsoft.com/office/powerpoint/2010/main" val="143890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8</a:t>
            </a:fld>
            <a:endParaRPr lang="zh-CN" altLang="en-US"/>
          </a:p>
        </p:txBody>
      </p:sp>
    </p:spTree>
    <p:extLst>
      <p:ext uri="{BB962C8B-B14F-4D97-AF65-F5344CB8AC3E}">
        <p14:creationId xmlns:p14="http://schemas.microsoft.com/office/powerpoint/2010/main" val="33089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513919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2019/10/26</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2438016" y="2485805"/>
            <a:ext cx="5678462" cy="900238"/>
          </a:xfrm>
          <a:prstGeom prst="rect">
            <a:avLst/>
          </a:prstGeom>
          <a:noFill/>
        </p:spPr>
        <p:txBody>
          <a:bodyPr wrap="none" lIns="68572" tIns="34286" rIns="68572" bIns="34286">
            <a:spAutoFit/>
          </a:bodyPr>
          <a:lstStyle/>
          <a:p>
            <a:pPr algn="ctr">
              <a:buNone/>
            </a:pP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数学建模竞赛实战</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2438016" y="4048373"/>
            <a:ext cx="6242198" cy="1300348"/>
          </a:xfrm>
          <a:prstGeom prst="rect">
            <a:avLst/>
          </a:prstGeom>
        </p:spPr>
        <p:txBody>
          <a:bodyPr wrap="square" lIns="68572" tIns="34286" rIns="68572" bIns="34286">
            <a:spAutoFit/>
          </a:bodyPr>
          <a:lstStyle/>
          <a:p>
            <a:pPr algn="ctr"/>
            <a:r>
              <a:rPr lang="zh-CN" altLang="en-US"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算法篇：动态规划</a:t>
            </a: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a:p>
            <a:pPr algn="ct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动态规划</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2" name="Pentagon 33">
            <a:extLst>
              <a:ext uri="{FF2B5EF4-FFF2-40B4-BE49-F238E27FC236}">
                <a16:creationId xmlns:a16="http://schemas.microsoft.com/office/drawing/2014/main" id="{04AC6A40-F988-42C2-BC59-3F99FA924E00}"/>
              </a:ext>
            </a:extLst>
          </p:cNvPr>
          <p:cNvSpPr/>
          <p:nvPr/>
        </p:nvSpPr>
        <p:spPr>
          <a:xfrm>
            <a:off x="1532831" y="120159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CA6EBC31-3C3A-4AD4-8BCA-01DF030C2212}"/>
              </a:ext>
            </a:extLst>
          </p:cNvPr>
          <p:cNvSpPr/>
          <p:nvPr/>
        </p:nvSpPr>
        <p:spPr>
          <a:xfrm>
            <a:off x="2157755" y="1168054"/>
            <a:ext cx="10608324" cy="5218963"/>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与静态规划相比，动态规划的优越性在于：</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能够得到全局最优解。由于约束条件确定的约束集合往往很复杂，即使指标函数较简单，用非线性规划方法也很难求出全局最优解。而动态规划方法把全过程化为一系列结构相似的子问题，每个子问题的变量个数大大减少，约束集合也简单得多，易于得到全局最优解。特别是对于约束集合、状态转移和指标函数不能用分析形式给出的优化问题，可以对每个子过程用枚举法求解，而约束条件越多，决策的搜索范围越小，求解也越容易。对于这类问题，动态规划通常是求全局最优解的唯一方法。</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ii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可以得到一族最优解。与非线性规划只能得到全过程的一个最优解不同，动态规划得到的是全过程及所有后部子过程的各个状态的一族最优解。有些实际问题需要这样的解族，即使不需要，它们在分析最优策略和最优值对于状态的稳定性时也是很有用的。当最优策略由于某些原因不能实现时，这样的解族可以用来寻找次优策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iii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能够利用经验提高求解效率。如果实际问题本身就是动态的，由于动态规划方法反映了过程逐段演变的前后联系和动态特征，在计算中可以利用实际知识和经验提高求解效率。如在策略迭代法中，实际经验能够帮助选择较好的初始策略，提高收敛速度。</a:t>
            </a:r>
          </a:p>
        </p:txBody>
      </p:sp>
    </p:spTree>
    <p:extLst>
      <p:ext uri="{BB962C8B-B14F-4D97-AF65-F5344CB8AC3E}">
        <p14:creationId xmlns:p14="http://schemas.microsoft.com/office/powerpoint/2010/main" val="37235066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动态规划</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2" name="Pentagon 33">
            <a:extLst>
              <a:ext uri="{FF2B5EF4-FFF2-40B4-BE49-F238E27FC236}">
                <a16:creationId xmlns:a16="http://schemas.microsoft.com/office/drawing/2014/main" id="{04AC6A40-F988-42C2-BC59-3F99FA924E00}"/>
              </a:ext>
            </a:extLst>
          </p:cNvPr>
          <p:cNvSpPr/>
          <p:nvPr/>
        </p:nvSpPr>
        <p:spPr>
          <a:xfrm>
            <a:off x="1532831" y="120159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CA6EBC31-3C3A-4AD4-8BCA-01DF030C2212}"/>
              </a:ext>
            </a:extLst>
          </p:cNvPr>
          <p:cNvSpPr/>
          <p:nvPr/>
        </p:nvSpPr>
        <p:spPr>
          <a:xfrm>
            <a:off x="2157755" y="1168054"/>
            <a:ext cx="10608324" cy="2264308"/>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动态规划的主要缺点是：</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）没有统一的标准模型，也没有构造模型的通用方法，甚至还没有判断一个问</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题能否构造动态规划模型的准则。这样就只能对每类问题进行具体分析，构造具体的模</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型。对于较复杂的问题在选择状态、决策、确定状态转移规律等方面需要丰富的想象力</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和灵活的技巧性，这就带来了应用上的局限性。</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ii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）用数值方法求解时存在维数灾（</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curse of dimensionality</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7110428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案例：最短路线问题</a:t>
            </a:r>
          </a:p>
        </p:txBody>
      </p:sp>
    </p:spTree>
    <p:custDataLst>
      <p:tags r:id="rId1"/>
    </p:custDataLst>
    <p:extLst>
      <p:ext uri="{BB962C8B-B14F-4D97-AF65-F5344CB8AC3E}">
        <p14:creationId xmlns:p14="http://schemas.microsoft.com/office/powerpoint/2010/main" val="427172685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动态规划</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2" name="Pentagon 33">
            <a:extLst>
              <a:ext uri="{FF2B5EF4-FFF2-40B4-BE49-F238E27FC236}">
                <a16:creationId xmlns:a16="http://schemas.microsoft.com/office/drawing/2014/main" id="{04AC6A40-F988-42C2-BC59-3F99FA924E00}"/>
              </a:ext>
            </a:extLst>
          </p:cNvPr>
          <p:cNvSpPr/>
          <p:nvPr/>
        </p:nvSpPr>
        <p:spPr>
          <a:xfrm>
            <a:off x="1532831" y="120159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9" name="Rectangle 26">
                <a:extLst>
                  <a:ext uri="{FF2B5EF4-FFF2-40B4-BE49-F238E27FC236}">
                    <a16:creationId xmlns:a16="http://schemas.microsoft.com/office/drawing/2014/main" id="{5761433D-0892-44BF-8C46-2EB22873AAB3}"/>
                  </a:ext>
                </a:extLst>
              </p:cNvPr>
              <p:cNvSpPr/>
              <p:nvPr/>
            </p:nvSpPr>
            <p:spPr>
              <a:xfrm>
                <a:off x="2157755" y="1168054"/>
                <a:ext cx="10608324" cy="2450576"/>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对于例子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一类最短路线问题（</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shortest Path Problem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），阶段按过程的演变划分，状态由各段的初始位置确定，决策为从各个状态出发的走向，即有</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e>
                    </m:d>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，阶段指标为相邻两段状态间的距离</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，指标函数为阶段指标之和，最优值函数</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是由出发</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到终点的最短距离（或最小费用），基本方程为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p>
              <a:p>
                <a:pPr defTabSz="963801">
                  <a:lnSpc>
                    <a:spcPct val="120000"/>
                  </a:lnSpc>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unc>
                        <m:func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limLow>
                            <m:limLow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limLowPr>
                            <m:e>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min</m:t>
                              </m:r>
                            </m:e>
                            <m:lim>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e>
                              </m:d>
                            </m:lim>
                          </m:limLow>
                        </m:fName>
                        <m:e>
                          <m:d>
                            <m:dPr>
                              <m:begChr m:val="["/>
                              <m:endChr m:val="]"/>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e>
                                  </m:d>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e>
                              </m:d>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−1,…,2,1 ,  </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e>
                      </m:func>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利用这个模型可以算出例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的最短路线为</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𝐴</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𝐵</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𝐶</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𝐷</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𝐸</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𝐹</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𝐺</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，相应的最短距离为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18</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Rectangle 26">
                <a:extLst>
                  <a:ext uri="{FF2B5EF4-FFF2-40B4-BE49-F238E27FC236}">
                    <a16:creationId xmlns:a16="http://schemas.microsoft.com/office/drawing/2014/main" id="{5761433D-0892-44BF-8C46-2EB22873AAB3}"/>
                  </a:ext>
                </a:extLst>
              </p:cNvPr>
              <p:cNvSpPr>
                <a:spLocks noRot="1" noChangeAspect="1" noMove="1" noResize="1" noEditPoints="1" noAdjustHandles="1" noChangeArrowheads="1" noChangeShapeType="1" noTextEdit="1"/>
              </p:cNvSpPr>
              <p:nvPr/>
            </p:nvSpPr>
            <p:spPr>
              <a:xfrm>
                <a:off x="2157755" y="1168054"/>
                <a:ext cx="10608324" cy="2450576"/>
              </a:xfrm>
              <a:prstGeom prst="rect">
                <a:avLst/>
              </a:prstGeom>
              <a:blipFill>
                <a:blip r:embed="rId3"/>
                <a:stretch>
                  <a:fillRect l="-575" t="-746" r="-517" b="-323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D1D4CB19-63C9-43EA-837C-D3512E51B539}"/>
              </a:ext>
            </a:extLst>
          </p:cNvPr>
          <p:cNvPicPr>
            <a:picLocks noChangeAspect="1"/>
          </p:cNvPicPr>
          <p:nvPr/>
        </p:nvPicPr>
        <p:blipFill>
          <a:blip r:embed="rId4"/>
          <a:stretch>
            <a:fillRect/>
          </a:stretch>
        </p:blipFill>
        <p:spPr>
          <a:xfrm>
            <a:off x="2540943" y="3879850"/>
            <a:ext cx="6581775" cy="2257425"/>
          </a:xfrm>
          <a:prstGeom prst="rect">
            <a:avLst/>
          </a:prstGeom>
        </p:spPr>
      </p:pic>
    </p:spTree>
    <p:extLst>
      <p:ext uri="{BB962C8B-B14F-4D97-AF65-F5344CB8AC3E}">
        <p14:creationId xmlns:p14="http://schemas.microsoft.com/office/powerpoint/2010/main" val="144449007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小结</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36019676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44">
            <a:extLst>
              <a:ext uri="{FF2B5EF4-FFF2-40B4-BE49-F238E27FC236}">
                <a16:creationId xmlns:a16="http://schemas.microsoft.com/office/drawing/2014/main" id="{FFAEADBD-77DF-471D-BDDE-D68AB8809788}"/>
              </a:ext>
            </a:extLst>
          </p:cNvPr>
          <p:cNvSpPr/>
          <p:nvPr/>
        </p:nvSpPr>
        <p:spPr>
          <a:xfrm>
            <a:off x="2324919" y="1566161"/>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Donut 51">
            <a:extLst>
              <a:ext uri="{FF2B5EF4-FFF2-40B4-BE49-F238E27FC236}">
                <a16:creationId xmlns:a16="http://schemas.microsoft.com/office/drawing/2014/main" id="{7F10B7CE-DF2A-401B-A70D-71EF2E0596B6}"/>
              </a:ext>
            </a:extLst>
          </p:cNvPr>
          <p:cNvSpPr/>
          <p:nvPr/>
        </p:nvSpPr>
        <p:spPr>
          <a:xfrm>
            <a:off x="2324919" y="2621475"/>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TextBox 53">
            <a:extLst>
              <a:ext uri="{FF2B5EF4-FFF2-40B4-BE49-F238E27FC236}">
                <a16:creationId xmlns:a16="http://schemas.microsoft.com/office/drawing/2014/main" id="{C5048B4E-6E7E-4682-9E34-32C62E6C1F18}"/>
              </a:ext>
            </a:extLst>
          </p:cNvPr>
          <p:cNvSpPr txBox="1"/>
          <p:nvPr/>
        </p:nvSpPr>
        <p:spPr>
          <a:xfrm>
            <a:off x="4615060" y="1749439"/>
            <a:ext cx="2750419"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动态规划</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TextBox 55">
            <a:extLst>
              <a:ext uri="{FF2B5EF4-FFF2-40B4-BE49-F238E27FC236}">
                <a16:creationId xmlns:a16="http://schemas.microsoft.com/office/drawing/2014/main" id="{48C51C1A-18A7-4220-8FBD-62F6C341E31E}"/>
              </a:ext>
            </a:extLst>
          </p:cNvPr>
          <p:cNvSpPr txBox="1"/>
          <p:nvPr/>
        </p:nvSpPr>
        <p:spPr>
          <a:xfrm>
            <a:off x="4917203" y="2857973"/>
            <a:ext cx="1733167"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最短路径案例</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Freeform 45"/>
          <p:cNvSpPr>
            <a:spLocks noEditPoints="1"/>
          </p:cNvSpPr>
          <p:nvPr/>
        </p:nvSpPr>
        <p:spPr bwMode="auto">
          <a:xfrm>
            <a:off x="2468528" y="1709770"/>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Freeform 45"/>
          <p:cNvSpPr>
            <a:spLocks noEditPoints="1"/>
          </p:cNvSpPr>
          <p:nvPr/>
        </p:nvSpPr>
        <p:spPr bwMode="auto">
          <a:xfrm>
            <a:off x="2468528" y="2765084"/>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9" name="组合 18">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20" name="文本框 19">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pPr defTabSz="963930"/>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小结</a:t>
              </a:r>
            </a:p>
          </p:txBody>
        </p:sp>
        <p:grpSp>
          <p:nvGrpSpPr>
            <p:cNvPr id="21" name="组合 20">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22" name="矩形 21">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24" name="圆角矩形 23">
            <a:extLst>
              <a:ext uri="{FF2B5EF4-FFF2-40B4-BE49-F238E27FC236}">
                <a16:creationId xmlns:a16="http://schemas.microsoft.com/office/drawing/2014/main" id="{006AD0DA-C77C-F84A-BE93-B0B4B6618DC3}"/>
              </a:ext>
            </a:extLst>
          </p:cNvPr>
          <p:cNvSpPr/>
          <p:nvPr/>
        </p:nvSpPr>
        <p:spPr>
          <a:xfrm>
            <a:off x="3336255" y="2621474"/>
            <a:ext cx="5351145" cy="858659"/>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5" name="圆角矩形 24">
            <a:extLst>
              <a:ext uri="{FF2B5EF4-FFF2-40B4-BE49-F238E27FC236}">
                <a16:creationId xmlns:a16="http://schemas.microsoft.com/office/drawing/2014/main" id="{006AD0DA-C77C-F84A-BE93-B0B4B6618DC3}"/>
              </a:ext>
            </a:extLst>
          </p:cNvPr>
          <p:cNvSpPr/>
          <p:nvPr/>
        </p:nvSpPr>
        <p:spPr>
          <a:xfrm>
            <a:off x="3336256" y="1561984"/>
            <a:ext cx="5253360" cy="812072"/>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01826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670088" y="2968253"/>
            <a:ext cx="10328729" cy="149105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9" name="TextBox 38"/>
          <p:cNvSpPr txBox="1"/>
          <p:nvPr/>
        </p:nvSpPr>
        <p:spPr>
          <a:xfrm>
            <a:off x="814536" y="3000524"/>
            <a:ext cx="10161073" cy="1482522"/>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本次课程代码下载地址：</a:t>
            </a:r>
            <a:r>
              <a:rPr lang="en-US" altLang="zh-CN" sz="2800" dirty="0">
                <a:solidFill>
                  <a:schemeClr val="accent1">
                    <a:lumMod val="75000"/>
                  </a:schemeClr>
                </a:solidFill>
                <a:latin typeface="黑体" panose="02010609060101010101" pitchFamily="49" charset="-122"/>
                <a:ea typeface="黑体" panose="02010609060101010101" pitchFamily="49" charset="-122"/>
              </a:rPr>
              <a:t>https://github.com/yooongchun/MatlabCourse/tree/master/Lecture12</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0" name="矩形 93"/>
          <p:cNvSpPr/>
          <p:nvPr/>
        </p:nvSpPr>
        <p:spPr>
          <a:xfrm>
            <a:off x="617121" y="292078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1" name="矩形 93"/>
          <p:cNvSpPr/>
          <p:nvPr/>
        </p:nvSpPr>
        <p:spPr>
          <a:xfrm rot="10800000">
            <a:off x="10649585" y="410177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5" name="组合 14">
            <a:extLst>
              <a:ext uri="{FF2B5EF4-FFF2-40B4-BE49-F238E27FC236}">
                <a16:creationId xmlns:a16="http://schemas.microsoft.com/office/drawing/2014/main" id="{384EDF4D-75FE-6845-9136-A3C2FA54AAA2}"/>
              </a:ext>
            </a:extLst>
          </p:cNvPr>
          <p:cNvGrpSpPr/>
          <p:nvPr/>
        </p:nvGrpSpPr>
        <p:grpSpPr>
          <a:xfrm>
            <a:off x="596727" y="472248"/>
            <a:ext cx="5409245" cy="523220"/>
            <a:chOff x="-4764" y="99435"/>
            <a:chExt cx="5409245" cy="523220"/>
          </a:xfrm>
        </p:grpSpPr>
        <p:sp>
          <p:nvSpPr>
            <p:cNvPr id="16" name="文本框 15">
              <a:extLst>
                <a:ext uri="{FF2B5EF4-FFF2-40B4-BE49-F238E27FC236}">
                  <a16:creationId xmlns:a16="http://schemas.microsoft.com/office/drawing/2014/main" id="{26AD4EA6-8CA9-1246-A420-A9845054AAC6}"/>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代码下载地址</a:t>
              </a:r>
            </a:p>
          </p:txBody>
        </p:sp>
        <p:grpSp>
          <p:nvGrpSpPr>
            <p:cNvPr id="17" name="组合 16">
              <a:extLst>
                <a:ext uri="{FF2B5EF4-FFF2-40B4-BE49-F238E27FC236}">
                  <a16:creationId xmlns:a16="http://schemas.microsoft.com/office/drawing/2014/main" id="{6E351974-C2E0-B04A-B142-DE765E9C1381}"/>
                </a:ext>
              </a:extLst>
            </p:cNvPr>
            <p:cNvGrpSpPr/>
            <p:nvPr/>
          </p:nvGrpSpPr>
          <p:grpSpPr>
            <a:xfrm>
              <a:off x="-4764" y="142875"/>
              <a:ext cx="565783" cy="436341"/>
              <a:chOff x="-4764" y="142875"/>
              <a:chExt cx="565783" cy="436341"/>
            </a:xfrm>
          </p:grpSpPr>
          <p:sp>
            <p:nvSpPr>
              <p:cNvPr id="18" name="矩形 17">
                <a:extLst>
                  <a:ext uri="{FF2B5EF4-FFF2-40B4-BE49-F238E27FC236}">
                    <a16:creationId xmlns:a16="http://schemas.microsoft.com/office/drawing/2014/main" id="{B417C83F-6560-D24C-B8E3-C2144CF40CC5}"/>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9DC9983D-5F76-BE4F-ABCD-DEB72B6E8292}"/>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grpSp>
    </p:spTree>
    <p:extLst>
      <p:ext uri="{BB962C8B-B14F-4D97-AF65-F5344CB8AC3E}">
        <p14:creationId xmlns:p14="http://schemas.microsoft.com/office/powerpoint/2010/main" val="428514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808013"/>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16721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2627647"/>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5" name="组合 14"/>
          <p:cNvGrpSpPr/>
          <p:nvPr/>
        </p:nvGrpSpPr>
        <p:grpSpPr>
          <a:xfrm>
            <a:off x="2017962" y="3614444"/>
            <a:ext cx="1257328" cy="698118"/>
            <a:chOff x="2215144" y="3018135"/>
            <a:chExt cx="1244730" cy="910318"/>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16908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动态规划</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2666802"/>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案例分析</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7" name="组合 26"/>
          <p:cNvGrpSpPr/>
          <p:nvPr/>
        </p:nvGrpSpPr>
        <p:grpSpPr>
          <a:xfrm>
            <a:off x="2972991" y="3642780"/>
            <a:ext cx="5423290" cy="646324"/>
            <a:chOff x="4315150" y="2341731"/>
            <a:chExt cx="3857250" cy="540057"/>
          </a:xfrm>
        </p:grpSpPr>
        <p:sp>
          <p:nvSpPr>
            <p:cNvPr id="28" name="矩形 27"/>
            <p:cNvSpPr/>
            <p:nvPr/>
          </p:nvSpPr>
          <p:spPr>
            <a:xfrm>
              <a:off x="4841197" y="2390509"/>
              <a:ext cx="2827146"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小结</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939021"/>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939021"/>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动态规划</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动态规划</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98556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Rectangle 26">
            <a:extLst>
              <a:ext uri="{FF2B5EF4-FFF2-40B4-BE49-F238E27FC236}">
                <a16:creationId xmlns:a16="http://schemas.microsoft.com/office/drawing/2014/main" id="{8FEC6C02-BF2C-4468-9966-BE323DD2B08F}"/>
              </a:ext>
            </a:extLst>
          </p:cNvPr>
          <p:cNvSpPr/>
          <p:nvPr/>
        </p:nvSpPr>
        <p:spPr>
          <a:xfrm>
            <a:off x="2157755" y="952029"/>
            <a:ext cx="10320292" cy="2264308"/>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介绍：动态规划（</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dynamic programming</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）是运筹学的一个分支，是求解决策过程（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decision process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最优化的数学方法。动态规划是求解某类问题的一种方法，是考察问题的一种途径，而不是一种特殊算法（如线性规划是一种算法）。因而，它不象线性规划那样有一个标准的数学表达式和明确定义的一组规则，而必须对具体问题进行具体分析处理。因此，在学习时，除了要对基本概念和方法正确理解外，应以丰富的想象力去建立模型，用创造性的技巧去求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Pentagon 33">
            <a:extLst>
              <a:ext uri="{FF2B5EF4-FFF2-40B4-BE49-F238E27FC236}">
                <a16:creationId xmlns:a16="http://schemas.microsoft.com/office/drawing/2014/main" id="{04AC6A40-F988-42C2-BC59-3F99FA924E00}"/>
              </a:ext>
            </a:extLst>
          </p:cNvPr>
          <p:cNvSpPr/>
          <p:nvPr/>
        </p:nvSpPr>
        <p:spPr>
          <a:xfrm>
            <a:off x="1532831" y="3649862"/>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CA6EBC31-3C3A-4AD4-8BCA-01DF030C2212}"/>
              </a:ext>
            </a:extLst>
          </p:cNvPr>
          <p:cNvSpPr/>
          <p:nvPr/>
        </p:nvSpPr>
        <p:spPr>
          <a:xfrm>
            <a:off x="2157755" y="3616325"/>
            <a:ext cx="10320292" cy="786980"/>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例子：最短路线问题。下图是一个线路网，连线上的数字表示两点之间的距离（或费用）。试寻求一条由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到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G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距离最短（或费用最省）的路线。</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6ABAA086-8B94-43B5-8278-B97A27D7A61E}"/>
              </a:ext>
            </a:extLst>
          </p:cNvPr>
          <p:cNvPicPr>
            <a:picLocks noChangeAspect="1"/>
          </p:cNvPicPr>
          <p:nvPr/>
        </p:nvPicPr>
        <p:blipFill>
          <a:blip r:embed="rId3"/>
          <a:stretch>
            <a:fillRect/>
          </a:stretch>
        </p:blipFill>
        <p:spPr>
          <a:xfrm>
            <a:off x="2181225" y="4502977"/>
            <a:ext cx="6581775" cy="2257425"/>
          </a:xfrm>
          <a:prstGeom prst="rect">
            <a:avLst/>
          </a:prstGeom>
        </p:spPr>
      </p:pic>
    </p:spTree>
    <p:extLst>
      <p:ext uri="{BB962C8B-B14F-4D97-AF65-F5344CB8AC3E}">
        <p14:creationId xmlns:p14="http://schemas.microsoft.com/office/powerpoint/2010/main" val="7768297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动态规划</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2" name="Pentagon 33">
            <a:extLst>
              <a:ext uri="{FF2B5EF4-FFF2-40B4-BE49-F238E27FC236}">
                <a16:creationId xmlns:a16="http://schemas.microsoft.com/office/drawing/2014/main" id="{04AC6A40-F988-42C2-BC59-3F99FA924E00}"/>
              </a:ext>
            </a:extLst>
          </p:cNvPr>
          <p:cNvSpPr/>
          <p:nvPr/>
        </p:nvSpPr>
        <p:spPr>
          <a:xfrm>
            <a:off x="1532831" y="120159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CA6EBC31-3C3A-4AD4-8BCA-01DF030C2212}"/>
              </a:ext>
            </a:extLst>
          </p:cNvPr>
          <p:cNvSpPr/>
          <p:nvPr/>
        </p:nvSpPr>
        <p:spPr>
          <a:xfrm>
            <a:off x="2157755" y="1168053"/>
            <a:ext cx="10320292" cy="1894976"/>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决策过程分类。根据过程的时间变量是离散的还是连续的，分为离散时间决策过程（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discrete-time decision process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）和连续时间决策过程（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continuous-time decision process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）；根据过程的演变是确定的还是随机的，分为确定性决策过程（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deterministic decision process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）和随机性决策过程（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stochastic decision process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），其中应用最广的是确定性多阶段决策过程。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29396645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动态规划</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2" name="Pentagon 33">
            <a:extLst>
              <a:ext uri="{FF2B5EF4-FFF2-40B4-BE49-F238E27FC236}">
                <a16:creationId xmlns:a16="http://schemas.microsoft.com/office/drawing/2014/main" id="{04AC6A40-F988-42C2-BC59-3F99FA924E00}"/>
              </a:ext>
            </a:extLst>
          </p:cNvPr>
          <p:cNvSpPr/>
          <p:nvPr/>
        </p:nvSpPr>
        <p:spPr>
          <a:xfrm>
            <a:off x="1532831" y="120159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4" name="Rectangle 26">
                <a:extLst>
                  <a:ext uri="{FF2B5EF4-FFF2-40B4-BE49-F238E27FC236}">
                    <a16:creationId xmlns:a16="http://schemas.microsoft.com/office/drawing/2014/main" id="{CA6EBC31-3C3A-4AD4-8BCA-01DF030C2212}"/>
                  </a:ext>
                </a:extLst>
              </p:cNvPr>
              <p:cNvSpPr/>
              <p:nvPr/>
            </p:nvSpPr>
            <p:spPr>
              <a:xfrm>
                <a:off x="2157755" y="1168054"/>
                <a:ext cx="10608324" cy="2633639"/>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动态规划求解步骤：</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将过程划分为恰当的阶段</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选择状态变量</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，使它既能描述过程的状态，又满足无后效性，同时确定允许状态集合</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𝑘</m:t>
                        </m:r>
                      </m:sub>
                    </m:sSub>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选择决策变量</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，确定允许决策集合</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𝑈</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p>
              <a:p>
                <a:pPr defTabSz="963801">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写出状态转移方程。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确定阶段指标</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𝑣</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及指标函数</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𝑉</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𝑘𝑛</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的形式</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写出基本方程即最优值函数满足的递归方程，以及端点条件。</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4" name="Rectangle 26">
                <a:extLst>
                  <a:ext uri="{FF2B5EF4-FFF2-40B4-BE49-F238E27FC236}">
                    <a16:creationId xmlns:a16="http://schemas.microsoft.com/office/drawing/2014/main" id="{CA6EBC31-3C3A-4AD4-8BCA-01DF030C2212}"/>
                  </a:ext>
                </a:extLst>
              </p:cNvPr>
              <p:cNvSpPr>
                <a:spLocks noRot="1" noChangeAspect="1" noMove="1" noResize="1" noEditPoints="1" noAdjustHandles="1" noChangeArrowheads="1" noChangeShapeType="1" noTextEdit="1"/>
              </p:cNvSpPr>
              <p:nvPr/>
            </p:nvSpPr>
            <p:spPr>
              <a:xfrm>
                <a:off x="2157755" y="1168054"/>
                <a:ext cx="10608324" cy="2633639"/>
              </a:xfrm>
              <a:prstGeom prst="rect">
                <a:avLst/>
              </a:prstGeom>
              <a:blipFill>
                <a:blip r:embed="rId3"/>
                <a:stretch>
                  <a:fillRect l="-575" t="-694" b="-30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26330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动态规划</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2" name="Pentagon 33">
            <a:extLst>
              <a:ext uri="{FF2B5EF4-FFF2-40B4-BE49-F238E27FC236}">
                <a16:creationId xmlns:a16="http://schemas.microsoft.com/office/drawing/2014/main" id="{04AC6A40-F988-42C2-BC59-3F99FA924E00}"/>
              </a:ext>
            </a:extLst>
          </p:cNvPr>
          <p:cNvSpPr/>
          <p:nvPr/>
        </p:nvSpPr>
        <p:spPr>
          <a:xfrm>
            <a:off x="1532831" y="120159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4" name="Rectangle 26">
                <a:extLst>
                  <a:ext uri="{FF2B5EF4-FFF2-40B4-BE49-F238E27FC236}">
                    <a16:creationId xmlns:a16="http://schemas.microsoft.com/office/drawing/2014/main" id="{CA6EBC31-3C3A-4AD4-8BCA-01DF030C2212}"/>
                  </a:ext>
                </a:extLst>
              </p:cNvPr>
              <p:cNvSpPr/>
              <p:nvPr/>
            </p:nvSpPr>
            <p:spPr>
              <a:xfrm>
                <a:off x="2157755" y="1168054"/>
                <a:ext cx="10608324" cy="1894976"/>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动态规划与静态规划之间的关系。动态规划与静态规划（线性和非线性规划等）研究的对象本质上都是在若干约束条件下的函数极值问题。两种规划在很多情况下原则上可以相互转换。动态规划可以看作求决策</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使指标函数</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𝑉</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达到最优（最大或最小）的极值问题，状态转移方程、端点条件以及允许状态集、允许决策集等是约束条件，原则上可以用非线性规划方法求解。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4" name="Rectangle 26">
                <a:extLst>
                  <a:ext uri="{FF2B5EF4-FFF2-40B4-BE49-F238E27FC236}">
                    <a16:creationId xmlns:a16="http://schemas.microsoft.com/office/drawing/2014/main" id="{CA6EBC31-3C3A-4AD4-8BCA-01DF030C2212}"/>
                  </a:ext>
                </a:extLst>
              </p:cNvPr>
              <p:cNvSpPr>
                <a:spLocks noRot="1" noChangeAspect="1" noMove="1" noResize="1" noEditPoints="1" noAdjustHandles="1" noChangeArrowheads="1" noChangeShapeType="1" noTextEdit="1"/>
              </p:cNvSpPr>
              <p:nvPr/>
            </p:nvSpPr>
            <p:spPr>
              <a:xfrm>
                <a:off x="2157755" y="1168054"/>
                <a:ext cx="10608324" cy="1894976"/>
              </a:xfrm>
              <a:prstGeom prst="rect">
                <a:avLst/>
              </a:prstGeom>
              <a:blipFill>
                <a:blip r:embed="rId3"/>
                <a:stretch>
                  <a:fillRect l="-575" t="-968" r="-517" b="-4839"/>
                </a:stretch>
              </a:blipFill>
            </p:spPr>
            <p:txBody>
              <a:bodyPr/>
              <a:lstStyle/>
              <a:p>
                <a:r>
                  <a:rPr lang="zh-CN" altLang="en-US">
                    <a:noFill/>
                  </a:rPr>
                  <a:t> </a:t>
                </a:r>
              </a:p>
            </p:txBody>
          </p:sp>
        </mc:Fallback>
      </mc:AlternateContent>
      <p:sp>
        <p:nvSpPr>
          <p:cNvPr id="9" name="Pentagon 33">
            <a:extLst>
              <a:ext uri="{FF2B5EF4-FFF2-40B4-BE49-F238E27FC236}">
                <a16:creationId xmlns:a16="http://schemas.microsoft.com/office/drawing/2014/main" id="{EC773CED-EA0F-4CD1-8C07-0550EF53DAC0}"/>
              </a:ext>
            </a:extLst>
          </p:cNvPr>
          <p:cNvSpPr/>
          <p:nvPr/>
        </p:nvSpPr>
        <p:spPr>
          <a:xfrm>
            <a:off x="1532831" y="3361829"/>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0" name="Rectangle 26">
                <a:extLst>
                  <a:ext uri="{FF2B5EF4-FFF2-40B4-BE49-F238E27FC236}">
                    <a16:creationId xmlns:a16="http://schemas.microsoft.com/office/drawing/2014/main" id="{462763B7-4BF2-4B63-8F80-2D6BFC08A848}"/>
                  </a:ext>
                </a:extLst>
              </p:cNvPr>
              <p:cNvSpPr/>
              <p:nvPr/>
            </p:nvSpPr>
            <p:spPr>
              <a:xfrm>
                <a:off x="2157755" y="3328293"/>
                <a:ext cx="10608324" cy="2848890"/>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例子：用动态规划解下列非线性规划：</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max</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m:t>
                      </m:r>
                      <m:nary>
                        <m:naryPr>
                          <m:chr m:val="∑"/>
                          <m:subHide m:val="on"/>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naryPr>
                        <m:sub/>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sup>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e>
                      </m:nary>
                    </m:oMath>
                  </m:oMathPara>
                </a14:m>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𝑠</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m:t>
                      </m:r>
                      <m:nary>
                        <m:naryPr>
                          <m:chr m:val="∑"/>
                          <m:subHide m:val="on"/>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naryPr>
                        <m:sub/>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sup>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𝑎</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e>
                      </m:nary>
                    </m:oMath>
                  </m:oMathPara>
                </a14:m>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801">
                  <a:lnSpc>
                    <a:spcPct val="120000"/>
                  </a:lnSpc>
                </a:pPr>
                <a14:m>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zh-CN" altLang="en-US" sz="2000" i="1" dirty="0">
                        <a:solidFill>
                          <a:schemeClr val="accent1">
                            <a:lumMod val="75000"/>
                          </a:schemeClr>
                        </a:solidFill>
                        <a:latin typeface="Cambria Math" panose="02040503050406030204" pitchFamily="18" charset="0"/>
                        <a:ea typeface="黑体" panose="02010609060101010101" pitchFamily="49" charset="-122"/>
                        <a:cs typeface="+mn-ea"/>
                      </a:rPr>
                      <m:t>为</m:t>
                    </m:r>
                    <m:r>
                      <a:rPr lang="zh-CN" altLang="en-US" sz="2000" i="1" dirty="0" smtClean="0">
                        <a:solidFill>
                          <a:schemeClr val="accent1">
                            <a:lumMod val="75000"/>
                          </a:schemeClr>
                        </a:solidFill>
                        <a:latin typeface="Cambria Math" panose="02040503050406030204" pitchFamily="18" charset="0"/>
                        <a:ea typeface="黑体" panose="02010609060101010101" pitchFamily="49" charset="-122"/>
                        <a:cs typeface="+mn-ea"/>
                      </a:rPr>
                      <m:t>任意</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已知函数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0" name="Rectangle 26">
                <a:extLst>
                  <a:ext uri="{FF2B5EF4-FFF2-40B4-BE49-F238E27FC236}">
                    <a16:creationId xmlns:a16="http://schemas.microsoft.com/office/drawing/2014/main" id="{462763B7-4BF2-4B63-8F80-2D6BFC08A848}"/>
                  </a:ext>
                </a:extLst>
              </p:cNvPr>
              <p:cNvSpPr>
                <a:spLocks noRot="1" noChangeAspect="1" noMove="1" noResize="1" noEditPoints="1" noAdjustHandles="1" noChangeArrowheads="1" noChangeShapeType="1" noTextEdit="1"/>
              </p:cNvSpPr>
              <p:nvPr/>
            </p:nvSpPr>
            <p:spPr>
              <a:xfrm>
                <a:off x="2157755" y="3328293"/>
                <a:ext cx="10608324" cy="2848890"/>
              </a:xfrm>
              <a:prstGeom prst="rect">
                <a:avLst/>
              </a:prstGeom>
              <a:blipFill>
                <a:blip r:embed="rId4"/>
                <a:stretch>
                  <a:fillRect l="-575" t="-642" b="-10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624054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动态规划</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2" name="Pentagon 33">
            <a:extLst>
              <a:ext uri="{FF2B5EF4-FFF2-40B4-BE49-F238E27FC236}">
                <a16:creationId xmlns:a16="http://schemas.microsoft.com/office/drawing/2014/main" id="{04AC6A40-F988-42C2-BC59-3F99FA924E00}"/>
              </a:ext>
            </a:extLst>
          </p:cNvPr>
          <p:cNvSpPr/>
          <p:nvPr/>
        </p:nvSpPr>
        <p:spPr>
          <a:xfrm>
            <a:off x="1532831" y="120159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4" name="Rectangle 26">
                <a:extLst>
                  <a:ext uri="{FF2B5EF4-FFF2-40B4-BE49-F238E27FC236}">
                    <a16:creationId xmlns:a16="http://schemas.microsoft.com/office/drawing/2014/main" id="{CA6EBC31-3C3A-4AD4-8BCA-01DF030C2212}"/>
                  </a:ext>
                </a:extLst>
              </p:cNvPr>
              <p:cNvSpPr/>
              <p:nvPr/>
            </p:nvSpPr>
            <p:spPr>
              <a:xfrm>
                <a:off x="2157755" y="1168054"/>
                <a:ext cx="10608324" cy="2810098"/>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解：按变量</a:t>
                </a:r>
                <a14:m>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u</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的序号划分阶段，看做</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段决策过程。设状态为</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1 </m:t>
                        </m:r>
                      </m:sub>
                    </m:sSub>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m:t>
                    </m:r>
                    <m:r>
                      <a:rPr lang="zh-CN" altLang="en-US" sz="2000" i="1" smtClean="0">
                        <a:solidFill>
                          <a:schemeClr val="accent1">
                            <a:lumMod val="75000"/>
                          </a:schemeClr>
                        </a:solidFill>
                        <a:latin typeface="Cambria Math" panose="02040503050406030204" pitchFamily="18" charset="0"/>
                        <a:ea typeface="黑体" panose="02010609060101010101" pitchFamily="49" charset="-122"/>
                        <a:cs typeface="+mn-ea"/>
                      </a:rPr>
                      <m:t>取</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问题的中间变量</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u</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zh-CN" altLang="en-US" sz="2000" i="1" dirty="0">
                        <a:solidFill>
                          <a:schemeClr val="accent1">
                            <a:lumMod val="75000"/>
                          </a:schemeClr>
                        </a:solidFill>
                        <a:latin typeface="Cambria Math" panose="02040503050406030204" pitchFamily="18" charset="0"/>
                        <a:ea typeface="黑体" panose="02010609060101010101" pitchFamily="49" charset="-122"/>
                        <a:cs typeface="+mn-ea"/>
                      </a:rPr>
                      <m:t>为</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决策。状态转移方程为：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𝑎</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=1,2,…,</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取</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smtClean="0">
                            <a:solidFill>
                              <a:schemeClr val="accent1">
                                <a:lumMod val="75000"/>
                              </a:schemeClr>
                            </a:solidFill>
                            <a:latin typeface="Cambria Math" panose="02040503050406030204" pitchFamily="18" charset="0"/>
                            <a:ea typeface="黑体" panose="02010609060101010101" pitchFamily="49" charset="-122"/>
                            <a:cs typeface="+mn-ea"/>
                          </a:rPr>
                          <m:t>g</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zh-CN" altLang="en-US" sz="2000" i="1" dirty="0">
                        <a:solidFill>
                          <a:schemeClr val="accent1">
                            <a:lumMod val="75000"/>
                          </a:schemeClr>
                        </a:solidFill>
                        <a:latin typeface="Cambria Math" panose="02040503050406030204" pitchFamily="18" charset="0"/>
                        <a:ea typeface="黑体" panose="02010609060101010101" pitchFamily="49" charset="-122"/>
                        <a:cs typeface="+mn-ea"/>
                      </a:rPr>
                      <m:t>为</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阶段指标，最优值函数的基本方程为：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unc>
                        <m:func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uncPr>
                        <m:fName>
                          <m:limLow>
                            <m:limLow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limLowPr>
                            <m:e>
                              <m:r>
                                <m:rPr>
                                  <m:sty m:val="p"/>
                                </m:rPr>
                                <a:rPr lang="en-US" altLang="zh-CN" sz="2000" b="0" i="0" dirty="0" smtClean="0">
                                  <a:solidFill>
                                    <a:schemeClr val="accent1">
                                      <a:lumMod val="75000"/>
                                    </a:schemeClr>
                                  </a:solidFill>
                                  <a:latin typeface="Cambria Math" panose="02040503050406030204" pitchFamily="18" charset="0"/>
                                  <a:ea typeface="黑体" panose="02010609060101010101" pitchFamily="49" charset="-122"/>
                                  <a:cs typeface="+mn-ea"/>
                                </a:rPr>
                                <m:t>max</m:t>
                              </m:r>
                            </m:e>
                            <m:lim>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lim>
                          </m:limLow>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Name>
                        <m:e/>
                      </m:func>
                      <m:r>
                        <a:rPr lang="zh-CN" altLang="en-US"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𝑎</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−1,…,2,1,</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按照逆序法求出对应于</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smtClean="0">
                            <a:solidFill>
                              <a:schemeClr val="accent1">
                                <a:lumMod val="75000"/>
                              </a:schemeClr>
                            </a:solidFill>
                            <a:latin typeface="Cambria Math" panose="02040503050406030204" pitchFamily="18" charset="0"/>
                            <a:ea typeface="黑体" panose="02010609060101010101" pitchFamily="49" charset="-122"/>
                            <a:cs typeface="+mn-ea"/>
                          </a:rPr>
                          <m:t>x</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zh-CN" altLang="en-US" sz="2000" i="1" dirty="0" smtClean="0">
                        <a:solidFill>
                          <a:schemeClr val="accent1">
                            <a:lumMod val="75000"/>
                          </a:schemeClr>
                        </a:solidFill>
                        <a:latin typeface="Cambria Math" panose="02040503050406030204" pitchFamily="18" charset="0"/>
                        <a:ea typeface="黑体" panose="02010609060101010101" pitchFamily="49" charset="-122"/>
                        <a:cs typeface="+mn-ea"/>
                      </a:rPr>
                      <m:t>的</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每个取值的最优决策</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Sup>
                          <m:sSub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b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e>
                      <m:sub/>
                    </m:sSub>
                    <m:r>
                      <a:rPr lang="zh-CN" altLang="en-US" sz="200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计算至</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𝑎</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zh-CN" altLang="en-US" sz="2000" i="1" dirty="0">
                        <a:solidFill>
                          <a:schemeClr val="accent1">
                            <a:lumMod val="75000"/>
                          </a:schemeClr>
                        </a:solidFill>
                        <a:latin typeface="Cambria Math" panose="02040503050406030204" pitchFamily="18" charset="0"/>
                        <a:ea typeface="黑体" panose="02010609060101010101" pitchFamily="49" charset="-122"/>
                        <a:cs typeface="+mn-ea"/>
                      </a:rPr>
                      <m:t>后</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即可利用状态转移方程得到最优状态序列和最优决策序列。</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p>
            </p:txBody>
          </p:sp>
        </mc:Choice>
        <mc:Fallback>
          <p:sp>
            <p:nvSpPr>
              <p:cNvPr id="14" name="Rectangle 26">
                <a:extLst>
                  <a:ext uri="{FF2B5EF4-FFF2-40B4-BE49-F238E27FC236}">
                    <a16:creationId xmlns:a16="http://schemas.microsoft.com/office/drawing/2014/main" id="{CA6EBC31-3C3A-4AD4-8BCA-01DF030C2212}"/>
                  </a:ext>
                </a:extLst>
              </p:cNvPr>
              <p:cNvSpPr>
                <a:spLocks noRot="1" noChangeAspect="1" noMove="1" noResize="1" noEditPoints="1" noAdjustHandles="1" noChangeArrowheads="1" noChangeShapeType="1" noTextEdit="1"/>
              </p:cNvSpPr>
              <p:nvPr/>
            </p:nvSpPr>
            <p:spPr>
              <a:xfrm>
                <a:off x="2157755" y="1168054"/>
                <a:ext cx="10608324" cy="2810098"/>
              </a:xfrm>
              <a:prstGeom prst="rect">
                <a:avLst/>
              </a:prstGeom>
              <a:blipFill>
                <a:blip r:embed="rId3"/>
                <a:stretch>
                  <a:fillRect l="-575" t="-651" b="-2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309652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1218</Words>
  <Application>Microsoft Office PowerPoint</Application>
  <PresentationFormat>自定义</PresentationFormat>
  <Paragraphs>80</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黑体</vt:lpstr>
      <vt:lpstr>Arial</vt:lpstr>
      <vt:lpstr>Calibri</vt:lpstr>
      <vt:lpstr>Calibri Light</vt:lpstr>
      <vt:lpstr>Cambria Math</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2019-10-26T15:20:49Z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