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0"/>
  </p:notesMasterIdLst>
  <p:handoutMasterIdLst>
    <p:handoutMasterId r:id="rId31"/>
  </p:handoutMasterIdLst>
  <p:sldIdLst>
    <p:sldId id="3205" r:id="rId2"/>
    <p:sldId id="3206" r:id="rId3"/>
    <p:sldId id="3207" r:id="rId4"/>
    <p:sldId id="3219" r:id="rId5"/>
    <p:sldId id="3272" r:id="rId6"/>
    <p:sldId id="3324" r:id="rId7"/>
    <p:sldId id="3325" r:id="rId8"/>
    <p:sldId id="3326" r:id="rId9"/>
    <p:sldId id="3327" r:id="rId10"/>
    <p:sldId id="3328" r:id="rId11"/>
    <p:sldId id="3329" r:id="rId12"/>
    <p:sldId id="3330" r:id="rId13"/>
    <p:sldId id="3331" r:id="rId14"/>
    <p:sldId id="3332" r:id="rId15"/>
    <p:sldId id="3333" r:id="rId16"/>
    <p:sldId id="3334" r:id="rId17"/>
    <p:sldId id="3335" r:id="rId18"/>
    <p:sldId id="3336" r:id="rId19"/>
    <p:sldId id="3337" r:id="rId20"/>
    <p:sldId id="3338" r:id="rId21"/>
    <p:sldId id="3339" r:id="rId22"/>
    <p:sldId id="3340" r:id="rId23"/>
    <p:sldId id="3341" r:id="rId24"/>
    <p:sldId id="3342" r:id="rId25"/>
    <p:sldId id="3343" r:id="rId26"/>
    <p:sldId id="3233" r:id="rId27"/>
    <p:sldId id="3204" r:id="rId28"/>
    <p:sldId id="3323" r:id="rId29"/>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p15:clr>
            <a:srgbClr val="A4A3A4"/>
          </p15:clr>
        </p15:guide>
        <p15:guide id="2" pos="5638" userDrawn="1">
          <p15:clr>
            <a:srgbClr val="A4A3A4"/>
          </p15:clr>
        </p15:guide>
        <p15:guide id="3" pos="603" userDrawn="1">
          <p15:clr>
            <a:srgbClr val="A4A3A4"/>
          </p15:clr>
        </p15:guide>
        <p15:guide id="4" orient="horz" pos="3866" userDrawn="1">
          <p15:clr>
            <a:srgbClr val="A4A3A4"/>
          </p15:clr>
        </p15:guide>
        <p15:guide id="5" pos="5955" userDrawn="1">
          <p15:clr>
            <a:srgbClr val="A4A3A4"/>
          </p15:clr>
        </p15:guide>
        <p15:guide id="6" pos="376">
          <p15:clr>
            <a:srgbClr val="A4A3A4"/>
          </p15:clr>
        </p15:guide>
        <p15:guide id="7" pos="137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3C36"/>
    <a:srgbClr val="0070C0"/>
    <a:srgbClr val="FFFFFF"/>
    <a:srgbClr val="08B689"/>
    <a:srgbClr val="79B50F"/>
    <a:srgbClr val="09B0DE"/>
    <a:srgbClr val="6669D2"/>
    <a:srgbClr val="33BE9B"/>
    <a:srgbClr val="33FCC4"/>
    <a:srgbClr val="42D2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autoAdjust="0"/>
    <p:restoredTop sz="92986" autoAdjust="0"/>
  </p:normalViewPr>
  <p:slideViewPr>
    <p:cSldViewPr>
      <p:cViewPr varScale="1">
        <p:scale>
          <a:sx n="97" d="100"/>
          <a:sy n="97" d="100"/>
        </p:scale>
        <p:origin x="80" y="1740"/>
      </p:cViewPr>
      <p:guideLst>
        <p:guide orient="horz" pos="328"/>
        <p:guide pos="5638"/>
        <p:guide pos="603"/>
        <p:guide orient="horz" pos="3866"/>
        <p:guide pos="5955"/>
        <p:guide pos="376"/>
        <p:guide pos="1374"/>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57" d="100"/>
          <a:sy n="57" d="100"/>
        </p:scale>
        <p:origin x="256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2019/10/31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2019/10/31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extLst>
      <p:ext uri="{BB962C8B-B14F-4D97-AF65-F5344CB8AC3E}">
        <p14:creationId xmlns:p14="http://schemas.microsoft.com/office/powerpoint/2010/main" val="4025191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10</a:t>
            </a:fld>
            <a:endParaRPr lang="zh-CN" altLang="en-US"/>
          </a:p>
        </p:txBody>
      </p:sp>
    </p:spTree>
    <p:extLst>
      <p:ext uri="{BB962C8B-B14F-4D97-AF65-F5344CB8AC3E}">
        <p14:creationId xmlns:p14="http://schemas.microsoft.com/office/powerpoint/2010/main" val="3591450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11</a:t>
            </a:fld>
            <a:endParaRPr lang="zh-CN" altLang="en-US"/>
          </a:p>
        </p:txBody>
      </p:sp>
    </p:spTree>
    <p:extLst>
      <p:ext uri="{BB962C8B-B14F-4D97-AF65-F5344CB8AC3E}">
        <p14:creationId xmlns:p14="http://schemas.microsoft.com/office/powerpoint/2010/main" val="1531337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12</a:t>
            </a:fld>
            <a:endParaRPr lang="zh-CN" altLang="en-US"/>
          </a:p>
        </p:txBody>
      </p:sp>
    </p:spTree>
    <p:extLst>
      <p:ext uri="{BB962C8B-B14F-4D97-AF65-F5344CB8AC3E}">
        <p14:creationId xmlns:p14="http://schemas.microsoft.com/office/powerpoint/2010/main" val="4045303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13</a:t>
            </a:fld>
            <a:endParaRPr lang="zh-CN" altLang="en-US"/>
          </a:p>
        </p:txBody>
      </p:sp>
    </p:spTree>
    <p:extLst>
      <p:ext uri="{BB962C8B-B14F-4D97-AF65-F5344CB8AC3E}">
        <p14:creationId xmlns:p14="http://schemas.microsoft.com/office/powerpoint/2010/main" val="99787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14</a:t>
            </a:fld>
            <a:endParaRPr lang="zh-CN" altLang="en-US"/>
          </a:p>
        </p:txBody>
      </p:sp>
    </p:spTree>
    <p:extLst>
      <p:ext uri="{BB962C8B-B14F-4D97-AF65-F5344CB8AC3E}">
        <p14:creationId xmlns:p14="http://schemas.microsoft.com/office/powerpoint/2010/main" val="1080507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15</a:t>
            </a:fld>
            <a:endParaRPr lang="zh-CN" altLang="en-US"/>
          </a:p>
        </p:txBody>
      </p:sp>
    </p:spTree>
    <p:extLst>
      <p:ext uri="{BB962C8B-B14F-4D97-AF65-F5344CB8AC3E}">
        <p14:creationId xmlns:p14="http://schemas.microsoft.com/office/powerpoint/2010/main" val="3526062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16</a:t>
            </a:fld>
            <a:endParaRPr lang="zh-CN" altLang="en-US"/>
          </a:p>
        </p:txBody>
      </p:sp>
    </p:spTree>
    <p:extLst>
      <p:ext uri="{BB962C8B-B14F-4D97-AF65-F5344CB8AC3E}">
        <p14:creationId xmlns:p14="http://schemas.microsoft.com/office/powerpoint/2010/main" val="336493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17</a:t>
            </a:fld>
            <a:endParaRPr lang="zh-CN" altLang="en-US"/>
          </a:p>
        </p:txBody>
      </p:sp>
    </p:spTree>
    <p:extLst>
      <p:ext uri="{BB962C8B-B14F-4D97-AF65-F5344CB8AC3E}">
        <p14:creationId xmlns:p14="http://schemas.microsoft.com/office/powerpoint/2010/main" val="3368602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18</a:t>
            </a:fld>
            <a:endParaRPr lang="zh-CN" altLang="en-US"/>
          </a:p>
        </p:txBody>
      </p:sp>
    </p:spTree>
    <p:extLst>
      <p:ext uri="{BB962C8B-B14F-4D97-AF65-F5344CB8AC3E}">
        <p14:creationId xmlns:p14="http://schemas.microsoft.com/office/powerpoint/2010/main" val="2432227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19</a:t>
            </a:fld>
            <a:endParaRPr lang="zh-CN" altLang="en-US"/>
          </a:p>
        </p:txBody>
      </p:sp>
    </p:spTree>
    <p:extLst>
      <p:ext uri="{BB962C8B-B14F-4D97-AF65-F5344CB8AC3E}">
        <p14:creationId xmlns:p14="http://schemas.microsoft.com/office/powerpoint/2010/main" val="1612859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2785715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20</a:t>
            </a:fld>
            <a:endParaRPr lang="zh-CN" altLang="en-US"/>
          </a:p>
        </p:txBody>
      </p:sp>
    </p:spTree>
    <p:extLst>
      <p:ext uri="{BB962C8B-B14F-4D97-AF65-F5344CB8AC3E}">
        <p14:creationId xmlns:p14="http://schemas.microsoft.com/office/powerpoint/2010/main" val="4015179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21</a:t>
            </a:fld>
            <a:endParaRPr lang="zh-CN" altLang="en-US"/>
          </a:p>
        </p:txBody>
      </p:sp>
    </p:spTree>
    <p:extLst>
      <p:ext uri="{BB962C8B-B14F-4D97-AF65-F5344CB8AC3E}">
        <p14:creationId xmlns:p14="http://schemas.microsoft.com/office/powerpoint/2010/main" val="1030013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22</a:t>
            </a:fld>
            <a:endParaRPr lang="zh-CN" altLang="en-US"/>
          </a:p>
        </p:txBody>
      </p:sp>
    </p:spTree>
    <p:extLst>
      <p:ext uri="{BB962C8B-B14F-4D97-AF65-F5344CB8AC3E}">
        <p14:creationId xmlns:p14="http://schemas.microsoft.com/office/powerpoint/2010/main" val="1714838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23</a:t>
            </a:fld>
            <a:endParaRPr lang="zh-CN" altLang="en-US"/>
          </a:p>
        </p:txBody>
      </p:sp>
    </p:spTree>
    <p:extLst>
      <p:ext uri="{BB962C8B-B14F-4D97-AF65-F5344CB8AC3E}">
        <p14:creationId xmlns:p14="http://schemas.microsoft.com/office/powerpoint/2010/main" val="1020209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24</a:t>
            </a:fld>
            <a:endParaRPr lang="zh-CN" altLang="en-US"/>
          </a:p>
        </p:txBody>
      </p:sp>
    </p:spTree>
    <p:extLst>
      <p:ext uri="{BB962C8B-B14F-4D97-AF65-F5344CB8AC3E}">
        <p14:creationId xmlns:p14="http://schemas.microsoft.com/office/powerpoint/2010/main" val="1688251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25</a:t>
            </a:fld>
            <a:endParaRPr lang="zh-CN" altLang="en-US"/>
          </a:p>
        </p:txBody>
      </p:sp>
    </p:spTree>
    <p:extLst>
      <p:ext uri="{BB962C8B-B14F-4D97-AF65-F5344CB8AC3E}">
        <p14:creationId xmlns:p14="http://schemas.microsoft.com/office/powerpoint/2010/main" val="2282653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26</a:t>
            </a:fld>
            <a:endParaRPr lang="zh-CN" altLang="en-US"/>
          </a:p>
        </p:txBody>
      </p:sp>
    </p:spTree>
    <p:extLst>
      <p:ext uri="{BB962C8B-B14F-4D97-AF65-F5344CB8AC3E}">
        <p14:creationId xmlns:p14="http://schemas.microsoft.com/office/powerpoint/2010/main" val="2425129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27</a:t>
            </a:fld>
            <a:endParaRPr lang="zh-CN" altLang="en-US"/>
          </a:p>
        </p:txBody>
      </p:sp>
    </p:spTree>
    <p:extLst>
      <p:ext uri="{BB962C8B-B14F-4D97-AF65-F5344CB8AC3E}">
        <p14:creationId xmlns:p14="http://schemas.microsoft.com/office/powerpoint/2010/main" val="39286766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extLst>
      <p:ext uri="{BB962C8B-B14F-4D97-AF65-F5344CB8AC3E}">
        <p14:creationId xmlns:p14="http://schemas.microsoft.com/office/powerpoint/2010/main" val="2463772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4</a:t>
            </a:fld>
            <a:endParaRPr lang="zh-CN" altLang="en-US"/>
          </a:p>
        </p:txBody>
      </p:sp>
    </p:spTree>
    <p:extLst>
      <p:ext uri="{BB962C8B-B14F-4D97-AF65-F5344CB8AC3E}">
        <p14:creationId xmlns:p14="http://schemas.microsoft.com/office/powerpoint/2010/main" val="385429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5</a:t>
            </a:fld>
            <a:endParaRPr lang="zh-CN" altLang="en-US"/>
          </a:p>
        </p:txBody>
      </p:sp>
    </p:spTree>
    <p:extLst>
      <p:ext uri="{BB962C8B-B14F-4D97-AF65-F5344CB8AC3E}">
        <p14:creationId xmlns:p14="http://schemas.microsoft.com/office/powerpoint/2010/main" val="2573794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6</a:t>
            </a:fld>
            <a:endParaRPr lang="zh-CN" altLang="en-US"/>
          </a:p>
        </p:txBody>
      </p:sp>
    </p:spTree>
    <p:extLst>
      <p:ext uri="{BB962C8B-B14F-4D97-AF65-F5344CB8AC3E}">
        <p14:creationId xmlns:p14="http://schemas.microsoft.com/office/powerpoint/2010/main" val="3383146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7</a:t>
            </a:fld>
            <a:endParaRPr lang="zh-CN" altLang="en-US"/>
          </a:p>
        </p:txBody>
      </p:sp>
    </p:spTree>
    <p:extLst>
      <p:ext uri="{BB962C8B-B14F-4D97-AF65-F5344CB8AC3E}">
        <p14:creationId xmlns:p14="http://schemas.microsoft.com/office/powerpoint/2010/main" val="2158914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8</a:t>
            </a:fld>
            <a:endParaRPr lang="zh-CN" altLang="en-US"/>
          </a:p>
        </p:txBody>
      </p:sp>
    </p:spTree>
    <p:extLst>
      <p:ext uri="{BB962C8B-B14F-4D97-AF65-F5344CB8AC3E}">
        <p14:creationId xmlns:p14="http://schemas.microsoft.com/office/powerpoint/2010/main" val="507053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9</a:t>
            </a:fld>
            <a:endParaRPr lang="zh-CN" altLang="en-US"/>
          </a:p>
        </p:txBody>
      </p:sp>
    </p:spTree>
    <p:extLst>
      <p:ext uri="{BB962C8B-B14F-4D97-AF65-F5344CB8AC3E}">
        <p14:creationId xmlns:p14="http://schemas.microsoft.com/office/powerpoint/2010/main" val="3150151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2019/10/31</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18.xml"/><Relationship Id="rId4"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26.xml"/><Relationship Id="rId4"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8.xml"/><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10"/>
          <p:cNvSpPr txBox="1"/>
          <p:nvPr/>
        </p:nvSpPr>
        <p:spPr>
          <a:xfrm>
            <a:off x="2438016" y="2485805"/>
            <a:ext cx="5678462" cy="900238"/>
          </a:xfrm>
          <a:prstGeom prst="rect">
            <a:avLst/>
          </a:prstGeom>
          <a:noFill/>
        </p:spPr>
        <p:txBody>
          <a:bodyPr wrap="none" lIns="68572" tIns="34286" rIns="68572" bIns="34286">
            <a:spAutoFit/>
          </a:bodyPr>
          <a:lstStyle/>
          <a:p>
            <a:pPr algn="ctr">
              <a:buNone/>
            </a:pPr>
            <a:r>
              <a:rPr lang="zh-CN" altLang="en-US" sz="54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数学建模竞赛实战</a:t>
            </a:r>
          </a:p>
        </p:txBody>
      </p:sp>
      <p:sp>
        <p:nvSpPr>
          <p:cNvPr id="70" name="矩形 69"/>
          <p:cNvSpPr/>
          <p:nvPr/>
        </p:nvSpPr>
        <p:spPr>
          <a:xfrm>
            <a:off x="4125119" y="4912469"/>
            <a:ext cx="2304256" cy="377018"/>
          </a:xfrm>
          <a:prstGeom prst="rect">
            <a:avLst/>
          </a:prstGeom>
        </p:spPr>
        <p:txBody>
          <a:bodyPr wrap="square" lIns="68572" tIns="34286" rIns="68572" bIns="34286">
            <a:spAutoFit/>
          </a:bodyPr>
          <a:lstStyle/>
          <a:p>
            <a:pPr algn="ctr"/>
            <a:r>
              <a:rPr lang="zh-CN" altLang="en-US" sz="2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授课老师：查永春</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endParaRPr>
          </a:p>
        </p:txBody>
      </p:sp>
      <p:sp>
        <p:nvSpPr>
          <p:cNvPr id="71" name="矩形 70"/>
          <p:cNvSpPr/>
          <p:nvPr/>
        </p:nvSpPr>
        <p:spPr>
          <a:xfrm>
            <a:off x="2438016" y="4048373"/>
            <a:ext cx="6242198" cy="1300348"/>
          </a:xfrm>
          <a:prstGeom prst="rect">
            <a:avLst/>
          </a:prstGeom>
        </p:spPr>
        <p:txBody>
          <a:bodyPr wrap="square" lIns="68572" tIns="34286" rIns="68572" bIns="34286">
            <a:spAutoFit/>
          </a:bodyPr>
          <a:lstStyle/>
          <a:p>
            <a:pPr algn="ctr"/>
            <a:r>
              <a:rPr lang="zh-CN" altLang="en-US" sz="4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算法篇：时间序列</a:t>
            </a:r>
            <a:endParaRPr lang="en-US" altLang="zh-CN" sz="4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endParaRPr>
          </a:p>
          <a:p>
            <a:pPr algn="ctr"/>
            <a:endParaRPr lang="en-US" altLang="zh-CN" sz="4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endParaRPr>
          </a:p>
        </p:txBody>
      </p:sp>
      <p:grpSp>
        <p:nvGrpSpPr>
          <p:cNvPr id="9" name="组合 8">
            <a:extLst>
              <a:ext uri="{FF2B5EF4-FFF2-40B4-BE49-F238E27FC236}">
                <a16:creationId xmlns:a16="http://schemas.microsoft.com/office/drawing/2014/main" id="{2F222261-4E86-0943-8883-4C95AE9A9E72}"/>
              </a:ext>
            </a:extLst>
          </p:cNvPr>
          <p:cNvGrpSpPr/>
          <p:nvPr/>
        </p:nvGrpSpPr>
        <p:grpSpPr>
          <a:xfrm rot="16200000">
            <a:off x="-642015" y="2594437"/>
            <a:ext cx="3528130" cy="2443343"/>
            <a:chOff x="4540310" y="-64474"/>
            <a:chExt cx="3182548" cy="2036641"/>
          </a:xfrm>
        </p:grpSpPr>
        <p:sp>
          <p:nvSpPr>
            <p:cNvPr id="10" name="等腰三角形 10">
              <a:extLst>
                <a:ext uri="{FF2B5EF4-FFF2-40B4-BE49-F238E27FC236}">
                  <a16:creationId xmlns:a16="http://schemas.microsoft.com/office/drawing/2014/main" id="{33A7C23F-57F6-BB4E-88FC-81AAE6DAE0D6}"/>
                </a:ext>
              </a:extLst>
            </p:cNvPr>
            <p:cNvSpPr/>
            <p:nvPr/>
          </p:nvSpPr>
          <p:spPr>
            <a:xfrm flipV="1">
              <a:off x="4540310" y="-8671"/>
              <a:ext cx="3175876" cy="1980838"/>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1" name="等腰三角形 7">
              <a:extLst>
                <a:ext uri="{FF2B5EF4-FFF2-40B4-BE49-F238E27FC236}">
                  <a16:creationId xmlns:a16="http://schemas.microsoft.com/office/drawing/2014/main" id="{23223162-D8A0-AD48-8C8F-4FC3094C3180}"/>
                </a:ext>
              </a:extLst>
            </p:cNvPr>
            <p:cNvSpPr/>
            <p:nvPr/>
          </p:nvSpPr>
          <p:spPr>
            <a:xfrm rot="5400000">
              <a:off x="5907233" y="156541"/>
              <a:ext cx="2036640" cy="1594610"/>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Lst>
              <a:ahLst/>
              <a:cxnLst>
                <a:cxn ang="0">
                  <a:pos x="connsiteX0-1" y="connsiteY0-2"/>
                </a:cxn>
                <a:cxn ang="0">
                  <a:pos x="connsiteX1-3" y="connsiteY1-4"/>
                </a:cxn>
                <a:cxn ang="0">
                  <a:pos x="connsiteX2-5" y="connsiteY2-6"/>
                </a:cxn>
                <a:cxn ang="0">
                  <a:pos x="connsiteX3-7" y="connsiteY3-8"/>
                </a:cxn>
              </a:cxnLst>
              <a:rect l="l" t="t" r="r" b="b"/>
              <a:pathLst>
                <a:path w="3109533" h="1138237">
                  <a:moveTo>
                    <a:pt x="0" y="661987"/>
                  </a:moveTo>
                  <a:lnTo>
                    <a:pt x="89747" y="0"/>
                  </a:lnTo>
                  <a:lnTo>
                    <a:pt x="3109533" y="1138237"/>
                  </a:lnTo>
                  <a:lnTo>
                    <a:pt x="0" y="661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grpSp>
      <p:grpSp>
        <p:nvGrpSpPr>
          <p:cNvPr id="12" name="组合 11">
            <a:extLst>
              <a:ext uri="{FF2B5EF4-FFF2-40B4-BE49-F238E27FC236}">
                <a16:creationId xmlns:a16="http://schemas.microsoft.com/office/drawing/2014/main" id="{9C1980D8-2607-6745-9DFC-1FEE09635A38}"/>
              </a:ext>
            </a:extLst>
          </p:cNvPr>
          <p:cNvGrpSpPr/>
          <p:nvPr/>
        </p:nvGrpSpPr>
        <p:grpSpPr>
          <a:xfrm rot="16200000">
            <a:off x="-994828" y="1022086"/>
            <a:ext cx="3542320" cy="1708211"/>
            <a:chOff x="5314256" y="-36573"/>
            <a:chExt cx="4223384" cy="2036640"/>
          </a:xfrm>
        </p:grpSpPr>
        <p:sp>
          <p:nvSpPr>
            <p:cNvPr id="13" name="等腰三角形 9">
              <a:extLst>
                <a:ext uri="{FF2B5EF4-FFF2-40B4-BE49-F238E27FC236}">
                  <a16:creationId xmlns:a16="http://schemas.microsoft.com/office/drawing/2014/main" id="{6621FBA1-36E4-4A4C-A316-B73E3E0B8A7C}"/>
                </a:ext>
              </a:extLst>
            </p:cNvPr>
            <p:cNvSpPr/>
            <p:nvPr/>
          </p:nvSpPr>
          <p:spPr>
            <a:xfrm flipV="1">
              <a:off x="5314256" y="17181"/>
              <a:ext cx="4190029" cy="1980838"/>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4" name="等腰三角形 7">
              <a:extLst>
                <a:ext uri="{FF2B5EF4-FFF2-40B4-BE49-F238E27FC236}">
                  <a16:creationId xmlns:a16="http://schemas.microsoft.com/office/drawing/2014/main" id="{7091281C-56D6-FD40-8584-0EDF44E39EF6}"/>
                </a:ext>
              </a:extLst>
            </p:cNvPr>
            <p:cNvSpPr/>
            <p:nvPr/>
          </p:nvSpPr>
          <p:spPr>
            <a:xfrm rot="5400000">
              <a:off x="7455135" y="-82438"/>
              <a:ext cx="2036640" cy="2128370"/>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947737 h 1423987"/>
                <a:gd name="connsiteX1-67" fmla="*/ 132344 w 3109533"/>
                <a:gd name="connsiteY1-68" fmla="*/ 0 h 1423987"/>
                <a:gd name="connsiteX2-69" fmla="*/ 3109533 w 3109533"/>
                <a:gd name="connsiteY2-70" fmla="*/ 1423987 h 1423987"/>
                <a:gd name="connsiteX3-71" fmla="*/ 0 w 3109533"/>
                <a:gd name="connsiteY3-72" fmla="*/ 947737 h 1423987"/>
                <a:gd name="connsiteX0-73" fmla="*/ 0 w 3109533"/>
                <a:gd name="connsiteY0-74" fmla="*/ 966787 h 1443037"/>
                <a:gd name="connsiteX1-75" fmla="*/ 132344 w 3109533"/>
                <a:gd name="connsiteY1-76" fmla="*/ 0 h 1443037"/>
                <a:gd name="connsiteX2-77" fmla="*/ 3109533 w 3109533"/>
                <a:gd name="connsiteY2-78" fmla="*/ 1443037 h 1443037"/>
                <a:gd name="connsiteX3-79" fmla="*/ 0 w 3109533"/>
                <a:gd name="connsiteY3-80" fmla="*/ 966787 h 1443037"/>
                <a:gd name="connsiteX0-81" fmla="*/ 0 w 3109533"/>
                <a:gd name="connsiteY0-82" fmla="*/ 1042987 h 1519237"/>
                <a:gd name="connsiteX1-83" fmla="*/ 47151 w 3109533"/>
                <a:gd name="connsiteY1-84" fmla="*/ 0 h 1519237"/>
                <a:gd name="connsiteX2-85" fmla="*/ 3109533 w 3109533"/>
                <a:gd name="connsiteY2-86" fmla="*/ 1519237 h 1519237"/>
                <a:gd name="connsiteX3-87" fmla="*/ 0 w 3109533"/>
                <a:gd name="connsiteY3-88" fmla="*/ 1042987 h 1519237"/>
              </a:gdLst>
              <a:ahLst/>
              <a:cxnLst>
                <a:cxn ang="0">
                  <a:pos x="connsiteX0-1" y="connsiteY0-2"/>
                </a:cxn>
                <a:cxn ang="0">
                  <a:pos x="connsiteX1-3" y="connsiteY1-4"/>
                </a:cxn>
                <a:cxn ang="0">
                  <a:pos x="connsiteX2-5" y="connsiteY2-6"/>
                </a:cxn>
                <a:cxn ang="0">
                  <a:pos x="connsiteX3-7" y="connsiteY3-8"/>
                </a:cxn>
              </a:cxnLst>
              <a:rect l="l" t="t" r="r" b="b"/>
              <a:pathLst>
                <a:path w="3109533" h="1519237">
                  <a:moveTo>
                    <a:pt x="0" y="1042987"/>
                  </a:moveTo>
                  <a:lnTo>
                    <a:pt x="47151" y="0"/>
                  </a:lnTo>
                  <a:lnTo>
                    <a:pt x="3109533" y="1519237"/>
                  </a:lnTo>
                  <a:lnTo>
                    <a:pt x="0" y="1042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grpSp>
      <p:sp>
        <p:nvSpPr>
          <p:cNvPr id="16" name="等腰三角形 14">
            <a:extLst>
              <a:ext uri="{FF2B5EF4-FFF2-40B4-BE49-F238E27FC236}">
                <a16:creationId xmlns:a16="http://schemas.microsoft.com/office/drawing/2014/main" id="{C06DB7B6-A1E1-D442-8B05-2B9134D23689}"/>
              </a:ext>
            </a:extLst>
          </p:cNvPr>
          <p:cNvSpPr/>
          <p:nvPr/>
        </p:nvSpPr>
        <p:spPr>
          <a:xfrm rot="16200000" flipV="1">
            <a:off x="-637423" y="4314030"/>
            <a:ext cx="3016850" cy="1826683"/>
          </a:xfrm>
          <a:prstGeom prst="triangle">
            <a:avLst/>
          </a:prstGeom>
          <a:solidFill>
            <a:schemeClr val="accent1">
              <a:lumMod val="40000"/>
              <a:lumOff val="6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7" name="等腰三角形 7">
            <a:extLst>
              <a:ext uri="{FF2B5EF4-FFF2-40B4-BE49-F238E27FC236}">
                <a16:creationId xmlns:a16="http://schemas.microsoft.com/office/drawing/2014/main" id="{97D2F4CA-2203-584F-B55B-0E6AA9D9E548}"/>
              </a:ext>
            </a:extLst>
          </p:cNvPr>
          <p:cNvSpPr/>
          <p:nvPr/>
        </p:nvSpPr>
        <p:spPr>
          <a:xfrm>
            <a:off x="-54563" y="3709258"/>
            <a:ext cx="1839448" cy="1547591"/>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343072 h 819322"/>
              <a:gd name="connsiteX1-67" fmla="*/ 1083753 w 3109533"/>
              <a:gd name="connsiteY1-68" fmla="*/ 0 h 819322"/>
              <a:gd name="connsiteX2-69" fmla="*/ 3109533 w 3109533"/>
              <a:gd name="connsiteY2-70" fmla="*/ 819322 h 819322"/>
              <a:gd name="connsiteX3-71" fmla="*/ 0 w 3109533"/>
              <a:gd name="connsiteY3-72" fmla="*/ 343072 h 819322"/>
              <a:gd name="connsiteX0-73" fmla="*/ 104211 w 2025780"/>
              <a:gd name="connsiteY0-74" fmla="*/ 502530 h 819322"/>
              <a:gd name="connsiteX1-75" fmla="*/ 0 w 2025780"/>
              <a:gd name="connsiteY1-76" fmla="*/ 0 h 819322"/>
              <a:gd name="connsiteX2-77" fmla="*/ 2025780 w 2025780"/>
              <a:gd name="connsiteY2-78" fmla="*/ 819322 h 819322"/>
              <a:gd name="connsiteX3-79" fmla="*/ 104211 w 2025780"/>
              <a:gd name="connsiteY3-80" fmla="*/ 502530 h 819322"/>
              <a:gd name="connsiteX0-81" fmla="*/ 31479 w 1953048"/>
              <a:gd name="connsiteY0-82" fmla="*/ 490264 h 807056"/>
              <a:gd name="connsiteX1-83" fmla="*/ 0 w 1953048"/>
              <a:gd name="connsiteY1-84" fmla="*/ 0 h 807056"/>
              <a:gd name="connsiteX2-85" fmla="*/ 1953048 w 1953048"/>
              <a:gd name="connsiteY2-86" fmla="*/ 807056 h 807056"/>
              <a:gd name="connsiteX3-87" fmla="*/ 31479 w 1953048"/>
              <a:gd name="connsiteY3-88" fmla="*/ 490264 h 807056"/>
            </a:gdLst>
            <a:ahLst/>
            <a:cxnLst>
              <a:cxn ang="0">
                <a:pos x="connsiteX0-1" y="connsiteY0-2"/>
              </a:cxn>
              <a:cxn ang="0">
                <a:pos x="connsiteX1-3" y="connsiteY1-4"/>
              </a:cxn>
              <a:cxn ang="0">
                <a:pos x="connsiteX2-5" y="connsiteY2-6"/>
              </a:cxn>
              <a:cxn ang="0">
                <a:pos x="connsiteX3-7" y="connsiteY3-8"/>
              </a:cxn>
            </a:cxnLst>
            <a:rect l="l" t="t" r="r" b="b"/>
            <a:pathLst>
              <a:path w="1953048" h="807056">
                <a:moveTo>
                  <a:pt x="31479" y="490264"/>
                </a:moveTo>
                <a:lnTo>
                  <a:pt x="0" y="0"/>
                </a:lnTo>
                <a:lnTo>
                  <a:pt x="1953048" y="807056"/>
                </a:lnTo>
                <a:lnTo>
                  <a:pt x="31479" y="490264"/>
                </a:lnTo>
                <a:close/>
              </a:path>
            </a:pathLst>
          </a:custGeom>
          <a:solidFill>
            <a:schemeClr val="bg1">
              <a:lumMod val="8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1122721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移动平均法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AlternateContent xmlns:mc="http://schemas.openxmlformats.org/markup-compatibility/2006">
        <mc:Choice xmlns:a14="http://schemas.microsoft.com/office/drawing/2010/main" Requires="a14">
          <p:sp>
            <p:nvSpPr>
              <p:cNvPr id="12" name="Rectangle 26">
                <a:extLst>
                  <a:ext uri="{FF2B5EF4-FFF2-40B4-BE49-F238E27FC236}">
                    <a16:creationId xmlns:a16="http://schemas.microsoft.com/office/drawing/2014/main" id="{350C1E6B-95E6-4BFB-8588-718E142E20D8}"/>
                  </a:ext>
                </a:extLst>
              </p:cNvPr>
              <p:cNvSpPr/>
              <p:nvPr/>
            </p:nvSpPr>
            <p:spPr>
              <a:xfrm>
                <a:off x="2157521" y="1187085"/>
                <a:ext cx="10032494" cy="4247805"/>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当预测目标的基本趋势是在某一水平上下波动时，可用一次简单移动平均方法建立预测模型：</a:t>
                </a:r>
                <a14:m>
                  <m:oMath xmlns:m="http://schemas.openxmlformats.org/officeDocument/2006/math">
                    <m:sSub>
                      <m:sSubPr>
                        <m:ctrlPr>
                          <a:rPr lang="en-US" altLang="zh-CN" sz="2000" b="0" i="1" dirty="0" smtClean="0">
                            <a:solidFill>
                              <a:schemeClr val="accent1">
                                <a:lumMod val="75000"/>
                              </a:schemeClr>
                            </a:solidFill>
                            <a:latin typeface="Cambria Math" panose="02040503050406030204" pitchFamily="18" charset="0"/>
                            <a:cs typeface="+mn-ea"/>
                          </a:rPr>
                        </m:ctrlPr>
                      </m:sSubPr>
                      <m:e>
                        <m:acc>
                          <m:accPr>
                            <m:chr m:val="̂"/>
                            <m:ctrlPr>
                              <a:rPr lang="en-US" altLang="zh-CN" sz="2000" dirty="0" smtClean="0">
                                <a:solidFill>
                                  <a:schemeClr val="accent1">
                                    <a:lumMod val="75000"/>
                                  </a:schemeClr>
                                </a:solidFill>
                                <a:latin typeface="Cambria Math" panose="02040503050406030204" pitchFamily="18" charset="0"/>
                                <a:cs typeface="+mn-ea"/>
                              </a:rPr>
                            </m:ctrlPr>
                          </m:accPr>
                          <m:e>
                            <m:r>
                              <a:rPr lang="en-US" altLang="zh-CN" sz="2000" i="1" dirty="0">
                                <a:solidFill>
                                  <a:schemeClr val="accent1">
                                    <a:lumMod val="75000"/>
                                  </a:schemeClr>
                                </a:solidFill>
                                <a:latin typeface="Cambria Math" panose="02040503050406030204" pitchFamily="18" charset="0"/>
                                <a:cs typeface="+mn-ea"/>
                              </a:rPr>
                              <m:t>𝑦</m:t>
                            </m:r>
                          </m:e>
                        </m:acc>
                      </m:e>
                      <m:sub>
                        <m:r>
                          <a:rPr lang="en-US" altLang="zh-CN" sz="2000" b="0" i="1" dirty="0" smtClean="0">
                            <a:solidFill>
                              <a:schemeClr val="accent1">
                                <a:lumMod val="75000"/>
                              </a:schemeClr>
                            </a:solidFill>
                            <a:latin typeface="Cambria Math" panose="02040503050406030204" pitchFamily="18" charset="0"/>
                            <a:cs typeface="+mn-ea"/>
                          </a:rPr>
                          <m:t>𝑡</m:t>
                        </m:r>
                        <m:r>
                          <a:rPr lang="en-US" altLang="zh-CN" sz="2000" b="0" i="1" dirty="0" smtClean="0">
                            <a:solidFill>
                              <a:schemeClr val="accent1">
                                <a:lumMod val="75000"/>
                              </a:schemeClr>
                            </a:solidFill>
                            <a:latin typeface="Cambria Math" panose="02040503050406030204" pitchFamily="18" charset="0"/>
                            <a:cs typeface="+mn-ea"/>
                          </a:rPr>
                          <m:t>+1</m:t>
                        </m:r>
                      </m:sub>
                    </m:sSub>
                    <m:r>
                      <a:rPr lang="en-US" altLang="zh-CN" sz="2000" b="0" i="1" dirty="0" smtClean="0">
                        <a:solidFill>
                          <a:schemeClr val="accent1">
                            <a:lumMod val="75000"/>
                          </a:schemeClr>
                        </a:solidFill>
                        <a:latin typeface="Cambria Math" panose="02040503050406030204" pitchFamily="18" charset="0"/>
                        <a:cs typeface="+mn-ea"/>
                      </a:rPr>
                      <m:t>=</m:t>
                    </m:r>
                    <m:sSubSup>
                      <m:sSubSupPr>
                        <m:ctrlPr>
                          <a:rPr lang="en-US" altLang="zh-CN" sz="2000" b="0" i="1" dirty="0" smtClean="0">
                            <a:solidFill>
                              <a:schemeClr val="accent1">
                                <a:lumMod val="75000"/>
                              </a:schemeClr>
                            </a:solidFill>
                            <a:latin typeface="Cambria Math" panose="02040503050406030204" pitchFamily="18" charset="0"/>
                            <a:cs typeface="+mn-ea"/>
                          </a:rPr>
                        </m:ctrlPr>
                      </m:sSubSupPr>
                      <m:e>
                        <m:r>
                          <a:rPr lang="en-US" altLang="zh-CN" sz="2000" b="0" i="1" dirty="0" smtClean="0">
                            <a:solidFill>
                              <a:schemeClr val="accent1">
                                <a:lumMod val="75000"/>
                              </a:schemeClr>
                            </a:solidFill>
                            <a:latin typeface="Cambria Math" panose="02040503050406030204" pitchFamily="18" charset="0"/>
                            <a:cs typeface="+mn-ea"/>
                          </a:rPr>
                          <m:t>𝑀</m:t>
                        </m:r>
                      </m:e>
                      <m:sub>
                        <m:r>
                          <a:rPr lang="en-US" altLang="zh-CN" sz="2000" b="0" i="1" dirty="0" smtClean="0">
                            <a:solidFill>
                              <a:schemeClr val="accent1">
                                <a:lumMod val="75000"/>
                              </a:schemeClr>
                            </a:solidFill>
                            <a:latin typeface="Cambria Math" panose="02040503050406030204" pitchFamily="18" charset="0"/>
                            <a:cs typeface="+mn-ea"/>
                          </a:rPr>
                          <m:t>𝑡</m:t>
                        </m:r>
                      </m:sub>
                      <m:sup>
                        <m:r>
                          <a:rPr lang="en-US" altLang="zh-CN" sz="2000" b="0" i="1" dirty="0" smtClean="0">
                            <a:solidFill>
                              <a:schemeClr val="accent1">
                                <a:lumMod val="75000"/>
                              </a:schemeClr>
                            </a:solidFill>
                            <a:latin typeface="Cambria Math" panose="02040503050406030204" pitchFamily="18" charset="0"/>
                            <a:cs typeface="+mn-ea"/>
                          </a:rPr>
                          <m:t>(1)</m:t>
                        </m:r>
                      </m:sup>
                    </m:sSubSup>
                    <m:r>
                      <a:rPr lang="en-US" altLang="zh-CN" sz="2000" b="0" i="1" dirty="0" smtClean="0">
                        <a:solidFill>
                          <a:schemeClr val="accent1">
                            <a:lumMod val="75000"/>
                          </a:schemeClr>
                        </a:solidFill>
                        <a:latin typeface="Cambria Math" panose="02040503050406030204" pitchFamily="18" charset="0"/>
                        <a:cs typeface="+mn-ea"/>
                      </a:rPr>
                      <m:t>=</m:t>
                    </m:r>
                    <m:f>
                      <m:fPr>
                        <m:ctrlPr>
                          <a:rPr lang="en-US" altLang="zh-CN" sz="2000" b="0" i="1" dirty="0" smtClean="0">
                            <a:solidFill>
                              <a:schemeClr val="accent1">
                                <a:lumMod val="75000"/>
                              </a:schemeClr>
                            </a:solidFill>
                            <a:latin typeface="Cambria Math" panose="02040503050406030204" pitchFamily="18" charset="0"/>
                            <a:cs typeface="+mn-ea"/>
                          </a:rPr>
                        </m:ctrlPr>
                      </m:fPr>
                      <m:num>
                        <m:r>
                          <a:rPr lang="en-US" altLang="zh-CN" sz="2000" b="0" i="1" dirty="0" smtClean="0">
                            <a:solidFill>
                              <a:schemeClr val="accent1">
                                <a:lumMod val="75000"/>
                              </a:schemeClr>
                            </a:solidFill>
                            <a:latin typeface="Cambria Math" panose="02040503050406030204" pitchFamily="18" charset="0"/>
                            <a:cs typeface="+mn-ea"/>
                          </a:rPr>
                          <m:t>1</m:t>
                        </m:r>
                      </m:num>
                      <m:den>
                        <m:r>
                          <a:rPr lang="en-US" altLang="zh-CN" sz="2000" b="0" i="1" dirty="0" smtClean="0">
                            <a:solidFill>
                              <a:schemeClr val="accent1">
                                <a:lumMod val="75000"/>
                              </a:schemeClr>
                            </a:solidFill>
                            <a:latin typeface="Cambria Math" panose="02040503050406030204" pitchFamily="18" charset="0"/>
                            <a:cs typeface="+mn-ea"/>
                          </a:rPr>
                          <m:t>𝑁</m:t>
                        </m:r>
                      </m:den>
                    </m:f>
                    <m:d>
                      <m:dPr>
                        <m:ctrlPr>
                          <a:rPr lang="en-US" altLang="zh-CN" sz="2000" b="0" i="1" dirty="0" smtClean="0">
                            <a:solidFill>
                              <a:schemeClr val="accent1">
                                <a:lumMod val="75000"/>
                              </a:schemeClr>
                            </a:solidFill>
                            <a:latin typeface="Cambria Math" panose="02040503050406030204" pitchFamily="18" charset="0"/>
                            <a:cs typeface="+mn-ea"/>
                          </a:rPr>
                        </m:ctrlPr>
                      </m:dPr>
                      <m:e>
                        <m:sSub>
                          <m:sSubPr>
                            <m:ctrlPr>
                              <a:rPr lang="en-US" altLang="zh-CN" sz="2000" b="0" i="1" dirty="0" smtClean="0">
                                <a:solidFill>
                                  <a:schemeClr val="accent1">
                                    <a:lumMod val="75000"/>
                                  </a:schemeClr>
                                </a:solidFill>
                                <a:latin typeface="Cambria Math" panose="02040503050406030204" pitchFamily="18" charset="0"/>
                                <a:cs typeface="+mn-ea"/>
                              </a:rPr>
                            </m:ctrlPr>
                          </m:sSubPr>
                          <m:e>
                            <m:acc>
                              <m:accPr>
                                <m:chr m:val="̂"/>
                                <m:ctrlPr>
                                  <a:rPr lang="en-US" altLang="zh-CN" sz="2000" i="1" dirty="0">
                                    <a:solidFill>
                                      <a:schemeClr val="accent1">
                                        <a:lumMod val="75000"/>
                                      </a:schemeClr>
                                    </a:solidFill>
                                    <a:latin typeface="Cambria Math" panose="02040503050406030204" pitchFamily="18" charset="0"/>
                                    <a:cs typeface="+mn-ea"/>
                                  </a:rPr>
                                </m:ctrlPr>
                              </m:accPr>
                              <m:e>
                                <m:r>
                                  <a:rPr lang="en-US" altLang="zh-CN" sz="2000" i="1" dirty="0">
                                    <a:solidFill>
                                      <a:schemeClr val="accent1">
                                        <a:lumMod val="75000"/>
                                      </a:schemeClr>
                                    </a:solidFill>
                                    <a:latin typeface="Cambria Math" panose="02040503050406030204" pitchFamily="18" charset="0"/>
                                    <a:cs typeface="+mn-ea"/>
                                  </a:rPr>
                                  <m:t>𝑦</m:t>
                                </m:r>
                              </m:e>
                            </m:acc>
                          </m:e>
                          <m:sub>
                            <m:r>
                              <a:rPr lang="en-US" altLang="zh-CN" sz="2000" b="0" i="1" dirty="0" smtClean="0">
                                <a:solidFill>
                                  <a:schemeClr val="accent1">
                                    <a:lumMod val="75000"/>
                                  </a:schemeClr>
                                </a:solidFill>
                                <a:latin typeface="Cambria Math" panose="02040503050406030204" pitchFamily="18" charset="0"/>
                                <a:cs typeface="+mn-ea"/>
                              </a:rPr>
                              <m:t>𝑡</m:t>
                            </m:r>
                          </m:sub>
                        </m:sSub>
                        <m:r>
                          <a:rPr lang="en-US" altLang="zh-CN" sz="2000" b="0" i="1" dirty="0" smtClean="0">
                            <a:solidFill>
                              <a:schemeClr val="accent1">
                                <a:lumMod val="75000"/>
                              </a:schemeClr>
                            </a:solidFill>
                            <a:latin typeface="Cambria Math" panose="02040503050406030204" pitchFamily="18" charset="0"/>
                            <a:cs typeface="+mn-ea"/>
                          </a:rPr>
                          <m:t>+…+</m:t>
                        </m:r>
                        <m:sSub>
                          <m:sSubPr>
                            <m:ctrlPr>
                              <a:rPr lang="en-US" altLang="zh-CN" sz="2000" b="0" i="1" dirty="0" smtClean="0">
                                <a:solidFill>
                                  <a:schemeClr val="accent1">
                                    <a:lumMod val="75000"/>
                                  </a:schemeClr>
                                </a:solidFill>
                                <a:latin typeface="Cambria Math" panose="02040503050406030204" pitchFamily="18" charset="0"/>
                                <a:cs typeface="+mn-ea"/>
                              </a:rPr>
                            </m:ctrlPr>
                          </m:sSubPr>
                          <m:e>
                            <m:acc>
                              <m:accPr>
                                <m:chr m:val="̂"/>
                                <m:ctrlPr>
                                  <a:rPr lang="en-US" altLang="zh-CN" sz="2000" i="1" dirty="0">
                                    <a:solidFill>
                                      <a:schemeClr val="accent1">
                                        <a:lumMod val="75000"/>
                                      </a:schemeClr>
                                    </a:solidFill>
                                    <a:latin typeface="Cambria Math" panose="02040503050406030204" pitchFamily="18" charset="0"/>
                                    <a:cs typeface="+mn-ea"/>
                                  </a:rPr>
                                </m:ctrlPr>
                              </m:accPr>
                              <m:e>
                                <m:r>
                                  <a:rPr lang="en-US" altLang="zh-CN" sz="2000" i="1" dirty="0">
                                    <a:solidFill>
                                      <a:schemeClr val="accent1">
                                        <a:lumMod val="75000"/>
                                      </a:schemeClr>
                                    </a:solidFill>
                                    <a:latin typeface="Cambria Math" panose="02040503050406030204" pitchFamily="18" charset="0"/>
                                    <a:cs typeface="+mn-ea"/>
                                  </a:rPr>
                                  <m:t>𝑦</m:t>
                                </m:r>
                              </m:e>
                            </m:acc>
                          </m:e>
                          <m:sub>
                            <m:r>
                              <a:rPr lang="en-US" altLang="zh-CN" sz="2000" b="0" i="1" dirty="0" smtClean="0">
                                <a:solidFill>
                                  <a:schemeClr val="accent1">
                                    <a:lumMod val="75000"/>
                                  </a:schemeClr>
                                </a:solidFill>
                                <a:latin typeface="Cambria Math" panose="02040503050406030204" pitchFamily="18" charset="0"/>
                                <a:cs typeface="+mn-ea"/>
                              </a:rPr>
                              <m:t>𝑡</m:t>
                            </m:r>
                            <m:r>
                              <a:rPr lang="en-US" altLang="zh-CN" sz="2000" b="0" i="1" dirty="0" smtClean="0">
                                <a:solidFill>
                                  <a:schemeClr val="accent1">
                                    <a:lumMod val="75000"/>
                                  </a:schemeClr>
                                </a:solidFill>
                                <a:latin typeface="Cambria Math" panose="02040503050406030204" pitchFamily="18" charset="0"/>
                                <a:cs typeface="+mn-ea"/>
                              </a:rPr>
                              <m:t>−</m:t>
                            </m:r>
                            <m:r>
                              <a:rPr lang="en-US" altLang="zh-CN" sz="2000" b="0" i="1" dirty="0" smtClean="0">
                                <a:solidFill>
                                  <a:schemeClr val="accent1">
                                    <a:lumMod val="75000"/>
                                  </a:schemeClr>
                                </a:solidFill>
                                <a:latin typeface="Cambria Math" panose="02040503050406030204" pitchFamily="18" charset="0"/>
                                <a:cs typeface="+mn-ea"/>
                              </a:rPr>
                              <m:t>𝑁</m:t>
                            </m:r>
                            <m:r>
                              <a:rPr lang="en-US" altLang="zh-CN" sz="2000" b="0" i="1" dirty="0" smtClean="0">
                                <a:solidFill>
                                  <a:schemeClr val="accent1">
                                    <a:lumMod val="75000"/>
                                  </a:schemeClr>
                                </a:solidFill>
                                <a:latin typeface="Cambria Math" panose="02040503050406030204" pitchFamily="18" charset="0"/>
                                <a:cs typeface="+mn-ea"/>
                              </a:rPr>
                              <m:t>+1</m:t>
                            </m:r>
                          </m:sub>
                        </m:sSub>
                      </m:e>
                    </m:d>
                    <m:r>
                      <a:rPr lang="en-US" altLang="zh-CN" sz="2000" b="0" i="1" dirty="0" smtClean="0">
                        <a:solidFill>
                          <a:schemeClr val="accent1">
                            <a:lumMod val="75000"/>
                          </a:schemeClr>
                        </a:solidFill>
                        <a:latin typeface="Cambria Math" panose="02040503050406030204" pitchFamily="18" charset="0"/>
                        <a:cs typeface="+mn-ea"/>
                      </a:rPr>
                      <m:t>,</m:t>
                    </m:r>
                    <m:r>
                      <a:rPr lang="en-US" altLang="zh-CN" sz="2000" b="0" i="1" dirty="0" smtClean="0">
                        <a:solidFill>
                          <a:schemeClr val="accent1">
                            <a:lumMod val="75000"/>
                          </a:schemeClr>
                        </a:solidFill>
                        <a:latin typeface="Cambria Math" panose="02040503050406030204" pitchFamily="18" charset="0"/>
                        <a:cs typeface="+mn-ea"/>
                      </a:rPr>
                      <m:t>𝑡</m:t>
                    </m:r>
                    <m:r>
                      <a:rPr lang="en-US" altLang="zh-CN" sz="2000" b="0" i="1" dirty="0" smtClean="0">
                        <a:solidFill>
                          <a:schemeClr val="accent1">
                            <a:lumMod val="75000"/>
                          </a:schemeClr>
                        </a:solidFill>
                        <a:latin typeface="Cambria Math" panose="02040503050406030204" pitchFamily="18" charset="0"/>
                        <a:cs typeface="+mn-ea"/>
                      </a:rPr>
                      <m:t>=</m:t>
                    </m:r>
                    <m:r>
                      <a:rPr lang="en-US" altLang="zh-CN" sz="2000" b="0" i="1" dirty="0" smtClean="0">
                        <a:solidFill>
                          <a:schemeClr val="accent1">
                            <a:lumMod val="75000"/>
                          </a:schemeClr>
                        </a:solidFill>
                        <a:latin typeface="Cambria Math" panose="02040503050406030204" pitchFamily="18" charset="0"/>
                        <a:cs typeface="+mn-ea"/>
                      </a:rPr>
                      <m:t>𝑁</m:t>
                    </m:r>
                    <m:r>
                      <a:rPr lang="en-US" altLang="zh-CN" sz="2000" b="0" i="1" dirty="0" smtClean="0">
                        <a:solidFill>
                          <a:schemeClr val="accent1">
                            <a:lumMod val="75000"/>
                          </a:schemeClr>
                        </a:solidFill>
                        <a:latin typeface="Cambria Math" panose="02040503050406030204" pitchFamily="18" charset="0"/>
                        <a:cs typeface="+mn-ea"/>
                      </a:rPr>
                      <m:t>,</m:t>
                    </m:r>
                    <m:r>
                      <a:rPr lang="en-US" altLang="zh-CN" sz="2000" b="0" i="1" dirty="0" smtClean="0">
                        <a:solidFill>
                          <a:schemeClr val="accent1">
                            <a:lumMod val="75000"/>
                          </a:schemeClr>
                        </a:solidFill>
                        <a:latin typeface="Cambria Math" panose="02040503050406030204" pitchFamily="18" charset="0"/>
                        <a:cs typeface="+mn-ea"/>
                      </a:rPr>
                      <m:t>𝑁</m:t>
                    </m:r>
                    <m:r>
                      <a:rPr lang="en-US" altLang="zh-CN" sz="2000" b="0" i="1" dirty="0" smtClean="0">
                        <a:solidFill>
                          <a:schemeClr val="accent1">
                            <a:lumMod val="75000"/>
                          </a:schemeClr>
                        </a:solidFill>
                        <a:latin typeface="Cambria Math" panose="02040503050406030204" pitchFamily="18" charset="0"/>
                        <a:cs typeface="+mn-ea"/>
                      </a:rPr>
                      <m:t>+1,…</m:t>
                    </m:r>
                  </m:oMath>
                </a14:m>
                <a:endParaRPr lang="en-US" altLang="zh-CN" sz="2000" b="0" dirty="0">
                  <a:solidFill>
                    <a:schemeClr val="accent1">
                      <a:lumMod val="75000"/>
                    </a:schemeClr>
                  </a:solidFill>
                  <a:latin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预测标准差为：</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𝑆</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ad>
                        <m:radPr>
                          <m:degHide m:val="on"/>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radPr>
                        <m:deg/>
                        <m:e>
                          <m:f>
                            <m:f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fPr>
                            <m:num>
                              <m:nary>
                                <m:naryPr>
                                  <m:chr m:val="∑"/>
                                  <m:supHide m:val="on"/>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naryPr>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𝑁</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up/>
                                <m:e>
                                  <m:sSup>
                                    <m:sSup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pPr>
                                    <m:e>
                                      <m:d>
                                        <m:d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i="1" dirty="0">
                                                  <a:solidFill>
                                                    <a:schemeClr val="accent1">
                                                      <a:lumMod val="75000"/>
                                                    </a:schemeClr>
                                                  </a:solidFill>
                                                  <a:latin typeface="Cambria Math" panose="02040503050406030204" pitchFamily="18" charset="0"/>
                                                  <a:cs typeface="+mn-ea"/>
                                                </a:rPr>
                                              </m:ctrlPr>
                                            </m:sSubPr>
                                            <m:e>
                                              <m:acc>
                                                <m:accPr>
                                                  <m:chr m:val="̂"/>
                                                  <m:ctrlPr>
                                                    <a:rPr lang="en-US" altLang="zh-CN" sz="2000" i="1" dirty="0">
                                                      <a:solidFill>
                                                        <a:schemeClr val="accent1">
                                                          <a:lumMod val="75000"/>
                                                        </a:schemeClr>
                                                      </a:solidFill>
                                                      <a:latin typeface="Cambria Math" panose="02040503050406030204" pitchFamily="18" charset="0"/>
                                                      <a:cs typeface="+mn-ea"/>
                                                    </a:rPr>
                                                  </m:ctrlPr>
                                                </m:accPr>
                                                <m:e>
                                                  <m:r>
                                                    <a:rPr lang="en-US" altLang="zh-CN" sz="2000" i="1" dirty="0">
                                                      <a:solidFill>
                                                        <a:schemeClr val="accent1">
                                                          <a:lumMod val="75000"/>
                                                        </a:schemeClr>
                                                      </a:solidFill>
                                                      <a:latin typeface="Cambria Math" panose="02040503050406030204" pitchFamily="18" charset="0"/>
                                                      <a:cs typeface="+mn-ea"/>
                                                    </a:rPr>
                                                    <m:t>𝑦</m:t>
                                                  </m:r>
                                                </m:e>
                                              </m:acc>
                                            </m:e>
                                            <m:sub>
                                              <m:r>
                                                <a:rPr lang="en-US" altLang="zh-CN" sz="2000" i="1" dirty="0">
                                                  <a:solidFill>
                                                    <a:schemeClr val="accent1">
                                                      <a:lumMod val="75000"/>
                                                    </a:schemeClr>
                                                  </a:solidFill>
                                                  <a:latin typeface="Cambria Math" panose="02040503050406030204" pitchFamily="18" charset="0"/>
                                                  <a:cs typeface="+mn-ea"/>
                                                </a:rPr>
                                                <m:t>𝑡</m:t>
                                              </m:r>
                                            </m:sub>
                                          </m:sSub>
                                          <m:r>
                                            <a:rPr lang="en-US" altLang="zh-CN" sz="2000" b="0" i="1" dirty="0" smtClean="0">
                                              <a:solidFill>
                                                <a:schemeClr val="accent1">
                                                  <a:lumMod val="75000"/>
                                                </a:schemeClr>
                                              </a:solidFill>
                                              <a:latin typeface="Cambria Math" panose="02040503050406030204" pitchFamily="18" charset="0"/>
                                              <a:cs typeface="+mn-ea"/>
                                            </a:rPr>
                                            <m:t>−</m:t>
                                          </m:r>
                                          <m:sSub>
                                            <m:sSubPr>
                                              <m:ctrlPr>
                                                <a:rPr lang="en-US" altLang="zh-CN" sz="2000" b="0" i="1" dirty="0" smtClean="0">
                                                  <a:solidFill>
                                                    <a:schemeClr val="accent1">
                                                      <a:lumMod val="75000"/>
                                                    </a:schemeClr>
                                                  </a:solidFill>
                                                  <a:latin typeface="Cambria Math" panose="02040503050406030204" pitchFamily="18" charset="0"/>
                                                  <a:cs typeface="+mn-ea"/>
                                                </a:rPr>
                                              </m:ctrlPr>
                                            </m:sSubPr>
                                            <m:e>
                                              <m:r>
                                                <a:rPr lang="en-US" altLang="zh-CN" sz="2000" b="0" i="1" dirty="0" smtClean="0">
                                                  <a:solidFill>
                                                    <a:schemeClr val="accent1">
                                                      <a:lumMod val="75000"/>
                                                    </a:schemeClr>
                                                  </a:solidFill>
                                                  <a:latin typeface="Cambria Math" panose="02040503050406030204" pitchFamily="18" charset="0"/>
                                                  <a:cs typeface="+mn-ea"/>
                                                </a:rPr>
                                                <m:t>𝑦</m:t>
                                              </m:r>
                                            </m:e>
                                            <m:sub>
                                              <m:r>
                                                <a:rPr lang="en-US" altLang="zh-CN" sz="2000" b="0" i="1" dirty="0" smtClean="0">
                                                  <a:solidFill>
                                                    <a:schemeClr val="accent1">
                                                      <a:lumMod val="75000"/>
                                                    </a:schemeClr>
                                                  </a:solidFill>
                                                  <a:latin typeface="Cambria Math" panose="02040503050406030204" pitchFamily="18" charset="0"/>
                                                  <a:cs typeface="+mn-ea"/>
                                                </a:rPr>
                                                <m:t>𝑡</m:t>
                                              </m:r>
                                            </m:sub>
                                          </m:sSub>
                                        </m:e>
                                      </m:d>
                                    </m:e>
                                    <m: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sup>
                                  </m:sSup>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 </m:t>
                                  </m:r>
                                </m:e>
                              </m:nary>
                            </m:num>
                            <m:den>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𝑇</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𝑁</m:t>
                              </m:r>
                            </m:den>
                          </m:f>
                        </m:e>
                      </m:rad>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最近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N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期序列值的平均值作为未来各期的预测结果。一般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N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取值范围：</a:t>
                </a: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5≤N≤200</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。当历史序列的基本趋势变化不大且序列中随机变动成分较多时</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,N</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的取值应较大一些。否则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N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的取值应小一些。在有确定的季节变动周期的资料中，移动平均的项数应取周期长度。选择最佳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N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值的一个有效方法是，比较若干模型的预测误差。预测标准误差最小者为好。</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12" name="Rectangle 26">
                <a:extLst>
                  <a:ext uri="{FF2B5EF4-FFF2-40B4-BE49-F238E27FC236}">
                    <a16:creationId xmlns:a16="http://schemas.microsoft.com/office/drawing/2014/main" id="{350C1E6B-95E6-4BFB-8588-718E142E20D8}"/>
                  </a:ext>
                </a:extLst>
              </p:cNvPr>
              <p:cNvSpPr>
                <a:spLocks noRot="1" noChangeAspect="1" noMove="1" noResize="1" noEditPoints="1" noAdjustHandles="1" noChangeArrowheads="1" noChangeShapeType="1" noTextEdit="1"/>
              </p:cNvSpPr>
              <p:nvPr/>
            </p:nvSpPr>
            <p:spPr>
              <a:xfrm>
                <a:off x="2157521" y="1187085"/>
                <a:ext cx="10032494" cy="4247805"/>
              </a:xfrm>
              <a:prstGeom prst="rect">
                <a:avLst/>
              </a:prstGeom>
              <a:blipFill>
                <a:blip r:embed="rId3"/>
                <a:stretch>
                  <a:fillRect l="-608" t="-430" b="-14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733563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移动平均法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AlternateContent xmlns:mc="http://schemas.openxmlformats.org/markup-compatibility/2006">
        <mc:Choice xmlns:a14="http://schemas.microsoft.com/office/drawing/2010/main" Requires="a14">
          <p:sp>
            <p:nvSpPr>
              <p:cNvPr id="12" name="Rectangle 26">
                <a:extLst>
                  <a:ext uri="{FF2B5EF4-FFF2-40B4-BE49-F238E27FC236}">
                    <a16:creationId xmlns:a16="http://schemas.microsoft.com/office/drawing/2014/main" id="{350C1E6B-95E6-4BFB-8588-718E142E20D8}"/>
                  </a:ext>
                </a:extLst>
              </p:cNvPr>
              <p:cNvSpPr/>
              <p:nvPr/>
            </p:nvSpPr>
            <p:spPr>
              <a:xfrm>
                <a:off x="2157521" y="1187085"/>
                <a:ext cx="10032494" cy="5994309"/>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例子</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rPr>
                  <a:t>(e01.m)</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rPr>
                  <a:t>：某企业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rPr>
                  <a:t>1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rPr>
                  <a:t>月～</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rPr>
                  <a:t>11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rPr>
                  <a:t>月份的销售收入时间序列如下表示。试用一次简单滑动平均法预测第</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rPr>
                  <a:t>12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rPr>
                  <a:t>月份的销售收入。</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rPr>
                  <a:t>解：分别取</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rPr>
                  <a:t>N=4</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rPr>
                  <a:t>N=5</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rPr>
                  <a:t>的预测公式：</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endParaRPr>
              </a:p>
              <a:p>
                <a:pPr defTabSz="963930">
                  <a:lnSpc>
                    <a:spcPct val="120000"/>
                  </a:lnSpc>
                </a:pPr>
                <a14:m>
                  <m:oMathPara xmlns:m="http://schemas.openxmlformats.org/officeDocument/2006/math">
                    <m:oMathParaPr>
                      <m:jc m:val="centerGroup"/>
                    </m:oMathParaPr>
                    <m:oMath xmlns:m="http://schemas.openxmlformats.org/officeDocument/2006/math">
                      <m:sSub>
                        <m:sSubPr>
                          <m:ctrlPr>
                            <a:rPr lang="en-US" altLang="zh-CN" sz="2000" i="1" dirty="0">
                              <a:solidFill>
                                <a:schemeClr val="accent1">
                                  <a:lumMod val="75000"/>
                                </a:schemeClr>
                              </a:solidFill>
                              <a:latin typeface="Cambria Math" panose="02040503050406030204" pitchFamily="18" charset="0"/>
                              <a:cs typeface="+mn-ea"/>
                            </a:rPr>
                          </m:ctrlPr>
                        </m:sSubPr>
                        <m:e>
                          <m:sSup>
                            <m:sSupPr>
                              <m:ctrlPr>
                                <a:rPr lang="en-US" altLang="zh-CN" sz="2000" b="0" i="1" dirty="0" smtClean="0">
                                  <a:solidFill>
                                    <a:schemeClr val="accent1">
                                      <a:lumMod val="75000"/>
                                    </a:schemeClr>
                                  </a:solidFill>
                                  <a:latin typeface="Cambria Math" panose="02040503050406030204" pitchFamily="18" charset="0"/>
                                  <a:cs typeface="+mn-ea"/>
                                </a:rPr>
                              </m:ctrlPr>
                            </m:sSupPr>
                            <m:e>
                              <m:acc>
                                <m:accPr>
                                  <m:chr m:val="̂"/>
                                  <m:ctrlPr>
                                    <a:rPr lang="en-US" altLang="zh-CN" sz="2000" i="1" dirty="0">
                                      <a:solidFill>
                                        <a:schemeClr val="accent1">
                                          <a:lumMod val="75000"/>
                                        </a:schemeClr>
                                      </a:solidFill>
                                      <a:latin typeface="Cambria Math" panose="02040503050406030204" pitchFamily="18" charset="0"/>
                                      <a:cs typeface="+mn-ea"/>
                                    </a:rPr>
                                  </m:ctrlPr>
                                </m:accPr>
                                <m:e>
                                  <m:r>
                                    <a:rPr lang="en-US" altLang="zh-CN" sz="2000" i="1" dirty="0">
                                      <a:solidFill>
                                        <a:schemeClr val="accent1">
                                          <a:lumMod val="75000"/>
                                        </a:schemeClr>
                                      </a:solidFill>
                                      <a:latin typeface="Cambria Math" panose="02040503050406030204" pitchFamily="18" charset="0"/>
                                      <a:cs typeface="+mn-ea"/>
                                    </a:rPr>
                                    <m:t>𝑦</m:t>
                                  </m:r>
                                </m:e>
                              </m:acc>
                            </m:e>
                            <m:sup>
                              <m:r>
                                <a:rPr lang="en-US" altLang="zh-CN" sz="2000" b="0" i="1" dirty="0" smtClean="0">
                                  <a:solidFill>
                                    <a:schemeClr val="accent1">
                                      <a:lumMod val="75000"/>
                                    </a:schemeClr>
                                  </a:solidFill>
                                  <a:latin typeface="Cambria Math" panose="02040503050406030204" pitchFamily="18" charset="0"/>
                                  <a:cs typeface="+mn-ea"/>
                                </a:rPr>
                                <m:t>(1)</m:t>
                              </m:r>
                            </m:sup>
                          </m:sSup>
                        </m:e>
                        <m:sub>
                          <m:r>
                            <a:rPr lang="en-US" altLang="zh-CN" sz="2000" i="1" dirty="0">
                              <a:solidFill>
                                <a:schemeClr val="accent1">
                                  <a:lumMod val="75000"/>
                                </a:schemeClr>
                              </a:solidFill>
                              <a:latin typeface="Cambria Math" panose="02040503050406030204" pitchFamily="18" charset="0"/>
                              <a:cs typeface="+mn-ea"/>
                            </a:rPr>
                            <m:t>𝑡</m:t>
                          </m:r>
                          <m:r>
                            <a:rPr lang="en-US" altLang="zh-CN" sz="2000" b="0" i="1" dirty="0" smtClean="0">
                              <a:solidFill>
                                <a:schemeClr val="accent1">
                                  <a:lumMod val="75000"/>
                                </a:schemeClr>
                              </a:solidFill>
                              <a:latin typeface="Cambria Math" panose="02040503050406030204" pitchFamily="18" charset="0"/>
                              <a:cs typeface="+mn-ea"/>
                            </a:rPr>
                            <m:t>+1</m:t>
                          </m:r>
                        </m:sub>
                      </m:sSub>
                      <m:r>
                        <a:rPr lang="en-US" altLang="zh-CN" sz="2000" b="0" i="1" dirty="0" smtClean="0">
                          <a:solidFill>
                            <a:schemeClr val="accent1">
                              <a:lumMod val="75000"/>
                            </a:schemeClr>
                          </a:solidFill>
                          <a:latin typeface="Cambria Math" panose="02040503050406030204" pitchFamily="18" charset="0"/>
                          <a:cs typeface="+mn-ea"/>
                        </a:rPr>
                        <m:t>=</m:t>
                      </m:r>
                      <m:f>
                        <m:fPr>
                          <m:ctrlPr>
                            <a:rPr lang="en-US" altLang="zh-CN" sz="2000" b="0" i="1" dirty="0" smtClean="0">
                              <a:solidFill>
                                <a:schemeClr val="accent1">
                                  <a:lumMod val="75000"/>
                                </a:schemeClr>
                              </a:solidFill>
                              <a:latin typeface="Cambria Math" panose="02040503050406030204" pitchFamily="18" charset="0"/>
                              <a:cs typeface="+mn-ea"/>
                            </a:rPr>
                          </m:ctrlPr>
                        </m:fPr>
                        <m:num>
                          <m:sSub>
                            <m:sSubPr>
                              <m:ctrlPr>
                                <a:rPr lang="en-US" altLang="zh-CN" sz="2000" b="0" i="1" dirty="0" smtClean="0">
                                  <a:solidFill>
                                    <a:schemeClr val="accent1">
                                      <a:lumMod val="75000"/>
                                    </a:schemeClr>
                                  </a:solidFill>
                                  <a:latin typeface="Cambria Math" panose="02040503050406030204" pitchFamily="18" charset="0"/>
                                  <a:cs typeface="+mn-ea"/>
                                </a:rPr>
                              </m:ctrlPr>
                            </m:sSubPr>
                            <m:e>
                              <m:r>
                                <a:rPr lang="en-US" altLang="zh-CN" sz="2000" b="0" i="1" dirty="0" smtClean="0">
                                  <a:solidFill>
                                    <a:schemeClr val="accent1">
                                      <a:lumMod val="75000"/>
                                    </a:schemeClr>
                                  </a:solidFill>
                                  <a:latin typeface="Cambria Math" panose="02040503050406030204" pitchFamily="18" charset="0"/>
                                  <a:cs typeface="+mn-ea"/>
                                </a:rPr>
                                <m:t>𝑦</m:t>
                              </m:r>
                            </m:e>
                            <m:sub>
                              <m:r>
                                <a:rPr lang="en-US" altLang="zh-CN" sz="2000" b="0" i="1" dirty="0" smtClean="0">
                                  <a:solidFill>
                                    <a:schemeClr val="accent1">
                                      <a:lumMod val="75000"/>
                                    </a:schemeClr>
                                  </a:solidFill>
                                  <a:latin typeface="Cambria Math" panose="02040503050406030204" pitchFamily="18" charset="0"/>
                                  <a:cs typeface="+mn-ea"/>
                                </a:rPr>
                                <m:t>𝑡</m:t>
                              </m:r>
                            </m:sub>
                          </m:sSub>
                          <m:r>
                            <a:rPr lang="en-US" altLang="zh-CN" sz="2000" b="0" i="1" dirty="0" smtClean="0">
                              <a:solidFill>
                                <a:schemeClr val="accent1">
                                  <a:lumMod val="75000"/>
                                </a:schemeClr>
                              </a:solidFill>
                              <a:latin typeface="Cambria Math" panose="02040503050406030204" pitchFamily="18" charset="0"/>
                              <a:cs typeface="+mn-ea"/>
                            </a:rPr>
                            <m:t>+</m:t>
                          </m:r>
                          <m:sSub>
                            <m:sSubPr>
                              <m:ctrlPr>
                                <a:rPr lang="en-US" altLang="zh-CN" sz="2000" b="0" i="1" dirty="0" smtClean="0">
                                  <a:solidFill>
                                    <a:schemeClr val="accent1">
                                      <a:lumMod val="75000"/>
                                    </a:schemeClr>
                                  </a:solidFill>
                                  <a:latin typeface="Cambria Math" panose="02040503050406030204" pitchFamily="18" charset="0"/>
                                  <a:cs typeface="+mn-ea"/>
                                </a:rPr>
                              </m:ctrlPr>
                            </m:sSubPr>
                            <m:e>
                              <m:r>
                                <a:rPr lang="en-US" altLang="zh-CN" sz="2000" b="0" i="1" dirty="0" smtClean="0">
                                  <a:solidFill>
                                    <a:schemeClr val="accent1">
                                      <a:lumMod val="75000"/>
                                    </a:schemeClr>
                                  </a:solidFill>
                                  <a:latin typeface="Cambria Math" panose="02040503050406030204" pitchFamily="18" charset="0"/>
                                  <a:cs typeface="+mn-ea"/>
                                </a:rPr>
                                <m:t>𝑦</m:t>
                              </m:r>
                            </m:e>
                            <m:sub>
                              <m:r>
                                <a:rPr lang="en-US" altLang="zh-CN" sz="2000" b="0" i="1" dirty="0" smtClean="0">
                                  <a:solidFill>
                                    <a:schemeClr val="accent1">
                                      <a:lumMod val="75000"/>
                                    </a:schemeClr>
                                  </a:solidFill>
                                  <a:latin typeface="Cambria Math" panose="02040503050406030204" pitchFamily="18" charset="0"/>
                                  <a:cs typeface="+mn-ea"/>
                                </a:rPr>
                                <m:t>𝑡</m:t>
                              </m:r>
                              <m:r>
                                <a:rPr lang="en-US" altLang="zh-CN" sz="2000" b="0" i="1" dirty="0" smtClean="0">
                                  <a:solidFill>
                                    <a:schemeClr val="accent1">
                                      <a:lumMod val="75000"/>
                                    </a:schemeClr>
                                  </a:solidFill>
                                  <a:latin typeface="Cambria Math" panose="02040503050406030204" pitchFamily="18" charset="0"/>
                                  <a:cs typeface="+mn-ea"/>
                                </a:rPr>
                                <m:t>−1</m:t>
                              </m:r>
                            </m:sub>
                          </m:sSub>
                          <m:r>
                            <a:rPr lang="en-US" altLang="zh-CN" sz="2000" b="0" i="1" dirty="0" smtClean="0">
                              <a:solidFill>
                                <a:schemeClr val="accent1">
                                  <a:lumMod val="75000"/>
                                </a:schemeClr>
                              </a:solidFill>
                              <a:latin typeface="Cambria Math" panose="02040503050406030204" pitchFamily="18" charset="0"/>
                              <a:cs typeface="+mn-ea"/>
                            </a:rPr>
                            <m:t>+</m:t>
                          </m:r>
                          <m:sSub>
                            <m:sSubPr>
                              <m:ctrlPr>
                                <a:rPr lang="en-US" altLang="zh-CN" sz="2000" b="0" i="1" dirty="0" smtClean="0">
                                  <a:solidFill>
                                    <a:schemeClr val="accent1">
                                      <a:lumMod val="75000"/>
                                    </a:schemeClr>
                                  </a:solidFill>
                                  <a:latin typeface="Cambria Math" panose="02040503050406030204" pitchFamily="18" charset="0"/>
                                  <a:cs typeface="+mn-ea"/>
                                </a:rPr>
                              </m:ctrlPr>
                            </m:sSubPr>
                            <m:e>
                              <m:r>
                                <a:rPr lang="en-US" altLang="zh-CN" sz="2000" b="0" i="1" dirty="0" smtClean="0">
                                  <a:solidFill>
                                    <a:schemeClr val="accent1">
                                      <a:lumMod val="75000"/>
                                    </a:schemeClr>
                                  </a:solidFill>
                                  <a:latin typeface="Cambria Math" panose="02040503050406030204" pitchFamily="18" charset="0"/>
                                  <a:cs typeface="+mn-ea"/>
                                </a:rPr>
                                <m:t>𝑦</m:t>
                              </m:r>
                            </m:e>
                            <m:sub>
                              <m:r>
                                <a:rPr lang="en-US" altLang="zh-CN" sz="2000" b="0" i="1" dirty="0" smtClean="0">
                                  <a:solidFill>
                                    <a:schemeClr val="accent1">
                                      <a:lumMod val="75000"/>
                                    </a:schemeClr>
                                  </a:solidFill>
                                  <a:latin typeface="Cambria Math" panose="02040503050406030204" pitchFamily="18" charset="0"/>
                                  <a:cs typeface="+mn-ea"/>
                                </a:rPr>
                                <m:t>𝑡</m:t>
                              </m:r>
                              <m:r>
                                <a:rPr lang="en-US" altLang="zh-CN" sz="2000" b="0" i="1" dirty="0" smtClean="0">
                                  <a:solidFill>
                                    <a:schemeClr val="accent1">
                                      <a:lumMod val="75000"/>
                                    </a:schemeClr>
                                  </a:solidFill>
                                  <a:latin typeface="Cambria Math" panose="02040503050406030204" pitchFamily="18" charset="0"/>
                                  <a:cs typeface="+mn-ea"/>
                                </a:rPr>
                                <m:t>−2</m:t>
                              </m:r>
                            </m:sub>
                          </m:sSub>
                          <m:r>
                            <a:rPr lang="en-US" altLang="zh-CN" sz="2000" b="0" i="1" dirty="0" smtClean="0">
                              <a:solidFill>
                                <a:schemeClr val="accent1">
                                  <a:lumMod val="75000"/>
                                </a:schemeClr>
                              </a:solidFill>
                              <a:latin typeface="Cambria Math" panose="02040503050406030204" pitchFamily="18" charset="0"/>
                              <a:cs typeface="+mn-ea"/>
                            </a:rPr>
                            <m:t>+</m:t>
                          </m:r>
                          <m:sSub>
                            <m:sSubPr>
                              <m:ctrlPr>
                                <a:rPr lang="en-US" altLang="zh-CN" sz="2000" b="0" i="1" dirty="0" smtClean="0">
                                  <a:solidFill>
                                    <a:schemeClr val="accent1">
                                      <a:lumMod val="75000"/>
                                    </a:schemeClr>
                                  </a:solidFill>
                                  <a:latin typeface="Cambria Math" panose="02040503050406030204" pitchFamily="18" charset="0"/>
                                  <a:cs typeface="+mn-ea"/>
                                </a:rPr>
                              </m:ctrlPr>
                            </m:sSubPr>
                            <m:e>
                              <m:r>
                                <a:rPr lang="en-US" altLang="zh-CN" sz="2000" b="0" i="1" dirty="0" smtClean="0">
                                  <a:solidFill>
                                    <a:schemeClr val="accent1">
                                      <a:lumMod val="75000"/>
                                    </a:schemeClr>
                                  </a:solidFill>
                                  <a:latin typeface="Cambria Math" panose="02040503050406030204" pitchFamily="18" charset="0"/>
                                  <a:cs typeface="+mn-ea"/>
                                </a:rPr>
                                <m:t>𝑦</m:t>
                              </m:r>
                            </m:e>
                            <m:sub>
                              <m:r>
                                <a:rPr lang="en-US" altLang="zh-CN" sz="2000" b="0" i="1" dirty="0" smtClean="0">
                                  <a:solidFill>
                                    <a:schemeClr val="accent1">
                                      <a:lumMod val="75000"/>
                                    </a:schemeClr>
                                  </a:solidFill>
                                  <a:latin typeface="Cambria Math" panose="02040503050406030204" pitchFamily="18" charset="0"/>
                                  <a:cs typeface="+mn-ea"/>
                                </a:rPr>
                                <m:t>𝑡</m:t>
                              </m:r>
                              <m:r>
                                <a:rPr lang="en-US" altLang="zh-CN" sz="2000" b="0" i="1" dirty="0" smtClean="0">
                                  <a:solidFill>
                                    <a:schemeClr val="accent1">
                                      <a:lumMod val="75000"/>
                                    </a:schemeClr>
                                  </a:solidFill>
                                  <a:latin typeface="Cambria Math" panose="02040503050406030204" pitchFamily="18" charset="0"/>
                                  <a:cs typeface="+mn-ea"/>
                                </a:rPr>
                                <m:t>−3</m:t>
                              </m:r>
                            </m:sub>
                          </m:sSub>
                        </m:num>
                        <m:den>
                          <m:r>
                            <a:rPr lang="en-US" altLang="zh-CN" sz="2000" b="0" i="1" dirty="0" smtClean="0">
                              <a:solidFill>
                                <a:schemeClr val="accent1">
                                  <a:lumMod val="75000"/>
                                </a:schemeClr>
                              </a:solidFill>
                              <a:latin typeface="Cambria Math" panose="02040503050406030204" pitchFamily="18" charset="0"/>
                              <a:cs typeface="+mn-ea"/>
                            </a:rPr>
                            <m:t>4</m:t>
                          </m:r>
                        </m:den>
                      </m:f>
                      <m:r>
                        <a:rPr lang="en-US" altLang="zh-CN" sz="2000" b="0" i="1" dirty="0" smtClean="0">
                          <a:solidFill>
                            <a:schemeClr val="accent1">
                              <a:lumMod val="75000"/>
                            </a:schemeClr>
                          </a:solidFill>
                          <a:latin typeface="Cambria Math" panose="02040503050406030204" pitchFamily="18" charset="0"/>
                          <a:cs typeface="+mn-ea"/>
                        </a:rPr>
                        <m:t>,</m:t>
                      </m:r>
                      <m:r>
                        <a:rPr lang="en-US" altLang="zh-CN" sz="2000" b="0" i="1" dirty="0" smtClean="0">
                          <a:solidFill>
                            <a:schemeClr val="accent1">
                              <a:lumMod val="75000"/>
                            </a:schemeClr>
                          </a:solidFill>
                          <a:latin typeface="Cambria Math" panose="02040503050406030204" pitchFamily="18" charset="0"/>
                          <a:cs typeface="+mn-ea"/>
                        </a:rPr>
                        <m:t>𝑡</m:t>
                      </m:r>
                      <m:r>
                        <a:rPr lang="en-US" altLang="zh-CN" sz="2000" b="0" i="1" dirty="0" smtClean="0">
                          <a:solidFill>
                            <a:schemeClr val="accent1">
                              <a:lumMod val="75000"/>
                            </a:schemeClr>
                          </a:solidFill>
                          <a:latin typeface="Cambria Math" panose="02040503050406030204" pitchFamily="18" charset="0"/>
                          <a:cs typeface="+mn-ea"/>
                        </a:rPr>
                        <m:t>=4,5,…,11</m:t>
                      </m:r>
                    </m:oMath>
                  </m:oMathPara>
                </a14:m>
                <a:endParaRPr lang="en-US" altLang="zh-CN" sz="2000" b="0" dirty="0">
                  <a:solidFill>
                    <a:schemeClr val="accent1">
                      <a:lumMod val="75000"/>
                    </a:schemeClr>
                  </a:solidFill>
                  <a:latin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sSub>
                        <m:sSubPr>
                          <m:ctrlPr>
                            <a:rPr lang="en-US" altLang="zh-CN" sz="2000" i="1" dirty="0">
                              <a:solidFill>
                                <a:schemeClr val="accent1">
                                  <a:lumMod val="75000"/>
                                </a:schemeClr>
                              </a:solidFill>
                              <a:latin typeface="Cambria Math" panose="02040503050406030204" pitchFamily="18" charset="0"/>
                              <a:cs typeface="+mn-ea"/>
                            </a:rPr>
                          </m:ctrlPr>
                        </m:sSubPr>
                        <m:e>
                          <m:sSup>
                            <m:sSupPr>
                              <m:ctrlPr>
                                <a:rPr lang="en-US" altLang="zh-CN" sz="2000" i="1" dirty="0">
                                  <a:solidFill>
                                    <a:schemeClr val="accent1">
                                      <a:lumMod val="75000"/>
                                    </a:schemeClr>
                                  </a:solidFill>
                                  <a:latin typeface="Cambria Math" panose="02040503050406030204" pitchFamily="18" charset="0"/>
                                  <a:cs typeface="+mn-ea"/>
                                </a:rPr>
                              </m:ctrlPr>
                            </m:sSupPr>
                            <m:e>
                              <m:acc>
                                <m:accPr>
                                  <m:chr m:val="̂"/>
                                  <m:ctrlPr>
                                    <a:rPr lang="en-US" altLang="zh-CN" sz="2000" i="1" dirty="0">
                                      <a:solidFill>
                                        <a:schemeClr val="accent1">
                                          <a:lumMod val="75000"/>
                                        </a:schemeClr>
                                      </a:solidFill>
                                      <a:latin typeface="Cambria Math" panose="02040503050406030204" pitchFamily="18" charset="0"/>
                                      <a:cs typeface="+mn-ea"/>
                                    </a:rPr>
                                  </m:ctrlPr>
                                </m:accPr>
                                <m:e>
                                  <m:r>
                                    <a:rPr lang="en-US" altLang="zh-CN" sz="2000" i="1" dirty="0">
                                      <a:solidFill>
                                        <a:schemeClr val="accent1">
                                          <a:lumMod val="75000"/>
                                        </a:schemeClr>
                                      </a:solidFill>
                                      <a:latin typeface="Cambria Math" panose="02040503050406030204" pitchFamily="18" charset="0"/>
                                      <a:cs typeface="+mn-ea"/>
                                    </a:rPr>
                                    <m:t>𝑦</m:t>
                                  </m:r>
                                </m:e>
                              </m:acc>
                            </m:e>
                            <m:sup>
                              <m:r>
                                <a:rPr lang="en-US" altLang="zh-CN" sz="2000" b="0" i="1" dirty="0" smtClean="0">
                                  <a:solidFill>
                                    <a:schemeClr val="accent1">
                                      <a:lumMod val="75000"/>
                                    </a:schemeClr>
                                  </a:solidFill>
                                  <a:latin typeface="Cambria Math" panose="02040503050406030204" pitchFamily="18" charset="0"/>
                                  <a:cs typeface="+mn-ea"/>
                                </a:rPr>
                                <m:t>(2)</m:t>
                              </m:r>
                            </m:sup>
                          </m:sSup>
                        </m:e>
                        <m:sub>
                          <m:r>
                            <a:rPr lang="en-US" altLang="zh-CN" sz="2000" i="1" dirty="0">
                              <a:solidFill>
                                <a:schemeClr val="accent1">
                                  <a:lumMod val="75000"/>
                                </a:schemeClr>
                              </a:solidFill>
                              <a:latin typeface="Cambria Math" panose="02040503050406030204" pitchFamily="18" charset="0"/>
                              <a:cs typeface="+mn-ea"/>
                            </a:rPr>
                            <m:t>𝑡</m:t>
                          </m:r>
                          <m:r>
                            <a:rPr lang="en-US" altLang="zh-CN" sz="2000" i="1" dirty="0">
                              <a:solidFill>
                                <a:schemeClr val="accent1">
                                  <a:lumMod val="75000"/>
                                </a:schemeClr>
                              </a:solidFill>
                              <a:latin typeface="Cambria Math" panose="02040503050406030204" pitchFamily="18" charset="0"/>
                              <a:cs typeface="+mn-ea"/>
                            </a:rPr>
                            <m:t>+1</m:t>
                          </m:r>
                        </m:sub>
                      </m:sSub>
                      <m:r>
                        <a:rPr lang="en-US" altLang="zh-CN" sz="2000" i="1" dirty="0">
                          <a:solidFill>
                            <a:schemeClr val="accent1">
                              <a:lumMod val="75000"/>
                            </a:schemeClr>
                          </a:solidFill>
                          <a:latin typeface="Cambria Math" panose="02040503050406030204" pitchFamily="18" charset="0"/>
                          <a:cs typeface="+mn-ea"/>
                        </a:rPr>
                        <m:t>=</m:t>
                      </m:r>
                      <m:f>
                        <m:fPr>
                          <m:ctrlPr>
                            <a:rPr lang="en-US" altLang="zh-CN" sz="2000" i="1" dirty="0">
                              <a:solidFill>
                                <a:schemeClr val="accent1">
                                  <a:lumMod val="75000"/>
                                </a:schemeClr>
                              </a:solidFill>
                              <a:latin typeface="Cambria Math" panose="02040503050406030204" pitchFamily="18" charset="0"/>
                              <a:cs typeface="+mn-ea"/>
                            </a:rPr>
                          </m:ctrlPr>
                        </m:fPr>
                        <m:num>
                          <m:sSub>
                            <m:sSubPr>
                              <m:ctrlPr>
                                <a:rPr lang="en-US" altLang="zh-CN" sz="2000" i="1" dirty="0">
                                  <a:solidFill>
                                    <a:schemeClr val="accent1">
                                      <a:lumMod val="75000"/>
                                    </a:schemeClr>
                                  </a:solidFill>
                                  <a:latin typeface="Cambria Math" panose="02040503050406030204" pitchFamily="18" charset="0"/>
                                  <a:cs typeface="+mn-ea"/>
                                </a:rPr>
                              </m:ctrlPr>
                            </m:sSubPr>
                            <m:e>
                              <m:r>
                                <a:rPr lang="en-US" altLang="zh-CN" sz="2000" i="1" dirty="0">
                                  <a:solidFill>
                                    <a:schemeClr val="accent1">
                                      <a:lumMod val="75000"/>
                                    </a:schemeClr>
                                  </a:solidFill>
                                  <a:latin typeface="Cambria Math" panose="02040503050406030204" pitchFamily="18" charset="0"/>
                                  <a:cs typeface="+mn-ea"/>
                                </a:rPr>
                                <m:t>𝑦</m:t>
                              </m:r>
                            </m:e>
                            <m:sub>
                              <m:r>
                                <a:rPr lang="en-US" altLang="zh-CN" sz="2000" i="1" dirty="0">
                                  <a:solidFill>
                                    <a:schemeClr val="accent1">
                                      <a:lumMod val="75000"/>
                                    </a:schemeClr>
                                  </a:solidFill>
                                  <a:latin typeface="Cambria Math" panose="02040503050406030204" pitchFamily="18" charset="0"/>
                                  <a:cs typeface="+mn-ea"/>
                                </a:rPr>
                                <m:t>𝑡</m:t>
                              </m:r>
                            </m:sub>
                          </m:sSub>
                          <m:r>
                            <a:rPr lang="en-US" altLang="zh-CN" sz="2000" i="1" dirty="0">
                              <a:solidFill>
                                <a:schemeClr val="accent1">
                                  <a:lumMod val="75000"/>
                                </a:schemeClr>
                              </a:solidFill>
                              <a:latin typeface="Cambria Math" panose="02040503050406030204" pitchFamily="18" charset="0"/>
                              <a:cs typeface="+mn-ea"/>
                            </a:rPr>
                            <m:t>+</m:t>
                          </m:r>
                          <m:sSub>
                            <m:sSubPr>
                              <m:ctrlPr>
                                <a:rPr lang="en-US" altLang="zh-CN" sz="2000" i="1" dirty="0">
                                  <a:solidFill>
                                    <a:schemeClr val="accent1">
                                      <a:lumMod val="75000"/>
                                    </a:schemeClr>
                                  </a:solidFill>
                                  <a:latin typeface="Cambria Math" panose="02040503050406030204" pitchFamily="18" charset="0"/>
                                  <a:cs typeface="+mn-ea"/>
                                </a:rPr>
                              </m:ctrlPr>
                            </m:sSubPr>
                            <m:e>
                              <m:r>
                                <a:rPr lang="en-US" altLang="zh-CN" sz="2000" i="1" dirty="0">
                                  <a:solidFill>
                                    <a:schemeClr val="accent1">
                                      <a:lumMod val="75000"/>
                                    </a:schemeClr>
                                  </a:solidFill>
                                  <a:latin typeface="Cambria Math" panose="02040503050406030204" pitchFamily="18" charset="0"/>
                                  <a:cs typeface="+mn-ea"/>
                                </a:rPr>
                                <m:t>𝑦</m:t>
                              </m:r>
                            </m:e>
                            <m:sub>
                              <m:r>
                                <a:rPr lang="en-US" altLang="zh-CN" sz="2000" i="1" dirty="0">
                                  <a:solidFill>
                                    <a:schemeClr val="accent1">
                                      <a:lumMod val="75000"/>
                                    </a:schemeClr>
                                  </a:solidFill>
                                  <a:latin typeface="Cambria Math" panose="02040503050406030204" pitchFamily="18" charset="0"/>
                                  <a:cs typeface="+mn-ea"/>
                                </a:rPr>
                                <m:t>𝑡</m:t>
                              </m:r>
                              <m:r>
                                <a:rPr lang="en-US" altLang="zh-CN" sz="2000" i="1" dirty="0">
                                  <a:solidFill>
                                    <a:schemeClr val="accent1">
                                      <a:lumMod val="75000"/>
                                    </a:schemeClr>
                                  </a:solidFill>
                                  <a:latin typeface="Cambria Math" panose="02040503050406030204" pitchFamily="18" charset="0"/>
                                  <a:cs typeface="+mn-ea"/>
                                </a:rPr>
                                <m:t>−1</m:t>
                              </m:r>
                            </m:sub>
                          </m:sSub>
                          <m:r>
                            <a:rPr lang="en-US" altLang="zh-CN" sz="2000" i="1" dirty="0">
                              <a:solidFill>
                                <a:schemeClr val="accent1">
                                  <a:lumMod val="75000"/>
                                </a:schemeClr>
                              </a:solidFill>
                              <a:latin typeface="Cambria Math" panose="02040503050406030204" pitchFamily="18" charset="0"/>
                              <a:cs typeface="+mn-ea"/>
                            </a:rPr>
                            <m:t>+</m:t>
                          </m:r>
                          <m:sSub>
                            <m:sSubPr>
                              <m:ctrlPr>
                                <a:rPr lang="en-US" altLang="zh-CN" sz="2000" i="1" dirty="0">
                                  <a:solidFill>
                                    <a:schemeClr val="accent1">
                                      <a:lumMod val="75000"/>
                                    </a:schemeClr>
                                  </a:solidFill>
                                  <a:latin typeface="Cambria Math" panose="02040503050406030204" pitchFamily="18" charset="0"/>
                                  <a:cs typeface="+mn-ea"/>
                                </a:rPr>
                              </m:ctrlPr>
                            </m:sSubPr>
                            <m:e>
                              <m:r>
                                <a:rPr lang="en-US" altLang="zh-CN" sz="2000" i="1" dirty="0">
                                  <a:solidFill>
                                    <a:schemeClr val="accent1">
                                      <a:lumMod val="75000"/>
                                    </a:schemeClr>
                                  </a:solidFill>
                                  <a:latin typeface="Cambria Math" panose="02040503050406030204" pitchFamily="18" charset="0"/>
                                  <a:cs typeface="+mn-ea"/>
                                </a:rPr>
                                <m:t>𝑦</m:t>
                              </m:r>
                            </m:e>
                            <m:sub>
                              <m:r>
                                <a:rPr lang="en-US" altLang="zh-CN" sz="2000" i="1" dirty="0">
                                  <a:solidFill>
                                    <a:schemeClr val="accent1">
                                      <a:lumMod val="75000"/>
                                    </a:schemeClr>
                                  </a:solidFill>
                                  <a:latin typeface="Cambria Math" panose="02040503050406030204" pitchFamily="18" charset="0"/>
                                  <a:cs typeface="+mn-ea"/>
                                </a:rPr>
                                <m:t>𝑡</m:t>
                              </m:r>
                              <m:r>
                                <a:rPr lang="en-US" altLang="zh-CN" sz="2000" i="1" dirty="0">
                                  <a:solidFill>
                                    <a:schemeClr val="accent1">
                                      <a:lumMod val="75000"/>
                                    </a:schemeClr>
                                  </a:solidFill>
                                  <a:latin typeface="Cambria Math" panose="02040503050406030204" pitchFamily="18" charset="0"/>
                                  <a:cs typeface="+mn-ea"/>
                                </a:rPr>
                                <m:t>−2</m:t>
                              </m:r>
                            </m:sub>
                          </m:sSub>
                          <m:r>
                            <a:rPr lang="en-US" altLang="zh-CN" sz="2000" i="1" dirty="0">
                              <a:solidFill>
                                <a:schemeClr val="accent1">
                                  <a:lumMod val="75000"/>
                                </a:schemeClr>
                              </a:solidFill>
                              <a:latin typeface="Cambria Math" panose="02040503050406030204" pitchFamily="18" charset="0"/>
                              <a:cs typeface="+mn-ea"/>
                            </a:rPr>
                            <m:t>+</m:t>
                          </m:r>
                          <m:sSub>
                            <m:sSubPr>
                              <m:ctrlPr>
                                <a:rPr lang="en-US" altLang="zh-CN" sz="2000" i="1" dirty="0">
                                  <a:solidFill>
                                    <a:schemeClr val="accent1">
                                      <a:lumMod val="75000"/>
                                    </a:schemeClr>
                                  </a:solidFill>
                                  <a:latin typeface="Cambria Math" panose="02040503050406030204" pitchFamily="18" charset="0"/>
                                  <a:cs typeface="+mn-ea"/>
                                </a:rPr>
                              </m:ctrlPr>
                            </m:sSubPr>
                            <m:e>
                              <m:r>
                                <a:rPr lang="en-US" altLang="zh-CN" sz="2000" i="1" dirty="0">
                                  <a:solidFill>
                                    <a:schemeClr val="accent1">
                                      <a:lumMod val="75000"/>
                                    </a:schemeClr>
                                  </a:solidFill>
                                  <a:latin typeface="Cambria Math" panose="02040503050406030204" pitchFamily="18" charset="0"/>
                                  <a:cs typeface="+mn-ea"/>
                                </a:rPr>
                                <m:t>𝑦</m:t>
                              </m:r>
                            </m:e>
                            <m:sub>
                              <m:r>
                                <a:rPr lang="en-US" altLang="zh-CN" sz="2000" i="1" dirty="0">
                                  <a:solidFill>
                                    <a:schemeClr val="accent1">
                                      <a:lumMod val="75000"/>
                                    </a:schemeClr>
                                  </a:solidFill>
                                  <a:latin typeface="Cambria Math" panose="02040503050406030204" pitchFamily="18" charset="0"/>
                                  <a:cs typeface="+mn-ea"/>
                                </a:rPr>
                                <m:t>𝑡</m:t>
                              </m:r>
                              <m:r>
                                <a:rPr lang="en-US" altLang="zh-CN" sz="2000" i="1" dirty="0">
                                  <a:solidFill>
                                    <a:schemeClr val="accent1">
                                      <a:lumMod val="75000"/>
                                    </a:schemeClr>
                                  </a:solidFill>
                                  <a:latin typeface="Cambria Math" panose="02040503050406030204" pitchFamily="18" charset="0"/>
                                  <a:cs typeface="+mn-ea"/>
                                </a:rPr>
                                <m:t>−3</m:t>
                              </m:r>
                            </m:sub>
                          </m:sSub>
                          <m:r>
                            <a:rPr lang="en-US" altLang="zh-CN" sz="2000" b="0" i="1" dirty="0" smtClean="0">
                              <a:solidFill>
                                <a:schemeClr val="accent1">
                                  <a:lumMod val="75000"/>
                                </a:schemeClr>
                              </a:solidFill>
                              <a:latin typeface="Cambria Math" panose="02040503050406030204" pitchFamily="18" charset="0"/>
                              <a:cs typeface="+mn-ea"/>
                            </a:rPr>
                            <m:t>+</m:t>
                          </m:r>
                          <m:sSub>
                            <m:sSubPr>
                              <m:ctrlPr>
                                <a:rPr lang="en-US" altLang="zh-CN" sz="2000" b="0" i="1" dirty="0" smtClean="0">
                                  <a:solidFill>
                                    <a:schemeClr val="accent1">
                                      <a:lumMod val="75000"/>
                                    </a:schemeClr>
                                  </a:solidFill>
                                  <a:latin typeface="Cambria Math" panose="02040503050406030204" pitchFamily="18" charset="0"/>
                                  <a:cs typeface="+mn-ea"/>
                                </a:rPr>
                              </m:ctrlPr>
                            </m:sSubPr>
                            <m:e>
                              <m:r>
                                <a:rPr lang="en-US" altLang="zh-CN" sz="2000" b="0" i="1" dirty="0" smtClean="0">
                                  <a:solidFill>
                                    <a:schemeClr val="accent1">
                                      <a:lumMod val="75000"/>
                                    </a:schemeClr>
                                  </a:solidFill>
                                  <a:latin typeface="Cambria Math" panose="02040503050406030204" pitchFamily="18" charset="0"/>
                                  <a:cs typeface="+mn-ea"/>
                                </a:rPr>
                                <m:t>𝑦</m:t>
                              </m:r>
                            </m:e>
                            <m:sub>
                              <m:r>
                                <a:rPr lang="en-US" altLang="zh-CN" sz="2000" b="0" i="1" dirty="0" smtClean="0">
                                  <a:solidFill>
                                    <a:schemeClr val="accent1">
                                      <a:lumMod val="75000"/>
                                    </a:schemeClr>
                                  </a:solidFill>
                                  <a:latin typeface="Cambria Math" panose="02040503050406030204" pitchFamily="18" charset="0"/>
                                  <a:cs typeface="+mn-ea"/>
                                </a:rPr>
                                <m:t>𝑡</m:t>
                              </m:r>
                              <m:r>
                                <a:rPr lang="en-US" altLang="zh-CN" sz="2000" b="0" i="1" dirty="0" smtClean="0">
                                  <a:solidFill>
                                    <a:schemeClr val="accent1">
                                      <a:lumMod val="75000"/>
                                    </a:schemeClr>
                                  </a:solidFill>
                                  <a:latin typeface="Cambria Math" panose="02040503050406030204" pitchFamily="18" charset="0"/>
                                  <a:cs typeface="+mn-ea"/>
                                </a:rPr>
                                <m:t>−4</m:t>
                              </m:r>
                            </m:sub>
                          </m:sSub>
                        </m:num>
                        <m:den>
                          <m:r>
                            <a:rPr lang="en-US" altLang="zh-CN" sz="2000" b="0" i="1" dirty="0" smtClean="0">
                              <a:solidFill>
                                <a:schemeClr val="accent1">
                                  <a:lumMod val="75000"/>
                                </a:schemeClr>
                              </a:solidFill>
                              <a:latin typeface="Cambria Math" panose="02040503050406030204" pitchFamily="18" charset="0"/>
                              <a:cs typeface="+mn-ea"/>
                            </a:rPr>
                            <m:t>5</m:t>
                          </m:r>
                        </m:den>
                      </m:f>
                      <m:r>
                        <a:rPr lang="en-US" altLang="zh-CN" sz="2000" i="1" dirty="0">
                          <a:solidFill>
                            <a:schemeClr val="accent1">
                              <a:lumMod val="75000"/>
                            </a:schemeClr>
                          </a:solidFill>
                          <a:latin typeface="Cambria Math" panose="02040503050406030204" pitchFamily="18" charset="0"/>
                          <a:cs typeface="+mn-ea"/>
                        </a:rPr>
                        <m:t>,</m:t>
                      </m:r>
                      <m:r>
                        <a:rPr lang="en-US" altLang="zh-CN" sz="2000" i="1" dirty="0">
                          <a:solidFill>
                            <a:schemeClr val="accent1">
                              <a:lumMod val="75000"/>
                            </a:schemeClr>
                          </a:solidFill>
                          <a:latin typeface="Cambria Math" panose="02040503050406030204" pitchFamily="18" charset="0"/>
                          <a:cs typeface="+mn-ea"/>
                        </a:rPr>
                        <m:t>𝑡</m:t>
                      </m:r>
                      <m:r>
                        <a:rPr lang="en-US" altLang="zh-CN" sz="2000" i="1" dirty="0">
                          <a:solidFill>
                            <a:schemeClr val="accent1">
                              <a:lumMod val="75000"/>
                            </a:schemeClr>
                          </a:solidFill>
                          <a:latin typeface="Cambria Math" panose="02040503050406030204" pitchFamily="18" charset="0"/>
                          <a:cs typeface="+mn-ea"/>
                        </a:rPr>
                        <m:t>=5,…,11</m:t>
                      </m:r>
                    </m:oMath>
                  </m:oMathPara>
                </a14:m>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r>
                  <a:rPr lang="zh-CN" altLang="en-US" sz="2000" b="0" dirty="0">
                    <a:solidFill>
                      <a:schemeClr val="accent1">
                        <a:lumMod val="75000"/>
                      </a:schemeClr>
                    </a:solidFill>
                    <a:latin typeface="黑体" panose="02010609060101010101" pitchFamily="49" charset="-122"/>
                    <a:cs typeface="+mn-ea"/>
                  </a:rPr>
                  <a:t>当</a:t>
                </a:r>
                <a:r>
                  <a:rPr lang="en-US" altLang="zh-CN" sz="2000" b="0" dirty="0">
                    <a:solidFill>
                      <a:schemeClr val="accent1">
                        <a:lumMod val="75000"/>
                      </a:schemeClr>
                    </a:solidFill>
                    <a:latin typeface="黑体" panose="02010609060101010101" pitchFamily="49" charset="-122"/>
                    <a:cs typeface="+mn-ea"/>
                  </a:rPr>
                  <a:t>N=4</a:t>
                </a:r>
                <a:r>
                  <a:rPr lang="zh-CN" altLang="en-US" sz="2000" b="0" dirty="0">
                    <a:solidFill>
                      <a:schemeClr val="accent1">
                        <a:lumMod val="75000"/>
                      </a:schemeClr>
                    </a:solidFill>
                    <a:latin typeface="黑体" panose="02010609060101010101" pitchFamily="49" charset="-122"/>
                    <a:cs typeface="+mn-ea"/>
                  </a:rPr>
                  <a:t>时，预测值</a:t>
                </a:r>
                <a14:m>
                  <m:oMath xmlns:m="http://schemas.openxmlformats.org/officeDocument/2006/math">
                    <m:sSubSup>
                      <m:sSubSupPr>
                        <m:ctrlPr>
                          <a:rPr lang="en-US" altLang="zh-CN" sz="2000" b="0" i="1" dirty="0" smtClean="0">
                            <a:solidFill>
                              <a:schemeClr val="accent1">
                                <a:lumMod val="75000"/>
                              </a:schemeClr>
                            </a:solidFill>
                            <a:latin typeface="Cambria Math" panose="02040503050406030204" pitchFamily="18" charset="0"/>
                            <a:cs typeface="+mn-ea"/>
                          </a:rPr>
                        </m:ctrlPr>
                      </m:sSubSupPr>
                      <m:e>
                        <m:acc>
                          <m:accPr>
                            <m:chr m:val="̂"/>
                            <m:ctrlPr>
                              <a:rPr lang="en-US" altLang="zh-CN" sz="2000" i="1" dirty="0">
                                <a:solidFill>
                                  <a:schemeClr val="accent1">
                                    <a:lumMod val="75000"/>
                                  </a:schemeClr>
                                </a:solidFill>
                                <a:latin typeface="Cambria Math" panose="02040503050406030204" pitchFamily="18" charset="0"/>
                                <a:cs typeface="+mn-ea"/>
                              </a:rPr>
                            </m:ctrlPr>
                          </m:accPr>
                          <m:e>
                            <m:r>
                              <a:rPr lang="en-US" altLang="zh-CN" sz="2000" i="1" dirty="0">
                                <a:solidFill>
                                  <a:schemeClr val="accent1">
                                    <a:lumMod val="75000"/>
                                  </a:schemeClr>
                                </a:solidFill>
                                <a:latin typeface="Cambria Math" panose="02040503050406030204" pitchFamily="18" charset="0"/>
                                <a:cs typeface="+mn-ea"/>
                              </a:rPr>
                              <m:t>𝑦</m:t>
                            </m:r>
                          </m:e>
                        </m:acc>
                      </m:e>
                      <m:sub>
                        <m:r>
                          <a:rPr lang="en-US" altLang="zh-CN" sz="2000" b="0" i="1" dirty="0" smtClean="0">
                            <a:solidFill>
                              <a:schemeClr val="accent1">
                                <a:lumMod val="75000"/>
                              </a:schemeClr>
                            </a:solidFill>
                            <a:latin typeface="Cambria Math" panose="02040503050406030204" pitchFamily="18" charset="0"/>
                            <a:cs typeface="+mn-ea"/>
                          </a:rPr>
                          <m:t>12</m:t>
                        </m:r>
                      </m:sub>
                      <m:sup>
                        <m:d>
                          <m:dPr>
                            <m:ctrlPr>
                              <a:rPr lang="en-US" altLang="zh-CN" sz="2000" b="0" i="1" dirty="0" smtClean="0">
                                <a:solidFill>
                                  <a:schemeClr val="accent1">
                                    <a:lumMod val="75000"/>
                                  </a:schemeClr>
                                </a:solidFill>
                                <a:latin typeface="Cambria Math" panose="02040503050406030204" pitchFamily="18" charset="0"/>
                                <a:cs typeface="+mn-ea"/>
                              </a:rPr>
                            </m:ctrlPr>
                          </m:dPr>
                          <m:e>
                            <m:r>
                              <a:rPr lang="en-US" altLang="zh-CN" sz="2000" i="1" dirty="0">
                                <a:solidFill>
                                  <a:schemeClr val="accent1">
                                    <a:lumMod val="75000"/>
                                  </a:schemeClr>
                                </a:solidFill>
                                <a:latin typeface="Cambria Math" panose="02040503050406030204" pitchFamily="18" charset="0"/>
                                <a:cs typeface="+mn-ea"/>
                              </a:rPr>
                              <m:t>1</m:t>
                            </m:r>
                          </m:e>
                        </m:d>
                      </m:sup>
                    </m:sSubSup>
                    <m:r>
                      <a:rPr lang="en-US" altLang="zh-CN" sz="2000" b="0" i="1" dirty="0" smtClean="0">
                        <a:solidFill>
                          <a:schemeClr val="accent1">
                            <a:lumMod val="75000"/>
                          </a:schemeClr>
                        </a:solidFill>
                        <a:latin typeface="Cambria Math" panose="02040503050406030204" pitchFamily="18" charset="0"/>
                        <a:cs typeface="+mn-ea"/>
                      </a:rPr>
                      <m:t>=993.6</m:t>
                    </m:r>
                  </m:oMath>
                </a14:m>
                <a:r>
                  <a:rPr lang="zh-CN" altLang="en-US" sz="2000" b="0" dirty="0">
                    <a:solidFill>
                      <a:schemeClr val="accent1">
                        <a:lumMod val="75000"/>
                      </a:schemeClr>
                    </a:solidFill>
                    <a:latin typeface="黑体" panose="02010609060101010101" pitchFamily="49" charset="-122"/>
                    <a:cs typeface="+mn-ea"/>
                  </a:rPr>
                  <a:t>，预测的标准误差为：</a:t>
                </a:r>
                <a:r>
                  <a:rPr lang="en-US" altLang="zh-CN" sz="2000" dirty="0">
                    <a:solidFill>
                      <a:schemeClr val="accent1">
                        <a:lumMod val="75000"/>
                      </a:schemeClr>
                    </a:solidFill>
                    <a:cs typeface="+mn-ea"/>
                  </a:rPr>
                  <a:t> </a:t>
                </a:r>
                <a14:m>
                  <m:oMath xmlns:m="http://schemas.openxmlformats.org/officeDocument/2006/math">
                    <m:sSub>
                      <m:sSubPr>
                        <m:ctrlPr>
                          <a:rPr lang="en-US" altLang="zh-CN" sz="2000" b="0" i="1" dirty="0" smtClean="0">
                            <a:solidFill>
                              <a:schemeClr val="accent1">
                                <a:lumMod val="75000"/>
                              </a:schemeClr>
                            </a:solidFill>
                            <a:latin typeface="Cambria Math" panose="02040503050406030204" pitchFamily="18" charset="0"/>
                            <a:cs typeface="+mn-ea"/>
                          </a:rPr>
                        </m:ctrlPr>
                      </m:sSubPr>
                      <m:e>
                        <m:r>
                          <a:rPr lang="en-US" altLang="zh-CN" sz="2000" b="0" i="1" dirty="0" smtClean="0">
                            <a:solidFill>
                              <a:schemeClr val="accent1">
                                <a:lumMod val="75000"/>
                              </a:schemeClr>
                            </a:solidFill>
                            <a:latin typeface="Cambria Math" panose="02040503050406030204" pitchFamily="18" charset="0"/>
                            <a:cs typeface="+mn-ea"/>
                          </a:rPr>
                          <m:t>𝑆</m:t>
                        </m:r>
                      </m:e>
                      <m:sub>
                        <m:r>
                          <a:rPr lang="en-US" altLang="zh-CN" sz="2000" b="0" i="1" dirty="0" smtClean="0">
                            <a:solidFill>
                              <a:schemeClr val="accent1">
                                <a:lumMod val="75000"/>
                              </a:schemeClr>
                            </a:solidFill>
                            <a:latin typeface="Cambria Math" panose="02040503050406030204" pitchFamily="18" charset="0"/>
                            <a:cs typeface="+mn-ea"/>
                          </a:rPr>
                          <m:t>1</m:t>
                        </m:r>
                      </m:sub>
                    </m:sSub>
                    <m:r>
                      <a:rPr lang="en-US" altLang="zh-CN" sz="2000" b="0" i="1" dirty="0" smtClean="0">
                        <a:solidFill>
                          <a:schemeClr val="accent1">
                            <a:lumMod val="75000"/>
                          </a:schemeClr>
                        </a:solidFill>
                        <a:latin typeface="Cambria Math" panose="02040503050406030204" pitchFamily="18" charset="0"/>
                        <a:cs typeface="+mn-ea"/>
                      </a:rPr>
                      <m:t>=150.5</m:t>
                    </m:r>
                  </m:oMath>
                </a14:m>
                <a:endParaRPr lang="en-US" altLang="zh-CN" sz="2000" b="0" dirty="0">
                  <a:solidFill>
                    <a:schemeClr val="accent1">
                      <a:lumMod val="75000"/>
                    </a:schemeClr>
                  </a:solidFill>
                  <a:latin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cs typeface="+mn-ea"/>
                  </a:rPr>
                  <a:t>当</a:t>
                </a:r>
                <a:r>
                  <a:rPr lang="en-US" altLang="zh-CN" sz="2000" dirty="0">
                    <a:solidFill>
                      <a:schemeClr val="accent1">
                        <a:lumMod val="75000"/>
                      </a:schemeClr>
                    </a:solidFill>
                    <a:latin typeface="黑体" panose="02010609060101010101" pitchFamily="49" charset="-122"/>
                    <a:cs typeface="+mn-ea"/>
                  </a:rPr>
                  <a:t>N=5</a:t>
                </a:r>
                <a:r>
                  <a:rPr lang="zh-CN" altLang="en-US" sz="2000" dirty="0">
                    <a:solidFill>
                      <a:schemeClr val="accent1">
                        <a:lumMod val="75000"/>
                      </a:schemeClr>
                    </a:solidFill>
                    <a:latin typeface="黑体" panose="02010609060101010101" pitchFamily="49" charset="-122"/>
                    <a:cs typeface="+mn-ea"/>
                  </a:rPr>
                  <a:t>时，预测值</a:t>
                </a:r>
                <a14:m>
                  <m:oMath xmlns:m="http://schemas.openxmlformats.org/officeDocument/2006/math">
                    <m:sSubSup>
                      <m:sSubSupPr>
                        <m:ctrlPr>
                          <a:rPr lang="en-US" altLang="zh-CN" sz="2000" i="1" dirty="0">
                            <a:solidFill>
                              <a:schemeClr val="accent1">
                                <a:lumMod val="75000"/>
                              </a:schemeClr>
                            </a:solidFill>
                            <a:latin typeface="Cambria Math" panose="02040503050406030204" pitchFamily="18" charset="0"/>
                            <a:cs typeface="+mn-ea"/>
                          </a:rPr>
                        </m:ctrlPr>
                      </m:sSubSupPr>
                      <m:e>
                        <m:acc>
                          <m:accPr>
                            <m:chr m:val="̂"/>
                            <m:ctrlPr>
                              <a:rPr lang="en-US" altLang="zh-CN" sz="2000" i="1" dirty="0">
                                <a:solidFill>
                                  <a:schemeClr val="accent1">
                                    <a:lumMod val="75000"/>
                                  </a:schemeClr>
                                </a:solidFill>
                                <a:latin typeface="Cambria Math" panose="02040503050406030204" pitchFamily="18" charset="0"/>
                                <a:cs typeface="+mn-ea"/>
                              </a:rPr>
                            </m:ctrlPr>
                          </m:accPr>
                          <m:e>
                            <m:r>
                              <a:rPr lang="en-US" altLang="zh-CN" sz="2000" i="1" dirty="0">
                                <a:solidFill>
                                  <a:schemeClr val="accent1">
                                    <a:lumMod val="75000"/>
                                  </a:schemeClr>
                                </a:solidFill>
                                <a:latin typeface="Cambria Math" panose="02040503050406030204" pitchFamily="18" charset="0"/>
                                <a:cs typeface="+mn-ea"/>
                              </a:rPr>
                              <m:t>𝑦</m:t>
                            </m:r>
                          </m:e>
                        </m:acc>
                      </m:e>
                      <m:sub>
                        <m:r>
                          <a:rPr lang="en-US" altLang="zh-CN" sz="2000" i="1" dirty="0">
                            <a:solidFill>
                              <a:schemeClr val="accent1">
                                <a:lumMod val="75000"/>
                              </a:schemeClr>
                            </a:solidFill>
                            <a:latin typeface="Cambria Math" panose="02040503050406030204" pitchFamily="18" charset="0"/>
                            <a:cs typeface="+mn-ea"/>
                          </a:rPr>
                          <m:t>12</m:t>
                        </m:r>
                      </m:sub>
                      <m:sup>
                        <m:d>
                          <m:dPr>
                            <m:ctrlPr>
                              <a:rPr lang="en-US" altLang="zh-CN" sz="2000" i="1" dirty="0">
                                <a:solidFill>
                                  <a:schemeClr val="accent1">
                                    <a:lumMod val="75000"/>
                                  </a:schemeClr>
                                </a:solidFill>
                                <a:latin typeface="Cambria Math" panose="02040503050406030204" pitchFamily="18" charset="0"/>
                                <a:cs typeface="+mn-ea"/>
                              </a:rPr>
                            </m:ctrlPr>
                          </m:dPr>
                          <m:e>
                            <m:r>
                              <a:rPr lang="en-US" altLang="zh-CN" sz="2000" b="0" i="1" dirty="0" smtClean="0">
                                <a:solidFill>
                                  <a:schemeClr val="accent1">
                                    <a:lumMod val="75000"/>
                                  </a:schemeClr>
                                </a:solidFill>
                                <a:latin typeface="Cambria Math" panose="02040503050406030204" pitchFamily="18" charset="0"/>
                                <a:cs typeface="+mn-ea"/>
                              </a:rPr>
                              <m:t>2</m:t>
                            </m:r>
                          </m:e>
                        </m:d>
                      </m:sup>
                    </m:sSubSup>
                    <m:r>
                      <a:rPr lang="en-US" altLang="zh-CN" sz="2000" i="1" dirty="0">
                        <a:solidFill>
                          <a:schemeClr val="accent1">
                            <a:lumMod val="75000"/>
                          </a:schemeClr>
                        </a:solidFill>
                        <a:latin typeface="Cambria Math" panose="02040503050406030204" pitchFamily="18" charset="0"/>
                        <a:cs typeface="+mn-ea"/>
                      </a:rPr>
                      <m:t>=</m:t>
                    </m:r>
                    <m:r>
                      <a:rPr lang="en-US" altLang="zh-CN" sz="2000" b="0" i="1" dirty="0" smtClean="0">
                        <a:solidFill>
                          <a:schemeClr val="accent1">
                            <a:lumMod val="75000"/>
                          </a:schemeClr>
                        </a:solidFill>
                        <a:latin typeface="Cambria Math" panose="02040503050406030204" pitchFamily="18" charset="0"/>
                        <a:cs typeface="+mn-ea"/>
                      </a:rPr>
                      <m:t>958.2</m:t>
                    </m:r>
                  </m:oMath>
                </a14:m>
                <a:r>
                  <a:rPr lang="zh-CN" altLang="en-US" sz="2000" dirty="0">
                    <a:solidFill>
                      <a:schemeClr val="accent1">
                        <a:lumMod val="75000"/>
                      </a:schemeClr>
                    </a:solidFill>
                    <a:latin typeface="黑体" panose="02010609060101010101" pitchFamily="49" charset="-122"/>
                    <a:cs typeface="+mn-ea"/>
                  </a:rPr>
                  <a:t>，预测的标准误差为：</a:t>
                </a:r>
                <a:r>
                  <a:rPr lang="en-US" altLang="zh-CN" sz="2000" dirty="0">
                    <a:solidFill>
                      <a:schemeClr val="accent1">
                        <a:lumMod val="75000"/>
                      </a:schemeClr>
                    </a:solidFill>
                    <a:cs typeface="+mn-ea"/>
                  </a:rPr>
                  <a:t> </a:t>
                </a:r>
                <a14:m>
                  <m:oMath xmlns:m="http://schemas.openxmlformats.org/officeDocument/2006/math">
                    <m:sSub>
                      <m:sSubPr>
                        <m:ctrlPr>
                          <a:rPr lang="en-US" altLang="zh-CN" sz="2000" i="1" dirty="0">
                            <a:solidFill>
                              <a:schemeClr val="accent1">
                                <a:lumMod val="75000"/>
                              </a:schemeClr>
                            </a:solidFill>
                            <a:latin typeface="Cambria Math" panose="02040503050406030204" pitchFamily="18" charset="0"/>
                            <a:cs typeface="+mn-ea"/>
                          </a:rPr>
                        </m:ctrlPr>
                      </m:sSubPr>
                      <m:e>
                        <m:r>
                          <a:rPr lang="en-US" altLang="zh-CN" sz="2000" i="1" dirty="0">
                            <a:solidFill>
                              <a:schemeClr val="accent1">
                                <a:lumMod val="75000"/>
                              </a:schemeClr>
                            </a:solidFill>
                            <a:latin typeface="Cambria Math" panose="02040503050406030204" pitchFamily="18" charset="0"/>
                            <a:cs typeface="+mn-ea"/>
                          </a:rPr>
                          <m:t>𝑆</m:t>
                        </m:r>
                      </m:e>
                      <m:sub>
                        <m:r>
                          <a:rPr lang="en-US" altLang="zh-CN" sz="2000" i="1" dirty="0">
                            <a:solidFill>
                              <a:schemeClr val="accent1">
                                <a:lumMod val="75000"/>
                              </a:schemeClr>
                            </a:solidFill>
                            <a:latin typeface="Cambria Math" panose="02040503050406030204" pitchFamily="18" charset="0"/>
                            <a:cs typeface="+mn-ea"/>
                          </a:rPr>
                          <m:t>1</m:t>
                        </m:r>
                      </m:sub>
                    </m:sSub>
                    <m:r>
                      <a:rPr lang="en-US" altLang="zh-CN" sz="2000" i="1" dirty="0">
                        <a:solidFill>
                          <a:schemeClr val="accent1">
                            <a:lumMod val="75000"/>
                          </a:schemeClr>
                        </a:solidFill>
                        <a:latin typeface="Cambria Math" panose="02040503050406030204" pitchFamily="18" charset="0"/>
                        <a:cs typeface="+mn-ea"/>
                      </a:rPr>
                      <m:t>=1</m:t>
                    </m:r>
                    <m:r>
                      <a:rPr lang="en-US" altLang="zh-CN" sz="2000" b="0" i="1" dirty="0" smtClean="0">
                        <a:solidFill>
                          <a:schemeClr val="accent1">
                            <a:lumMod val="75000"/>
                          </a:schemeClr>
                        </a:solidFill>
                        <a:latin typeface="Cambria Math" panose="02040503050406030204" pitchFamily="18" charset="0"/>
                        <a:cs typeface="+mn-ea"/>
                      </a:rPr>
                      <m:t>82</m:t>
                    </m:r>
                    <m:r>
                      <a:rPr lang="en-US" altLang="zh-CN" sz="2000" i="1" dirty="0">
                        <a:solidFill>
                          <a:schemeClr val="accent1">
                            <a:lumMod val="75000"/>
                          </a:schemeClr>
                        </a:solidFill>
                        <a:latin typeface="Cambria Math" panose="02040503050406030204" pitchFamily="18" charset="0"/>
                        <a:cs typeface="+mn-ea"/>
                      </a:rPr>
                      <m:t>.</m:t>
                    </m:r>
                    <m:r>
                      <a:rPr lang="en-US" altLang="zh-CN" sz="2000" b="0" i="1" dirty="0" smtClean="0">
                        <a:solidFill>
                          <a:schemeClr val="accent1">
                            <a:lumMod val="75000"/>
                          </a:schemeClr>
                        </a:solidFill>
                        <a:latin typeface="Cambria Math" panose="02040503050406030204" pitchFamily="18" charset="0"/>
                        <a:cs typeface="+mn-ea"/>
                      </a:rPr>
                      <m:t>4</m:t>
                    </m:r>
                  </m:oMath>
                </a14:m>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cs typeface="+mn-ea"/>
                  </a:rPr>
                  <a:t>计算结果表明，</a:t>
                </a:r>
                <a:r>
                  <a:rPr lang="en-US" altLang="zh-CN" sz="2000" dirty="0">
                    <a:solidFill>
                      <a:schemeClr val="accent1">
                        <a:lumMod val="75000"/>
                      </a:schemeClr>
                    </a:solidFill>
                    <a:latin typeface="黑体" panose="02010609060101010101" pitchFamily="49" charset="-122"/>
                    <a:cs typeface="+mn-ea"/>
                  </a:rPr>
                  <a:t>N=4</a:t>
                </a:r>
                <a:r>
                  <a:rPr lang="zh-CN" altLang="en-US" sz="2000" dirty="0">
                    <a:solidFill>
                      <a:schemeClr val="accent1">
                        <a:lumMod val="75000"/>
                      </a:schemeClr>
                    </a:solidFill>
                    <a:latin typeface="黑体" panose="02010609060101010101" pitchFamily="49" charset="-122"/>
                    <a:cs typeface="+mn-ea"/>
                  </a:rPr>
                  <a:t>时，预测的标准误差较小，所以选取</a:t>
                </a:r>
                <a:r>
                  <a:rPr lang="en-US" altLang="zh-CN" sz="2000" dirty="0">
                    <a:solidFill>
                      <a:schemeClr val="accent1">
                        <a:lumMod val="75000"/>
                      </a:schemeClr>
                    </a:solidFill>
                    <a:latin typeface="黑体" panose="02010609060101010101" pitchFamily="49" charset="-122"/>
                    <a:cs typeface="+mn-ea"/>
                  </a:rPr>
                  <a:t>N=4</a:t>
                </a:r>
                <a:r>
                  <a:rPr lang="zh-CN" altLang="en-US" sz="2000" dirty="0">
                    <a:solidFill>
                      <a:schemeClr val="accent1">
                        <a:lumMod val="75000"/>
                      </a:schemeClr>
                    </a:solidFill>
                    <a:latin typeface="黑体" panose="02010609060101010101" pitchFamily="49" charset="-122"/>
                    <a:cs typeface="+mn-ea"/>
                  </a:rPr>
                  <a:t>。预测第</a:t>
                </a:r>
                <a:r>
                  <a:rPr lang="en-US" altLang="zh-CN" sz="2000" dirty="0">
                    <a:solidFill>
                      <a:schemeClr val="accent1">
                        <a:lumMod val="75000"/>
                      </a:schemeClr>
                    </a:solidFill>
                    <a:latin typeface="黑体" panose="02010609060101010101" pitchFamily="49" charset="-122"/>
                    <a:cs typeface="+mn-ea"/>
                  </a:rPr>
                  <a:t>12</a:t>
                </a:r>
                <a:r>
                  <a:rPr lang="zh-CN" altLang="en-US" sz="2000" dirty="0">
                    <a:solidFill>
                      <a:schemeClr val="accent1">
                        <a:lumMod val="75000"/>
                      </a:schemeClr>
                    </a:solidFill>
                    <a:latin typeface="黑体" panose="02010609060101010101" pitchFamily="49" charset="-122"/>
                    <a:cs typeface="+mn-ea"/>
                  </a:rPr>
                  <a:t>月份的销售收入为 </a:t>
                </a:r>
                <a:r>
                  <a:rPr lang="en-US" altLang="zh-CN" sz="2000" dirty="0">
                    <a:solidFill>
                      <a:schemeClr val="accent1">
                        <a:lumMod val="75000"/>
                      </a:schemeClr>
                    </a:solidFill>
                    <a:latin typeface="黑体" panose="02010609060101010101" pitchFamily="49" charset="-122"/>
                    <a:cs typeface="+mn-ea"/>
                  </a:rPr>
                  <a:t>993.6</a:t>
                </a:r>
                <a:r>
                  <a:rPr lang="zh-CN" altLang="en-US" sz="2000" dirty="0">
                    <a:solidFill>
                      <a:schemeClr val="accent1">
                        <a:lumMod val="75000"/>
                      </a:schemeClr>
                    </a:solidFill>
                    <a:latin typeface="黑体" panose="02010609060101010101" pitchFamily="49" charset="-122"/>
                    <a:cs typeface="+mn-ea"/>
                  </a:rPr>
                  <a:t>。</a:t>
                </a:r>
                <a:endParaRPr lang="en-US" altLang="zh-CN" sz="2000" dirty="0">
                  <a:solidFill>
                    <a:schemeClr val="accent1">
                      <a:lumMod val="75000"/>
                    </a:schemeClr>
                  </a:solidFill>
                  <a:latin typeface="黑体" panose="02010609060101010101" pitchFamily="49" charset="-122"/>
                  <a:cs typeface="+mn-ea"/>
                </a:endParaRPr>
              </a:p>
            </p:txBody>
          </p:sp>
        </mc:Choice>
        <mc:Fallback>
          <p:sp>
            <p:nvSpPr>
              <p:cNvPr id="12" name="Rectangle 26">
                <a:extLst>
                  <a:ext uri="{FF2B5EF4-FFF2-40B4-BE49-F238E27FC236}">
                    <a16:creationId xmlns:a16="http://schemas.microsoft.com/office/drawing/2014/main" id="{350C1E6B-95E6-4BFB-8588-718E142E20D8}"/>
                  </a:ext>
                </a:extLst>
              </p:cNvPr>
              <p:cNvSpPr>
                <a:spLocks noRot="1" noChangeAspect="1" noMove="1" noResize="1" noEditPoints="1" noAdjustHandles="1" noChangeArrowheads="1" noChangeShapeType="1" noTextEdit="1"/>
              </p:cNvSpPr>
              <p:nvPr/>
            </p:nvSpPr>
            <p:spPr>
              <a:xfrm>
                <a:off x="2157521" y="1187085"/>
                <a:ext cx="10032494" cy="5994309"/>
              </a:xfrm>
              <a:prstGeom prst="rect">
                <a:avLst/>
              </a:prstGeom>
              <a:blipFill>
                <a:blip r:embed="rId3"/>
                <a:stretch>
                  <a:fillRect l="-608" t="-305" b="-814"/>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55F63D3D-8791-4723-95EB-19740F2AA6C9}"/>
              </a:ext>
            </a:extLst>
          </p:cNvPr>
          <p:cNvPicPr>
            <a:picLocks noChangeAspect="1"/>
          </p:cNvPicPr>
          <p:nvPr/>
        </p:nvPicPr>
        <p:blipFill>
          <a:blip r:embed="rId4"/>
          <a:stretch>
            <a:fillRect/>
          </a:stretch>
        </p:blipFill>
        <p:spPr>
          <a:xfrm>
            <a:off x="2176840" y="2105325"/>
            <a:ext cx="7505700" cy="1276350"/>
          </a:xfrm>
          <a:prstGeom prst="rect">
            <a:avLst/>
          </a:prstGeom>
        </p:spPr>
      </p:pic>
    </p:spTree>
    <p:extLst>
      <p:ext uri="{BB962C8B-B14F-4D97-AF65-F5344CB8AC3E}">
        <p14:creationId xmlns:p14="http://schemas.microsoft.com/office/powerpoint/2010/main" val="47731918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加权移动平均法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2" name="Rectangle 26">
            <a:extLst>
              <a:ext uri="{FF2B5EF4-FFF2-40B4-BE49-F238E27FC236}">
                <a16:creationId xmlns:a16="http://schemas.microsoft.com/office/drawing/2014/main" id="{350C1E6B-95E6-4BFB-8588-718E142E20D8}"/>
              </a:ext>
            </a:extLst>
          </p:cNvPr>
          <p:cNvSpPr/>
          <p:nvPr/>
        </p:nvSpPr>
        <p:spPr>
          <a:xfrm>
            <a:off x="2157521" y="1187085"/>
            <a:ext cx="10032494" cy="2264314"/>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cs typeface="+mn-ea"/>
              </a:rPr>
              <a:t>简单移动平均法只适合做近期预测，而且是预测目标的发展趋势变化不大的情况。</a:t>
            </a:r>
          </a:p>
          <a:p>
            <a:pPr defTabSz="963930">
              <a:lnSpc>
                <a:spcPct val="120000"/>
              </a:lnSpc>
            </a:pPr>
            <a:r>
              <a:rPr lang="zh-CN" altLang="en-US" sz="2000" dirty="0">
                <a:solidFill>
                  <a:schemeClr val="accent1">
                    <a:lumMod val="75000"/>
                  </a:schemeClr>
                </a:solidFill>
                <a:latin typeface="黑体" panose="02010609060101010101" pitchFamily="49" charset="-122"/>
                <a:cs typeface="+mn-ea"/>
              </a:rPr>
              <a:t>如果目标的发展趋势存在其它的变化，采用简单移动平均法就会产生较大的预测偏差和</a:t>
            </a:r>
          </a:p>
          <a:p>
            <a:pPr defTabSz="963930">
              <a:lnSpc>
                <a:spcPct val="120000"/>
              </a:lnSpc>
            </a:pPr>
            <a:r>
              <a:rPr lang="zh-CN" altLang="en-US" sz="2000" dirty="0">
                <a:solidFill>
                  <a:schemeClr val="accent1">
                    <a:lumMod val="75000"/>
                  </a:schemeClr>
                </a:solidFill>
                <a:latin typeface="黑体" panose="02010609060101010101" pitchFamily="49" charset="-122"/>
                <a:cs typeface="+mn-ea"/>
              </a:rPr>
              <a:t>滞后。在简单移动平均公式中，每期数据在求平均时的作用是等同的。但是，每期数据</a:t>
            </a:r>
          </a:p>
          <a:p>
            <a:pPr defTabSz="963930">
              <a:lnSpc>
                <a:spcPct val="120000"/>
              </a:lnSpc>
            </a:pPr>
            <a:r>
              <a:rPr lang="zh-CN" altLang="en-US" sz="2000" dirty="0">
                <a:solidFill>
                  <a:schemeClr val="accent1">
                    <a:lumMod val="75000"/>
                  </a:schemeClr>
                </a:solidFill>
                <a:latin typeface="黑体" panose="02010609060101010101" pitchFamily="49" charset="-122"/>
                <a:cs typeface="+mn-ea"/>
              </a:rPr>
              <a:t>所包含的信息量不一样，近期数据包含着更多关于未来情况的信心。因此，把各期数据</a:t>
            </a:r>
          </a:p>
          <a:p>
            <a:pPr defTabSz="963930">
              <a:lnSpc>
                <a:spcPct val="120000"/>
              </a:lnSpc>
            </a:pPr>
            <a:r>
              <a:rPr lang="zh-CN" altLang="en-US" sz="2000" dirty="0">
                <a:solidFill>
                  <a:schemeClr val="accent1">
                    <a:lumMod val="75000"/>
                  </a:schemeClr>
                </a:solidFill>
                <a:latin typeface="黑体" panose="02010609060101010101" pitchFamily="49" charset="-122"/>
                <a:cs typeface="+mn-ea"/>
              </a:rPr>
              <a:t>等同看待是不尽合理的，应考虑各期数据的重要性，对近期数据给予较大的权重，这就</a:t>
            </a:r>
          </a:p>
          <a:p>
            <a:pPr defTabSz="963930">
              <a:lnSpc>
                <a:spcPct val="120000"/>
              </a:lnSpc>
            </a:pPr>
            <a:r>
              <a:rPr lang="zh-CN" altLang="en-US" sz="2000" dirty="0">
                <a:solidFill>
                  <a:schemeClr val="accent1">
                    <a:lumMod val="75000"/>
                  </a:schemeClr>
                </a:solidFill>
                <a:latin typeface="黑体" panose="02010609060101010101" pitchFamily="49" charset="-122"/>
                <a:cs typeface="+mn-ea"/>
              </a:rPr>
              <a:t>是加权移动平均法的基本思想。</a:t>
            </a:r>
            <a:endParaRPr lang="en-US" altLang="zh-CN" sz="2000" dirty="0">
              <a:solidFill>
                <a:schemeClr val="accent1">
                  <a:lumMod val="75000"/>
                </a:schemeClr>
              </a:solidFill>
              <a:latin typeface="黑体" panose="02010609060101010101" pitchFamily="49" charset="-122"/>
              <a:cs typeface="+mn-ea"/>
            </a:endParaRPr>
          </a:p>
        </p:txBody>
      </p:sp>
      <p:sp>
        <p:nvSpPr>
          <p:cNvPr id="14" name="Pentagon 33">
            <a:extLst>
              <a:ext uri="{FF2B5EF4-FFF2-40B4-BE49-F238E27FC236}">
                <a16:creationId xmlns:a16="http://schemas.microsoft.com/office/drawing/2014/main" id="{5C0B05D6-BB2A-4BB8-813C-0BF0D3F81506}"/>
              </a:ext>
            </a:extLst>
          </p:cNvPr>
          <p:cNvSpPr/>
          <p:nvPr/>
        </p:nvSpPr>
        <p:spPr>
          <a:xfrm>
            <a:off x="1556535" y="3710360"/>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5" name="Rectangle 26">
                <a:extLst>
                  <a:ext uri="{FF2B5EF4-FFF2-40B4-BE49-F238E27FC236}">
                    <a16:creationId xmlns:a16="http://schemas.microsoft.com/office/drawing/2014/main" id="{8F3814F6-0C5C-4C6D-B901-BA127CC37905}"/>
                  </a:ext>
                </a:extLst>
              </p:cNvPr>
              <p:cNvSpPr/>
              <p:nvPr/>
            </p:nvSpPr>
            <p:spPr>
              <a:xfrm>
                <a:off x="2181225" y="3676688"/>
                <a:ext cx="10032494" cy="2626208"/>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cs typeface="+mn-ea"/>
                  </a:rPr>
                  <a:t>设时间序列为</a:t>
                </a:r>
                <a14:m>
                  <m:oMath xmlns:m="http://schemas.openxmlformats.org/officeDocument/2006/math">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𝑦</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𝑦</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2</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𝑦</m:t>
                        </m:r>
                      </m:e>
                      <m:sub>
                        <m:r>
                          <m:rPr>
                            <m:sty m:val="p"/>
                          </m:rPr>
                          <a:rPr lang="en-US" altLang="zh-CN" sz="2000" i="1" smtClean="0">
                            <a:solidFill>
                              <a:schemeClr val="accent1">
                                <a:lumMod val="75000"/>
                              </a:schemeClr>
                            </a:solidFill>
                            <a:latin typeface="Cambria Math" panose="02040503050406030204" pitchFamily="18" charset="0"/>
                            <a:ea typeface="黑体" panose="02010609060101010101" pitchFamily="49" charset="-122"/>
                            <a:cs typeface="+mn-ea"/>
                          </a:rPr>
                          <m:t>t</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oMath>
                </a14:m>
                <a:r>
                  <a:rPr lang="en-US" altLang="zh-CN" sz="2000" dirty="0">
                    <a:solidFill>
                      <a:schemeClr val="accent1">
                        <a:lumMod val="75000"/>
                      </a:schemeClr>
                    </a:solidFill>
                    <a:latin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cs typeface="+mn-ea"/>
                  </a:rPr>
                  <a:t>加权移动平均公式为：</a:t>
                </a: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accent1">
                                  <a:lumMod val="75000"/>
                                </a:schemeClr>
                              </a:solidFill>
                              <a:latin typeface="Cambria Math" panose="02040503050406030204" pitchFamily="18" charset="0"/>
                              <a:cs typeface="+mn-ea"/>
                            </a:rPr>
                          </m:ctrlPr>
                        </m:sSubPr>
                        <m:e>
                          <m:r>
                            <m:rPr>
                              <m:sty m:val="p"/>
                            </m:rPr>
                            <a:rPr lang="en-US" altLang="zh-CN" sz="2000" i="1" dirty="0">
                              <a:solidFill>
                                <a:schemeClr val="accent1">
                                  <a:lumMod val="75000"/>
                                </a:schemeClr>
                              </a:solidFill>
                              <a:latin typeface="Cambria Math" panose="02040503050406030204" pitchFamily="18" charset="0"/>
                              <a:cs typeface="+mn-ea"/>
                            </a:rPr>
                            <m:t>M</m:t>
                          </m:r>
                        </m:e>
                        <m:sub>
                          <m:r>
                            <a:rPr lang="en-US" altLang="zh-CN" sz="2000" b="0" i="1" dirty="0" smtClean="0">
                              <a:solidFill>
                                <a:schemeClr val="accent1">
                                  <a:lumMod val="75000"/>
                                </a:schemeClr>
                              </a:solidFill>
                              <a:latin typeface="Cambria Math" panose="02040503050406030204" pitchFamily="18" charset="0"/>
                              <a:cs typeface="+mn-ea"/>
                            </a:rPr>
                            <m:t>𝑡𝑤</m:t>
                          </m:r>
                        </m:sub>
                      </m:sSub>
                      <m:r>
                        <a:rPr lang="en-US" altLang="zh-CN" sz="2000" b="0" i="1" dirty="0" smtClean="0">
                          <a:solidFill>
                            <a:schemeClr val="accent1">
                              <a:lumMod val="75000"/>
                            </a:schemeClr>
                          </a:solidFill>
                          <a:latin typeface="Cambria Math" panose="02040503050406030204" pitchFamily="18" charset="0"/>
                          <a:cs typeface="+mn-ea"/>
                        </a:rPr>
                        <m:t>=</m:t>
                      </m:r>
                      <m:f>
                        <m:fPr>
                          <m:ctrlPr>
                            <a:rPr lang="en-US" altLang="zh-CN" sz="2000" b="0" i="1" dirty="0" smtClean="0">
                              <a:solidFill>
                                <a:schemeClr val="accent1">
                                  <a:lumMod val="75000"/>
                                </a:schemeClr>
                              </a:solidFill>
                              <a:latin typeface="Cambria Math" panose="02040503050406030204" pitchFamily="18" charset="0"/>
                              <a:cs typeface="+mn-ea"/>
                            </a:rPr>
                          </m:ctrlPr>
                        </m:fPr>
                        <m:num>
                          <m:sSub>
                            <m:sSubPr>
                              <m:ctrlPr>
                                <a:rPr lang="en-US" altLang="zh-CN" sz="2000" b="0" i="1" dirty="0" smtClean="0">
                                  <a:solidFill>
                                    <a:schemeClr val="accent1">
                                      <a:lumMod val="75000"/>
                                    </a:schemeClr>
                                  </a:solidFill>
                                  <a:latin typeface="Cambria Math" panose="02040503050406030204" pitchFamily="18" charset="0"/>
                                  <a:cs typeface="+mn-ea"/>
                                </a:rPr>
                              </m:ctrlPr>
                            </m:sSubPr>
                            <m:e>
                              <m:r>
                                <a:rPr lang="en-US" altLang="zh-CN" sz="2000" b="0" i="1" dirty="0" smtClean="0">
                                  <a:solidFill>
                                    <a:schemeClr val="accent1">
                                      <a:lumMod val="75000"/>
                                    </a:schemeClr>
                                  </a:solidFill>
                                  <a:latin typeface="Cambria Math" panose="02040503050406030204" pitchFamily="18" charset="0"/>
                                  <a:cs typeface="+mn-ea"/>
                                </a:rPr>
                                <m:t>𝑤</m:t>
                              </m:r>
                            </m:e>
                            <m:sub>
                              <m:r>
                                <a:rPr lang="en-US" altLang="zh-CN" sz="2000" b="0" i="1" dirty="0" smtClean="0">
                                  <a:solidFill>
                                    <a:schemeClr val="accent1">
                                      <a:lumMod val="75000"/>
                                    </a:schemeClr>
                                  </a:solidFill>
                                  <a:latin typeface="Cambria Math" panose="02040503050406030204" pitchFamily="18" charset="0"/>
                                  <a:cs typeface="+mn-ea"/>
                                </a:rPr>
                                <m:t>1</m:t>
                              </m:r>
                            </m:sub>
                          </m:sSub>
                          <m:sSub>
                            <m:sSubPr>
                              <m:ctrlPr>
                                <a:rPr lang="en-US" altLang="zh-CN" sz="2000" b="0" i="1" dirty="0" smtClean="0">
                                  <a:solidFill>
                                    <a:schemeClr val="accent1">
                                      <a:lumMod val="75000"/>
                                    </a:schemeClr>
                                  </a:solidFill>
                                  <a:latin typeface="Cambria Math" panose="02040503050406030204" pitchFamily="18" charset="0"/>
                                  <a:cs typeface="+mn-ea"/>
                                </a:rPr>
                              </m:ctrlPr>
                            </m:sSubPr>
                            <m:e>
                              <m:r>
                                <a:rPr lang="en-US" altLang="zh-CN" sz="2000" b="0" i="1" dirty="0" smtClean="0">
                                  <a:solidFill>
                                    <a:schemeClr val="accent1">
                                      <a:lumMod val="75000"/>
                                    </a:schemeClr>
                                  </a:solidFill>
                                  <a:latin typeface="Cambria Math" panose="02040503050406030204" pitchFamily="18" charset="0"/>
                                  <a:cs typeface="+mn-ea"/>
                                </a:rPr>
                                <m:t>𝑦</m:t>
                              </m:r>
                            </m:e>
                            <m:sub>
                              <m:r>
                                <a:rPr lang="en-US" altLang="zh-CN" sz="2000" b="0" i="1" dirty="0" smtClean="0">
                                  <a:solidFill>
                                    <a:schemeClr val="accent1">
                                      <a:lumMod val="75000"/>
                                    </a:schemeClr>
                                  </a:solidFill>
                                  <a:latin typeface="Cambria Math" panose="02040503050406030204" pitchFamily="18" charset="0"/>
                                  <a:cs typeface="+mn-ea"/>
                                </a:rPr>
                                <m:t>𝑡</m:t>
                              </m:r>
                            </m:sub>
                          </m:sSub>
                          <m:r>
                            <a:rPr lang="en-US" altLang="zh-CN" sz="2000" b="0" i="1" dirty="0" smtClean="0">
                              <a:solidFill>
                                <a:schemeClr val="accent1">
                                  <a:lumMod val="75000"/>
                                </a:schemeClr>
                              </a:solidFill>
                              <a:latin typeface="Cambria Math" panose="02040503050406030204" pitchFamily="18" charset="0"/>
                              <a:cs typeface="+mn-ea"/>
                            </a:rPr>
                            <m:t>+</m:t>
                          </m:r>
                          <m:sSub>
                            <m:sSubPr>
                              <m:ctrlPr>
                                <a:rPr lang="en-US" altLang="zh-CN" sz="2000" b="0" i="1" dirty="0" smtClean="0">
                                  <a:solidFill>
                                    <a:schemeClr val="accent1">
                                      <a:lumMod val="75000"/>
                                    </a:schemeClr>
                                  </a:solidFill>
                                  <a:latin typeface="Cambria Math" panose="02040503050406030204" pitchFamily="18" charset="0"/>
                                  <a:cs typeface="+mn-ea"/>
                                </a:rPr>
                              </m:ctrlPr>
                            </m:sSubPr>
                            <m:e>
                              <m:r>
                                <a:rPr lang="en-US" altLang="zh-CN" sz="2000" b="0" i="1" dirty="0" smtClean="0">
                                  <a:solidFill>
                                    <a:schemeClr val="accent1">
                                      <a:lumMod val="75000"/>
                                    </a:schemeClr>
                                  </a:solidFill>
                                  <a:latin typeface="Cambria Math" panose="02040503050406030204" pitchFamily="18" charset="0"/>
                                  <a:cs typeface="+mn-ea"/>
                                </a:rPr>
                                <m:t>𝑤</m:t>
                              </m:r>
                            </m:e>
                            <m:sub>
                              <m:r>
                                <a:rPr lang="en-US" altLang="zh-CN" sz="2000" b="0" i="1" dirty="0" smtClean="0">
                                  <a:solidFill>
                                    <a:schemeClr val="accent1">
                                      <a:lumMod val="75000"/>
                                    </a:schemeClr>
                                  </a:solidFill>
                                  <a:latin typeface="Cambria Math" panose="02040503050406030204" pitchFamily="18" charset="0"/>
                                  <a:cs typeface="+mn-ea"/>
                                </a:rPr>
                                <m:t>2</m:t>
                              </m:r>
                            </m:sub>
                          </m:sSub>
                          <m:sSub>
                            <m:sSubPr>
                              <m:ctrlPr>
                                <a:rPr lang="en-US" altLang="zh-CN" sz="2000" b="0" i="1" dirty="0" smtClean="0">
                                  <a:solidFill>
                                    <a:schemeClr val="accent1">
                                      <a:lumMod val="75000"/>
                                    </a:schemeClr>
                                  </a:solidFill>
                                  <a:latin typeface="Cambria Math" panose="02040503050406030204" pitchFamily="18" charset="0"/>
                                  <a:cs typeface="+mn-ea"/>
                                </a:rPr>
                              </m:ctrlPr>
                            </m:sSubPr>
                            <m:e>
                              <m:r>
                                <a:rPr lang="en-US" altLang="zh-CN" sz="2000" b="0" i="1" dirty="0" smtClean="0">
                                  <a:solidFill>
                                    <a:schemeClr val="accent1">
                                      <a:lumMod val="75000"/>
                                    </a:schemeClr>
                                  </a:solidFill>
                                  <a:latin typeface="Cambria Math" panose="02040503050406030204" pitchFamily="18" charset="0"/>
                                  <a:cs typeface="+mn-ea"/>
                                </a:rPr>
                                <m:t>𝑦</m:t>
                              </m:r>
                            </m:e>
                            <m:sub>
                              <m:r>
                                <a:rPr lang="en-US" altLang="zh-CN" sz="2000" b="0" i="1" dirty="0" smtClean="0">
                                  <a:solidFill>
                                    <a:schemeClr val="accent1">
                                      <a:lumMod val="75000"/>
                                    </a:schemeClr>
                                  </a:solidFill>
                                  <a:latin typeface="Cambria Math" panose="02040503050406030204" pitchFamily="18" charset="0"/>
                                  <a:cs typeface="+mn-ea"/>
                                </a:rPr>
                                <m:t>𝑡</m:t>
                              </m:r>
                              <m:r>
                                <a:rPr lang="en-US" altLang="zh-CN" sz="2000" b="0" i="1" dirty="0" smtClean="0">
                                  <a:solidFill>
                                    <a:schemeClr val="accent1">
                                      <a:lumMod val="75000"/>
                                    </a:schemeClr>
                                  </a:solidFill>
                                  <a:latin typeface="Cambria Math" panose="02040503050406030204" pitchFamily="18" charset="0"/>
                                  <a:cs typeface="+mn-ea"/>
                                </a:rPr>
                                <m:t>−1</m:t>
                              </m:r>
                            </m:sub>
                          </m:sSub>
                          <m:r>
                            <a:rPr lang="en-US" altLang="zh-CN" sz="2000" b="0" i="1" dirty="0" smtClean="0">
                              <a:solidFill>
                                <a:schemeClr val="accent1">
                                  <a:lumMod val="75000"/>
                                </a:schemeClr>
                              </a:solidFill>
                              <a:latin typeface="Cambria Math" panose="02040503050406030204" pitchFamily="18" charset="0"/>
                              <a:cs typeface="+mn-ea"/>
                            </a:rPr>
                            <m:t>+…+</m:t>
                          </m:r>
                          <m:sSub>
                            <m:sSubPr>
                              <m:ctrlPr>
                                <a:rPr lang="en-US" altLang="zh-CN" sz="2000" b="0" i="1" dirty="0" smtClean="0">
                                  <a:solidFill>
                                    <a:schemeClr val="accent1">
                                      <a:lumMod val="75000"/>
                                    </a:schemeClr>
                                  </a:solidFill>
                                  <a:latin typeface="Cambria Math" panose="02040503050406030204" pitchFamily="18" charset="0"/>
                                  <a:cs typeface="+mn-ea"/>
                                </a:rPr>
                              </m:ctrlPr>
                            </m:sSubPr>
                            <m:e>
                              <m:r>
                                <a:rPr lang="en-US" altLang="zh-CN" sz="2000" b="0" i="1" dirty="0" smtClean="0">
                                  <a:solidFill>
                                    <a:schemeClr val="accent1">
                                      <a:lumMod val="75000"/>
                                    </a:schemeClr>
                                  </a:solidFill>
                                  <a:latin typeface="Cambria Math" panose="02040503050406030204" pitchFamily="18" charset="0"/>
                                  <a:cs typeface="+mn-ea"/>
                                </a:rPr>
                                <m:t>𝑤</m:t>
                              </m:r>
                            </m:e>
                            <m:sub>
                              <m:r>
                                <a:rPr lang="en-US" altLang="zh-CN" sz="2000" b="0" i="1" dirty="0" smtClean="0">
                                  <a:solidFill>
                                    <a:schemeClr val="accent1">
                                      <a:lumMod val="75000"/>
                                    </a:schemeClr>
                                  </a:solidFill>
                                  <a:latin typeface="Cambria Math" panose="02040503050406030204" pitchFamily="18" charset="0"/>
                                  <a:cs typeface="+mn-ea"/>
                                </a:rPr>
                                <m:t>𝑁</m:t>
                              </m:r>
                            </m:sub>
                          </m:sSub>
                          <m:sSub>
                            <m:sSubPr>
                              <m:ctrlPr>
                                <a:rPr lang="en-US" altLang="zh-CN" sz="2000" b="0" i="1" dirty="0" smtClean="0">
                                  <a:solidFill>
                                    <a:schemeClr val="accent1">
                                      <a:lumMod val="75000"/>
                                    </a:schemeClr>
                                  </a:solidFill>
                                  <a:latin typeface="Cambria Math" panose="02040503050406030204" pitchFamily="18" charset="0"/>
                                  <a:cs typeface="+mn-ea"/>
                                </a:rPr>
                              </m:ctrlPr>
                            </m:sSubPr>
                            <m:e>
                              <m:r>
                                <a:rPr lang="en-US" altLang="zh-CN" sz="2000" b="0" i="1" dirty="0" smtClean="0">
                                  <a:solidFill>
                                    <a:schemeClr val="accent1">
                                      <a:lumMod val="75000"/>
                                    </a:schemeClr>
                                  </a:solidFill>
                                  <a:latin typeface="Cambria Math" panose="02040503050406030204" pitchFamily="18" charset="0"/>
                                  <a:cs typeface="+mn-ea"/>
                                </a:rPr>
                                <m:t>𝑦</m:t>
                              </m:r>
                            </m:e>
                            <m:sub>
                              <m:r>
                                <a:rPr lang="en-US" altLang="zh-CN" sz="2000" b="0" i="1" dirty="0" smtClean="0">
                                  <a:solidFill>
                                    <a:schemeClr val="accent1">
                                      <a:lumMod val="75000"/>
                                    </a:schemeClr>
                                  </a:solidFill>
                                  <a:latin typeface="Cambria Math" panose="02040503050406030204" pitchFamily="18" charset="0"/>
                                  <a:cs typeface="+mn-ea"/>
                                </a:rPr>
                                <m:t>𝑡</m:t>
                              </m:r>
                              <m:r>
                                <a:rPr lang="en-US" altLang="zh-CN" sz="2000" b="0" i="1" dirty="0" smtClean="0">
                                  <a:solidFill>
                                    <a:schemeClr val="accent1">
                                      <a:lumMod val="75000"/>
                                    </a:schemeClr>
                                  </a:solidFill>
                                  <a:latin typeface="Cambria Math" panose="02040503050406030204" pitchFamily="18" charset="0"/>
                                  <a:cs typeface="+mn-ea"/>
                                </a:rPr>
                                <m:t>−</m:t>
                              </m:r>
                              <m:r>
                                <a:rPr lang="en-US" altLang="zh-CN" sz="2000" b="0" i="1" dirty="0" smtClean="0">
                                  <a:solidFill>
                                    <a:schemeClr val="accent1">
                                      <a:lumMod val="75000"/>
                                    </a:schemeClr>
                                  </a:solidFill>
                                  <a:latin typeface="Cambria Math" panose="02040503050406030204" pitchFamily="18" charset="0"/>
                                  <a:cs typeface="+mn-ea"/>
                                </a:rPr>
                                <m:t>𝑁</m:t>
                              </m:r>
                              <m:r>
                                <a:rPr lang="en-US" altLang="zh-CN" sz="2000" b="0" i="1" dirty="0" smtClean="0">
                                  <a:solidFill>
                                    <a:schemeClr val="accent1">
                                      <a:lumMod val="75000"/>
                                    </a:schemeClr>
                                  </a:solidFill>
                                  <a:latin typeface="Cambria Math" panose="02040503050406030204" pitchFamily="18" charset="0"/>
                                  <a:cs typeface="+mn-ea"/>
                                </a:rPr>
                                <m:t>+1</m:t>
                              </m:r>
                            </m:sub>
                          </m:sSub>
                          <m:r>
                            <a:rPr lang="en-US" altLang="zh-CN" sz="2000" b="0" i="1" dirty="0" smtClean="0">
                              <a:solidFill>
                                <a:schemeClr val="accent1">
                                  <a:lumMod val="75000"/>
                                </a:schemeClr>
                              </a:solidFill>
                              <a:latin typeface="Cambria Math" panose="02040503050406030204" pitchFamily="18" charset="0"/>
                              <a:cs typeface="+mn-ea"/>
                            </a:rPr>
                            <m:t> </m:t>
                          </m:r>
                        </m:num>
                        <m:den>
                          <m:sSub>
                            <m:sSubPr>
                              <m:ctrlPr>
                                <a:rPr lang="en-US" altLang="zh-CN" sz="2000" b="0" i="1" dirty="0" smtClean="0">
                                  <a:solidFill>
                                    <a:schemeClr val="accent1">
                                      <a:lumMod val="75000"/>
                                    </a:schemeClr>
                                  </a:solidFill>
                                  <a:latin typeface="Cambria Math" panose="02040503050406030204" pitchFamily="18" charset="0"/>
                                  <a:cs typeface="+mn-ea"/>
                                </a:rPr>
                              </m:ctrlPr>
                            </m:sSubPr>
                            <m:e>
                              <m:r>
                                <a:rPr lang="en-US" altLang="zh-CN" sz="2000" b="0" i="1" dirty="0" smtClean="0">
                                  <a:solidFill>
                                    <a:schemeClr val="accent1">
                                      <a:lumMod val="75000"/>
                                    </a:schemeClr>
                                  </a:solidFill>
                                  <a:latin typeface="Cambria Math" panose="02040503050406030204" pitchFamily="18" charset="0"/>
                                  <a:cs typeface="+mn-ea"/>
                                </a:rPr>
                                <m:t>𝑤</m:t>
                              </m:r>
                            </m:e>
                            <m:sub>
                              <m:r>
                                <a:rPr lang="en-US" altLang="zh-CN" sz="2000" b="0" i="1" dirty="0" smtClean="0">
                                  <a:solidFill>
                                    <a:schemeClr val="accent1">
                                      <a:lumMod val="75000"/>
                                    </a:schemeClr>
                                  </a:solidFill>
                                  <a:latin typeface="Cambria Math" panose="02040503050406030204" pitchFamily="18" charset="0"/>
                                  <a:cs typeface="+mn-ea"/>
                                </a:rPr>
                                <m:t>1</m:t>
                              </m:r>
                            </m:sub>
                          </m:sSub>
                          <m:r>
                            <a:rPr lang="en-US" altLang="zh-CN" sz="2000" b="0" i="1" dirty="0" smtClean="0">
                              <a:solidFill>
                                <a:schemeClr val="accent1">
                                  <a:lumMod val="75000"/>
                                </a:schemeClr>
                              </a:solidFill>
                              <a:latin typeface="Cambria Math" panose="02040503050406030204" pitchFamily="18" charset="0"/>
                              <a:cs typeface="+mn-ea"/>
                            </a:rPr>
                            <m:t>+</m:t>
                          </m:r>
                          <m:sSub>
                            <m:sSubPr>
                              <m:ctrlPr>
                                <a:rPr lang="en-US" altLang="zh-CN" sz="2000" b="0" i="1" dirty="0" smtClean="0">
                                  <a:solidFill>
                                    <a:schemeClr val="accent1">
                                      <a:lumMod val="75000"/>
                                    </a:schemeClr>
                                  </a:solidFill>
                                  <a:latin typeface="Cambria Math" panose="02040503050406030204" pitchFamily="18" charset="0"/>
                                  <a:cs typeface="+mn-ea"/>
                                </a:rPr>
                              </m:ctrlPr>
                            </m:sSubPr>
                            <m:e>
                              <m:r>
                                <a:rPr lang="en-US" altLang="zh-CN" sz="2000" b="0" i="1" dirty="0" smtClean="0">
                                  <a:solidFill>
                                    <a:schemeClr val="accent1">
                                      <a:lumMod val="75000"/>
                                    </a:schemeClr>
                                  </a:solidFill>
                                  <a:latin typeface="Cambria Math" panose="02040503050406030204" pitchFamily="18" charset="0"/>
                                  <a:cs typeface="+mn-ea"/>
                                </a:rPr>
                                <m:t>𝑤</m:t>
                              </m:r>
                            </m:e>
                            <m:sub>
                              <m:r>
                                <a:rPr lang="en-US" altLang="zh-CN" sz="2000" b="0" i="1" dirty="0" smtClean="0">
                                  <a:solidFill>
                                    <a:schemeClr val="accent1">
                                      <a:lumMod val="75000"/>
                                    </a:schemeClr>
                                  </a:solidFill>
                                  <a:latin typeface="Cambria Math" panose="02040503050406030204" pitchFamily="18" charset="0"/>
                                  <a:cs typeface="+mn-ea"/>
                                </a:rPr>
                                <m:t>2</m:t>
                              </m:r>
                            </m:sub>
                          </m:sSub>
                          <m:r>
                            <a:rPr lang="en-US" altLang="zh-CN" sz="2000" b="0" i="1" dirty="0" smtClean="0">
                              <a:solidFill>
                                <a:schemeClr val="accent1">
                                  <a:lumMod val="75000"/>
                                </a:schemeClr>
                              </a:solidFill>
                              <a:latin typeface="Cambria Math" panose="02040503050406030204" pitchFamily="18" charset="0"/>
                              <a:cs typeface="+mn-ea"/>
                            </a:rPr>
                            <m:t>+…+</m:t>
                          </m:r>
                          <m:sSub>
                            <m:sSubPr>
                              <m:ctrlPr>
                                <a:rPr lang="en-US" altLang="zh-CN" sz="2000" b="0" i="1" dirty="0" smtClean="0">
                                  <a:solidFill>
                                    <a:schemeClr val="accent1">
                                      <a:lumMod val="75000"/>
                                    </a:schemeClr>
                                  </a:solidFill>
                                  <a:latin typeface="Cambria Math" panose="02040503050406030204" pitchFamily="18" charset="0"/>
                                  <a:cs typeface="+mn-ea"/>
                                </a:rPr>
                              </m:ctrlPr>
                            </m:sSubPr>
                            <m:e>
                              <m:r>
                                <a:rPr lang="en-US" altLang="zh-CN" sz="2000" b="0" i="1" dirty="0" smtClean="0">
                                  <a:solidFill>
                                    <a:schemeClr val="accent1">
                                      <a:lumMod val="75000"/>
                                    </a:schemeClr>
                                  </a:solidFill>
                                  <a:latin typeface="Cambria Math" panose="02040503050406030204" pitchFamily="18" charset="0"/>
                                  <a:cs typeface="+mn-ea"/>
                                </a:rPr>
                                <m:t>𝑤</m:t>
                              </m:r>
                            </m:e>
                            <m:sub>
                              <m:r>
                                <a:rPr lang="en-US" altLang="zh-CN" sz="2000" b="0" i="1" dirty="0" smtClean="0">
                                  <a:solidFill>
                                    <a:schemeClr val="accent1">
                                      <a:lumMod val="75000"/>
                                    </a:schemeClr>
                                  </a:solidFill>
                                  <a:latin typeface="Cambria Math" panose="02040503050406030204" pitchFamily="18" charset="0"/>
                                  <a:cs typeface="+mn-ea"/>
                                </a:rPr>
                                <m:t>𝑁</m:t>
                              </m:r>
                            </m:sub>
                          </m:sSub>
                        </m:den>
                      </m:f>
                      <m:r>
                        <a:rPr lang="en-US" altLang="zh-CN" sz="2000" b="0" i="1" dirty="0" smtClean="0">
                          <a:solidFill>
                            <a:schemeClr val="accent1">
                              <a:lumMod val="75000"/>
                            </a:schemeClr>
                          </a:solidFill>
                          <a:latin typeface="Cambria Math" panose="02040503050406030204" pitchFamily="18" charset="0"/>
                          <a:cs typeface="+mn-ea"/>
                        </a:rPr>
                        <m:t>,</m:t>
                      </m:r>
                      <m:r>
                        <a:rPr lang="en-US" altLang="zh-CN" sz="2000" b="0" i="1" dirty="0" smtClean="0">
                          <a:solidFill>
                            <a:schemeClr val="accent1">
                              <a:lumMod val="75000"/>
                            </a:schemeClr>
                          </a:solidFill>
                          <a:latin typeface="Cambria Math" panose="02040503050406030204" pitchFamily="18" charset="0"/>
                          <a:cs typeface="+mn-ea"/>
                        </a:rPr>
                        <m:t>𝑡</m:t>
                      </m:r>
                      <m:r>
                        <a:rPr lang="en-US" altLang="zh-CN" sz="2000" b="0" i="1" dirty="0" smtClean="0">
                          <a:solidFill>
                            <a:schemeClr val="accent1">
                              <a:lumMod val="75000"/>
                            </a:schemeClr>
                          </a:solidFill>
                          <a:latin typeface="Cambria Math" panose="02040503050406030204" pitchFamily="18" charset="0"/>
                          <a:cs typeface="+mn-ea"/>
                        </a:rPr>
                        <m:t>≥</m:t>
                      </m:r>
                      <m:r>
                        <a:rPr lang="en-US" altLang="zh-CN" sz="2000" b="0" i="1" dirty="0" smtClean="0">
                          <a:solidFill>
                            <a:schemeClr val="accent1">
                              <a:lumMod val="75000"/>
                            </a:schemeClr>
                          </a:solidFill>
                          <a:latin typeface="Cambria Math" panose="02040503050406030204" pitchFamily="18" charset="0"/>
                          <a:cs typeface="+mn-ea"/>
                        </a:rPr>
                        <m:t>𝑁</m:t>
                      </m:r>
                    </m:oMath>
                  </m:oMathPara>
                </a14:m>
                <a:endParaRPr lang="en-US" altLang="zh-CN" sz="2000" b="0" dirty="0">
                  <a:solidFill>
                    <a:schemeClr val="accent1">
                      <a:lumMod val="75000"/>
                    </a:schemeClr>
                  </a:solidFill>
                  <a:latin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cs typeface="+mn-ea"/>
                  </a:rPr>
                  <a:t>式中</a:t>
                </a:r>
                <a14:m>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cs typeface="+mn-ea"/>
                          </a:rPr>
                        </m:ctrlPr>
                      </m:sSubPr>
                      <m:e>
                        <m:r>
                          <a:rPr lang="en-US" altLang="zh-CN" sz="2000" b="0" i="1" smtClean="0">
                            <a:solidFill>
                              <a:schemeClr val="accent1">
                                <a:lumMod val="75000"/>
                              </a:schemeClr>
                            </a:solidFill>
                            <a:latin typeface="Cambria Math" panose="02040503050406030204" pitchFamily="18" charset="0"/>
                            <a:cs typeface="+mn-ea"/>
                          </a:rPr>
                          <m:t>𝑀</m:t>
                        </m:r>
                      </m:e>
                      <m:sub>
                        <m:r>
                          <a:rPr lang="en-US" altLang="zh-CN" sz="2000" b="0" i="1" smtClean="0">
                            <a:solidFill>
                              <a:schemeClr val="accent1">
                                <a:lumMod val="75000"/>
                              </a:schemeClr>
                            </a:solidFill>
                            <a:latin typeface="Cambria Math" panose="02040503050406030204" pitchFamily="18" charset="0"/>
                            <a:cs typeface="+mn-ea"/>
                          </a:rPr>
                          <m:t>𝑡𝑤</m:t>
                        </m:r>
                      </m:sub>
                    </m:sSub>
                  </m:oMath>
                </a14:m>
                <a:r>
                  <a:rPr lang="zh-CN" altLang="en-US" sz="2000" dirty="0">
                    <a:solidFill>
                      <a:schemeClr val="accent1">
                        <a:lumMod val="75000"/>
                      </a:schemeClr>
                    </a:solidFill>
                    <a:latin typeface="黑体" panose="02010609060101010101" pitchFamily="49" charset="-122"/>
                    <a:cs typeface="+mn-ea"/>
                  </a:rPr>
                  <a:t>为</a:t>
                </a:r>
                <a:r>
                  <a:rPr lang="en-US" altLang="zh-CN" sz="2000" dirty="0">
                    <a:solidFill>
                      <a:schemeClr val="accent1">
                        <a:lumMod val="75000"/>
                      </a:schemeClr>
                    </a:solidFill>
                    <a:latin typeface="黑体" panose="02010609060101010101" pitchFamily="49" charset="-122"/>
                    <a:cs typeface="+mn-ea"/>
                  </a:rPr>
                  <a:t>t</a:t>
                </a:r>
                <a:r>
                  <a:rPr lang="zh-CN" altLang="en-US" sz="2000" dirty="0">
                    <a:solidFill>
                      <a:schemeClr val="accent1">
                        <a:lumMod val="75000"/>
                      </a:schemeClr>
                    </a:solidFill>
                    <a:latin typeface="黑体" panose="02010609060101010101" pitchFamily="49" charset="-122"/>
                    <a:cs typeface="+mn-ea"/>
                  </a:rPr>
                  <a:t>期加权移动平均数；</a:t>
                </a:r>
                <a14:m>
                  <m:oMath xmlns:m="http://schemas.openxmlformats.org/officeDocument/2006/math">
                    <m:sSub>
                      <m:sSubPr>
                        <m:ctrlPr>
                          <a:rPr lang="en-US" altLang="zh-CN" sz="2000" i="1">
                            <a:solidFill>
                              <a:schemeClr val="accent1">
                                <a:lumMod val="75000"/>
                              </a:schemeClr>
                            </a:solidFill>
                            <a:latin typeface="Cambria Math" panose="02040503050406030204" pitchFamily="18" charset="0"/>
                            <a:cs typeface="+mn-ea"/>
                          </a:rPr>
                        </m:ctrlPr>
                      </m:sSubPr>
                      <m:e>
                        <m:r>
                          <a:rPr lang="en-US" altLang="zh-CN" sz="2000" i="1">
                            <a:solidFill>
                              <a:schemeClr val="accent1">
                                <a:lumMod val="75000"/>
                              </a:schemeClr>
                            </a:solidFill>
                            <a:latin typeface="Cambria Math" panose="02040503050406030204" pitchFamily="18" charset="0"/>
                            <a:cs typeface="+mn-ea"/>
                          </a:rPr>
                          <m:t>𝑀</m:t>
                        </m:r>
                      </m:e>
                      <m:sub>
                        <m:r>
                          <a:rPr lang="en-US" altLang="zh-CN" sz="2000" b="0" i="1" smtClean="0">
                            <a:solidFill>
                              <a:schemeClr val="accent1">
                                <a:lumMod val="75000"/>
                              </a:schemeClr>
                            </a:solidFill>
                            <a:latin typeface="Cambria Math" panose="02040503050406030204" pitchFamily="18" charset="0"/>
                            <a:cs typeface="+mn-ea"/>
                          </a:rPr>
                          <m:t>𝑖</m:t>
                        </m:r>
                      </m:sub>
                    </m:sSub>
                  </m:oMath>
                </a14:m>
                <a:r>
                  <a:rPr lang="zh-CN" altLang="en-US" sz="2000" dirty="0">
                    <a:solidFill>
                      <a:schemeClr val="accent1">
                        <a:lumMod val="75000"/>
                      </a:schemeClr>
                    </a:solidFill>
                    <a:latin typeface="黑体" panose="02010609060101010101" pitchFamily="49" charset="-122"/>
                    <a:cs typeface="+mn-ea"/>
                  </a:rPr>
                  <a:t>为</a:t>
                </a:r>
                <a14:m>
                  <m:oMath xmlns:m="http://schemas.openxmlformats.org/officeDocument/2006/math">
                    <m:sSub>
                      <m:sSubPr>
                        <m:ctrlPr>
                          <a:rPr lang="en-US" altLang="zh-CN" sz="2000" i="1">
                            <a:solidFill>
                              <a:schemeClr val="accent1">
                                <a:lumMod val="75000"/>
                              </a:schemeClr>
                            </a:solidFill>
                            <a:latin typeface="Cambria Math" panose="02040503050406030204" pitchFamily="18" charset="0"/>
                            <a:cs typeface="+mn-ea"/>
                          </a:rPr>
                        </m:ctrlPr>
                      </m:sSubPr>
                      <m:e>
                        <m:r>
                          <a:rPr lang="en-US" altLang="zh-CN" sz="2000" b="0" i="1" smtClean="0">
                            <a:solidFill>
                              <a:schemeClr val="accent1">
                                <a:lumMod val="75000"/>
                              </a:schemeClr>
                            </a:solidFill>
                            <a:latin typeface="Cambria Math" panose="02040503050406030204" pitchFamily="18" charset="0"/>
                            <a:cs typeface="+mn-ea"/>
                          </a:rPr>
                          <m:t>𝑦</m:t>
                        </m:r>
                      </m:e>
                      <m:sub>
                        <m:r>
                          <a:rPr lang="en-US" altLang="zh-CN" sz="2000" b="0" i="1" smtClean="0">
                            <a:solidFill>
                              <a:schemeClr val="accent1">
                                <a:lumMod val="75000"/>
                              </a:schemeClr>
                            </a:solidFill>
                            <a:latin typeface="Cambria Math" panose="02040503050406030204" pitchFamily="18" charset="0"/>
                            <a:cs typeface="+mn-ea"/>
                          </a:rPr>
                          <m:t>𝑡</m:t>
                        </m:r>
                        <m:r>
                          <a:rPr lang="en-US" altLang="zh-CN" sz="2000" b="0" i="1" smtClean="0">
                            <a:solidFill>
                              <a:schemeClr val="accent1">
                                <a:lumMod val="75000"/>
                              </a:schemeClr>
                            </a:solidFill>
                            <a:latin typeface="Cambria Math" panose="02040503050406030204" pitchFamily="18" charset="0"/>
                            <a:cs typeface="+mn-ea"/>
                          </a:rPr>
                          <m:t>−</m:t>
                        </m:r>
                        <m:r>
                          <a:rPr lang="en-US" altLang="zh-CN" sz="2000" b="0" i="1" smtClean="0">
                            <a:solidFill>
                              <a:schemeClr val="accent1">
                                <a:lumMod val="75000"/>
                              </a:schemeClr>
                            </a:solidFill>
                            <a:latin typeface="Cambria Math" panose="02040503050406030204" pitchFamily="18" charset="0"/>
                            <a:cs typeface="+mn-ea"/>
                          </a:rPr>
                          <m:t>𝑖</m:t>
                        </m:r>
                        <m:r>
                          <a:rPr lang="en-US" altLang="zh-CN" sz="2000" b="0" i="1" smtClean="0">
                            <a:solidFill>
                              <a:schemeClr val="accent1">
                                <a:lumMod val="75000"/>
                              </a:schemeClr>
                            </a:solidFill>
                            <a:latin typeface="Cambria Math" panose="02040503050406030204" pitchFamily="18" charset="0"/>
                            <a:cs typeface="+mn-ea"/>
                          </a:rPr>
                          <m:t>+1</m:t>
                        </m:r>
                      </m:sub>
                    </m:sSub>
                  </m:oMath>
                </a14:m>
                <a:r>
                  <a:rPr lang="zh-CN" altLang="en-US" sz="2000" dirty="0">
                    <a:solidFill>
                      <a:schemeClr val="accent1">
                        <a:lumMod val="75000"/>
                      </a:schemeClr>
                    </a:solidFill>
                    <a:latin typeface="黑体" panose="02010609060101010101" pitchFamily="49" charset="-122"/>
                    <a:cs typeface="+mn-ea"/>
                  </a:rPr>
                  <a:t>的权数，它体现了相应的</a:t>
                </a:r>
                <a14:m>
                  <m:oMath xmlns:m="http://schemas.openxmlformats.org/officeDocument/2006/math">
                    <m:sSub>
                      <m:sSubPr>
                        <m:ctrlPr>
                          <a:rPr lang="en-US" altLang="zh-CN" sz="2000" i="1">
                            <a:solidFill>
                              <a:schemeClr val="accent1">
                                <a:lumMod val="75000"/>
                              </a:schemeClr>
                            </a:solidFill>
                            <a:latin typeface="Cambria Math" panose="02040503050406030204" pitchFamily="18" charset="0"/>
                            <a:cs typeface="+mn-ea"/>
                          </a:rPr>
                        </m:ctrlPr>
                      </m:sSubPr>
                      <m:e>
                        <m:r>
                          <a:rPr lang="en-US" altLang="zh-CN" sz="2000" b="0" i="1" smtClean="0">
                            <a:solidFill>
                              <a:schemeClr val="accent1">
                                <a:lumMod val="75000"/>
                              </a:schemeClr>
                            </a:solidFill>
                            <a:latin typeface="Cambria Math" panose="02040503050406030204" pitchFamily="18" charset="0"/>
                            <a:cs typeface="+mn-ea"/>
                          </a:rPr>
                          <m:t>𝑦</m:t>
                        </m:r>
                      </m:e>
                      <m:sub>
                        <m:r>
                          <a:rPr lang="en-US" altLang="zh-CN" sz="2000" i="1">
                            <a:solidFill>
                              <a:schemeClr val="accent1">
                                <a:lumMod val="75000"/>
                              </a:schemeClr>
                            </a:solidFill>
                            <a:latin typeface="Cambria Math" panose="02040503050406030204" pitchFamily="18" charset="0"/>
                            <a:cs typeface="+mn-ea"/>
                          </a:rPr>
                          <m:t>𝑡</m:t>
                        </m:r>
                      </m:sub>
                    </m:sSub>
                  </m:oMath>
                </a14:m>
                <a:r>
                  <a:rPr lang="zh-CN" altLang="en-US" sz="2000" dirty="0">
                    <a:solidFill>
                      <a:schemeClr val="accent1">
                        <a:lumMod val="75000"/>
                      </a:schemeClr>
                    </a:solidFill>
                    <a:latin typeface="黑体" panose="02010609060101010101" pitchFamily="49" charset="-122"/>
                    <a:cs typeface="+mn-ea"/>
                  </a:rPr>
                  <a:t>在加权平均数</a:t>
                </a:r>
              </a:p>
              <a:p>
                <a:pPr defTabSz="963930">
                  <a:lnSpc>
                    <a:spcPct val="120000"/>
                  </a:lnSpc>
                </a:pPr>
                <a:r>
                  <a:rPr lang="zh-CN" altLang="en-US" sz="2000" dirty="0">
                    <a:solidFill>
                      <a:schemeClr val="accent1">
                        <a:lumMod val="75000"/>
                      </a:schemeClr>
                    </a:solidFill>
                    <a:latin typeface="黑体" panose="02010609060101010101" pitchFamily="49" charset="-122"/>
                    <a:cs typeface="+mn-ea"/>
                  </a:rPr>
                  <a:t>中的重要性。利用加权移动平均数来做预测，其预测公式为</a:t>
                </a:r>
                <a:r>
                  <a:rPr lang="en-US" altLang="zh-CN" sz="2000" dirty="0">
                    <a:solidFill>
                      <a:schemeClr val="accent1">
                        <a:lumMod val="75000"/>
                      </a:schemeClr>
                    </a:solidFill>
                    <a:latin typeface="黑体" panose="02010609060101010101" pitchFamily="49" charset="-122"/>
                    <a:cs typeface="+mn-ea"/>
                  </a:rPr>
                  <a:t>:</a:t>
                </a:r>
              </a:p>
              <a:p>
                <a:pPr defTabSz="963930">
                  <a:lnSpc>
                    <a:spcPct val="120000"/>
                  </a:lnSpc>
                </a:pPr>
                <a14:m>
                  <m:oMathPara xmlns:m="http://schemas.openxmlformats.org/officeDocument/2006/math">
                    <m:oMathParaPr>
                      <m:jc m:val="centerGroup"/>
                    </m:oMathParaPr>
                    <m:oMath xmlns:m="http://schemas.openxmlformats.org/officeDocument/2006/math">
                      <m:sSub>
                        <m:sSubPr>
                          <m:ctrlPr>
                            <a:rPr lang="en-US" altLang="zh-CN" sz="2000" i="1" dirty="0">
                              <a:solidFill>
                                <a:schemeClr val="accent1">
                                  <a:lumMod val="75000"/>
                                </a:schemeClr>
                              </a:solidFill>
                              <a:latin typeface="Cambria Math" panose="02040503050406030204" pitchFamily="18" charset="0"/>
                              <a:cs typeface="+mn-ea"/>
                            </a:rPr>
                          </m:ctrlPr>
                        </m:sSubPr>
                        <m:e>
                          <m:acc>
                            <m:accPr>
                              <m:chr m:val="̂"/>
                              <m:ctrlPr>
                                <a:rPr lang="en-US" altLang="zh-CN" sz="2000" i="1" dirty="0">
                                  <a:solidFill>
                                    <a:schemeClr val="accent1">
                                      <a:lumMod val="75000"/>
                                    </a:schemeClr>
                                  </a:solidFill>
                                  <a:latin typeface="Cambria Math" panose="02040503050406030204" pitchFamily="18" charset="0"/>
                                  <a:cs typeface="+mn-ea"/>
                                </a:rPr>
                              </m:ctrlPr>
                            </m:accPr>
                            <m:e>
                              <m:r>
                                <a:rPr lang="en-US" altLang="zh-CN" sz="2000" i="1" dirty="0">
                                  <a:solidFill>
                                    <a:schemeClr val="accent1">
                                      <a:lumMod val="75000"/>
                                    </a:schemeClr>
                                  </a:solidFill>
                                  <a:latin typeface="Cambria Math" panose="02040503050406030204" pitchFamily="18" charset="0"/>
                                  <a:cs typeface="+mn-ea"/>
                                </a:rPr>
                                <m:t>𝑦</m:t>
                              </m:r>
                            </m:e>
                          </m:acc>
                        </m:e>
                        <m:sub>
                          <m:r>
                            <a:rPr lang="en-US" altLang="zh-CN" sz="2000" i="1" dirty="0">
                              <a:solidFill>
                                <a:schemeClr val="accent1">
                                  <a:lumMod val="75000"/>
                                </a:schemeClr>
                              </a:solidFill>
                              <a:latin typeface="Cambria Math" panose="02040503050406030204" pitchFamily="18" charset="0"/>
                              <a:cs typeface="+mn-ea"/>
                            </a:rPr>
                            <m:t>𝑡</m:t>
                          </m:r>
                          <m:r>
                            <a:rPr lang="en-US" altLang="zh-CN" sz="2000" i="1" dirty="0">
                              <a:solidFill>
                                <a:schemeClr val="accent1">
                                  <a:lumMod val="75000"/>
                                </a:schemeClr>
                              </a:solidFill>
                              <a:latin typeface="Cambria Math" panose="02040503050406030204" pitchFamily="18" charset="0"/>
                              <a:cs typeface="+mn-ea"/>
                            </a:rPr>
                            <m:t>+1</m:t>
                          </m:r>
                        </m:sub>
                      </m:sSub>
                      <m:sSub>
                        <m:sSubPr>
                          <m:ctrlPr>
                            <a:rPr lang="en-US" altLang="zh-CN" sz="2000" i="1">
                              <a:solidFill>
                                <a:schemeClr val="accent1">
                                  <a:lumMod val="75000"/>
                                </a:schemeClr>
                              </a:solidFill>
                              <a:latin typeface="Cambria Math" panose="02040503050406030204" pitchFamily="18" charset="0"/>
                              <a:cs typeface="+mn-ea"/>
                            </a:rPr>
                          </m:ctrlPr>
                        </m:sSubPr>
                        <m:e>
                          <m:r>
                            <a:rPr lang="en-US" altLang="zh-CN" sz="2000" b="0" i="1" smtClean="0">
                              <a:solidFill>
                                <a:schemeClr val="accent1">
                                  <a:lumMod val="75000"/>
                                </a:schemeClr>
                              </a:solidFill>
                              <a:latin typeface="Cambria Math" panose="02040503050406030204" pitchFamily="18" charset="0"/>
                              <a:cs typeface="+mn-ea"/>
                            </a:rPr>
                            <m:t>=</m:t>
                          </m:r>
                          <m:r>
                            <a:rPr lang="en-US" altLang="zh-CN" sz="2000" i="1">
                              <a:solidFill>
                                <a:schemeClr val="accent1">
                                  <a:lumMod val="75000"/>
                                </a:schemeClr>
                              </a:solidFill>
                              <a:latin typeface="Cambria Math" panose="02040503050406030204" pitchFamily="18" charset="0"/>
                              <a:cs typeface="+mn-ea"/>
                            </a:rPr>
                            <m:t>𝑀</m:t>
                          </m:r>
                        </m:e>
                        <m:sub>
                          <m:r>
                            <a:rPr lang="en-US" altLang="zh-CN" sz="2000" i="1">
                              <a:solidFill>
                                <a:schemeClr val="accent1">
                                  <a:lumMod val="75000"/>
                                </a:schemeClr>
                              </a:solidFill>
                              <a:latin typeface="Cambria Math" panose="02040503050406030204" pitchFamily="18" charset="0"/>
                              <a:cs typeface="+mn-ea"/>
                            </a:rPr>
                            <m:t>𝑡𝑤</m:t>
                          </m:r>
                        </m:sub>
                      </m:sSub>
                    </m:oMath>
                  </m:oMathPara>
                </a14:m>
                <a:endParaRPr lang="en-US" altLang="zh-CN" sz="2000" b="0" dirty="0">
                  <a:solidFill>
                    <a:schemeClr val="accent1">
                      <a:lumMod val="75000"/>
                    </a:schemeClr>
                  </a:solidFill>
                  <a:latin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cs typeface="+mn-ea"/>
                  </a:rPr>
                  <a:t>即以第 </a:t>
                </a:r>
                <a:r>
                  <a:rPr lang="en-US" altLang="zh-CN" sz="2000" dirty="0">
                    <a:solidFill>
                      <a:schemeClr val="accent1">
                        <a:lumMod val="75000"/>
                      </a:schemeClr>
                    </a:solidFill>
                    <a:latin typeface="黑体" panose="02010609060101010101" pitchFamily="49" charset="-122"/>
                    <a:cs typeface="+mn-ea"/>
                  </a:rPr>
                  <a:t>t </a:t>
                </a:r>
                <a:r>
                  <a:rPr lang="zh-CN" altLang="en-US" sz="2000" dirty="0">
                    <a:solidFill>
                      <a:schemeClr val="accent1">
                        <a:lumMod val="75000"/>
                      </a:schemeClr>
                    </a:solidFill>
                    <a:latin typeface="黑体" panose="02010609060101010101" pitchFamily="49" charset="-122"/>
                    <a:cs typeface="+mn-ea"/>
                  </a:rPr>
                  <a:t>期加权移动平均数作为第</a:t>
                </a:r>
                <a:r>
                  <a:rPr lang="en-US" altLang="zh-CN" sz="2000" dirty="0">
                    <a:solidFill>
                      <a:schemeClr val="accent1">
                        <a:lumMod val="75000"/>
                      </a:schemeClr>
                    </a:solidFill>
                    <a:latin typeface="黑体" panose="02010609060101010101" pitchFamily="49" charset="-122"/>
                    <a:cs typeface="+mn-ea"/>
                  </a:rPr>
                  <a:t>t+1</a:t>
                </a:r>
                <a:r>
                  <a:rPr lang="zh-CN" altLang="en-US" sz="2000" dirty="0">
                    <a:solidFill>
                      <a:schemeClr val="accent1">
                        <a:lumMod val="75000"/>
                      </a:schemeClr>
                    </a:solidFill>
                    <a:latin typeface="黑体" panose="02010609060101010101" pitchFamily="49" charset="-122"/>
                    <a:cs typeface="+mn-ea"/>
                  </a:rPr>
                  <a:t>期的预测值</a:t>
                </a:r>
                <a:endParaRPr lang="en-US" altLang="zh-CN" sz="2000" dirty="0">
                  <a:solidFill>
                    <a:schemeClr val="accent1">
                      <a:lumMod val="75000"/>
                    </a:schemeClr>
                  </a:solidFill>
                  <a:latin typeface="黑体" panose="02010609060101010101" pitchFamily="49" charset="-122"/>
                  <a:cs typeface="+mn-ea"/>
                </a:endParaRPr>
              </a:p>
            </p:txBody>
          </p:sp>
        </mc:Choice>
        <mc:Fallback>
          <p:sp>
            <p:nvSpPr>
              <p:cNvPr id="15" name="Rectangle 26">
                <a:extLst>
                  <a:ext uri="{FF2B5EF4-FFF2-40B4-BE49-F238E27FC236}">
                    <a16:creationId xmlns:a16="http://schemas.microsoft.com/office/drawing/2014/main" id="{8F3814F6-0C5C-4C6D-B901-BA127CC37905}"/>
                  </a:ext>
                </a:extLst>
              </p:cNvPr>
              <p:cNvSpPr>
                <a:spLocks noRot="1" noChangeAspect="1" noMove="1" noResize="1" noEditPoints="1" noAdjustHandles="1" noChangeArrowheads="1" noChangeShapeType="1" noTextEdit="1"/>
              </p:cNvSpPr>
              <p:nvPr/>
            </p:nvSpPr>
            <p:spPr>
              <a:xfrm>
                <a:off x="2181225" y="3676688"/>
                <a:ext cx="10032494" cy="2626208"/>
              </a:xfrm>
              <a:prstGeom prst="rect">
                <a:avLst/>
              </a:prstGeom>
              <a:blipFill>
                <a:blip r:embed="rId3"/>
                <a:stretch>
                  <a:fillRect l="-608" t="-696" b="-32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529383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加权移动平均法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AlternateContent xmlns:mc="http://schemas.openxmlformats.org/markup-compatibility/2006">
        <mc:Choice xmlns:a14="http://schemas.microsoft.com/office/drawing/2010/main" Requires="a14">
          <p:sp>
            <p:nvSpPr>
              <p:cNvPr id="12" name="Rectangle 26">
                <a:extLst>
                  <a:ext uri="{FF2B5EF4-FFF2-40B4-BE49-F238E27FC236}">
                    <a16:creationId xmlns:a16="http://schemas.microsoft.com/office/drawing/2014/main" id="{350C1E6B-95E6-4BFB-8588-718E142E20D8}"/>
                  </a:ext>
                </a:extLst>
              </p:cNvPr>
              <p:cNvSpPr/>
              <p:nvPr/>
            </p:nvSpPr>
            <p:spPr>
              <a:xfrm>
                <a:off x="2157521" y="1187085"/>
                <a:ext cx="10032494" cy="6079524"/>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cs typeface="+mn-ea"/>
                  </a:rPr>
                  <a:t>例子</a:t>
                </a:r>
                <a:r>
                  <a:rPr lang="en-US" altLang="zh-CN" sz="2000" dirty="0">
                    <a:solidFill>
                      <a:schemeClr val="accent1">
                        <a:lumMod val="75000"/>
                      </a:schemeClr>
                    </a:solidFill>
                    <a:latin typeface="黑体" panose="02010609060101010101" pitchFamily="49" charset="-122"/>
                    <a:cs typeface="+mn-ea"/>
                  </a:rPr>
                  <a:t>(e02.m):</a:t>
                </a:r>
                <a:r>
                  <a:rPr lang="zh-CN" altLang="en-US" sz="2000" dirty="0">
                    <a:solidFill>
                      <a:schemeClr val="accent1">
                        <a:lumMod val="75000"/>
                      </a:schemeClr>
                    </a:solidFill>
                    <a:latin typeface="黑体" panose="02010609060101010101" pitchFamily="49" charset="-122"/>
                    <a:cs typeface="+mn-ea"/>
                  </a:rPr>
                  <a:t>我国</a:t>
                </a:r>
                <a:r>
                  <a:rPr lang="en-US" altLang="zh-CN" sz="2000" dirty="0">
                    <a:solidFill>
                      <a:schemeClr val="accent1">
                        <a:lumMod val="75000"/>
                      </a:schemeClr>
                    </a:solidFill>
                    <a:latin typeface="黑体" panose="02010609060101010101" pitchFamily="49" charset="-122"/>
                    <a:cs typeface="+mn-ea"/>
                  </a:rPr>
                  <a:t>1979</a:t>
                </a:r>
                <a:r>
                  <a:rPr lang="zh-CN" altLang="en-US" sz="2000" dirty="0">
                    <a:solidFill>
                      <a:schemeClr val="accent1">
                        <a:lumMod val="75000"/>
                      </a:schemeClr>
                    </a:solidFill>
                    <a:latin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cs typeface="+mn-ea"/>
                  </a:rPr>
                  <a:t>1988</a:t>
                </a:r>
                <a:r>
                  <a:rPr lang="zh-CN" altLang="en-US" sz="2000" dirty="0">
                    <a:solidFill>
                      <a:schemeClr val="accent1">
                        <a:lumMod val="75000"/>
                      </a:schemeClr>
                    </a:solidFill>
                    <a:latin typeface="黑体" panose="02010609060101010101" pitchFamily="49" charset="-122"/>
                    <a:cs typeface="+mn-ea"/>
                  </a:rPr>
                  <a:t>年原煤产量如下表所示，试用加权移动平均法预测</a:t>
                </a:r>
                <a:r>
                  <a:rPr lang="en-US" altLang="zh-CN" sz="2000" dirty="0">
                    <a:solidFill>
                      <a:schemeClr val="accent1">
                        <a:lumMod val="75000"/>
                      </a:schemeClr>
                    </a:solidFill>
                    <a:latin typeface="黑体" panose="02010609060101010101" pitchFamily="49" charset="-122"/>
                    <a:cs typeface="+mn-ea"/>
                  </a:rPr>
                  <a:t>1989</a:t>
                </a:r>
                <a:r>
                  <a:rPr lang="zh-CN" altLang="en-US" sz="2000" dirty="0">
                    <a:solidFill>
                      <a:schemeClr val="accent1">
                        <a:lumMod val="75000"/>
                      </a:schemeClr>
                    </a:solidFill>
                    <a:latin typeface="黑体" panose="02010609060101010101" pitchFamily="49" charset="-122"/>
                    <a:cs typeface="+mn-ea"/>
                  </a:rPr>
                  <a:t>年的产量。</a:t>
                </a: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rPr>
                  <a:t>解：分别取</a:t>
                </a:r>
                <a14:m>
                  <m:oMath xmlns:m="http://schemas.openxmlformats.org/officeDocument/2006/math">
                    <m:sSub>
                      <m:sSubPr>
                        <m:ctrlPr>
                          <a:rPr lang="en-US" altLang="zh-CN" sz="2000" b="0" i="1" dirty="0" smtClean="0">
                            <a:solidFill>
                              <a:schemeClr val="accent1">
                                <a:lumMod val="75000"/>
                              </a:schemeClr>
                            </a:solidFill>
                            <a:latin typeface="Cambria Math" panose="02040503050406030204" pitchFamily="18" charset="0"/>
                            <a:cs typeface="+mn-ea"/>
                          </a:rPr>
                        </m:ctrlPr>
                      </m:sSubPr>
                      <m:e>
                        <m:r>
                          <a:rPr lang="en-US" altLang="zh-CN" sz="2000" b="0" i="1" dirty="0" smtClean="0">
                            <a:solidFill>
                              <a:schemeClr val="accent1">
                                <a:lumMod val="75000"/>
                              </a:schemeClr>
                            </a:solidFill>
                            <a:latin typeface="Cambria Math" panose="02040503050406030204" pitchFamily="18" charset="0"/>
                            <a:cs typeface="+mn-ea"/>
                          </a:rPr>
                          <m:t>𝑤</m:t>
                        </m:r>
                      </m:e>
                      <m:sub>
                        <m:r>
                          <a:rPr lang="en-US" altLang="zh-CN" sz="2000" b="0" i="1" dirty="0" smtClean="0">
                            <a:solidFill>
                              <a:schemeClr val="accent1">
                                <a:lumMod val="75000"/>
                              </a:schemeClr>
                            </a:solidFill>
                            <a:latin typeface="Cambria Math" panose="02040503050406030204" pitchFamily="18" charset="0"/>
                            <a:cs typeface="+mn-ea"/>
                          </a:rPr>
                          <m:t>1</m:t>
                        </m:r>
                      </m:sub>
                    </m:sSub>
                    <m:r>
                      <a:rPr lang="en-US" altLang="zh-CN" sz="2000" b="0" i="1" dirty="0" smtClean="0">
                        <a:solidFill>
                          <a:schemeClr val="accent1">
                            <a:lumMod val="75000"/>
                          </a:schemeClr>
                        </a:solidFill>
                        <a:latin typeface="Cambria Math" panose="02040503050406030204" pitchFamily="18" charset="0"/>
                        <a:cs typeface="+mn-ea"/>
                      </a:rPr>
                      <m:t>=3,</m:t>
                    </m:r>
                    <m:sSub>
                      <m:sSubPr>
                        <m:ctrlPr>
                          <a:rPr lang="en-US" altLang="zh-CN" sz="2000" b="0" i="1" dirty="0" smtClean="0">
                            <a:solidFill>
                              <a:schemeClr val="accent1">
                                <a:lumMod val="75000"/>
                              </a:schemeClr>
                            </a:solidFill>
                            <a:latin typeface="Cambria Math" panose="02040503050406030204" pitchFamily="18" charset="0"/>
                            <a:cs typeface="+mn-ea"/>
                          </a:rPr>
                        </m:ctrlPr>
                      </m:sSubPr>
                      <m:e>
                        <m:r>
                          <a:rPr lang="en-US" altLang="zh-CN" sz="2000" b="0" i="1" dirty="0" smtClean="0">
                            <a:solidFill>
                              <a:schemeClr val="accent1">
                                <a:lumMod val="75000"/>
                              </a:schemeClr>
                            </a:solidFill>
                            <a:latin typeface="Cambria Math" panose="02040503050406030204" pitchFamily="18" charset="0"/>
                            <a:cs typeface="+mn-ea"/>
                          </a:rPr>
                          <m:t>𝑤</m:t>
                        </m:r>
                      </m:e>
                      <m:sub>
                        <m:r>
                          <a:rPr lang="en-US" altLang="zh-CN" sz="2000" b="0" i="1" dirty="0" smtClean="0">
                            <a:solidFill>
                              <a:schemeClr val="accent1">
                                <a:lumMod val="75000"/>
                              </a:schemeClr>
                            </a:solidFill>
                            <a:latin typeface="Cambria Math" panose="02040503050406030204" pitchFamily="18" charset="0"/>
                            <a:cs typeface="+mn-ea"/>
                          </a:rPr>
                          <m:t>2</m:t>
                        </m:r>
                      </m:sub>
                    </m:sSub>
                    <m:r>
                      <a:rPr lang="en-US" altLang="zh-CN" sz="2000" b="0" i="1" dirty="0" smtClean="0">
                        <a:solidFill>
                          <a:schemeClr val="accent1">
                            <a:lumMod val="75000"/>
                          </a:schemeClr>
                        </a:solidFill>
                        <a:latin typeface="Cambria Math" panose="02040503050406030204" pitchFamily="18" charset="0"/>
                        <a:cs typeface="+mn-ea"/>
                      </a:rPr>
                      <m:t>=2,</m:t>
                    </m:r>
                    <m:sSub>
                      <m:sSubPr>
                        <m:ctrlPr>
                          <a:rPr lang="en-US" altLang="zh-CN" sz="2000" b="0" i="1" dirty="0" smtClean="0">
                            <a:solidFill>
                              <a:schemeClr val="accent1">
                                <a:lumMod val="75000"/>
                              </a:schemeClr>
                            </a:solidFill>
                            <a:latin typeface="Cambria Math" panose="02040503050406030204" pitchFamily="18" charset="0"/>
                            <a:cs typeface="+mn-ea"/>
                          </a:rPr>
                        </m:ctrlPr>
                      </m:sSubPr>
                      <m:e>
                        <m:r>
                          <a:rPr lang="en-US" altLang="zh-CN" sz="2000" b="0" i="1" dirty="0" smtClean="0">
                            <a:solidFill>
                              <a:schemeClr val="accent1">
                                <a:lumMod val="75000"/>
                              </a:schemeClr>
                            </a:solidFill>
                            <a:latin typeface="Cambria Math" panose="02040503050406030204" pitchFamily="18" charset="0"/>
                            <a:cs typeface="+mn-ea"/>
                          </a:rPr>
                          <m:t>𝑤</m:t>
                        </m:r>
                      </m:e>
                      <m:sub>
                        <m:r>
                          <a:rPr lang="en-US" altLang="zh-CN" sz="2000" b="0" i="1" dirty="0" smtClean="0">
                            <a:solidFill>
                              <a:schemeClr val="accent1">
                                <a:lumMod val="75000"/>
                              </a:schemeClr>
                            </a:solidFill>
                            <a:latin typeface="Cambria Math" panose="02040503050406030204" pitchFamily="18" charset="0"/>
                            <a:cs typeface="+mn-ea"/>
                          </a:rPr>
                          <m:t>3</m:t>
                        </m:r>
                      </m:sub>
                    </m:sSub>
                    <m:r>
                      <a:rPr lang="en-US" altLang="zh-CN" sz="2000" b="0" i="1" dirty="0" smtClean="0">
                        <a:solidFill>
                          <a:schemeClr val="accent1">
                            <a:lumMod val="75000"/>
                          </a:schemeClr>
                        </a:solidFill>
                        <a:latin typeface="Cambria Math" panose="02040503050406030204" pitchFamily="18" charset="0"/>
                        <a:cs typeface="+mn-ea"/>
                      </a:rPr>
                      <m:t>=1</m:t>
                    </m:r>
                  </m:oMath>
                </a14:m>
                <a:r>
                  <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rPr>
                  <a:t>按预测公式：</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Wingdings" panose="05000000000000000000" pitchFamily="2" charset="2"/>
                </a:endParaRPr>
              </a:p>
              <a:p>
                <a:pPr defTabSz="963930">
                  <a:lnSpc>
                    <a:spcPct val="120000"/>
                  </a:lnSpc>
                </a:pPr>
                <a14:m>
                  <m:oMathPara xmlns:m="http://schemas.openxmlformats.org/officeDocument/2006/math">
                    <m:oMathParaPr>
                      <m:jc m:val="centerGroup"/>
                    </m:oMathParaPr>
                    <m:oMath xmlns:m="http://schemas.openxmlformats.org/officeDocument/2006/math">
                      <m:sSub>
                        <m:sSubPr>
                          <m:ctrlPr>
                            <a:rPr lang="en-US" altLang="zh-CN" sz="2000" i="1" dirty="0">
                              <a:solidFill>
                                <a:schemeClr val="accent1">
                                  <a:lumMod val="75000"/>
                                </a:schemeClr>
                              </a:solidFill>
                              <a:latin typeface="Cambria Math" panose="02040503050406030204" pitchFamily="18" charset="0"/>
                              <a:cs typeface="+mn-ea"/>
                            </a:rPr>
                          </m:ctrlPr>
                        </m:sSubPr>
                        <m:e>
                          <m:sSup>
                            <m:sSupPr>
                              <m:ctrlPr>
                                <a:rPr lang="en-US" altLang="zh-CN" sz="2000" i="1" dirty="0">
                                  <a:solidFill>
                                    <a:schemeClr val="accent1">
                                      <a:lumMod val="75000"/>
                                    </a:schemeClr>
                                  </a:solidFill>
                                  <a:latin typeface="Cambria Math" panose="02040503050406030204" pitchFamily="18" charset="0"/>
                                  <a:cs typeface="+mn-ea"/>
                                </a:rPr>
                              </m:ctrlPr>
                            </m:sSupPr>
                            <m:e>
                              <m:acc>
                                <m:accPr>
                                  <m:chr m:val="̂"/>
                                  <m:ctrlPr>
                                    <a:rPr lang="en-US" altLang="zh-CN" sz="2000" i="1" dirty="0">
                                      <a:solidFill>
                                        <a:schemeClr val="accent1">
                                          <a:lumMod val="75000"/>
                                        </a:schemeClr>
                                      </a:solidFill>
                                      <a:latin typeface="Cambria Math" panose="02040503050406030204" pitchFamily="18" charset="0"/>
                                      <a:cs typeface="+mn-ea"/>
                                    </a:rPr>
                                  </m:ctrlPr>
                                </m:accPr>
                                <m:e>
                                  <m:r>
                                    <a:rPr lang="en-US" altLang="zh-CN" sz="2000" i="1" dirty="0">
                                      <a:solidFill>
                                        <a:schemeClr val="accent1">
                                          <a:lumMod val="75000"/>
                                        </a:schemeClr>
                                      </a:solidFill>
                                      <a:latin typeface="Cambria Math" panose="02040503050406030204" pitchFamily="18" charset="0"/>
                                      <a:cs typeface="+mn-ea"/>
                                    </a:rPr>
                                    <m:t>𝑦</m:t>
                                  </m:r>
                                </m:e>
                              </m:acc>
                            </m:e>
                            <m:sup/>
                          </m:sSup>
                        </m:e>
                        <m:sub>
                          <m:r>
                            <a:rPr lang="en-US" altLang="zh-CN" sz="2000" i="1" dirty="0">
                              <a:solidFill>
                                <a:schemeClr val="accent1">
                                  <a:lumMod val="75000"/>
                                </a:schemeClr>
                              </a:solidFill>
                              <a:latin typeface="Cambria Math" panose="02040503050406030204" pitchFamily="18" charset="0"/>
                              <a:cs typeface="+mn-ea"/>
                            </a:rPr>
                            <m:t>𝑡</m:t>
                          </m:r>
                          <m:r>
                            <a:rPr lang="en-US" altLang="zh-CN" sz="2000" i="1" dirty="0">
                              <a:solidFill>
                                <a:schemeClr val="accent1">
                                  <a:lumMod val="75000"/>
                                </a:schemeClr>
                              </a:solidFill>
                              <a:latin typeface="Cambria Math" panose="02040503050406030204" pitchFamily="18" charset="0"/>
                              <a:cs typeface="+mn-ea"/>
                            </a:rPr>
                            <m:t>+1</m:t>
                          </m:r>
                        </m:sub>
                      </m:sSub>
                      <m:r>
                        <a:rPr lang="en-US" altLang="zh-CN" sz="2000" i="1" dirty="0">
                          <a:solidFill>
                            <a:schemeClr val="accent1">
                              <a:lumMod val="75000"/>
                            </a:schemeClr>
                          </a:solidFill>
                          <a:latin typeface="Cambria Math" panose="02040503050406030204" pitchFamily="18" charset="0"/>
                          <a:cs typeface="+mn-ea"/>
                        </a:rPr>
                        <m:t>=</m:t>
                      </m:r>
                      <m:f>
                        <m:fPr>
                          <m:ctrlPr>
                            <a:rPr lang="en-US" altLang="zh-CN" sz="2000" i="1" dirty="0">
                              <a:solidFill>
                                <a:schemeClr val="accent1">
                                  <a:lumMod val="75000"/>
                                </a:schemeClr>
                              </a:solidFill>
                              <a:latin typeface="Cambria Math" panose="02040503050406030204" pitchFamily="18" charset="0"/>
                              <a:cs typeface="+mn-ea"/>
                            </a:rPr>
                          </m:ctrlPr>
                        </m:fPr>
                        <m:num>
                          <m:r>
                            <a:rPr lang="en-US" altLang="zh-CN" sz="2000" b="0" i="1" dirty="0" smtClean="0">
                              <a:solidFill>
                                <a:schemeClr val="accent1">
                                  <a:lumMod val="75000"/>
                                </a:schemeClr>
                              </a:solidFill>
                              <a:latin typeface="Cambria Math" panose="02040503050406030204" pitchFamily="18" charset="0"/>
                              <a:cs typeface="+mn-ea"/>
                            </a:rPr>
                            <m:t>3</m:t>
                          </m:r>
                          <m:sSub>
                            <m:sSubPr>
                              <m:ctrlPr>
                                <a:rPr lang="en-US" altLang="zh-CN" sz="2000" i="1" dirty="0">
                                  <a:solidFill>
                                    <a:schemeClr val="accent1">
                                      <a:lumMod val="75000"/>
                                    </a:schemeClr>
                                  </a:solidFill>
                                  <a:latin typeface="Cambria Math" panose="02040503050406030204" pitchFamily="18" charset="0"/>
                                  <a:cs typeface="+mn-ea"/>
                                </a:rPr>
                              </m:ctrlPr>
                            </m:sSubPr>
                            <m:e>
                              <m:r>
                                <a:rPr lang="en-US" altLang="zh-CN" sz="2000" i="1" dirty="0">
                                  <a:solidFill>
                                    <a:schemeClr val="accent1">
                                      <a:lumMod val="75000"/>
                                    </a:schemeClr>
                                  </a:solidFill>
                                  <a:latin typeface="Cambria Math" panose="02040503050406030204" pitchFamily="18" charset="0"/>
                                  <a:cs typeface="+mn-ea"/>
                                </a:rPr>
                                <m:t>𝑦</m:t>
                              </m:r>
                            </m:e>
                            <m:sub>
                              <m:r>
                                <a:rPr lang="en-US" altLang="zh-CN" sz="2000" i="1" dirty="0">
                                  <a:solidFill>
                                    <a:schemeClr val="accent1">
                                      <a:lumMod val="75000"/>
                                    </a:schemeClr>
                                  </a:solidFill>
                                  <a:latin typeface="Cambria Math" panose="02040503050406030204" pitchFamily="18" charset="0"/>
                                  <a:cs typeface="+mn-ea"/>
                                </a:rPr>
                                <m:t>𝑡</m:t>
                              </m:r>
                            </m:sub>
                          </m:sSub>
                          <m:r>
                            <a:rPr lang="en-US" altLang="zh-CN" sz="2000" i="1" dirty="0">
                              <a:solidFill>
                                <a:schemeClr val="accent1">
                                  <a:lumMod val="75000"/>
                                </a:schemeClr>
                              </a:solidFill>
                              <a:latin typeface="Cambria Math" panose="02040503050406030204" pitchFamily="18" charset="0"/>
                              <a:cs typeface="+mn-ea"/>
                            </a:rPr>
                            <m:t>+</m:t>
                          </m:r>
                          <m:sSub>
                            <m:sSubPr>
                              <m:ctrlPr>
                                <a:rPr lang="en-US" altLang="zh-CN" sz="2000" i="1" dirty="0">
                                  <a:solidFill>
                                    <a:schemeClr val="accent1">
                                      <a:lumMod val="75000"/>
                                    </a:schemeClr>
                                  </a:solidFill>
                                  <a:latin typeface="Cambria Math" panose="02040503050406030204" pitchFamily="18" charset="0"/>
                                  <a:cs typeface="+mn-ea"/>
                                </a:rPr>
                              </m:ctrlPr>
                            </m:sSubPr>
                            <m:e>
                              <m:r>
                                <a:rPr lang="en-US" altLang="zh-CN" sz="2000" b="0" i="1" dirty="0" smtClean="0">
                                  <a:solidFill>
                                    <a:schemeClr val="accent1">
                                      <a:lumMod val="75000"/>
                                    </a:schemeClr>
                                  </a:solidFill>
                                  <a:latin typeface="Cambria Math" panose="02040503050406030204" pitchFamily="18" charset="0"/>
                                  <a:cs typeface="+mn-ea"/>
                                </a:rPr>
                                <m:t>2</m:t>
                              </m:r>
                              <m:r>
                                <a:rPr lang="en-US" altLang="zh-CN" sz="2000" i="1" dirty="0">
                                  <a:solidFill>
                                    <a:schemeClr val="accent1">
                                      <a:lumMod val="75000"/>
                                    </a:schemeClr>
                                  </a:solidFill>
                                  <a:latin typeface="Cambria Math" panose="02040503050406030204" pitchFamily="18" charset="0"/>
                                  <a:cs typeface="+mn-ea"/>
                                </a:rPr>
                                <m:t>𝑦</m:t>
                              </m:r>
                            </m:e>
                            <m:sub>
                              <m:r>
                                <a:rPr lang="en-US" altLang="zh-CN" sz="2000" i="1" dirty="0">
                                  <a:solidFill>
                                    <a:schemeClr val="accent1">
                                      <a:lumMod val="75000"/>
                                    </a:schemeClr>
                                  </a:solidFill>
                                  <a:latin typeface="Cambria Math" panose="02040503050406030204" pitchFamily="18" charset="0"/>
                                  <a:cs typeface="+mn-ea"/>
                                </a:rPr>
                                <m:t>𝑡</m:t>
                              </m:r>
                              <m:r>
                                <a:rPr lang="en-US" altLang="zh-CN" sz="2000" i="1" dirty="0">
                                  <a:solidFill>
                                    <a:schemeClr val="accent1">
                                      <a:lumMod val="75000"/>
                                    </a:schemeClr>
                                  </a:solidFill>
                                  <a:latin typeface="Cambria Math" panose="02040503050406030204" pitchFamily="18" charset="0"/>
                                  <a:cs typeface="+mn-ea"/>
                                </a:rPr>
                                <m:t>−1</m:t>
                              </m:r>
                            </m:sub>
                          </m:sSub>
                          <m:r>
                            <a:rPr lang="en-US" altLang="zh-CN" sz="2000" i="1" dirty="0">
                              <a:solidFill>
                                <a:schemeClr val="accent1">
                                  <a:lumMod val="75000"/>
                                </a:schemeClr>
                              </a:solidFill>
                              <a:latin typeface="Cambria Math" panose="02040503050406030204" pitchFamily="18" charset="0"/>
                              <a:cs typeface="+mn-ea"/>
                            </a:rPr>
                            <m:t>+</m:t>
                          </m:r>
                          <m:sSub>
                            <m:sSubPr>
                              <m:ctrlPr>
                                <a:rPr lang="en-US" altLang="zh-CN" sz="2000" i="1" dirty="0">
                                  <a:solidFill>
                                    <a:schemeClr val="accent1">
                                      <a:lumMod val="75000"/>
                                    </a:schemeClr>
                                  </a:solidFill>
                                  <a:latin typeface="Cambria Math" panose="02040503050406030204" pitchFamily="18" charset="0"/>
                                  <a:cs typeface="+mn-ea"/>
                                </a:rPr>
                              </m:ctrlPr>
                            </m:sSubPr>
                            <m:e>
                              <m:r>
                                <a:rPr lang="en-US" altLang="zh-CN" sz="2000" i="1" dirty="0">
                                  <a:solidFill>
                                    <a:schemeClr val="accent1">
                                      <a:lumMod val="75000"/>
                                    </a:schemeClr>
                                  </a:solidFill>
                                  <a:latin typeface="Cambria Math" panose="02040503050406030204" pitchFamily="18" charset="0"/>
                                  <a:cs typeface="+mn-ea"/>
                                </a:rPr>
                                <m:t>𝑦</m:t>
                              </m:r>
                            </m:e>
                            <m:sub>
                              <m:r>
                                <a:rPr lang="en-US" altLang="zh-CN" sz="2000" i="1" dirty="0">
                                  <a:solidFill>
                                    <a:schemeClr val="accent1">
                                      <a:lumMod val="75000"/>
                                    </a:schemeClr>
                                  </a:solidFill>
                                  <a:latin typeface="Cambria Math" panose="02040503050406030204" pitchFamily="18" charset="0"/>
                                  <a:cs typeface="+mn-ea"/>
                                </a:rPr>
                                <m:t>𝑡</m:t>
                              </m:r>
                              <m:r>
                                <a:rPr lang="en-US" altLang="zh-CN" sz="2000" i="1" dirty="0">
                                  <a:solidFill>
                                    <a:schemeClr val="accent1">
                                      <a:lumMod val="75000"/>
                                    </a:schemeClr>
                                  </a:solidFill>
                                  <a:latin typeface="Cambria Math" panose="02040503050406030204" pitchFamily="18" charset="0"/>
                                  <a:cs typeface="+mn-ea"/>
                                </a:rPr>
                                <m:t>−2</m:t>
                              </m:r>
                            </m:sub>
                          </m:sSub>
                        </m:num>
                        <m:den>
                          <m:r>
                            <a:rPr lang="en-US" altLang="zh-CN" sz="2000" b="0" i="1" dirty="0" smtClean="0">
                              <a:solidFill>
                                <a:schemeClr val="accent1">
                                  <a:lumMod val="75000"/>
                                </a:schemeClr>
                              </a:solidFill>
                              <a:latin typeface="Cambria Math" panose="02040503050406030204" pitchFamily="18" charset="0"/>
                              <a:cs typeface="+mn-ea"/>
                            </a:rPr>
                            <m:t>3</m:t>
                          </m:r>
                          <m:r>
                            <a:rPr lang="en-US" altLang="zh-CN" sz="2000" i="1" dirty="0">
                              <a:solidFill>
                                <a:schemeClr val="accent1">
                                  <a:lumMod val="75000"/>
                                </a:schemeClr>
                              </a:solidFill>
                              <a:latin typeface="Cambria Math" panose="02040503050406030204" pitchFamily="18" charset="0"/>
                              <a:cs typeface="+mn-ea"/>
                            </a:rPr>
                            <m:t>+</m:t>
                          </m:r>
                          <m:r>
                            <a:rPr lang="en-US" altLang="zh-CN" sz="2000" b="0" i="1" dirty="0" smtClean="0">
                              <a:solidFill>
                                <a:schemeClr val="accent1">
                                  <a:lumMod val="75000"/>
                                </a:schemeClr>
                              </a:solidFill>
                              <a:latin typeface="Cambria Math" panose="02040503050406030204" pitchFamily="18" charset="0"/>
                              <a:cs typeface="+mn-ea"/>
                            </a:rPr>
                            <m:t>2</m:t>
                          </m:r>
                          <m:r>
                            <a:rPr lang="en-US" altLang="zh-CN" sz="2000" i="1" dirty="0">
                              <a:solidFill>
                                <a:schemeClr val="accent1">
                                  <a:lumMod val="75000"/>
                                </a:schemeClr>
                              </a:solidFill>
                              <a:latin typeface="Cambria Math" panose="02040503050406030204" pitchFamily="18" charset="0"/>
                              <a:cs typeface="+mn-ea"/>
                            </a:rPr>
                            <m:t>+</m:t>
                          </m:r>
                          <m:r>
                            <a:rPr lang="en-US" altLang="zh-CN" sz="2000" b="0" i="1" dirty="0" smtClean="0">
                              <a:solidFill>
                                <a:schemeClr val="accent1">
                                  <a:lumMod val="75000"/>
                                </a:schemeClr>
                              </a:solidFill>
                              <a:latin typeface="Cambria Math" panose="02040503050406030204" pitchFamily="18" charset="0"/>
                              <a:cs typeface="+mn-ea"/>
                            </a:rPr>
                            <m:t>1</m:t>
                          </m:r>
                        </m:den>
                      </m:f>
                    </m:oMath>
                  </m:oMathPara>
                </a14:m>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cs typeface="+mn-ea"/>
                  </a:rPr>
                  <a:t>计算三年加权移动平均预测值。</a:t>
                </a:r>
                <a:r>
                  <a:rPr lang="en-US" altLang="zh-CN" sz="2000" dirty="0">
                    <a:solidFill>
                      <a:schemeClr val="accent1">
                        <a:lumMod val="75000"/>
                      </a:schemeClr>
                    </a:solidFill>
                    <a:latin typeface="黑体" panose="02010609060101010101" pitchFamily="49" charset="-122"/>
                    <a:cs typeface="+mn-ea"/>
                  </a:rPr>
                  <a:t>1989</a:t>
                </a:r>
                <a:r>
                  <a:rPr lang="zh-CN" altLang="en-US" sz="2000" dirty="0">
                    <a:solidFill>
                      <a:schemeClr val="accent1">
                        <a:lumMod val="75000"/>
                      </a:schemeClr>
                    </a:solidFill>
                    <a:latin typeface="黑体" panose="02010609060101010101" pitchFamily="49" charset="-122"/>
                    <a:cs typeface="+mn-ea"/>
                  </a:rPr>
                  <a:t>年我国原煤产量的预测值为</a:t>
                </a: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14:m>
                  <m:oMath xmlns:m="http://schemas.openxmlformats.org/officeDocument/2006/math">
                    <m:sSub>
                      <m:sSubPr>
                        <m:ctrlPr>
                          <a:rPr lang="en-US" altLang="zh-CN" sz="2000" i="1" dirty="0">
                            <a:solidFill>
                              <a:schemeClr val="accent1">
                                <a:lumMod val="75000"/>
                              </a:schemeClr>
                            </a:solidFill>
                            <a:latin typeface="Cambria Math" panose="02040503050406030204" pitchFamily="18" charset="0"/>
                            <a:cs typeface="+mn-ea"/>
                          </a:rPr>
                        </m:ctrlPr>
                      </m:sSubPr>
                      <m:e>
                        <m:sSup>
                          <m:sSupPr>
                            <m:ctrlPr>
                              <a:rPr lang="en-US" altLang="zh-CN" sz="2000" i="1" dirty="0">
                                <a:solidFill>
                                  <a:schemeClr val="accent1">
                                    <a:lumMod val="75000"/>
                                  </a:schemeClr>
                                </a:solidFill>
                                <a:latin typeface="Cambria Math" panose="02040503050406030204" pitchFamily="18" charset="0"/>
                                <a:cs typeface="+mn-ea"/>
                              </a:rPr>
                            </m:ctrlPr>
                          </m:sSupPr>
                          <m:e>
                            <m:acc>
                              <m:accPr>
                                <m:chr m:val="̂"/>
                                <m:ctrlPr>
                                  <a:rPr lang="en-US" altLang="zh-CN" sz="2000" i="1" dirty="0">
                                    <a:solidFill>
                                      <a:schemeClr val="accent1">
                                        <a:lumMod val="75000"/>
                                      </a:schemeClr>
                                    </a:solidFill>
                                    <a:latin typeface="Cambria Math" panose="02040503050406030204" pitchFamily="18" charset="0"/>
                                    <a:cs typeface="+mn-ea"/>
                                  </a:rPr>
                                </m:ctrlPr>
                              </m:accPr>
                              <m:e>
                                <m:r>
                                  <a:rPr lang="en-US" altLang="zh-CN" sz="2000" i="1" dirty="0">
                                    <a:solidFill>
                                      <a:schemeClr val="accent1">
                                        <a:lumMod val="75000"/>
                                      </a:schemeClr>
                                    </a:solidFill>
                                    <a:latin typeface="Cambria Math" panose="02040503050406030204" pitchFamily="18" charset="0"/>
                                    <a:cs typeface="+mn-ea"/>
                                  </a:rPr>
                                  <m:t>𝑦</m:t>
                                </m:r>
                              </m:e>
                            </m:acc>
                          </m:e>
                          <m:sup/>
                        </m:sSup>
                      </m:e>
                      <m:sub>
                        <m:r>
                          <a:rPr lang="en-US" altLang="zh-CN" sz="2000" i="1" dirty="0">
                            <a:solidFill>
                              <a:schemeClr val="accent1">
                                <a:lumMod val="75000"/>
                              </a:schemeClr>
                            </a:solidFill>
                            <a:latin typeface="Cambria Math" panose="02040503050406030204" pitchFamily="18" charset="0"/>
                            <a:cs typeface="+mn-ea"/>
                          </a:rPr>
                          <m:t>𝑡</m:t>
                        </m:r>
                        <m:r>
                          <a:rPr lang="en-US" altLang="zh-CN" sz="2000" i="1" dirty="0">
                            <a:solidFill>
                              <a:schemeClr val="accent1">
                                <a:lumMod val="75000"/>
                              </a:schemeClr>
                            </a:solidFill>
                            <a:latin typeface="Cambria Math" panose="02040503050406030204" pitchFamily="18" charset="0"/>
                            <a:cs typeface="+mn-ea"/>
                          </a:rPr>
                          <m:t>+1</m:t>
                        </m:r>
                      </m:sub>
                    </m:sSub>
                    <m:r>
                      <a:rPr lang="en-US" altLang="zh-CN" sz="2000" i="1" dirty="0">
                        <a:solidFill>
                          <a:schemeClr val="accent1">
                            <a:lumMod val="75000"/>
                          </a:schemeClr>
                        </a:solidFill>
                        <a:latin typeface="Cambria Math" panose="02040503050406030204" pitchFamily="18" charset="0"/>
                        <a:cs typeface="+mn-ea"/>
                      </a:rPr>
                      <m:t>=</m:t>
                    </m:r>
                    <m:f>
                      <m:fPr>
                        <m:ctrlPr>
                          <a:rPr lang="en-US" altLang="zh-CN" sz="2000" i="1" dirty="0">
                            <a:solidFill>
                              <a:schemeClr val="accent1">
                                <a:lumMod val="75000"/>
                              </a:schemeClr>
                            </a:solidFill>
                            <a:latin typeface="Cambria Math" panose="02040503050406030204" pitchFamily="18" charset="0"/>
                            <a:cs typeface="+mn-ea"/>
                          </a:rPr>
                        </m:ctrlPr>
                      </m:fPr>
                      <m:num>
                        <m:r>
                          <a:rPr lang="en-US" altLang="zh-CN" sz="2000" i="1" dirty="0">
                            <a:solidFill>
                              <a:schemeClr val="accent1">
                                <a:lumMod val="75000"/>
                              </a:schemeClr>
                            </a:solidFill>
                            <a:latin typeface="Cambria Math" panose="02040503050406030204" pitchFamily="18" charset="0"/>
                            <a:cs typeface="+mn-ea"/>
                          </a:rPr>
                          <m:t>3</m:t>
                        </m:r>
                        <m:r>
                          <a:rPr lang="en-US" altLang="zh-CN" sz="2000" b="0" i="1" dirty="0" smtClean="0">
                            <a:solidFill>
                              <a:schemeClr val="accent1">
                                <a:lumMod val="75000"/>
                              </a:schemeClr>
                            </a:solidFill>
                            <a:latin typeface="Cambria Math" panose="02040503050406030204" pitchFamily="18" charset="0"/>
                            <a:cs typeface="+mn-ea"/>
                          </a:rPr>
                          <m:t>∗9.8</m:t>
                        </m:r>
                        <m:r>
                          <a:rPr lang="en-US" altLang="zh-CN" sz="2000" i="1" dirty="0">
                            <a:solidFill>
                              <a:schemeClr val="accent1">
                                <a:lumMod val="75000"/>
                              </a:schemeClr>
                            </a:solidFill>
                            <a:latin typeface="Cambria Math" panose="02040503050406030204" pitchFamily="18" charset="0"/>
                            <a:cs typeface="+mn-ea"/>
                          </a:rPr>
                          <m:t>+</m:t>
                        </m:r>
                        <m:r>
                          <a:rPr lang="en-US" altLang="zh-CN" sz="2000" b="0" i="1" dirty="0" smtClean="0">
                            <a:solidFill>
                              <a:schemeClr val="accent1">
                                <a:lumMod val="75000"/>
                              </a:schemeClr>
                            </a:solidFill>
                            <a:latin typeface="Cambria Math" panose="02040503050406030204" pitchFamily="18" charset="0"/>
                            <a:cs typeface="+mn-ea"/>
                          </a:rPr>
                          <m:t>2∗9.28</m:t>
                        </m:r>
                        <m:r>
                          <a:rPr lang="en-US" altLang="zh-CN" sz="2000" i="1" dirty="0">
                            <a:solidFill>
                              <a:schemeClr val="accent1">
                                <a:lumMod val="75000"/>
                              </a:schemeClr>
                            </a:solidFill>
                            <a:latin typeface="Cambria Math" panose="02040503050406030204" pitchFamily="18" charset="0"/>
                            <a:cs typeface="+mn-ea"/>
                          </a:rPr>
                          <m:t>+</m:t>
                        </m:r>
                        <m:r>
                          <a:rPr lang="en-US" altLang="zh-CN" sz="2000" b="0" i="1" dirty="0" smtClean="0">
                            <a:solidFill>
                              <a:schemeClr val="accent1">
                                <a:lumMod val="75000"/>
                              </a:schemeClr>
                            </a:solidFill>
                            <a:latin typeface="Cambria Math" panose="02040503050406030204" pitchFamily="18" charset="0"/>
                            <a:cs typeface="+mn-ea"/>
                          </a:rPr>
                          <m:t>8.94</m:t>
                        </m:r>
                      </m:num>
                      <m:den>
                        <m:r>
                          <a:rPr lang="en-US" altLang="zh-CN" sz="2000" i="1" dirty="0">
                            <a:solidFill>
                              <a:schemeClr val="accent1">
                                <a:lumMod val="75000"/>
                              </a:schemeClr>
                            </a:solidFill>
                            <a:latin typeface="Cambria Math" panose="02040503050406030204" pitchFamily="18" charset="0"/>
                            <a:cs typeface="+mn-ea"/>
                          </a:rPr>
                          <m:t>3</m:t>
                        </m:r>
                        <m:r>
                          <a:rPr lang="en-US" altLang="zh-CN" sz="2000" i="1" dirty="0">
                            <a:solidFill>
                              <a:schemeClr val="accent1">
                                <a:lumMod val="75000"/>
                              </a:schemeClr>
                            </a:solidFill>
                            <a:latin typeface="Cambria Math" panose="02040503050406030204" pitchFamily="18" charset="0"/>
                            <a:cs typeface="+mn-ea"/>
                          </a:rPr>
                          <m:t>+</m:t>
                        </m:r>
                        <m:r>
                          <a:rPr lang="en-US" altLang="zh-CN" sz="2000" i="1" dirty="0">
                            <a:solidFill>
                              <a:schemeClr val="accent1">
                                <a:lumMod val="75000"/>
                              </a:schemeClr>
                            </a:solidFill>
                            <a:latin typeface="Cambria Math" panose="02040503050406030204" pitchFamily="18" charset="0"/>
                            <a:cs typeface="+mn-ea"/>
                          </a:rPr>
                          <m:t>2</m:t>
                        </m:r>
                        <m:r>
                          <a:rPr lang="en-US" altLang="zh-CN" sz="2000" i="1" dirty="0">
                            <a:solidFill>
                              <a:schemeClr val="accent1">
                                <a:lumMod val="75000"/>
                              </a:schemeClr>
                            </a:solidFill>
                            <a:latin typeface="Cambria Math" panose="02040503050406030204" pitchFamily="18" charset="0"/>
                            <a:cs typeface="+mn-ea"/>
                          </a:rPr>
                          <m:t>+</m:t>
                        </m:r>
                        <m:r>
                          <a:rPr lang="en-US" altLang="zh-CN" sz="2000" i="1" dirty="0">
                            <a:solidFill>
                              <a:schemeClr val="accent1">
                                <a:lumMod val="75000"/>
                              </a:schemeClr>
                            </a:solidFill>
                            <a:latin typeface="Cambria Math" panose="02040503050406030204" pitchFamily="18" charset="0"/>
                            <a:cs typeface="+mn-ea"/>
                          </a:rPr>
                          <m:t>1</m:t>
                        </m:r>
                      </m:den>
                    </m:f>
                    <m:r>
                      <a:rPr lang="en-US" altLang="zh-CN" sz="2000" b="0" i="1" dirty="0" smtClean="0">
                        <a:solidFill>
                          <a:schemeClr val="accent1">
                            <a:lumMod val="75000"/>
                          </a:schemeClr>
                        </a:solidFill>
                        <a:latin typeface="Cambria Math" panose="02040503050406030204" pitchFamily="18" charset="0"/>
                        <a:cs typeface="+mn-ea"/>
                      </a:rPr>
                      <m:t>=9.48</m:t>
                    </m:r>
                  </m:oMath>
                </a14:m>
                <a:r>
                  <a:rPr lang="zh-CN" altLang="en-US" sz="2000" dirty="0">
                    <a:solidFill>
                      <a:schemeClr val="accent1">
                        <a:lumMod val="75000"/>
                      </a:schemeClr>
                    </a:solidFill>
                    <a:latin typeface="黑体" panose="02010609060101010101" pitchFamily="49" charset="-122"/>
                    <a:cs typeface="+mn-ea"/>
                  </a:rPr>
                  <a:t>（亿吨）</a:t>
                </a: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cs typeface="+mn-ea"/>
                  </a:rPr>
                  <a:t>这个预测值偏低，可以修正。其方法是：先计算各年预测值与实际值的相对误差，例如</a:t>
                </a:r>
              </a:p>
              <a:p>
                <a:pPr defTabSz="963930">
                  <a:lnSpc>
                    <a:spcPct val="120000"/>
                  </a:lnSpc>
                </a:pPr>
                <a:r>
                  <a:rPr lang="en-US" altLang="zh-CN" sz="2000" dirty="0">
                    <a:solidFill>
                      <a:schemeClr val="accent1">
                        <a:lumMod val="75000"/>
                      </a:schemeClr>
                    </a:solidFill>
                    <a:latin typeface="黑体" panose="02010609060101010101" pitchFamily="49" charset="-122"/>
                    <a:cs typeface="+mn-ea"/>
                  </a:rPr>
                  <a:t>1982</a:t>
                </a:r>
                <a:r>
                  <a:rPr lang="zh-CN" altLang="en-US" sz="2000" dirty="0">
                    <a:solidFill>
                      <a:schemeClr val="accent1">
                        <a:lumMod val="75000"/>
                      </a:schemeClr>
                    </a:solidFill>
                    <a:latin typeface="黑体" panose="02010609060101010101" pitchFamily="49" charset="-122"/>
                    <a:cs typeface="+mn-ea"/>
                  </a:rPr>
                  <a:t>年为</a:t>
                </a:r>
                <a14:m>
                  <m:oMath xmlns:m="http://schemas.openxmlformats.org/officeDocument/2006/math">
                    <m:f>
                      <m:fPr>
                        <m:ctrlPr>
                          <a:rPr lang="en-US" altLang="zh-CN" sz="2000" b="0" i="1" dirty="0" smtClean="0">
                            <a:solidFill>
                              <a:schemeClr val="accent1">
                                <a:lumMod val="75000"/>
                              </a:schemeClr>
                            </a:solidFill>
                            <a:latin typeface="Cambria Math" panose="02040503050406030204" pitchFamily="18" charset="0"/>
                            <a:cs typeface="+mn-ea"/>
                          </a:rPr>
                        </m:ctrlPr>
                      </m:fPr>
                      <m:num>
                        <m:r>
                          <a:rPr lang="en-US" altLang="zh-CN" sz="2000" b="0" i="1" dirty="0" smtClean="0">
                            <a:solidFill>
                              <a:schemeClr val="accent1">
                                <a:lumMod val="75000"/>
                              </a:schemeClr>
                            </a:solidFill>
                            <a:latin typeface="Cambria Math" panose="02040503050406030204" pitchFamily="18" charset="0"/>
                            <a:cs typeface="+mn-ea"/>
                          </a:rPr>
                          <m:t>6.66−6.235</m:t>
                        </m:r>
                      </m:num>
                      <m:den>
                        <m:r>
                          <a:rPr lang="en-US" altLang="zh-CN" sz="2000" b="0" i="1" dirty="0" smtClean="0">
                            <a:solidFill>
                              <a:schemeClr val="accent1">
                                <a:lumMod val="75000"/>
                              </a:schemeClr>
                            </a:solidFill>
                            <a:latin typeface="Cambria Math" panose="02040503050406030204" pitchFamily="18" charset="0"/>
                            <a:cs typeface="+mn-ea"/>
                          </a:rPr>
                          <m:t>6.66</m:t>
                        </m:r>
                      </m:den>
                    </m:f>
                    <m:r>
                      <a:rPr lang="en-US" altLang="zh-CN" sz="2000" b="0" i="1" dirty="0" smtClean="0">
                        <a:solidFill>
                          <a:schemeClr val="accent1">
                            <a:lumMod val="75000"/>
                          </a:schemeClr>
                        </a:solidFill>
                        <a:latin typeface="Cambria Math" panose="02040503050406030204" pitchFamily="18" charset="0"/>
                        <a:cs typeface="+mn-ea"/>
                      </a:rPr>
                      <m:t>=6.38%</m:t>
                    </m:r>
                  </m:oMath>
                </a14:m>
                <a:r>
                  <a:rPr lang="en-US" altLang="zh-CN" sz="2000" b="0" dirty="0">
                    <a:solidFill>
                      <a:schemeClr val="accent1">
                        <a:lumMod val="75000"/>
                      </a:schemeClr>
                    </a:solidFill>
                    <a:latin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cs typeface="+mn-ea"/>
                  </a:rPr>
                  <a:t>将相对误差列于上表中，再计算总的平均相对误差为</a:t>
                </a:r>
                <a:r>
                  <a:rPr lang="en-US" altLang="zh-CN" sz="2000" dirty="0">
                    <a:solidFill>
                      <a:schemeClr val="accent1">
                        <a:lumMod val="75000"/>
                      </a:schemeClr>
                    </a:solidFill>
                    <a:latin typeface="黑体" panose="02010609060101010101" pitchFamily="49" charset="-122"/>
                    <a:cs typeface="+mn-ea"/>
                  </a:rPr>
                  <a:t>9.5%</a:t>
                </a:r>
                <a:r>
                  <a:rPr lang="zh-CN" altLang="en-US" sz="2000" dirty="0">
                    <a:solidFill>
                      <a:schemeClr val="accent1">
                        <a:lumMod val="75000"/>
                      </a:schemeClr>
                    </a:solidFill>
                    <a:latin typeface="黑体" panose="02010609060101010101" pitchFamily="49" charset="-122"/>
                    <a:cs typeface="+mn-ea"/>
                  </a:rPr>
                  <a:t>。由于总预测值的平均值比实际值低</a:t>
                </a:r>
                <a:r>
                  <a:rPr lang="en-US" altLang="zh-CN" sz="2000" dirty="0">
                    <a:solidFill>
                      <a:schemeClr val="accent1">
                        <a:lumMod val="75000"/>
                      </a:schemeClr>
                    </a:solidFill>
                    <a:latin typeface="黑体" panose="02010609060101010101" pitchFamily="49" charset="-122"/>
                    <a:cs typeface="+mn-ea"/>
                  </a:rPr>
                  <a:t>9.5%</a:t>
                </a:r>
                <a:r>
                  <a:rPr lang="zh-CN" altLang="en-US" sz="2000" dirty="0">
                    <a:solidFill>
                      <a:schemeClr val="accent1">
                        <a:lumMod val="75000"/>
                      </a:schemeClr>
                    </a:solidFill>
                    <a:latin typeface="黑体" panose="02010609060101010101" pitchFamily="49" charset="-122"/>
                    <a:cs typeface="+mn-ea"/>
                  </a:rPr>
                  <a:t>，所以可将 </a:t>
                </a:r>
                <a:r>
                  <a:rPr lang="en-US" altLang="zh-CN" sz="2000" dirty="0">
                    <a:solidFill>
                      <a:schemeClr val="accent1">
                        <a:lumMod val="75000"/>
                      </a:schemeClr>
                    </a:solidFill>
                    <a:latin typeface="黑体" panose="02010609060101010101" pitchFamily="49" charset="-122"/>
                    <a:cs typeface="+mn-ea"/>
                  </a:rPr>
                  <a:t>1989 </a:t>
                </a:r>
                <a:r>
                  <a:rPr lang="zh-CN" altLang="en-US" sz="2000" dirty="0">
                    <a:solidFill>
                      <a:schemeClr val="accent1">
                        <a:lumMod val="75000"/>
                      </a:schemeClr>
                    </a:solidFill>
                    <a:latin typeface="黑体" panose="02010609060101010101" pitchFamily="49" charset="-122"/>
                    <a:cs typeface="+mn-ea"/>
                  </a:rPr>
                  <a:t>年的预测值修正为</a:t>
                </a:r>
                <a14:m>
                  <m:oMath xmlns:m="http://schemas.openxmlformats.org/officeDocument/2006/math">
                    <m:f>
                      <m:fPr>
                        <m:ctrlPr>
                          <a:rPr lang="en-US" altLang="zh-CN" sz="2000" b="0" i="1" smtClean="0">
                            <a:solidFill>
                              <a:schemeClr val="accent1">
                                <a:lumMod val="75000"/>
                              </a:schemeClr>
                            </a:solidFill>
                            <a:latin typeface="Cambria Math" panose="02040503050406030204" pitchFamily="18" charset="0"/>
                            <a:cs typeface="+mn-ea"/>
                          </a:rPr>
                        </m:ctrlPr>
                      </m:fPr>
                      <m:num>
                        <m:r>
                          <a:rPr lang="en-US" altLang="zh-CN" sz="2000" b="0" i="1" smtClean="0">
                            <a:solidFill>
                              <a:schemeClr val="accent1">
                                <a:lumMod val="75000"/>
                              </a:schemeClr>
                            </a:solidFill>
                            <a:latin typeface="Cambria Math" panose="02040503050406030204" pitchFamily="18" charset="0"/>
                            <a:cs typeface="+mn-ea"/>
                          </a:rPr>
                          <m:t>9.48</m:t>
                        </m:r>
                      </m:num>
                      <m:den>
                        <m:r>
                          <a:rPr lang="en-US" altLang="zh-CN" sz="2000" b="0" i="1" smtClean="0">
                            <a:solidFill>
                              <a:schemeClr val="accent1">
                                <a:lumMod val="75000"/>
                              </a:schemeClr>
                            </a:solidFill>
                            <a:latin typeface="Cambria Math" panose="02040503050406030204" pitchFamily="18" charset="0"/>
                            <a:cs typeface="+mn-ea"/>
                          </a:rPr>
                          <m:t>1</m:t>
                        </m:r>
                        <m:r>
                          <a:rPr lang="en-US" altLang="zh-CN" sz="2000" i="1">
                            <a:solidFill>
                              <a:schemeClr val="accent1">
                                <a:lumMod val="75000"/>
                              </a:schemeClr>
                            </a:solidFill>
                            <a:latin typeface="Cambria Math" panose="02040503050406030204" pitchFamily="18" charset="0"/>
                            <a:cs typeface="+mn-ea"/>
                          </a:rPr>
                          <m:t>-</m:t>
                        </m:r>
                        <m:r>
                          <a:rPr lang="en-US" altLang="zh-CN" sz="2000" b="0" i="1" smtClean="0">
                            <a:solidFill>
                              <a:schemeClr val="accent1">
                                <a:lumMod val="75000"/>
                              </a:schemeClr>
                            </a:solidFill>
                            <a:latin typeface="Cambria Math" panose="02040503050406030204" pitchFamily="18" charset="0"/>
                            <a:cs typeface="+mn-ea"/>
                          </a:rPr>
                          <m:t>9.5</m:t>
                        </m:r>
                        <m:r>
                          <a:rPr lang="en-US" altLang="zh-CN" sz="2000" i="1">
                            <a:solidFill>
                              <a:schemeClr val="accent1">
                                <a:lumMod val="75000"/>
                              </a:schemeClr>
                            </a:solidFill>
                            <a:latin typeface="Cambria Math" panose="02040503050406030204" pitchFamily="18" charset="0"/>
                            <a:cs typeface="+mn-ea"/>
                          </a:rPr>
                          <m:t>%</m:t>
                        </m:r>
                      </m:den>
                    </m:f>
                    <m:r>
                      <a:rPr lang="en-US" altLang="zh-CN" sz="2000" i="1">
                        <a:solidFill>
                          <a:schemeClr val="accent1">
                            <a:lumMod val="75000"/>
                          </a:schemeClr>
                        </a:solidFill>
                        <a:latin typeface="Cambria Math" panose="02040503050406030204" pitchFamily="18" charset="0"/>
                        <a:cs typeface="+mn-ea"/>
                      </a:rPr>
                      <m:t>=</m:t>
                    </m:r>
                  </m:oMath>
                </a14:m>
                <a:r>
                  <a:rPr lang="en-US" altLang="zh-CN" sz="2000" b="0" dirty="0">
                    <a:solidFill>
                      <a:schemeClr val="accent1">
                        <a:lumMod val="75000"/>
                      </a:schemeClr>
                    </a:solidFill>
                    <a:latin typeface="黑体" panose="02010609060101010101" pitchFamily="49" charset="-122"/>
                    <a:cs typeface="+mn-ea"/>
                  </a:rPr>
                  <a:t>10.4788</a:t>
                </a:r>
                <a:endParaRPr lang="en-US" altLang="zh-CN" sz="2000" dirty="0">
                  <a:solidFill>
                    <a:schemeClr val="accent1">
                      <a:lumMod val="75000"/>
                    </a:schemeClr>
                  </a:solidFill>
                  <a:latin typeface="黑体" panose="02010609060101010101" pitchFamily="49" charset="-122"/>
                  <a:cs typeface="+mn-ea"/>
                </a:endParaRPr>
              </a:p>
            </p:txBody>
          </p:sp>
        </mc:Choice>
        <mc:Fallback>
          <p:sp>
            <p:nvSpPr>
              <p:cNvPr id="12" name="Rectangle 26">
                <a:extLst>
                  <a:ext uri="{FF2B5EF4-FFF2-40B4-BE49-F238E27FC236}">
                    <a16:creationId xmlns:a16="http://schemas.microsoft.com/office/drawing/2014/main" id="{350C1E6B-95E6-4BFB-8588-718E142E20D8}"/>
                  </a:ext>
                </a:extLst>
              </p:cNvPr>
              <p:cNvSpPr>
                <a:spLocks noRot="1" noChangeAspect="1" noMove="1" noResize="1" noEditPoints="1" noAdjustHandles="1" noChangeArrowheads="1" noChangeShapeType="1" noTextEdit="1"/>
              </p:cNvSpPr>
              <p:nvPr/>
            </p:nvSpPr>
            <p:spPr>
              <a:xfrm>
                <a:off x="2157521" y="1187085"/>
                <a:ext cx="10032494" cy="6079524"/>
              </a:xfrm>
              <a:prstGeom prst="rect">
                <a:avLst/>
              </a:prstGeom>
              <a:blipFill>
                <a:blip r:embed="rId3"/>
                <a:stretch>
                  <a:fillRect l="-608" t="-301"/>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46A83FFC-3641-4130-B197-4389D9D3A878}"/>
              </a:ext>
            </a:extLst>
          </p:cNvPr>
          <p:cNvPicPr>
            <a:picLocks noChangeAspect="1"/>
          </p:cNvPicPr>
          <p:nvPr/>
        </p:nvPicPr>
        <p:blipFill rotWithShape="1">
          <a:blip r:embed="rId4"/>
          <a:srcRect t="3093"/>
          <a:stretch/>
        </p:blipFill>
        <p:spPr>
          <a:xfrm>
            <a:off x="1989129" y="2138997"/>
            <a:ext cx="10200886" cy="1054760"/>
          </a:xfrm>
          <a:prstGeom prst="rect">
            <a:avLst/>
          </a:prstGeom>
        </p:spPr>
      </p:pic>
      <p:pic>
        <p:nvPicPr>
          <p:cNvPr id="3" name="图片 2">
            <a:extLst>
              <a:ext uri="{FF2B5EF4-FFF2-40B4-BE49-F238E27FC236}">
                <a16:creationId xmlns:a16="http://schemas.microsoft.com/office/drawing/2014/main" id="{473BE65D-D79B-4DC1-A787-412201185A71}"/>
              </a:ext>
            </a:extLst>
          </p:cNvPr>
          <p:cNvPicPr>
            <a:picLocks noChangeAspect="1"/>
          </p:cNvPicPr>
          <p:nvPr/>
        </p:nvPicPr>
        <p:blipFill>
          <a:blip r:embed="rId5"/>
          <a:stretch>
            <a:fillRect/>
          </a:stretch>
        </p:blipFill>
        <p:spPr>
          <a:xfrm>
            <a:off x="1964879" y="2869952"/>
            <a:ext cx="10327444" cy="417654"/>
          </a:xfrm>
          <a:prstGeom prst="rect">
            <a:avLst/>
          </a:prstGeom>
        </p:spPr>
      </p:pic>
    </p:spTree>
    <p:extLst>
      <p:ext uri="{BB962C8B-B14F-4D97-AF65-F5344CB8AC3E}">
        <p14:creationId xmlns:p14="http://schemas.microsoft.com/office/powerpoint/2010/main" val="222531007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加权移动平均法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AlternateContent xmlns:mc="http://schemas.openxmlformats.org/markup-compatibility/2006">
        <mc:Choice xmlns:a14="http://schemas.microsoft.com/office/drawing/2010/main" Requires="a14">
          <p:sp>
            <p:nvSpPr>
              <p:cNvPr id="12" name="Rectangle 26">
                <a:extLst>
                  <a:ext uri="{FF2B5EF4-FFF2-40B4-BE49-F238E27FC236}">
                    <a16:creationId xmlns:a16="http://schemas.microsoft.com/office/drawing/2014/main" id="{350C1E6B-95E6-4BFB-8588-718E142E20D8}"/>
                  </a:ext>
                </a:extLst>
              </p:cNvPr>
              <p:cNvSpPr/>
              <p:nvPr/>
            </p:nvSpPr>
            <p:spPr>
              <a:xfrm>
                <a:off x="2157521" y="1187085"/>
                <a:ext cx="10032494" cy="1156318"/>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cs typeface="+mn-ea"/>
                  </a:rPr>
                  <a:t>在加权移动平均法中，</a:t>
                </a:r>
                <a14:m>
                  <m:oMath xmlns:m="http://schemas.openxmlformats.org/officeDocument/2006/math">
                    <m:sSub>
                      <m:sSubPr>
                        <m:ctrlPr>
                          <a:rPr lang="en-US" altLang="zh-CN" sz="2000" i="1" dirty="0" smtClean="0">
                            <a:solidFill>
                              <a:schemeClr val="accent1">
                                <a:lumMod val="75000"/>
                              </a:schemeClr>
                            </a:solidFill>
                            <a:latin typeface="Cambria Math" panose="02040503050406030204" pitchFamily="18" charset="0"/>
                            <a:cs typeface="+mn-ea"/>
                          </a:rPr>
                        </m:ctrlPr>
                      </m:sSubPr>
                      <m:e>
                        <m:r>
                          <m:rPr>
                            <m:sty m:val="p"/>
                          </m:rPr>
                          <a:rPr lang="en-US" altLang="zh-CN" sz="2000" i="1" dirty="0">
                            <a:solidFill>
                              <a:schemeClr val="accent1">
                                <a:lumMod val="75000"/>
                              </a:schemeClr>
                            </a:solidFill>
                            <a:latin typeface="Cambria Math" panose="02040503050406030204" pitchFamily="18" charset="0"/>
                            <a:cs typeface="+mn-ea"/>
                          </a:rPr>
                          <m:t>w</m:t>
                        </m:r>
                      </m:e>
                      <m:sub>
                        <m:r>
                          <a:rPr lang="en-US" altLang="zh-CN" sz="2000" b="0" i="1" dirty="0" smtClean="0">
                            <a:solidFill>
                              <a:schemeClr val="accent1">
                                <a:lumMod val="75000"/>
                              </a:schemeClr>
                            </a:solidFill>
                            <a:latin typeface="Cambria Math" panose="02040503050406030204" pitchFamily="18" charset="0"/>
                            <a:cs typeface="+mn-ea"/>
                          </a:rPr>
                          <m:t>𝑡</m:t>
                        </m:r>
                      </m:sub>
                    </m:sSub>
                  </m:oMath>
                </a14:m>
                <a:r>
                  <a:rPr lang="zh-CN" altLang="en-US" sz="2000" dirty="0">
                    <a:solidFill>
                      <a:schemeClr val="accent1">
                        <a:lumMod val="75000"/>
                      </a:schemeClr>
                    </a:solidFill>
                    <a:latin typeface="黑体" panose="02010609060101010101" pitchFamily="49" charset="-122"/>
                    <a:cs typeface="+mn-ea"/>
                  </a:rPr>
                  <a:t>的选择，同样具有一定的经验性。一般的原则是：近期数据的权数大，远期数据的权数小。至于大到什么程度和小到什么程度，则需要按照预测者对序列的了解和分析来确定。</a:t>
                </a:r>
                <a:endParaRPr lang="en-US" altLang="zh-CN" sz="2000" dirty="0">
                  <a:solidFill>
                    <a:schemeClr val="accent1">
                      <a:lumMod val="75000"/>
                    </a:schemeClr>
                  </a:solidFill>
                  <a:latin typeface="黑体" panose="02010609060101010101" pitchFamily="49" charset="-122"/>
                  <a:cs typeface="+mn-ea"/>
                </a:endParaRPr>
              </a:p>
            </p:txBody>
          </p:sp>
        </mc:Choice>
        <mc:Fallback>
          <p:sp>
            <p:nvSpPr>
              <p:cNvPr id="12" name="Rectangle 26">
                <a:extLst>
                  <a:ext uri="{FF2B5EF4-FFF2-40B4-BE49-F238E27FC236}">
                    <a16:creationId xmlns:a16="http://schemas.microsoft.com/office/drawing/2014/main" id="{350C1E6B-95E6-4BFB-8588-718E142E20D8}"/>
                  </a:ext>
                </a:extLst>
              </p:cNvPr>
              <p:cNvSpPr>
                <a:spLocks noRot="1" noChangeAspect="1" noMove="1" noResize="1" noEditPoints="1" noAdjustHandles="1" noChangeArrowheads="1" noChangeShapeType="1" noTextEdit="1"/>
              </p:cNvSpPr>
              <p:nvPr/>
            </p:nvSpPr>
            <p:spPr>
              <a:xfrm>
                <a:off x="2157521" y="1187085"/>
                <a:ext cx="10032494" cy="1156318"/>
              </a:xfrm>
              <a:prstGeom prst="rect">
                <a:avLst/>
              </a:prstGeom>
              <a:blipFill>
                <a:blip r:embed="rId3"/>
                <a:stretch>
                  <a:fillRect l="-608" t="-1587" b="-84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419507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趋势移动平均法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2" name="Rectangle 26">
            <a:extLst>
              <a:ext uri="{FF2B5EF4-FFF2-40B4-BE49-F238E27FC236}">
                <a16:creationId xmlns:a16="http://schemas.microsoft.com/office/drawing/2014/main" id="{350C1E6B-95E6-4BFB-8588-718E142E20D8}"/>
              </a:ext>
            </a:extLst>
          </p:cNvPr>
          <p:cNvSpPr/>
          <p:nvPr/>
        </p:nvSpPr>
        <p:spPr>
          <a:xfrm>
            <a:off x="2157521" y="1187085"/>
            <a:ext cx="10032494" cy="1894982"/>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cs typeface="+mn-ea"/>
              </a:rPr>
              <a:t>简单移动平均法和加权移动平均法，在时间序列没有明显的趋势变动时，能够准确反映实际情况。但当时间序列出现直线增加或减少的变动趋势时，用简单移动平均法和加权移动平均法来预测就会出现滞后偏差。因此，需要进行修正，修正的方法是作二次移动平均，利用移动平均滞后偏差的规律来建立直线趋势的预测模型。这就是趋势移动平均法。</a:t>
            </a:r>
            <a:endParaRPr lang="en-US" altLang="zh-CN" sz="2000" dirty="0">
              <a:solidFill>
                <a:schemeClr val="accent1">
                  <a:lumMod val="75000"/>
                </a:schemeClr>
              </a:solidFill>
              <a:latin typeface="黑体" panose="02010609060101010101" pitchFamily="49" charset="-122"/>
              <a:cs typeface="+mn-ea"/>
            </a:endParaRPr>
          </a:p>
        </p:txBody>
      </p:sp>
      <p:sp>
        <p:nvSpPr>
          <p:cNvPr id="14" name="Pentagon 33">
            <a:extLst>
              <a:ext uri="{FF2B5EF4-FFF2-40B4-BE49-F238E27FC236}">
                <a16:creationId xmlns:a16="http://schemas.microsoft.com/office/drawing/2014/main" id="{10B4B3C4-51CA-415C-A7F4-8B33C196194B}"/>
              </a:ext>
            </a:extLst>
          </p:cNvPr>
          <p:cNvSpPr/>
          <p:nvPr/>
        </p:nvSpPr>
        <p:spPr>
          <a:xfrm>
            <a:off x="1519221" y="3433973"/>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5" name="Rectangle 26">
                <a:extLst>
                  <a:ext uri="{FF2B5EF4-FFF2-40B4-BE49-F238E27FC236}">
                    <a16:creationId xmlns:a16="http://schemas.microsoft.com/office/drawing/2014/main" id="{2234C263-7AC0-4384-B39A-4D14002B2D37}"/>
                  </a:ext>
                </a:extLst>
              </p:cNvPr>
              <p:cNvSpPr/>
              <p:nvPr/>
            </p:nvSpPr>
            <p:spPr>
              <a:xfrm>
                <a:off x="2143911" y="3400301"/>
                <a:ext cx="10032494" cy="1523213"/>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cs typeface="+mn-ea"/>
                  </a:rPr>
                  <a:t>计算公式为：</a:t>
                </a:r>
                <a14:m>
                  <m:oMath xmlns:m="http://schemas.openxmlformats.org/officeDocument/2006/math">
                    <m:sSubSup>
                      <m:sSubSupPr>
                        <m:ctrlPr>
                          <a:rPr lang="en-US" altLang="zh-CN" sz="2000" b="0" i="1" smtClean="0">
                            <a:solidFill>
                              <a:schemeClr val="accent1">
                                <a:lumMod val="75000"/>
                              </a:schemeClr>
                            </a:solidFill>
                            <a:latin typeface="Cambria Math" panose="02040503050406030204" pitchFamily="18" charset="0"/>
                            <a:cs typeface="+mn-ea"/>
                          </a:rPr>
                        </m:ctrlPr>
                      </m:sSubSupPr>
                      <m:e>
                        <m:r>
                          <a:rPr lang="en-US" altLang="zh-CN" sz="2000" b="0" i="1" smtClean="0">
                            <a:solidFill>
                              <a:schemeClr val="accent1">
                                <a:lumMod val="75000"/>
                              </a:schemeClr>
                            </a:solidFill>
                            <a:latin typeface="Cambria Math" panose="02040503050406030204" pitchFamily="18" charset="0"/>
                            <a:cs typeface="+mn-ea"/>
                          </a:rPr>
                          <m:t>𝑀</m:t>
                        </m:r>
                      </m:e>
                      <m:sub>
                        <m:r>
                          <a:rPr lang="en-US" altLang="zh-CN" sz="2000" b="0" i="1" smtClean="0">
                            <a:solidFill>
                              <a:schemeClr val="accent1">
                                <a:lumMod val="75000"/>
                              </a:schemeClr>
                            </a:solidFill>
                            <a:latin typeface="Cambria Math" panose="02040503050406030204" pitchFamily="18" charset="0"/>
                            <a:cs typeface="+mn-ea"/>
                          </a:rPr>
                          <m:t>𝑡</m:t>
                        </m:r>
                      </m:sub>
                      <m:sup>
                        <m:d>
                          <m:dPr>
                            <m:ctrlPr>
                              <a:rPr lang="en-US" altLang="zh-CN" sz="2000" b="0" i="1" smtClean="0">
                                <a:solidFill>
                                  <a:schemeClr val="accent1">
                                    <a:lumMod val="75000"/>
                                  </a:schemeClr>
                                </a:solidFill>
                                <a:latin typeface="Cambria Math" panose="02040503050406030204" pitchFamily="18" charset="0"/>
                                <a:cs typeface="+mn-ea"/>
                              </a:rPr>
                            </m:ctrlPr>
                          </m:dPr>
                          <m:e>
                            <m:r>
                              <a:rPr lang="en-US" altLang="zh-CN" sz="2000" b="0" i="1" smtClean="0">
                                <a:solidFill>
                                  <a:schemeClr val="accent1">
                                    <a:lumMod val="75000"/>
                                  </a:schemeClr>
                                </a:solidFill>
                                <a:latin typeface="Cambria Math" panose="02040503050406030204" pitchFamily="18" charset="0"/>
                                <a:cs typeface="+mn-ea"/>
                              </a:rPr>
                              <m:t>2</m:t>
                            </m:r>
                          </m:e>
                        </m:d>
                      </m:sup>
                    </m:sSubSup>
                    <m:r>
                      <a:rPr lang="en-US" altLang="zh-CN" sz="2000" b="0" i="1" smtClean="0">
                        <a:solidFill>
                          <a:schemeClr val="accent1">
                            <a:lumMod val="75000"/>
                          </a:schemeClr>
                        </a:solidFill>
                        <a:latin typeface="Cambria Math" panose="02040503050406030204" pitchFamily="18" charset="0"/>
                        <a:cs typeface="+mn-ea"/>
                      </a:rPr>
                      <m:t>=</m:t>
                    </m:r>
                    <m:f>
                      <m:fPr>
                        <m:ctrlPr>
                          <a:rPr lang="en-US" altLang="zh-CN" sz="2000" b="0" i="1" smtClean="0">
                            <a:solidFill>
                              <a:schemeClr val="accent1">
                                <a:lumMod val="75000"/>
                              </a:schemeClr>
                            </a:solidFill>
                            <a:latin typeface="Cambria Math" panose="02040503050406030204" pitchFamily="18" charset="0"/>
                            <a:cs typeface="+mn-ea"/>
                          </a:rPr>
                        </m:ctrlPr>
                      </m:fPr>
                      <m:num>
                        <m:r>
                          <a:rPr lang="en-US" altLang="zh-CN" sz="2000" b="0" i="1" smtClean="0">
                            <a:solidFill>
                              <a:schemeClr val="accent1">
                                <a:lumMod val="75000"/>
                              </a:schemeClr>
                            </a:solidFill>
                            <a:latin typeface="Cambria Math" panose="02040503050406030204" pitchFamily="18" charset="0"/>
                            <a:cs typeface="+mn-ea"/>
                          </a:rPr>
                          <m:t>1</m:t>
                        </m:r>
                      </m:num>
                      <m:den>
                        <m:r>
                          <a:rPr lang="en-US" altLang="zh-CN" sz="2000" b="0" i="1" smtClean="0">
                            <a:solidFill>
                              <a:schemeClr val="accent1">
                                <a:lumMod val="75000"/>
                              </a:schemeClr>
                            </a:solidFill>
                            <a:latin typeface="Cambria Math" panose="02040503050406030204" pitchFamily="18" charset="0"/>
                            <a:cs typeface="+mn-ea"/>
                          </a:rPr>
                          <m:t>𝑁</m:t>
                        </m:r>
                      </m:den>
                    </m:f>
                    <m:d>
                      <m:dPr>
                        <m:ctrlPr>
                          <a:rPr lang="en-US" altLang="zh-CN" sz="2000" b="0" i="1" smtClean="0">
                            <a:solidFill>
                              <a:schemeClr val="accent1">
                                <a:lumMod val="75000"/>
                              </a:schemeClr>
                            </a:solidFill>
                            <a:latin typeface="Cambria Math" panose="02040503050406030204" pitchFamily="18" charset="0"/>
                            <a:cs typeface="+mn-ea"/>
                          </a:rPr>
                        </m:ctrlPr>
                      </m:dPr>
                      <m:e>
                        <m:sSubSup>
                          <m:sSubSupPr>
                            <m:ctrlPr>
                              <a:rPr lang="en-US" altLang="zh-CN" sz="2000" b="0" i="1" smtClean="0">
                                <a:solidFill>
                                  <a:schemeClr val="accent1">
                                    <a:lumMod val="75000"/>
                                  </a:schemeClr>
                                </a:solidFill>
                                <a:latin typeface="Cambria Math" panose="02040503050406030204" pitchFamily="18" charset="0"/>
                                <a:cs typeface="+mn-ea"/>
                              </a:rPr>
                            </m:ctrlPr>
                          </m:sSubSupPr>
                          <m:e>
                            <m:r>
                              <a:rPr lang="en-US" altLang="zh-CN" sz="2000" b="0" i="1" smtClean="0">
                                <a:solidFill>
                                  <a:schemeClr val="accent1">
                                    <a:lumMod val="75000"/>
                                  </a:schemeClr>
                                </a:solidFill>
                                <a:latin typeface="Cambria Math" panose="02040503050406030204" pitchFamily="18" charset="0"/>
                                <a:cs typeface="+mn-ea"/>
                              </a:rPr>
                              <m:t>𝑀</m:t>
                            </m:r>
                          </m:e>
                          <m:sub>
                            <m:r>
                              <a:rPr lang="en-US" altLang="zh-CN" sz="2000" b="0" i="1" smtClean="0">
                                <a:solidFill>
                                  <a:schemeClr val="accent1">
                                    <a:lumMod val="75000"/>
                                  </a:schemeClr>
                                </a:solidFill>
                                <a:latin typeface="Cambria Math" panose="02040503050406030204" pitchFamily="18" charset="0"/>
                                <a:cs typeface="+mn-ea"/>
                              </a:rPr>
                              <m:t>𝑡</m:t>
                            </m:r>
                          </m:sub>
                          <m:sup>
                            <m:d>
                              <m:dPr>
                                <m:ctrlPr>
                                  <a:rPr lang="en-US" altLang="zh-CN" sz="2000" b="0" i="1" smtClean="0">
                                    <a:solidFill>
                                      <a:schemeClr val="accent1">
                                        <a:lumMod val="75000"/>
                                      </a:schemeClr>
                                    </a:solidFill>
                                    <a:latin typeface="Cambria Math" panose="02040503050406030204" pitchFamily="18" charset="0"/>
                                    <a:cs typeface="+mn-ea"/>
                                  </a:rPr>
                                </m:ctrlPr>
                              </m:dPr>
                              <m:e>
                                <m:r>
                                  <a:rPr lang="en-US" altLang="zh-CN" sz="2000" b="0" i="1" smtClean="0">
                                    <a:solidFill>
                                      <a:schemeClr val="accent1">
                                        <a:lumMod val="75000"/>
                                      </a:schemeClr>
                                    </a:solidFill>
                                    <a:latin typeface="Cambria Math" panose="02040503050406030204" pitchFamily="18" charset="0"/>
                                    <a:cs typeface="+mn-ea"/>
                                  </a:rPr>
                                  <m:t>1</m:t>
                                </m:r>
                              </m:e>
                            </m:d>
                          </m:sup>
                        </m:sSubSup>
                        <m:r>
                          <a:rPr lang="en-US" altLang="zh-CN" sz="2000" b="0" i="1" smtClean="0">
                            <a:solidFill>
                              <a:schemeClr val="accent1">
                                <a:lumMod val="75000"/>
                              </a:schemeClr>
                            </a:solidFill>
                            <a:latin typeface="Cambria Math" panose="02040503050406030204" pitchFamily="18" charset="0"/>
                            <a:cs typeface="+mn-ea"/>
                          </a:rPr>
                          <m:t>+…+</m:t>
                        </m:r>
                        <m:sSubSup>
                          <m:sSubSupPr>
                            <m:ctrlPr>
                              <a:rPr lang="en-US" altLang="zh-CN" sz="2000" b="0" i="1" smtClean="0">
                                <a:solidFill>
                                  <a:schemeClr val="accent1">
                                    <a:lumMod val="75000"/>
                                  </a:schemeClr>
                                </a:solidFill>
                                <a:latin typeface="Cambria Math" panose="02040503050406030204" pitchFamily="18" charset="0"/>
                                <a:cs typeface="+mn-ea"/>
                              </a:rPr>
                            </m:ctrlPr>
                          </m:sSubSupPr>
                          <m:e>
                            <m:r>
                              <a:rPr lang="en-US" altLang="zh-CN" sz="2000" b="0" i="1" smtClean="0">
                                <a:solidFill>
                                  <a:schemeClr val="accent1">
                                    <a:lumMod val="75000"/>
                                  </a:schemeClr>
                                </a:solidFill>
                                <a:latin typeface="Cambria Math" panose="02040503050406030204" pitchFamily="18" charset="0"/>
                                <a:cs typeface="+mn-ea"/>
                              </a:rPr>
                              <m:t>𝑀</m:t>
                            </m:r>
                          </m:e>
                          <m:sub>
                            <m:r>
                              <a:rPr lang="en-US" altLang="zh-CN" sz="2000" b="0" i="1" smtClean="0">
                                <a:solidFill>
                                  <a:schemeClr val="accent1">
                                    <a:lumMod val="75000"/>
                                  </a:schemeClr>
                                </a:solidFill>
                                <a:latin typeface="Cambria Math" panose="02040503050406030204" pitchFamily="18" charset="0"/>
                                <a:cs typeface="+mn-ea"/>
                              </a:rPr>
                              <m:t>𝑡</m:t>
                            </m:r>
                            <m:r>
                              <a:rPr lang="en-US" altLang="zh-CN" sz="2000" b="0" i="1" smtClean="0">
                                <a:solidFill>
                                  <a:schemeClr val="accent1">
                                    <a:lumMod val="75000"/>
                                  </a:schemeClr>
                                </a:solidFill>
                                <a:latin typeface="Cambria Math" panose="02040503050406030204" pitchFamily="18" charset="0"/>
                                <a:cs typeface="+mn-ea"/>
                              </a:rPr>
                              <m:t>−</m:t>
                            </m:r>
                            <m:r>
                              <a:rPr lang="en-US" altLang="zh-CN" sz="2000" b="0" i="1" smtClean="0">
                                <a:solidFill>
                                  <a:schemeClr val="accent1">
                                    <a:lumMod val="75000"/>
                                  </a:schemeClr>
                                </a:solidFill>
                                <a:latin typeface="Cambria Math" panose="02040503050406030204" pitchFamily="18" charset="0"/>
                                <a:cs typeface="+mn-ea"/>
                              </a:rPr>
                              <m:t>𝑁</m:t>
                            </m:r>
                            <m:r>
                              <a:rPr lang="en-US" altLang="zh-CN" sz="2000" b="0" i="1" smtClean="0">
                                <a:solidFill>
                                  <a:schemeClr val="accent1">
                                    <a:lumMod val="75000"/>
                                  </a:schemeClr>
                                </a:solidFill>
                                <a:latin typeface="Cambria Math" panose="02040503050406030204" pitchFamily="18" charset="0"/>
                                <a:cs typeface="+mn-ea"/>
                              </a:rPr>
                              <m:t>+1</m:t>
                            </m:r>
                          </m:sub>
                          <m:sup>
                            <m:d>
                              <m:dPr>
                                <m:ctrlPr>
                                  <a:rPr lang="en-US" altLang="zh-CN" sz="2000" b="0" i="1" smtClean="0">
                                    <a:solidFill>
                                      <a:schemeClr val="accent1">
                                        <a:lumMod val="75000"/>
                                      </a:schemeClr>
                                    </a:solidFill>
                                    <a:latin typeface="Cambria Math" panose="02040503050406030204" pitchFamily="18" charset="0"/>
                                    <a:cs typeface="+mn-ea"/>
                                  </a:rPr>
                                </m:ctrlPr>
                              </m:dPr>
                              <m:e>
                                <m:r>
                                  <a:rPr lang="en-US" altLang="zh-CN" sz="2000" b="0" i="1" smtClean="0">
                                    <a:solidFill>
                                      <a:schemeClr val="accent1">
                                        <a:lumMod val="75000"/>
                                      </a:schemeClr>
                                    </a:solidFill>
                                    <a:latin typeface="Cambria Math" panose="02040503050406030204" pitchFamily="18" charset="0"/>
                                    <a:cs typeface="+mn-ea"/>
                                  </a:rPr>
                                  <m:t>1</m:t>
                                </m:r>
                              </m:e>
                            </m:d>
                          </m:sup>
                        </m:sSubSup>
                      </m:e>
                    </m:d>
                    <m:r>
                      <a:rPr lang="en-US" altLang="zh-CN" sz="2000" b="0" i="1" smtClean="0">
                        <a:solidFill>
                          <a:schemeClr val="accent1">
                            <a:lumMod val="75000"/>
                          </a:schemeClr>
                        </a:solidFill>
                        <a:latin typeface="Cambria Math" panose="02040503050406030204" pitchFamily="18" charset="0"/>
                        <a:cs typeface="+mn-ea"/>
                      </a:rPr>
                      <m:t>=</m:t>
                    </m:r>
                    <m:sSubSup>
                      <m:sSubSupPr>
                        <m:ctrlPr>
                          <a:rPr lang="en-US" altLang="zh-CN" sz="2000" b="0" i="1" smtClean="0">
                            <a:solidFill>
                              <a:schemeClr val="accent1">
                                <a:lumMod val="75000"/>
                              </a:schemeClr>
                            </a:solidFill>
                            <a:latin typeface="Cambria Math" panose="02040503050406030204" pitchFamily="18" charset="0"/>
                            <a:cs typeface="+mn-ea"/>
                          </a:rPr>
                        </m:ctrlPr>
                      </m:sSubSupPr>
                      <m:e>
                        <m:r>
                          <a:rPr lang="en-US" altLang="zh-CN" sz="2000" b="0" i="1" smtClean="0">
                            <a:solidFill>
                              <a:schemeClr val="accent1">
                                <a:lumMod val="75000"/>
                              </a:schemeClr>
                            </a:solidFill>
                            <a:latin typeface="Cambria Math" panose="02040503050406030204" pitchFamily="18" charset="0"/>
                            <a:cs typeface="+mn-ea"/>
                          </a:rPr>
                          <m:t>𝑀</m:t>
                        </m:r>
                      </m:e>
                      <m:sub>
                        <m:r>
                          <a:rPr lang="en-US" altLang="zh-CN" sz="2000" b="0" i="1" smtClean="0">
                            <a:solidFill>
                              <a:schemeClr val="accent1">
                                <a:lumMod val="75000"/>
                              </a:schemeClr>
                            </a:solidFill>
                            <a:latin typeface="Cambria Math" panose="02040503050406030204" pitchFamily="18" charset="0"/>
                            <a:cs typeface="+mn-ea"/>
                          </a:rPr>
                          <m:t>𝑡</m:t>
                        </m:r>
                        <m:r>
                          <a:rPr lang="en-US" altLang="zh-CN" sz="2000" b="0" i="1" smtClean="0">
                            <a:solidFill>
                              <a:schemeClr val="accent1">
                                <a:lumMod val="75000"/>
                              </a:schemeClr>
                            </a:solidFill>
                            <a:latin typeface="Cambria Math" panose="02040503050406030204" pitchFamily="18" charset="0"/>
                            <a:cs typeface="+mn-ea"/>
                          </a:rPr>
                          <m:t>−1</m:t>
                        </m:r>
                      </m:sub>
                      <m:sup>
                        <m:r>
                          <a:rPr lang="en-US" altLang="zh-CN" sz="2000" b="0" i="1" smtClean="0">
                            <a:solidFill>
                              <a:schemeClr val="accent1">
                                <a:lumMod val="75000"/>
                              </a:schemeClr>
                            </a:solidFill>
                            <a:latin typeface="Cambria Math" panose="02040503050406030204" pitchFamily="18" charset="0"/>
                            <a:cs typeface="+mn-ea"/>
                          </a:rPr>
                          <m:t> (2)</m:t>
                        </m:r>
                      </m:sup>
                    </m:sSubSup>
                    <m:r>
                      <a:rPr lang="en-US" altLang="zh-CN" sz="2000" b="0" i="1" smtClean="0">
                        <a:solidFill>
                          <a:schemeClr val="accent1">
                            <a:lumMod val="75000"/>
                          </a:schemeClr>
                        </a:solidFill>
                        <a:latin typeface="Cambria Math" panose="02040503050406030204" pitchFamily="18" charset="0"/>
                        <a:cs typeface="+mn-ea"/>
                      </a:rPr>
                      <m:t>+</m:t>
                    </m:r>
                    <m:f>
                      <m:fPr>
                        <m:ctrlPr>
                          <a:rPr lang="en-US" altLang="zh-CN" sz="2000" b="0" i="1" smtClean="0">
                            <a:solidFill>
                              <a:schemeClr val="accent1">
                                <a:lumMod val="75000"/>
                              </a:schemeClr>
                            </a:solidFill>
                            <a:latin typeface="Cambria Math" panose="02040503050406030204" pitchFamily="18" charset="0"/>
                            <a:cs typeface="+mn-ea"/>
                          </a:rPr>
                        </m:ctrlPr>
                      </m:fPr>
                      <m:num>
                        <m:r>
                          <a:rPr lang="en-US" altLang="zh-CN" sz="2000" b="0" i="1" smtClean="0">
                            <a:solidFill>
                              <a:schemeClr val="accent1">
                                <a:lumMod val="75000"/>
                              </a:schemeClr>
                            </a:solidFill>
                            <a:latin typeface="Cambria Math" panose="02040503050406030204" pitchFamily="18" charset="0"/>
                            <a:cs typeface="+mn-ea"/>
                          </a:rPr>
                          <m:t>1</m:t>
                        </m:r>
                      </m:num>
                      <m:den>
                        <m:r>
                          <a:rPr lang="en-US" altLang="zh-CN" sz="2000" b="0" i="1" smtClean="0">
                            <a:solidFill>
                              <a:schemeClr val="accent1">
                                <a:lumMod val="75000"/>
                              </a:schemeClr>
                            </a:solidFill>
                            <a:latin typeface="Cambria Math" panose="02040503050406030204" pitchFamily="18" charset="0"/>
                            <a:cs typeface="+mn-ea"/>
                          </a:rPr>
                          <m:t>𝑁</m:t>
                        </m:r>
                      </m:den>
                    </m:f>
                    <m:d>
                      <m:dPr>
                        <m:ctrlPr>
                          <a:rPr lang="en-US" altLang="zh-CN" sz="2000" b="0" i="1" smtClean="0">
                            <a:solidFill>
                              <a:schemeClr val="accent1">
                                <a:lumMod val="75000"/>
                              </a:schemeClr>
                            </a:solidFill>
                            <a:latin typeface="Cambria Math" panose="02040503050406030204" pitchFamily="18" charset="0"/>
                            <a:cs typeface="+mn-ea"/>
                          </a:rPr>
                        </m:ctrlPr>
                      </m:dPr>
                      <m:e>
                        <m:sSubSup>
                          <m:sSubSupPr>
                            <m:ctrlPr>
                              <a:rPr lang="en-US" altLang="zh-CN" sz="2000" b="0" i="1" smtClean="0">
                                <a:solidFill>
                                  <a:schemeClr val="accent1">
                                    <a:lumMod val="75000"/>
                                  </a:schemeClr>
                                </a:solidFill>
                                <a:latin typeface="Cambria Math" panose="02040503050406030204" pitchFamily="18" charset="0"/>
                                <a:cs typeface="+mn-ea"/>
                              </a:rPr>
                            </m:ctrlPr>
                          </m:sSubSupPr>
                          <m:e>
                            <m:r>
                              <a:rPr lang="en-US" altLang="zh-CN" sz="2000" b="0" i="1" smtClean="0">
                                <a:solidFill>
                                  <a:schemeClr val="accent1">
                                    <a:lumMod val="75000"/>
                                  </a:schemeClr>
                                </a:solidFill>
                                <a:latin typeface="Cambria Math" panose="02040503050406030204" pitchFamily="18" charset="0"/>
                                <a:cs typeface="+mn-ea"/>
                              </a:rPr>
                              <m:t>𝑀</m:t>
                            </m:r>
                          </m:e>
                          <m:sub>
                            <m:r>
                              <a:rPr lang="en-US" altLang="zh-CN" sz="2000" b="0" i="1" smtClean="0">
                                <a:solidFill>
                                  <a:schemeClr val="accent1">
                                    <a:lumMod val="75000"/>
                                  </a:schemeClr>
                                </a:solidFill>
                                <a:latin typeface="Cambria Math" panose="02040503050406030204" pitchFamily="18" charset="0"/>
                                <a:cs typeface="+mn-ea"/>
                              </a:rPr>
                              <m:t>𝑡</m:t>
                            </m:r>
                          </m:sub>
                          <m:sup>
                            <m:d>
                              <m:dPr>
                                <m:ctrlPr>
                                  <a:rPr lang="en-US" altLang="zh-CN" sz="2000" b="0" i="1" smtClean="0">
                                    <a:solidFill>
                                      <a:schemeClr val="accent1">
                                        <a:lumMod val="75000"/>
                                      </a:schemeClr>
                                    </a:solidFill>
                                    <a:latin typeface="Cambria Math" panose="02040503050406030204" pitchFamily="18" charset="0"/>
                                    <a:cs typeface="+mn-ea"/>
                                  </a:rPr>
                                </m:ctrlPr>
                              </m:dPr>
                              <m:e>
                                <m:r>
                                  <a:rPr lang="en-US" altLang="zh-CN" sz="2000" b="0" i="1" smtClean="0">
                                    <a:solidFill>
                                      <a:schemeClr val="accent1">
                                        <a:lumMod val="75000"/>
                                      </a:schemeClr>
                                    </a:solidFill>
                                    <a:latin typeface="Cambria Math" panose="02040503050406030204" pitchFamily="18" charset="0"/>
                                    <a:cs typeface="+mn-ea"/>
                                  </a:rPr>
                                  <m:t>1</m:t>
                                </m:r>
                              </m:e>
                            </m:d>
                          </m:sup>
                        </m:sSubSup>
                        <m:r>
                          <a:rPr lang="en-US" altLang="zh-CN" sz="2000" b="0" i="1" smtClean="0">
                            <a:solidFill>
                              <a:schemeClr val="accent1">
                                <a:lumMod val="75000"/>
                              </a:schemeClr>
                            </a:solidFill>
                            <a:latin typeface="Cambria Math" panose="02040503050406030204" pitchFamily="18" charset="0"/>
                            <a:cs typeface="+mn-ea"/>
                          </a:rPr>
                          <m:t>−</m:t>
                        </m:r>
                        <m:sSubSup>
                          <m:sSubSupPr>
                            <m:ctrlPr>
                              <a:rPr lang="en-US" altLang="zh-CN" sz="2000" b="0" i="1" smtClean="0">
                                <a:solidFill>
                                  <a:schemeClr val="accent1">
                                    <a:lumMod val="75000"/>
                                  </a:schemeClr>
                                </a:solidFill>
                                <a:latin typeface="Cambria Math" panose="02040503050406030204" pitchFamily="18" charset="0"/>
                                <a:cs typeface="+mn-ea"/>
                              </a:rPr>
                            </m:ctrlPr>
                          </m:sSubSupPr>
                          <m:e>
                            <m:r>
                              <a:rPr lang="en-US" altLang="zh-CN" sz="2000" b="0" i="1" smtClean="0">
                                <a:solidFill>
                                  <a:schemeClr val="accent1">
                                    <a:lumMod val="75000"/>
                                  </a:schemeClr>
                                </a:solidFill>
                                <a:latin typeface="Cambria Math" panose="02040503050406030204" pitchFamily="18" charset="0"/>
                                <a:cs typeface="+mn-ea"/>
                              </a:rPr>
                              <m:t>𝑀</m:t>
                            </m:r>
                          </m:e>
                          <m:sub>
                            <m:r>
                              <a:rPr lang="en-US" altLang="zh-CN" sz="2000" b="0" i="1" smtClean="0">
                                <a:solidFill>
                                  <a:schemeClr val="accent1">
                                    <a:lumMod val="75000"/>
                                  </a:schemeClr>
                                </a:solidFill>
                                <a:latin typeface="Cambria Math" panose="02040503050406030204" pitchFamily="18" charset="0"/>
                                <a:cs typeface="+mn-ea"/>
                              </a:rPr>
                              <m:t>𝑡</m:t>
                            </m:r>
                            <m:r>
                              <a:rPr lang="en-US" altLang="zh-CN" sz="2000" b="0" i="1" smtClean="0">
                                <a:solidFill>
                                  <a:schemeClr val="accent1">
                                    <a:lumMod val="75000"/>
                                  </a:schemeClr>
                                </a:solidFill>
                                <a:latin typeface="Cambria Math" panose="02040503050406030204" pitchFamily="18" charset="0"/>
                                <a:cs typeface="+mn-ea"/>
                              </a:rPr>
                              <m:t>−</m:t>
                            </m:r>
                            <m:r>
                              <a:rPr lang="en-US" altLang="zh-CN" sz="2000" b="0" i="1" smtClean="0">
                                <a:solidFill>
                                  <a:schemeClr val="accent1">
                                    <a:lumMod val="75000"/>
                                  </a:schemeClr>
                                </a:solidFill>
                                <a:latin typeface="Cambria Math" panose="02040503050406030204" pitchFamily="18" charset="0"/>
                                <a:cs typeface="+mn-ea"/>
                              </a:rPr>
                              <m:t>𝑁</m:t>
                            </m:r>
                          </m:sub>
                          <m:sup>
                            <m:d>
                              <m:dPr>
                                <m:ctrlPr>
                                  <a:rPr lang="en-US" altLang="zh-CN" sz="2000" b="0" i="1" smtClean="0">
                                    <a:solidFill>
                                      <a:schemeClr val="accent1">
                                        <a:lumMod val="75000"/>
                                      </a:schemeClr>
                                    </a:solidFill>
                                    <a:latin typeface="Cambria Math" panose="02040503050406030204" pitchFamily="18" charset="0"/>
                                    <a:cs typeface="+mn-ea"/>
                                  </a:rPr>
                                </m:ctrlPr>
                              </m:dPr>
                              <m:e>
                                <m:r>
                                  <a:rPr lang="en-US" altLang="zh-CN" sz="2000" b="0" i="1" smtClean="0">
                                    <a:solidFill>
                                      <a:schemeClr val="accent1">
                                        <a:lumMod val="75000"/>
                                      </a:schemeClr>
                                    </a:solidFill>
                                    <a:latin typeface="Cambria Math" panose="02040503050406030204" pitchFamily="18" charset="0"/>
                                    <a:cs typeface="+mn-ea"/>
                                  </a:rPr>
                                  <m:t>1</m:t>
                                </m:r>
                              </m:e>
                            </m:d>
                          </m:sup>
                        </m:sSubSup>
                      </m:e>
                    </m:d>
                  </m:oMath>
                </a14:m>
                <a:endParaRPr lang="en-US" altLang="zh-CN" sz="2000" b="0" dirty="0">
                  <a:solidFill>
                    <a:schemeClr val="accent1">
                      <a:lumMod val="75000"/>
                    </a:schemeClr>
                  </a:solidFill>
                  <a:latin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cs typeface="+mn-ea"/>
                  </a:rPr>
                  <a:t>平滑系数：</a:t>
                </a:r>
                <a14:m>
                  <m:oMath xmlns:m="http://schemas.openxmlformats.org/officeDocument/2006/math">
                    <m:sSub>
                      <m:sSubPr>
                        <m:ctrlPr>
                          <a:rPr lang="en-US" altLang="zh-CN" sz="2000" i="1">
                            <a:solidFill>
                              <a:schemeClr val="accent1">
                                <a:lumMod val="75000"/>
                              </a:schemeClr>
                            </a:solidFill>
                            <a:latin typeface="Cambria Math" panose="02040503050406030204" pitchFamily="18" charset="0"/>
                            <a:cs typeface="+mn-ea"/>
                          </a:rPr>
                        </m:ctrlPr>
                      </m:sSubPr>
                      <m:e>
                        <m:r>
                          <a:rPr lang="en-US" altLang="zh-CN" sz="2000" i="1">
                            <a:solidFill>
                              <a:schemeClr val="accent1">
                                <a:lumMod val="75000"/>
                              </a:schemeClr>
                            </a:solidFill>
                            <a:latin typeface="Cambria Math" panose="02040503050406030204" pitchFamily="18" charset="0"/>
                            <a:cs typeface="+mn-ea"/>
                          </a:rPr>
                          <m:t>𝑎</m:t>
                        </m:r>
                      </m:e>
                      <m:sub>
                        <m:r>
                          <a:rPr lang="en-US" altLang="zh-CN" sz="2000" b="0" i="1" smtClean="0">
                            <a:solidFill>
                              <a:schemeClr val="accent1">
                                <a:lumMod val="75000"/>
                              </a:schemeClr>
                            </a:solidFill>
                            <a:latin typeface="Cambria Math" panose="02040503050406030204" pitchFamily="18" charset="0"/>
                            <a:cs typeface="+mn-ea"/>
                          </a:rPr>
                          <m:t>𝑡</m:t>
                        </m:r>
                      </m:sub>
                    </m:sSub>
                    <m:r>
                      <a:rPr lang="en-US" altLang="zh-CN" sz="2000" i="1">
                        <a:solidFill>
                          <a:schemeClr val="accent1">
                            <a:lumMod val="75000"/>
                          </a:schemeClr>
                        </a:solidFill>
                        <a:latin typeface="Cambria Math" panose="02040503050406030204" pitchFamily="18" charset="0"/>
                        <a:cs typeface="+mn-ea"/>
                      </a:rPr>
                      <m:t>=2</m:t>
                    </m:r>
                    <m:sSubSup>
                      <m:sSubSupPr>
                        <m:ctrlPr>
                          <a:rPr lang="en-US" altLang="zh-CN" sz="2000" i="1">
                            <a:solidFill>
                              <a:schemeClr val="accent1">
                                <a:lumMod val="75000"/>
                              </a:schemeClr>
                            </a:solidFill>
                            <a:latin typeface="Cambria Math" panose="02040503050406030204" pitchFamily="18" charset="0"/>
                            <a:cs typeface="+mn-ea"/>
                          </a:rPr>
                        </m:ctrlPr>
                      </m:sSubSupPr>
                      <m:e>
                        <m:r>
                          <a:rPr lang="en-US" altLang="zh-CN" sz="2000" i="1">
                            <a:solidFill>
                              <a:schemeClr val="accent1">
                                <a:lumMod val="75000"/>
                              </a:schemeClr>
                            </a:solidFill>
                            <a:latin typeface="Cambria Math" panose="02040503050406030204" pitchFamily="18" charset="0"/>
                            <a:cs typeface="+mn-ea"/>
                          </a:rPr>
                          <m:t>𝑀</m:t>
                        </m:r>
                      </m:e>
                      <m:sub>
                        <m:r>
                          <a:rPr lang="en-US" altLang="zh-CN" sz="2000" b="0" i="1" smtClean="0">
                            <a:solidFill>
                              <a:schemeClr val="accent1">
                                <a:lumMod val="75000"/>
                              </a:schemeClr>
                            </a:solidFill>
                            <a:latin typeface="Cambria Math" panose="02040503050406030204" pitchFamily="18" charset="0"/>
                            <a:cs typeface="+mn-ea"/>
                          </a:rPr>
                          <m:t>𝑡</m:t>
                        </m:r>
                      </m:sub>
                      <m:sup>
                        <m:r>
                          <a:rPr lang="en-US" altLang="zh-CN" sz="2000" i="1">
                            <a:solidFill>
                              <a:schemeClr val="accent1">
                                <a:lumMod val="75000"/>
                              </a:schemeClr>
                            </a:solidFill>
                            <a:latin typeface="Cambria Math" panose="02040503050406030204" pitchFamily="18" charset="0"/>
                            <a:cs typeface="+mn-ea"/>
                          </a:rPr>
                          <m:t>(1)</m:t>
                        </m:r>
                      </m:sup>
                    </m:sSubSup>
                    <m:r>
                      <a:rPr lang="en-US" altLang="zh-CN" sz="2000" i="1">
                        <a:solidFill>
                          <a:schemeClr val="accent1">
                            <a:lumMod val="75000"/>
                          </a:schemeClr>
                        </a:solidFill>
                        <a:latin typeface="Cambria Math" panose="02040503050406030204" pitchFamily="18" charset="0"/>
                        <a:cs typeface="+mn-ea"/>
                      </a:rPr>
                      <m:t>−</m:t>
                    </m:r>
                    <m:sSubSup>
                      <m:sSubSupPr>
                        <m:ctrlPr>
                          <a:rPr lang="en-US" altLang="zh-CN" sz="2000" i="1">
                            <a:solidFill>
                              <a:schemeClr val="accent1">
                                <a:lumMod val="75000"/>
                              </a:schemeClr>
                            </a:solidFill>
                            <a:latin typeface="Cambria Math" panose="02040503050406030204" pitchFamily="18" charset="0"/>
                            <a:cs typeface="+mn-ea"/>
                          </a:rPr>
                        </m:ctrlPr>
                      </m:sSubSupPr>
                      <m:e>
                        <m:r>
                          <a:rPr lang="en-US" altLang="zh-CN" sz="2000" i="1">
                            <a:solidFill>
                              <a:schemeClr val="accent1">
                                <a:lumMod val="75000"/>
                              </a:schemeClr>
                            </a:solidFill>
                            <a:latin typeface="Cambria Math" panose="02040503050406030204" pitchFamily="18" charset="0"/>
                            <a:cs typeface="+mn-ea"/>
                          </a:rPr>
                          <m:t>𝑀</m:t>
                        </m:r>
                      </m:e>
                      <m:sub>
                        <m:r>
                          <a:rPr lang="en-US" altLang="zh-CN" sz="2000" b="0" i="1" smtClean="0">
                            <a:solidFill>
                              <a:schemeClr val="accent1">
                                <a:lumMod val="75000"/>
                              </a:schemeClr>
                            </a:solidFill>
                            <a:latin typeface="Cambria Math" panose="02040503050406030204" pitchFamily="18" charset="0"/>
                            <a:cs typeface="+mn-ea"/>
                          </a:rPr>
                          <m:t>𝑡</m:t>
                        </m:r>
                      </m:sub>
                      <m:sup>
                        <m:d>
                          <m:dPr>
                            <m:ctrlPr>
                              <a:rPr lang="en-US" altLang="zh-CN" sz="2000" i="1">
                                <a:solidFill>
                                  <a:schemeClr val="accent1">
                                    <a:lumMod val="75000"/>
                                  </a:schemeClr>
                                </a:solidFill>
                                <a:latin typeface="Cambria Math" panose="02040503050406030204" pitchFamily="18" charset="0"/>
                                <a:cs typeface="+mn-ea"/>
                              </a:rPr>
                            </m:ctrlPr>
                          </m:dPr>
                          <m:e>
                            <m:r>
                              <a:rPr lang="en-US" altLang="zh-CN" sz="2000" i="1">
                                <a:solidFill>
                                  <a:schemeClr val="accent1">
                                    <a:lumMod val="75000"/>
                                  </a:schemeClr>
                                </a:solidFill>
                                <a:latin typeface="Cambria Math" panose="02040503050406030204" pitchFamily="18" charset="0"/>
                                <a:cs typeface="+mn-ea"/>
                              </a:rPr>
                              <m:t>2</m:t>
                            </m:r>
                          </m:e>
                        </m:d>
                      </m:sup>
                    </m:sSubSup>
                    <m:r>
                      <a:rPr lang="en-US" altLang="zh-CN" sz="2000" b="0" i="1" smtClean="0">
                        <a:solidFill>
                          <a:schemeClr val="accent1">
                            <a:lumMod val="75000"/>
                          </a:schemeClr>
                        </a:solidFill>
                        <a:latin typeface="Cambria Math" panose="02040503050406030204" pitchFamily="18" charset="0"/>
                        <a:cs typeface="+mn-ea"/>
                      </a:rPr>
                      <m:t>,</m:t>
                    </m:r>
                    <m:sSub>
                      <m:sSubPr>
                        <m:ctrlPr>
                          <a:rPr lang="en-US" altLang="zh-CN" sz="2000" i="1">
                            <a:solidFill>
                              <a:schemeClr val="accent1">
                                <a:lumMod val="75000"/>
                              </a:schemeClr>
                            </a:solidFill>
                            <a:latin typeface="Cambria Math" panose="02040503050406030204" pitchFamily="18" charset="0"/>
                            <a:cs typeface="+mn-ea"/>
                          </a:rPr>
                        </m:ctrlPr>
                      </m:sSubPr>
                      <m:e>
                        <m:r>
                          <a:rPr lang="en-US" altLang="zh-CN" sz="2000" i="1">
                            <a:solidFill>
                              <a:schemeClr val="accent1">
                                <a:lumMod val="75000"/>
                              </a:schemeClr>
                            </a:solidFill>
                            <a:latin typeface="Cambria Math" panose="02040503050406030204" pitchFamily="18" charset="0"/>
                            <a:cs typeface="+mn-ea"/>
                          </a:rPr>
                          <m:t>𝑏</m:t>
                        </m:r>
                      </m:e>
                      <m:sub>
                        <m:r>
                          <a:rPr lang="en-US" altLang="zh-CN" sz="2000" b="0" i="1" smtClean="0">
                            <a:solidFill>
                              <a:schemeClr val="accent1">
                                <a:lumMod val="75000"/>
                              </a:schemeClr>
                            </a:solidFill>
                            <a:latin typeface="Cambria Math" panose="02040503050406030204" pitchFamily="18" charset="0"/>
                            <a:cs typeface="+mn-ea"/>
                          </a:rPr>
                          <m:t>𝑡</m:t>
                        </m:r>
                      </m:sub>
                    </m:sSub>
                    <m:r>
                      <a:rPr lang="en-US" altLang="zh-CN" sz="2000" i="1">
                        <a:solidFill>
                          <a:schemeClr val="accent1">
                            <a:lumMod val="75000"/>
                          </a:schemeClr>
                        </a:solidFill>
                        <a:latin typeface="Cambria Math" panose="02040503050406030204" pitchFamily="18" charset="0"/>
                        <a:cs typeface="+mn-ea"/>
                      </a:rPr>
                      <m:t>=</m:t>
                    </m:r>
                    <m:f>
                      <m:fPr>
                        <m:ctrlPr>
                          <a:rPr lang="en-US" altLang="zh-CN" sz="2000" i="1">
                            <a:solidFill>
                              <a:schemeClr val="accent1">
                                <a:lumMod val="75000"/>
                              </a:schemeClr>
                            </a:solidFill>
                            <a:latin typeface="Cambria Math" panose="02040503050406030204" pitchFamily="18" charset="0"/>
                            <a:cs typeface="+mn-ea"/>
                          </a:rPr>
                        </m:ctrlPr>
                      </m:fPr>
                      <m:num>
                        <m:r>
                          <a:rPr lang="en-US" altLang="zh-CN" sz="2000" i="1">
                            <a:solidFill>
                              <a:schemeClr val="accent1">
                                <a:lumMod val="75000"/>
                              </a:schemeClr>
                            </a:solidFill>
                            <a:latin typeface="Cambria Math" panose="02040503050406030204" pitchFamily="18" charset="0"/>
                            <a:cs typeface="+mn-ea"/>
                          </a:rPr>
                          <m:t>2</m:t>
                        </m:r>
                      </m:num>
                      <m:den>
                        <m:r>
                          <a:rPr lang="en-US" altLang="zh-CN" sz="2000" b="0" i="1" smtClean="0">
                            <a:solidFill>
                              <a:schemeClr val="accent1">
                                <a:lumMod val="75000"/>
                              </a:schemeClr>
                            </a:solidFill>
                            <a:latin typeface="Cambria Math" panose="02040503050406030204" pitchFamily="18" charset="0"/>
                            <a:cs typeface="+mn-ea"/>
                          </a:rPr>
                          <m:t>𝑁</m:t>
                        </m:r>
                        <m:r>
                          <a:rPr lang="en-US" altLang="zh-CN" sz="2000" i="1">
                            <a:solidFill>
                              <a:schemeClr val="accent1">
                                <a:lumMod val="75000"/>
                              </a:schemeClr>
                            </a:solidFill>
                            <a:latin typeface="Cambria Math" panose="02040503050406030204" pitchFamily="18" charset="0"/>
                            <a:cs typeface="+mn-ea"/>
                          </a:rPr>
                          <m:t>−1</m:t>
                        </m:r>
                      </m:den>
                    </m:f>
                    <m:d>
                      <m:dPr>
                        <m:ctrlPr>
                          <a:rPr lang="en-US" altLang="zh-CN" sz="2000" i="1">
                            <a:solidFill>
                              <a:schemeClr val="accent1">
                                <a:lumMod val="75000"/>
                              </a:schemeClr>
                            </a:solidFill>
                            <a:latin typeface="Cambria Math" panose="02040503050406030204" pitchFamily="18" charset="0"/>
                            <a:cs typeface="+mn-ea"/>
                          </a:rPr>
                        </m:ctrlPr>
                      </m:dPr>
                      <m:e>
                        <m:sSubSup>
                          <m:sSubSupPr>
                            <m:ctrlPr>
                              <a:rPr lang="en-US" altLang="zh-CN" sz="2000" i="1">
                                <a:solidFill>
                                  <a:schemeClr val="accent1">
                                    <a:lumMod val="75000"/>
                                  </a:schemeClr>
                                </a:solidFill>
                                <a:latin typeface="Cambria Math" panose="02040503050406030204" pitchFamily="18" charset="0"/>
                                <a:cs typeface="+mn-ea"/>
                              </a:rPr>
                            </m:ctrlPr>
                          </m:sSubSupPr>
                          <m:e>
                            <m:r>
                              <a:rPr lang="en-US" altLang="zh-CN" sz="2000" i="1">
                                <a:solidFill>
                                  <a:schemeClr val="accent1">
                                    <a:lumMod val="75000"/>
                                  </a:schemeClr>
                                </a:solidFill>
                                <a:latin typeface="Cambria Math" panose="02040503050406030204" pitchFamily="18" charset="0"/>
                                <a:cs typeface="+mn-ea"/>
                              </a:rPr>
                              <m:t>𝑀</m:t>
                            </m:r>
                          </m:e>
                          <m:sub>
                            <m:r>
                              <a:rPr lang="en-US" altLang="zh-CN" sz="2000" b="0" i="1" smtClean="0">
                                <a:solidFill>
                                  <a:schemeClr val="accent1">
                                    <a:lumMod val="75000"/>
                                  </a:schemeClr>
                                </a:solidFill>
                                <a:latin typeface="Cambria Math" panose="02040503050406030204" pitchFamily="18" charset="0"/>
                                <a:cs typeface="+mn-ea"/>
                              </a:rPr>
                              <m:t>𝑡</m:t>
                            </m:r>
                          </m:sub>
                          <m:sup>
                            <m:d>
                              <m:dPr>
                                <m:ctrlPr>
                                  <a:rPr lang="en-US" altLang="zh-CN" sz="2000" i="1">
                                    <a:solidFill>
                                      <a:schemeClr val="accent1">
                                        <a:lumMod val="75000"/>
                                      </a:schemeClr>
                                    </a:solidFill>
                                    <a:latin typeface="Cambria Math" panose="02040503050406030204" pitchFamily="18" charset="0"/>
                                    <a:cs typeface="+mn-ea"/>
                                  </a:rPr>
                                </m:ctrlPr>
                              </m:dPr>
                              <m:e>
                                <m:r>
                                  <a:rPr lang="en-US" altLang="zh-CN" sz="2000" i="1">
                                    <a:solidFill>
                                      <a:schemeClr val="accent1">
                                        <a:lumMod val="75000"/>
                                      </a:schemeClr>
                                    </a:solidFill>
                                    <a:latin typeface="Cambria Math" panose="02040503050406030204" pitchFamily="18" charset="0"/>
                                    <a:cs typeface="+mn-ea"/>
                                  </a:rPr>
                                  <m:t>1</m:t>
                                </m:r>
                              </m:e>
                            </m:d>
                          </m:sup>
                        </m:sSubSup>
                        <m:r>
                          <a:rPr lang="en-US" altLang="zh-CN" sz="2000" i="1">
                            <a:solidFill>
                              <a:schemeClr val="accent1">
                                <a:lumMod val="75000"/>
                              </a:schemeClr>
                            </a:solidFill>
                            <a:latin typeface="Cambria Math" panose="02040503050406030204" pitchFamily="18" charset="0"/>
                            <a:cs typeface="+mn-ea"/>
                          </a:rPr>
                          <m:t>−</m:t>
                        </m:r>
                        <m:sSubSup>
                          <m:sSubSupPr>
                            <m:ctrlPr>
                              <a:rPr lang="en-US" altLang="zh-CN" sz="2000" i="1">
                                <a:solidFill>
                                  <a:schemeClr val="accent1">
                                    <a:lumMod val="75000"/>
                                  </a:schemeClr>
                                </a:solidFill>
                                <a:latin typeface="Cambria Math" panose="02040503050406030204" pitchFamily="18" charset="0"/>
                                <a:cs typeface="+mn-ea"/>
                              </a:rPr>
                            </m:ctrlPr>
                          </m:sSubSupPr>
                          <m:e>
                            <m:r>
                              <a:rPr lang="en-US" altLang="zh-CN" sz="2000" i="1">
                                <a:solidFill>
                                  <a:schemeClr val="accent1">
                                    <a:lumMod val="75000"/>
                                  </a:schemeClr>
                                </a:solidFill>
                                <a:latin typeface="Cambria Math" panose="02040503050406030204" pitchFamily="18" charset="0"/>
                                <a:cs typeface="+mn-ea"/>
                              </a:rPr>
                              <m:t>𝑀</m:t>
                            </m:r>
                          </m:e>
                          <m:sub>
                            <m:r>
                              <a:rPr lang="en-US" altLang="zh-CN" sz="2000" b="0" i="1" smtClean="0">
                                <a:solidFill>
                                  <a:schemeClr val="accent1">
                                    <a:lumMod val="75000"/>
                                  </a:schemeClr>
                                </a:solidFill>
                                <a:latin typeface="Cambria Math" panose="02040503050406030204" pitchFamily="18" charset="0"/>
                                <a:cs typeface="+mn-ea"/>
                              </a:rPr>
                              <m:t>𝑡</m:t>
                            </m:r>
                          </m:sub>
                          <m:sup>
                            <m:d>
                              <m:dPr>
                                <m:ctrlPr>
                                  <a:rPr lang="en-US" altLang="zh-CN" sz="2000" i="1">
                                    <a:solidFill>
                                      <a:schemeClr val="accent1">
                                        <a:lumMod val="75000"/>
                                      </a:schemeClr>
                                    </a:solidFill>
                                    <a:latin typeface="Cambria Math" panose="02040503050406030204" pitchFamily="18" charset="0"/>
                                    <a:cs typeface="+mn-ea"/>
                                  </a:rPr>
                                </m:ctrlPr>
                              </m:dPr>
                              <m:e>
                                <m:r>
                                  <a:rPr lang="en-US" altLang="zh-CN" sz="2000" i="1">
                                    <a:solidFill>
                                      <a:schemeClr val="accent1">
                                        <a:lumMod val="75000"/>
                                      </a:schemeClr>
                                    </a:solidFill>
                                    <a:latin typeface="Cambria Math" panose="02040503050406030204" pitchFamily="18" charset="0"/>
                                    <a:cs typeface="+mn-ea"/>
                                  </a:rPr>
                                  <m:t>2</m:t>
                                </m:r>
                              </m:e>
                            </m:d>
                          </m:sup>
                        </m:sSubSup>
                      </m:e>
                    </m:d>
                  </m:oMath>
                </a14:m>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cs typeface="+mn-ea"/>
                </a:endParaRPr>
              </a:p>
            </p:txBody>
          </p:sp>
        </mc:Choice>
        <mc:Fallback>
          <p:sp>
            <p:nvSpPr>
              <p:cNvPr id="15" name="Rectangle 26">
                <a:extLst>
                  <a:ext uri="{FF2B5EF4-FFF2-40B4-BE49-F238E27FC236}">
                    <a16:creationId xmlns:a16="http://schemas.microsoft.com/office/drawing/2014/main" id="{2234C263-7AC0-4384-B39A-4D14002B2D37}"/>
                  </a:ext>
                </a:extLst>
              </p:cNvPr>
              <p:cNvSpPr>
                <a:spLocks noRot="1" noChangeAspect="1" noMove="1" noResize="1" noEditPoints="1" noAdjustHandles="1" noChangeArrowheads="1" noChangeShapeType="1" noTextEdit="1"/>
              </p:cNvSpPr>
              <p:nvPr/>
            </p:nvSpPr>
            <p:spPr>
              <a:xfrm>
                <a:off x="2143911" y="3400301"/>
                <a:ext cx="10032494" cy="1523213"/>
              </a:xfrm>
              <a:prstGeom prst="rect">
                <a:avLst/>
              </a:prstGeom>
              <a:blipFill>
                <a:blip r:embed="rId3"/>
                <a:stretch>
                  <a:fillRect l="-6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721044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趋势移动平均法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2" name="Rectangle 26">
            <a:extLst>
              <a:ext uri="{FF2B5EF4-FFF2-40B4-BE49-F238E27FC236}">
                <a16:creationId xmlns:a16="http://schemas.microsoft.com/office/drawing/2014/main" id="{350C1E6B-95E6-4BFB-8588-718E142E20D8}"/>
              </a:ext>
            </a:extLst>
          </p:cNvPr>
          <p:cNvSpPr/>
          <p:nvPr/>
        </p:nvSpPr>
        <p:spPr>
          <a:xfrm>
            <a:off x="2157521" y="1187085"/>
            <a:ext cx="10032494" cy="786986"/>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cs typeface="+mn-ea"/>
              </a:rPr>
              <a:t>例子</a:t>
            </a:r>
            <a:r>
              <a:rPr lang="en-US" altLang="zh-CN" sz="2000" dirty="0">
                <a:solidFill>
                  <a:schemeClr val="accent1">
                    <a:lumMod val="75000"/>
                  </a:schemeClr>
                </a:solidFill>
                <a:latin typeface="黑体" panose="02010609060101010101" pitchFamily="49" charset="-122"/>
                <a:cs typeface="+mn-ea"/>
              </a:rPr>
              <a:t>(e03.m)</a:t>
            </a:r>
            <a:r>
              <a:rPr lang="zh-CN" altLang="en-US" sz="2000" dirty="0">
                <a:solidFill>
                  <a:schemeClr val="accent1">
                    <a:lumMod val="75000"/>
                  </a:schemeClr>
                </a:solidFill>
                <a:latin typeface="黑体" panose="02010609060101010101" pitchFamily="49" charset="-122"/>
                <a:cs typeface="+mn-ea"/>
              </a:rPr>
              <a:t>：我国</a:t>
            </a:r>
            <a:r>
              <a:rPr lang="en-US" altLang="zh-CN" sz="2000" dirty="0">
                <a:solidFill>
                  <a:schemeClr val="accent1">
                    <a:lumMod val="75000"/>
                  </a:schemeClr>
                </a:solidFill>
                <a:latin typeface="黑体" panose="02010609060101010101" pitchFamily="49" charset="-122"/>
                <a:cs typeface="+mn-ea"/>
              </a:rPr>
              <a:t>1965</a:t>
            </a:r>
            <a:r>
              <a:rPr lang="zh-CN" altLang="en-US" sz="2000" dirty="0">
                <a:solidFill>
                  <a:schemeClr val="accent1">
                    <a:lumMod val="75000"/>
                  </a:schemeClr>
                </a:solidFill>
                <a:latin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cs typeface="+mn-ea"/>
              </a:rPr>
              <a:t>1985</a:t>
            </a:r>
            <a:r>
              <a:rPr lang="zh-CN" altLang="en-US" sz="2000" dirty="0">
                <a:solidFill>
                  <a:schemeClr val="accent1">
                    <a:lumMod val="75000"/>
                  </a:schemeClr>
                </a:solidFill>
                <a:latin typeface="黑体" panose="02010609060101010101" pitchFamily="49" charset="-122"/>
                <a:cs typeface="+mn-ea"/>
              </a:rPr>
              <a:t>年的发电总量如下表所示，试预测</a:t>
            </a:r>
            <a:r>
              <a:rPr lang="en-US" altLang="zh-CN" sz="2000" dirty="0">
                <a:solidFill>
                  <a:schemeClr val="accent1">
                    <a:lumMod val="75000"/>
                  </a:schemeClr>
                </a:solidFill>
                <a:latin typeface="黑体" panose="02010609060101010101" pitchFamily="49" charset="-122"/>
                <a:cs typeface="+mn-ea"/>
              </a:rPr>
              <a:t>1986</a:t>
            </a:r>
            <a:r>
              <a:rPr lang="zh-CN" altLang="en-US" sz="2000" dirty="0">
                <a:solidFill>
                  <a:schemeClr val="accent1">
                    <a:lumMod val="75000"/>
                  </a:schemeClr>
                </a:solidFill>
                <a:latin typeface="黑体" panose="02010609060101010101" pitchFamily="49" charset="-122"/>
                <a:cs typeface="+mn-ea"/>
              </a:rPr>
              <a:t>年和</a:t>
            </a:r>
            <a:r>
              <a:rPr lang="en-US" altLang="zh-CN" sz="2000" dirty="0">
                <a:solidFill>
                  <a:schemeClr val="accent1">
                    <a:lumMod val="75000"/>
                  </a:schemeClr>
                </a:solidFill>
                <a:latin typeface="黑体" panose="02010609060101010101" pitchFamily="49" charset="-122"/>
                <a:cs typeface="+mn-ea"/>
              </a:rPr>
              <a:t>1987</a:t>
            </a:r>
            <a:r>
              <a:rPr lang="zh-CN" altLang="en-US" sz="2000" dirty="0">
                <a:solidFill>
                  <a:schemeClr val="accent1">
                    <a:lumMod val="75000"/>
                  </a:schemeClr>
                </a:solidFill>
                <a:latin typeface="黑体" panose="02010609060101010101" pitchFamily="49" charset="-122"/>
                <a:cs typeface="+mn-ea"/>
              </a:rPr>
              <a:t>年的发电总量。</a:t>
            </a:r>
            <a:endParaRPr lang="en-US" altLang="zh-CN" sz="2000" dirty="0">
              <a:solidFill>
                <a:schemeClr val="accent1">
                  <a:lumMod val="75000"/>
                </a:schemeClr>
              </a:solidFill>
              <a:latin typeface="黑体" panose="02010609060101010101" pitchFamily="49" charset="-122"/>
              <a:cs typeface="+mn-ea"/>
            </a:endParaRPr>
          </a:p>
        </p:txBody>
      </p:sp>
      <p:pic>
        <p:nvPicPr>
          <p:cNvPr id="2" name="图片 1">
            <a:extLst>
              <a:ext uri="{FF2B5EF4-FFF2-40B4-BE49-F238E27FC236}">
                <a16:creationId xmlns:a16="http://schemas.microsoft.com/office/drawing/2014/main" id="{0436087B-2934-4CBF-AEAD-187EB78884A9}"/>
              </a:ext>
            </a:extLst>
          </p:cNvPr>
          <p:cNvPicPr>
            <a:picLocks noChangeAspect="1"/>
          </p:cNvPicPr>
          <p:nvPr/>
        </p:nvPicPr>
        <p:blipFill>
          <a:blip r:embed="rId3"/>
          <a:stretch>
            <a:fillRect/>
          </a:stretch>
        </p:blipFill>
        <p:spPr>
          <a:xfrm>
            <a:off x="2181225" y="1955759"/>
            <a:ext cx="8132612" cy="5044941"/>
          </a:xfrm>
          <a:prstGeom prst="rect">
            <a:avLst/>
          </a:prstGeom>
        </p:spPr>
      </p:pic>
    </p:spTree>
    <p:extLst>
      <p:ext uri="{BB962C8B-B14F-4D97-AF65-F5344CB8AC3E}">
        <p14:creationId xmlns:p14="http://schemas.microsoft.com/office/powerpoint/2010/main" val="331621682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趋势移动平均法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AlternateContent xmlns:mc="http://schemas.openxmlformats.org/markup-compatibility/2006">
        <mc:Choice xmlns:a14="http://schemas.microsoft.com/office/drawing/2010/main" Requires="a14">
          <p:sp>
            <p:nvSpPr>
              <p:cNvPr id="12" name="Rectangle 26">
                <a:extLst>
                  <a:ext uri="{FF2B5EF4-FFF2-40B4-BE49-F238E27FC236}">
                    <a16:creationId xmlns:a16="http://schemas.microsoft.com/office/drawing/2014/main" id="{350C1E6B-95E6-4BFB-8588-718E142E20D8}"/>
                  </a:ext>
                </a:extLst>
              </p:cNvPr>
              <p:cNvSpPr/>
              <p:nvPr/>
            </p:nvSpPr>
            <p:spPr>
              <a:xfrm>
                <a:off x="2157521" y="1187085"/>
                <a:ext cx="10032494" cy="5226919"/>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cs typeface="+mn-ea"/>
                  </a:rPr>
                  <a:t>解：取</a:t>
                </a:r>
                <a:r>
                  <a:rPr lang="en-US" altLang="zh-CN" sz="2000" dirty="0">
                    <a:solidFill>
                      <a:schemeClr val="accent1">
                        <a:lumMod val="75000"/>
                      </a:schemeClr>
                    </a:solidFill>
                    <a:latin typeface="黑体" panose="02010609060101010101" pitchFamily="49" charset="-122"/>
                    <a:cs typeface="+mn-ea"/>
                  </a:rPr>
                  <a:t>N=6</a:t>
                </a:r>
                <a:r>
                  <a:rPr lang="zh-CN" altLang="en-US" sz="2000" dirty="0">
                    <a:solidFill>
                      <a:schemeClr val="accent1">
                        <a:lumMod val="75000"/>
                      </a:schemeClr>
                    </a:solidFill>
                    <a:latin typeface="黑体" panose="02010609060101010101" pitchFamily="49" charset="-122"/>
                    <a:cs typeface="+mn-ea"/>
                  </a:rPr>
                  <a:t>，分别计算一次和二次移动平均值列于上表中。</a:t>
                </a: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sSubSup>
                        <m:sSubSupPr>
                          <m:ctrlPr>
                            <a:rPr lang="en-US" altLang="zh-CN" sz="2000" b="0" i="1" smtClean="0">
                              <a:solidFill>
                                <a:schemeClr val="accent1">
                                  <a:lumMod val="75000"/>
                                </a:schemeClr>
                              </a:solidFill>
                              <a:latin typeface="Cambria Math" panose="02040503050406030204" pitchFamily="18" charset="0"/>
                              <a:cs typeface="+mn-ea"/>
                            </a:rPr>
                          </m:ctrlPr>
                        </m:sSubSupPr>
                        <m:e>
                          <m:r>
                            <a:rPr lang="en-US" altLang="zh-CN" sz="2000" b="0" i="1" smtClean="0">
                              <a:solidFill>
                                <a:schemeClr val="accent1">
                                  <a:lumMod val="75000"/>
                                </a:schemeClr>
                              </a:solidFill>
                              <a:latin typeface="Cambria Math" panose="02040503050406030204" pitchFamily="18" charset="0"/>
                              <a:cs typeface="+mn-ea"/>
                            </a:rPr>
                            <m:t>𝑀</m:t>
                          </m:r>
                        </m:e>
                        <m:sub>
                          <m:r>
                            <a:rPr lang="en-US" altLang="zh-CN" sz="2000" b="0" i="1" smtClean="0">
                              <a:solidFill>
                                <a:schemeClr val="accent1">
                                  <a:lumMod val="75000"/>
                                </a:schemeClr>
                              </a:solidFill>
                              <a:latin typeface="Cambria Math" panose="02040503050406030204" pitchFamily="18" charset="0"/>
                              <a:cs typeface="+mn-ea"/>
                            </a:rPr>
                            <m:t>21</m:t>
                          </m:r>
                        </m:sub>
                        <m:sup>
                          <m:r>
                            <a:rPr lang="en-US" altLang="zh-CN" sz="2000" b="0" i="1" smtClean="0">
                              <a:solidFill>
                                <a:schemeClr val="accent1">
                                  <a:lumMod val="75000"/>
                                </a:schemeClr>
                              </a:solidFill>
                              <a:latin typeface="Cambria Math" panose="02040503050406030204" pitchFamily="18" charset="0"/>
                              <a:cs typeface="+mn-ea"/>
                            </a:rPr>
                            <m:t>(1)</m:t>
                          </m:r>
                        </m:sup>
                      </m:sSubSup>
                      <m:r>
                        <a:rPr lang="en-US" altLang="zh-CN" sz="2000" b="0" i="1" smtClean="0">
                          <a:solidFill>
                            <a:schemeClr val="accent1">
                              <a:lumMod val="75000"/>
                            </a:schemeClr>
                          </a:solidFill>
                          <a:latin typeface="Cambria Math" panose="02040503050406030204" pitchFamily="18" charset="0"/>
                          <a:cs typeface="+mn-ea"/>
                        </a:rPr>
                        <m:t>=3461.2,</m:t>
                      </m:r>
                      <m:sSubSup>
                        <m:sSubSupPr>
                          <m:ctrlPr>
                            <a:rPr lang="en-US" altLang="zh-CN" sz="2000" b="0" i="1" smtClean="0">
                              <a:solidFill>
                                <a:schemeClr val="accent1">
                                  <a:lumMod val="75000"/>
                                </a:schemeClr>
                              </a:solidFill>
                              <a:latin typeface="Cambria Math" panose="02040503050406030204" pitchFamily="18" charset="0"/>
                              <a:cs typeface="+mn-ea"/>
                            </a:rPr>
                          </m:ctrlPr>
                        </m:sSubSupPr>
                        <m:e>
                          <m:r>
                            <a:rPr lang="en-US" altLang="zh-CN" sz="2000" b="0" i="1" smtClean="0">
                              <a:solidFill>
                                <a:schemeClr val="accent1">
                                  <a:lumMod val="75000"/>
                                </a:schemeClr>
                              </a:solidFill>
                              <a:latin typeface="Cambria Math" panose="02040503050406030204" pitchFamily="18" charset="0"/>
                              <a:cs typeface="+mn-ea"/>
                            </a:rPr>
                            <m:t>𝑀</m:t>
                          </m:r>
                        </m:e>
                        <m:sub>
                          <m:r>
                            <a:rPr lang="en-US" altLang="zh-CN" sz="2000" b="0" i="1" smtClean="0">
                              <a:solidFill>
                                <a:schemeClr val="accent1">
                                  <a:lumMod val="75000"/>
                                </a:schemeClr>
                              </a:solidFill>
                              <a:latin typeface="Cambria Math" panose="02040503050406030204" pitchFamily="18" charset="0"/>
                              <a:cs typeface="+mn-ea"/>
                            </a:rPr>
                            <m:t>21</m:t>
                          </m:r>
                        </m:sub>
                        <m:sup>
                          <m:r>
                            <a:rPr lang="en-US" altLang="zh-CN" sz="2000" b="0" i="1" smtClean="0">
                              <a:solidFill>
                                <a:schemeClr val="accent1">
                                  <a:lumMod val="75000"/>
                                </a:schemeClr>
                              </a:solidFill>
                              <a:latin typeface="Cambria Math" panose="02040503050406030204" pitchFamily="18" charset="0"/>
                              <a:cs typeface="+mn-ea"/>
                            </a:rPr>
                            <m:t>(2)</m:t>
                          </m:r>
                        </m:sup>
                      </m:sSubSup>
                      <m:r>
                        <a:rPr lang="en-US" altLang="zh-CN" sz="2000" b="0" i="1" smtClean="0">
                          <a:solidFill>
                            <a:schemeClr val="accent1">
                              <a:lumMod val="75000"/>
                            </a:schemeClr>
                          </a:solidFill>
                          <a:latin typeface="Cambria Math" panose="02040503050406030204" pitchFamily="18" charset="0"/>
                          <a:cs typeface="+mn-ea"/>
                        </a:rPr>
                        <m:t>=2941.2</m:t>
                      </m:r>
                    </m:oMath>
                  </m:oMathPara>
                </a14:m>
                <a:endParaRPr lang="en-US" altLang="zh-CN" sz="2000" b="0" i="1" dirty="0">
                  <a:solidFill>
                    <a:schemeClr val="accent1">
                      <a:lumMod val="75000"/>
                    </a:schemeClr>
                  </a:solidFill>
                  <a:latin typeface="Cambria Math" panose="02040503050406030204" pitchFamily="18" charset="0"/>
                  <a:cs typeface="+mn-ea"/>
                </a:endParaRPr>
              </a:p>
              <a:p>
                <a:pPr defTabSz="963930">
                  <a:lnSpc>
                    <a:spcPct val="120000"/>
                  </a:lnSpc>
                </a:pP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cs typeface="+mn-ea"/>
                            </a:rPr>
                          </m:ctrlPr>
                        </m:sSubPr>
                        <m:e>
                          <m:r>
                            <a:rPr lang="en-US" altLang="zh-CN" sz="2000" b="0" i="1" smtClean="0">
                              <a:solidFill>
                                <a:schemeClr val="accent1">
                                  <a:lumMod val="75000"/>
                                </a:schemeClr>
                              </a:solidFill>
                              <a:latin typeface="Cambria Math" panose="02040503050406030204" pitchFamily="18" charset="0"/>
                              <a:cs typeface="+mn-ea"/>
                            </a:rPr>
                            <m:t>𝑎</m:t>
                          </m:r>
                        </m:e>
                        <m:sub>
                          <m:r>
                            <a:rPr lang="en-US" altLang="zh-CN" sz="2000" b="0" i="1" smtClean="0">
                              <a:solidFill>
                                <a:schemeClr val="accent1">
                                  <a:lumMod val="75000"/>
                                </a:schemeClr>
                              </a:solidFill>
                              <a:latin typeface="Cambria Math" panose="02040503050406030204" pitchFamily="18" charset="0"/>
                              <a:cs typeface="+mn-ea"/>
                            </a:rPr>
                            <m:t>21</m:t>
                          </m:r>
                        </m:sub>
                      </m:sSub>
                      <m:r>
                        <a:rPr lang="en-US" altLang="zh-CN" sz="2000" b="0" i="1" smtClean="0">
                          <a:solidFill>
                            <a:schemeClr val="accent1">
                              <a:lumMod val="75000"/>
                            </a:schemeClr>
                          </a:solidFill>
                          <a:latin typeface="Cambria Math" panose="02040503050406030204" pitchFamily="18" charset="0"/>
                          <a:cs typeface="+mn-ea"/>
                        </a:rPr>
                        <m:t>=2</m:t>
                      </m:r>
                      <m:sSubSup>
                        <m:sSubSupPr>
                          <m:ctrlPr>
                            <a:rPr lang="en-US" altLang="zh-CN" sz="2000" i="1">
                              <a:solidFill>
                                <a:schemeClr val="accent1">
                                  <a:lumMod val="75000"/>
                                </a:schemeClr>
                              </a:solidFill>
                              <a:latin typeface="Cambria Math" panose="02040503050406030204" pitchFamily="18" charset="0"/>
                              <a:cs typeface="+mn-ea"/>
                            </a:rPr>
                          </m:ctrlPr>
                        </m:sSubSupPr>
                        <m:e>
                          <m:r>
                            <a:rPr lang="en-US" altLang="zh-CN" sz="2000" i="1">
                              <a:solidFill>
                                <a:schemeClr val="accent1">
                                  <a:lumMod val="75000"/>
                                </a:schemeClr>
                              </a:solidFill>
                              <a:latin typeface="Cambria Math" panose="02040503050406030204" pitchFamily="18" charset="0"/>
                              <a:cs typeface="+mn-ea"/>
                            </a:rPr>
                            <m:t>𝑀</m:t>
                          </m:r>
                        </m:e>
                        <m:sub>
                          <m:r>
                            <a:rPr lang="en-US" altLang="zh-CN" sz="2000" i="1">
                              <a:solidFill>
                                <a:schemeClr val="accent1">
                                  <a:lumMod val="75000"/>
                                </a:schemeClr>
                              </a:solidFill>
                              <a:latin typeface="Cambria Math" panose="02040503050406030204" pitchFamily="18" charset="0"/>
                              <a:cs typeface="+mn-ea"/>
                            </a:rPr>
                            <m:t>21</m:t>
                          </m:r>
                        </m:sub>
                        <m:sup>
                          <m:r>
                            <a:rPr lang="en-US" altLang="zh-CN" sz="2000" i="1">
                              <a:solidFill>
                                <a:schemeClr val="accent1">
                                  <a:lumMod val="75000"/>
                                </a:schemeClr>
                              </a:solidFill>
                              <a:latin typeface="Cambria Math" panose="02040503050406030204" pitchFamily="18" charset="0"/>
                              <a:cs typeface="+mn-ea"/>
                            </a:rPr>
                            <m:t>(1)</m:t>
                          </m:r>
                        </m:sup>
                      </m:sSubSup>
                      <m:r>
                        <a:rPr lang="en-US" altLang="zh-CN" sz="2000" b="0" i="1" smtClean="0">
                          <a:solidFill>
                            <a:schemeClr val="accent1">
                              <a:lumMod val="75000"/>
                            </a:schemeClr>
                          </a:solidFill>
                          <a:latin typeface="Cambria Math" panose="02040503050406030204" pitchFamily="18" charset="0"/>
                          <a:cs typeface="+mn-ea"/>
                        </a:rPr>
                        <m:t>−</m:t>
                      </m:r>
                      <m:sSubSup>
                        <m:sSubSupPr>
                          <m:ctrlPr>
                            <a:rPr lang="en-US" altLang="zh-CN" sz="2000" i="1">
                              <a:solidFill>
                                <a:schemeClr val="accent1">
                                  <a:lumMod val="75000"/>
                                </a:schemeClr>
                              </a:solidFill>
                              <a:latin typeface="Cambria Math" panose="02040503050406030204" pitchFamily="18" charset="0"/>
                              <a:cs typeface="+mn-ea"/>
                            </a:rPr>
                          </m:ctrlPr>
                        </m:sSubSupPr>
                        <m:e>
                          <m:r>
                            <a:rPr lang="en-US" altLang="zh-CN" sz="2000" i="1">
                              <a:solidFill>
                                <a:schemeClr val="accent1">
                                  <a:lumMod val="75000"/>
                                </a:schemeClr>
                              </a:solidFill>
                              <a:latin typeface="Cambria Math" panose="02040503050406030204" pitchFamily="18" charset="0"/>
                              <a:cs typeface="+mn-ea"/>
                            </a:rPr>
                            <m:t>𝑀</m:t>
                          </m:r>
                        </m:e>
                        <m:sub>
                          <m:r>
                            <a:rPr lang="en-US" altLang="zh-CN" sz="2000" i="1">
                              <a:solidFill>
                                <a:schemeClr val="accent1">
                                  <a:lumMod val="75000"/>
                                </a:schemeClr>
                              </a:solidFill>
                              <a:latin typeface="Cambria Math" panose="02040503050406030204" pitchFamily="18" charset="0"/>
                              <a:cs typeface="+mn-ea"/>
                            </a:rPr>
                            <m:t>21</m:t>
                          </m:r>
                        </m:sub>
                        <m:sup>
                          <m:d>
                            <m:dPr>
                              <m:ctrlPr>
                                <a:rPr lang="en-US" altLang="zh-CN" sz="2000" i="1">
                                  <a:solidFill>
                                    <a:schemeClr val="accent1">
                                      <a:lumMod val="75000"/>
                                    </a:schemeClr>
                                  </a:solidFill>
                                  <a:latin typeface="Cambria Math" panose="02040503050406030204" pitchFamily="18" charset="0"/>
                                  <a:cs typeface="+mn-ea"/>
                                </a:rPr>
                              </m:ctrlPr>
                            </m:dPr>
                            <m:e>
                              <m:r>
                                <a:rPr lang="en-US" altLang="zh-CN" sz="2000" i="1">
                                  <a:solidFill>
                                    <a:schemeClr val="accent1">
                                      <a:lumMod val="75000"/>
                                    </a:schemeClr>
                                  </a:solidFill>
                                  <a:latin typeface="Cambria Math" panose="02040503050406030204" pitchFamily="18" charset="0"/>
                                  <a:cs typeface="+mn-ea"/>
                                </a:rPr>
                                <m:t>2</m:t>
                              </m:r>
                            </m:e>
                          </m:d>
                        </m:sup>
                      </m:sSubSup>
                      <m:r>
                        <a:rPr lang="en-US" altLang="zh-CN" sz="2000" b="0" i="1" smtClean="0">
                          <a:solidFill>
                            <a:schemeClr val="accent1">
                              <a:lumMod val="75000"/>
                            </a:schemeClr>
                          </a:solidFill>
                          <a:latin typeface="Cambria Math" panose="02040503050406030204" pitchFamily="18" charset="0"/>
                          <a:cs typeface="+mn-ea"/>
                        </a:rPr>
                        <m:t>=3981.1</m:t>
                      </m:r>
                    </m:oMath>
                  </m:oMathPara>
                </a14:m>
                <a:endParaRPr lang="en-US" altLang="zh-CN" sz="2000" b="0" i="1" dirty="0">
                  <a:solidFill>
                    <a:schemeClr val="accent1">
                      <a:lumMod val="75000"/>
                    </a:schemeClr>
                  </a:solidFill>
                  <a:latin typeface="Cambria Math" panose="02040503050406030204" pitchFamily="18" charset="0"/>
                  <a:cs typeface="+mn-ea"/>
                </a:endParaRPr>
              </a:p>
              <a:p>
                <a:pPr defTabSz="963930">
                  <a:lnSpc>
                    <a:spcPct val="120000"/>
                  </a:lnSpc>
                </a:pP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cs typeface="+mn-ea"/>
                            </a:rPr>
                          </m:ctrlPr>
                        </m:sSubPr>
                        <m:e>
                          <m:r>
                            <a:rPr lang="en-US" altLang="zh-CN" sz="2000" b="0" i="1" smtClean="0">
                              <a:solidFill>
                                <a:schemeClr val="accent1">
                                  <a:lumMod val="75000"/>
                                </a:schemeClr>
                              </a:solidFill>
                              <a:latin typeface="Cambria Math" panose="02040503050406030204" pitchFamily="18" charset="0"/>
                              <a:cs typeface="+mn-ea"/>
                            </a:rPr>
                            <m:t>𝑏</m:t>
                          </m:r>
                        </m:e>
                        <m:sub>
                          <m:r>
                            <a:rPr lang="en-US" altLang="zh-CN" sz="2000" b="0" i="1" smtClean="0">
                              <a:solidFill>
                                <a:schemeClr val="accent1">
                                  <a:lumMod val="75000"/>
                                </a:schemeClr>
                              </a:solidFill>
                              <a:latin typeface="Cambria Math" panose="02040503050406030204" pitchFamily="18" charset="0"/>
                              <a:cs typeface="+mn-ea"/>
                            </a:rPr>
                            <m:t>21</m:t>
                          </m:r>
                        </m:sub>
                      </m:sSub>
                      <m:r>
                        <a:rPr lang="en-US" altLang="zh-CN" sz="2000" b="0" i="1" smtClean="0">
                          <a:solidFill>
                            <a:schemeClr val="accent1">
                              <a:lumMod val="75000"/>
                            </a:schemeClr>
                          </a:solidFill>
                          <a:latin typeface="Cambria Math" panose="02040503050406030204" pitchFamily="18" charset="0"/>
                          <a:cs typeface="+mn-ea"/>
                        </a:rPr>
                        <m:t>=</m:t>
                      </m:r>
                      <m:f>
                        <m:fPr>
                          <m:ctrlPr>
                            <a:rPr lang="en-US" altLang="zh-CN" sz="2000" b="0" i="1" smtClean="0">
                              <a:solidFill>
                                <a:schemeClr val="accent1">
                                  <a:lumMod val="75000"/>
                                </a:schemeClr>
                              </a:solidFill>
                              <a:latin typeface="Cambria Math" panose="02040503050406030204" pitchFamily="18" charset="0"/>
                              <a:cs typeface="+mn-ea"/>
                            </a:rPr>
                          </m:ctrlPr>
                        </m:fPr>
                        <m:num>
                          <m:r>
                            <a:rPr lang="en-US" altLang="zh-CN" sz="2000" b="0" i="1" smtClean="0">
                              <a:solidFill>
                                <a:schemeClr val="accent1">
                                  <a:lumMod val="75000"/>
                                </a:schemeClr>
                              </a:solidFill>
                              <a:latin typeface="Cambria Math" panose="02040503050406030204" pitchFamily="18" charset="0"/>
                              <a:cs typeface="+mn-ea"/>
                            </a:rPr>
                            <m:t>2</m:t>
                          </m:r>
                        </m:num>
                        <m:den>
                          <m:r>
                            <a:rPr lang="en-US" altLang="zh-CN" sz="2000" b="0" i="1" smtClean="0">
                              <a:solidFill>
                                <a:schemeClr val="accent1">
                                  <a:lumMod val="75000"/>
                                </a:schemeClr>
                              </a:solidFill>
                              <a:latin typeface="Cambria Math" panose="02040503050406030204" pitchFamily="18" charset="0"/>
                              <a:cs typeface="+mn-ea"/>
                            </a:rPr>
                            <m:t>6−1</m:t>
                          </m:r>
                        </m:den>
                      </m:f>
                      <m:d>
                        <m:dPr>
                          <m:ctrlPr>
                            <a:rPr lang="en-US" altLang="zh-CN" sz="2000" b="0" i="1" smtClean="0">
                              <a:solidFill>
                                <a:schemeClr val="accent1">
                                  <a:lumMod val="75000"/>
                                </a:schemeClr>
                              </a:solidFill>
                              <a:latin typeface="Cambria Math" panose="02040503050406030204" pitchFamily="18" charset="0"/>
                              <a:cs typeface="+mn-ea"/>
                            </a:rPr>
                          </m:ctrlPr>
                        </m:dPr>
                        <m:e>
                          <m:sSubSup>
                            <m:sSubSupPr>
                              <m:ctrlPr>
                                <a:rPr lang="en-US" altLang="zh-CN" sz="2000" i="1">
                                  <a:solidFill>
                                    <a:schemeClr val="accent1">
                                      <a:lumMod val="75000"/>
                                    </a:schemeClr>
                                  </a:solidFill>
                                  <a:latin typeface="Cambria Math" panose="02040503050406030204" pitchFamily="18" charset="0"/>
                                  <a:cs typeface="+mn-ea"/>
                                </a:rPr>
                              </m:ctrlPr>
                            </m:sSubSupPr>
                            <m:e>
                              <m:r>
                                <a:rPr lang="en-US" altLang="zh-CN" sz="2000" i="1">
                                  <a:solidFill>
                                    <a:schemeClr val="accent1">
                                      <a:lumMod val="75000"/>
                                    </a:schemeClr>
                                  </a:solidFill>
                                  <a:latin typeface="Cambria Math" panose="02040503050406030204" pitchFamily="18" charset="0"/>
                                  <a:cs typeface="+mn-ea"/>
                                </a:rPr>
                                <m:t>𝑀</m:t>
                              </m:r>
                            </m:e>
                            <m:sub>
                              <m:r>
                                <a:rPr lang="en-US" altLang="zh-CN" sz="2000" i="1">
                                  <a:solidFill>
                                    <a:schemeClr val="accent1">
                                      <a:lumMod val="75000"/>
                                    </a:schemeClr>
                                  </a:solidFill>
                                  <a:latin typeface="Cambria Math" panose="02040503050406030204" pitchFamily="18" charset="0"/>
                                  <a:cs typeface="+mn-ea"/>
                                </a:rPr>
                                <m:t>21</m:t>
                              </m:r>
                            </m:sub>
                            <m:sup>
                              <m:d>
                                <m:dPr>
                                  <m:ctrlPr>
                                    <a:rPr lang="en-US" altLang="zh-CN" sz="2000" b="0" i="1" smtClean="0">
                                      <a:solidFill>
                                        <a:schemeClr val="accent1">
                                          <a:lumMod val="75000"/>
                                        </a:schemeClr>
                                      </a:solidFill>
                                      <a:latin typeface="Cambria Math" panose="02040503050406030204" pitchFamily="18" charset="0"/>
                                      <a:cs typeface="+mn-ea"/>
                                    </a:rPr>
                                  </m:ctrlPr>
                                </m:dPr>
                                <m:e>
                                  <m:r>
                                    <a:rPr lang="en-US" altLang="zh-CN" sz="2000" b="0" i="1" smtClean="0">
                                      <a:solidFill>
                                        <a:schemeClr val="accent1">
                                          <a:lumMod val="75000"/>
                                        </a:schemeClr>
                                      </a:solidFill>
                                      <a:latin typeface="Cambria Math" panose="02040503050406030204" pitchFamily="18" charset="0"/>
                                      <a:cs typeface="+mn-ea"/>
                                    </a:rPr>
                                    <m:t>1</m:t>
                                  </m:r>
                                </m:e>
                              </m:d>
                            </m:sup>
                          </m:sSubSup>
                          <m:r>
                            <a:rPr lang="en-US" altLang="zh-CN" sz="2000" b="0" i="1" smtClean="0">
                              <a:solidFill>
                                <a:schemeClr val="accent1">
                                  <a:lumMod val="75000"/>
                                </a:schemeClr>
                              </a:solidFill>
                              <a:latin typeface="Cambria Math" panose="02040503050406030204" pitchFamily="18" charset="0"/>
                              <a:cs typeface="+mn-ea"/>
                            </a:rPr>
                            <m:t>−</m:t>
                          </m:r>
                          <m:sSubSup>
                            <m:sSubSupPr>
                              <m:ctrlPr>
                                <a:rPr lang="en-US" altLang="zh-CN" sz="2000" i="1">
                                  <a:solidFill>
                                    <a:schemeClr val="accent1">
                                      <a:lumMod val="75000"/>
                                    </a:schemeClr>
                                  </a:solidFill>
                                  <a:latin typeface="Cambria Math" panose="02040503050406030204" pitchFamily="18" charset="0"/>
                                  <a:cs typeface="+mn-ea"/>
                                </a:rPr>
                              </m:ctrlPr>
                            </m:sSubSupPr>
                            <m:e>
                              <m:r>
                                <a:rPr lang="en-US" altLang="zh-CN" sz="2000" i="1">
                                  <a:solidFill>
                                    <a:schemeClr val="accent1">
                                      <a:lumMod val="75000"/>
                                    </a:schemeClr>
                                  </a:solidFill>
                                  <a:latin typeface="Cambria Math" panose="02040503050406030204" pitchFamily="18" charset="0"/>
                                  <a:cs typeface="+mn-ea"/>
                                </a:rPr>
                                <m:t>𝑀</m:t>
                              </m:r>
                            </m:e>
                            <m:sub>
                              <m:r>
                                <a:rPr lang="en-US" altLang="zh-CN" sz="2000" i="1">
                                  <a:solidFill>
                                    <a:schemeClr val="accent1">
                                      <a:lumMod val="75000"/>
                                    </a:schemeClr>
                                  </a:solidFill>
                                  <a:latin typeface="Cambria Math" panose="02040503050406030204" pitchFamily="18" charset="0"/>
                                  <a:cs typeface="+mn-ea"/>
                                </a:rPr>
                                <m:t>21</m:t>
                              </m:r>
                            </m:sub>
                            <m:sup>
                              <m:d>
                                <m:dPr>
                                  <m:ctrlPr>
                                    <a:rPr lang="en-US" altLang="zh-CN" sz="2000" i="1">
                                      <a:solidFill>
                                        <a:schemeClr val="accent1">
                                          <a:lumMod val="75000"/>
                                        </a:schemeClr>
                                      </a:solidFill>
                                      <a:latin typeface="Cambria Math" panose="02040503050406030204" pitchFamily="18" charset="0"/>
                                      <a:cs typeface="+mn-ea"/>
                                    </a:rPr>
                                  </m:ctrlPr>
                                </m:dPr>
                                <m:e>
                                  <m:r>
                                    <a:rPr lang="en-US" altLang="zh-CN" sz="2000" i="1">
                                      <a:solidFill>
                                        <a:schemeClr val="accent1">
                                          <a:lumMod val="75000"/>
                                        </a:schemeClr>
                                      </a:solidFill>
                                      <a:latin typeface="Cambria Math" panose="02040503050406030204" pitchFamily="18" charset="0"/>
                                      <a:cs typeface="+mn-ea"/>
                                    </a:rPr>
                                    <m:t>2</m:t>
                                  </m:r>
                                </m:e>
                              </m:d>
                            </m:sup>
                          </m:sSubSup>
                        </m:e>
                      </m:d>
                      <m:r>
                        <a:rPr lang="en-US" altLang="zh-CN" sz="2000" b="0" i="1" smtClean="0">
                          <a:solidFill>
                            <a:schemeClr val="accent1">
                              <a:lumMod val="75000"/>
                            </a:schemeClr>
                          </a:solidFill>
                          <a:latin typeface="Cambria Math" panose="02040503050406030204" pitchFamily="18" charset="0"/>
                          <a:cs typeface="+mn-ea"/>
                        </a:rPr>
                        <m:t>=208</m:t>
                      </m:r>
                    </m:oMath>
                  </m:oMathPara>
                </a14:m>
                <a:endParaRPr lang="en-US" altLang="zh-CN" sz="2000" b="0" dirty="0">
                  <a:solidFill>
                    <a:schemeClr val="accent1">
                      <a:lumMod val="75000"/>
                    </a:schemeClr>
                  </a:solidFill>
                  <a:latin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cs typeface="+mn-ea"/>
                  </a:rPr>
                  <a:t>于是得到</a:t>
                </a:r>
                <a:r>
                  <a:rPr lang="en-US" altLang="zh-CN" sz="2000" dirty="0">
                    <a:solidFill>
                      <a:schemeClr val="accent1">
                        <a:lumMod val="75000"/>
                      </a:schemeClr>
                    </a:solidFill>
                    <a:latin typeface="黑体" panose="02010609060101010101" pitchFamily="49" charset="-122"/>
                    <a:cs typeface="+mn-ea"/>
                  </a:rPr>
                  <a:t>t=21</a:t>
                </a:r>
                <a:r>
                  <a:rPr lang="zh-CN" altLang="en-US" sz="2000" dirty="0">
                    <a:solidFill>
                      <a:schemeClr val="accent1">
                        <a:lumMod val="75000"/>
                      </a:schemeClr>
                    </a:solidFill>
                    <a:latin typeface="黑体" panose="02010609060101010101" pitchFamily="49" charset="-122"/>
                    <a:cs typeface="+mn-ea"/>
                  </a:rPr>
                  <a:t>时的预测模型为：</a:t>
                </a: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sSub>
                        <m:sSubPr>
                          <m:ctrlPr>
                            <a:rPr lang="en-US" altLang="zh-CN" sz="2000" i="1" dirty="0">
                              <a:solidFill>
                                <a:schemeClr val="accent1">
                                  <a:lumMod val="75000"/>
                                </a:schemeClr>
                              </a:solidFill>
                              <a:latin typeface="Cambria Math" panose="02040503050406030204" pitchFamily="18" charset="0"/>
                              <a:cs typeface="+mn-ea"/>
                            </a:rPr>
                          </m:ctrlPr>
                        </m:sSubPr>
                        <m:e>
                          <m:sSup>
                            <m:sSupPr>
                              <m:ctrlPr>
                                <a:rPr lang="en-US" altLang="zh-CN" sz="2000" i="1" dirty="0">
                                  <a:solidFill>
                                    <a:schemeClr val="accent1">
                                      <a:lumMod val="75000"/>
                                    </a:schemeClr>
                                  </a:solidFill>
                                  <a:latin typeface="Cambria Math" panose="02040503050406030204" pitchFamily="18" charset="0"/>
                                  <a:cs typeface="+mn-ea"/>
                                </a:rPr>
                              </m:ctrlPr>
                            </m:sSupPr>
                            <m:e>
                              <m:acc>
                                <m:accPr>
                                  <m:chr m:val="̂"/>
                                  <m:ctrlPr>
                                    <a:rPr lang="en-US" altLang="zh-CN" sz="2000" i="1" dirty="0">
                                      <a:solidFill>
                                        <a:schemeClr val="accent1">
                                          <a:lumMod val="75000"/>
                                        </a:schemeClr>
                                      </a:solidFill>
                                      <a:latin typeface="Cambria Math" panose="02040503050406030204" pitchFamily="18" charset="0"/>
                                      <a:cs typeface="+mn-ea"/>
                                    </a:rPr>
                                  </m:ctrlPr>
                                </m:accPr>
                                <m:e>
                                  <m:r>
                                    <a:rPr lang="en-US" altLang="zh-CN" sz="2000" i="1" dirty="0">
                                      <a:solidFill>
                                        <a:schemeClr val="accent1">
                                          <a:lumMod val="75000"/>
                                        </a:schemeClr>
                                      </a:solidFill>
                                      <a:latin typeface="Cambria Math" panose="02040503050406030204" pitchFamily="18" charset="0"/>
                                      <a:cs typeface="+mn-ea"/>
                                    </a:rPr>
                                    <m:t>𝑦</m:t>
                                  </m:r>
                                </m:e>
                              </m:acc>
                            </m:e>
                            <m:sup/>
                          </m:sSup>
                        </m:e>
                        <m:sub>
                          <m:r>
                            <a:rPr lang="en-US" altLang="zh-CN" sz="2000" b="0" i="1" dirty="0" smtClean="0">
                              <a:solidFill>
                                <a:schemeClr val="accent1">
                                  <a:lumMod val="75000"/>
                                </a:schemeClr>
                              </a:solidFill>
                              <a:latin typeface="Cambria Math" panose="02040503050406030204" pitchFamily="18" charset="0"/>
                              <a:cs typeface="+mn-ea"/>
                            </a:rPr>
                            <m:t>21+</m:t>
                          </m:r>
                          <m:r>
                            <a:rPr lang="en-US" altLang="zh-CN" sz="2000" b="0" i="1" dirty="0" smtClean="0">
                              <a:solidFill>
                                <a:schemeClr val="accent1">
                                  <a:lumMod val="75000"/>
                                </a:schemeClr>
                              </a:solidFill>
                              <a:latin typeface="Cambria Math" panose="02040503050406030204" pitchFamily="18" charset="0"/>
                              <a:cs typeface="+mn-ea"/>
                            </a:rPr>
                            <m:t>𝑇</m:t>
                          </m:r>
                        </m:sub>
                      </m:sSub>
                      <m:r>
                        <a:rPr lang="en-US" altLang="zh-CN" sz="2000" b="0" i="1" dirty="0" smtClean="0">
                          <a:solidFill>
                            <a:schemeClr val="accent1">
                              <a:lumMod val="75000"/>
                            </a:schemeClr>
                          </a:solidFill>
                          <a:latin typeface="Cambria Math" panose="02040503050406030204" pitchFamily="18" charset="0"/>
                          <a:cs typeface="+mn-ea"/>
                        </a:rPr>
                        <m:t>=3981.1+208</m:t>
                      </m:r>
                      <m:r>
                        <a:rPr lang="en-US" altLang="zh-CN" sz="2000" b="0" i="1" dirty="0" smtClean="0">
                          <a:solidFill>
                            <a:schemeClr val="accent1">
                              <a:lumMod val="75000"/>
                            </a:schemeClr>
                          </a:solidFill>
                          <a:latin typeface="Cambria Math" panose="02040503050406030204" pitchFamily="18" charset="0"/>
                          <a:cs typeface="+mn-ea"/>
                        </a:rPr>
                        <m:t>𝑇</m:t>
                      </m:r>
                    </m:oMath>
                  </m:oMathPara>
                </a14:m>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cs typeface="+mn-ea"/>
                  </a:rPr>
                  <a:t>预测</a:t>
                </a:r>
                <a:r>
                  <a:rPr lang="en-US" altLang="zh-CN" sz="2000" dirty="0">
                    <a:solidFill>
                      <a:schemeClr val="accent1">
                        <a:lumMod val="75000"/>
                      </a:schemeClr>
                    </a:solidFill>
                    <a:latin typeface="黑体" panose="02010609060101010101" pitchFamily="49" charset="-122"/>
                    <a:cs typeface="+mn-ea"/>
                  </a:rPr>
                  <a:t>1986</a:t>
                </a:r>
                <a:r>
                  <a:rPr lang="zh-CN" altLang="en-US" sz="2000" dirty="0">
                    <a:solidFill>
                      <a:schemeClr val="accent1">
                        <a:lumMod val="75000"/>
                      </a:schemeClr>
                    </a:solidFill>
                    <a:latin typeface="黑体" panose="02010609060101010101" pitchFamily="49" charset="-122"/>
                    <a:cs typeface="+mn-ea"/>
                  </a:rPr>
                  <a:t>年和</a:t>
                </a:r>
                <a:r>
                  <a:rPr lang="en-US" altLang="zh-CN" sz="2000" dirty="0">
                    <a:solidFill>
                      <a:schemeClr val="accent1">
                        <a:lumMod val="75000"/>
                      </a:schemeClr>
                    </a:solidFill>
                    <a:latin typeface="黑体" panose="02010609060101010101" pitchFamily="49" charset="-122"/>
                    <a:cs typeface="+mn-ea"/>
                  </a:rPr>
                  <a:t>1987</a:t>
                </a:r>
                <a:r>
                  <a:rPr lang="zh-CN" altLang="en-US" sz="2000" dirty="0">
                    <a:solidFill>
                      <a:schemeClr val="accent1">
                        <a:lumMod val="75000"/>
                      </a:schemeClr>
                    </a:solidFill>
                    <a:latin typeface="黑体" panose="02010609060101010101" pitchFamily="49" charset="-122"/>
                    <a:cs typeface="+mn-ea"/>
                  </a:rPr>
                  <a:t>年的发电总量为：</a:t>
                </a: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sSub>
                        <m:sSubPr>
                          <m:ctrlPr>
                            <a:rPr lang="en-US" altLang="zh-CN" sz="2000" i="1" dirty="0">
                              <a:solidFill>
                                <a:schemeClr val="accent1">
                                  <a:lumMod val="75000"/>
                                </a:schemeClr>
                              </a:solidFill>
                              <a:latin typeface="Cambria Math" panose="02040503050406030204" pitchFamily="18" charset="0"/>
                              <a:cs typeface="+mn-ea"/>
                            </a:rPr>
                          </m:ctrlPr>
                        </m:sSubPr>
                        <m:e>
                          <m:sSup>
                            <m:sSupPr>
                              <m:ctrlPr>
                                <a:rPr lang="en-US" altLang="zh-CN" sz="2000" i="1" dirty="0">
                                  <a:solidFill>
                                    <a:schemeClr val="accent1">
                                      <a:lumMod val="75000"/>
                                    </a:schemeClr>
                                  </a:solidFill>
                                  <a:latin typeface="Cambria Math" panose="02040503050406030204" pitchFamily="18" charset="0"/>
                                  <a:cs typeface="+mn-ea"/>
                                </a:rPr>
                              </m:ctrlPr>
                            </m:sSupPr>
                            <m:e>
                              <m:acc>
                                <m:accPr>
                                  <m:chr m:val="̂"/>
                                  <m:ctrlPr>
                                    <a:rPr lang="en-US" altLang="zh-CN" sz="2000" i="1" dirty="0">
                                      <a:solidFill>
                                        <a:schemeClr val="accent1">
                                          <a:lumMod val="75000"/>
                                        </a:schemeClr>
                                      </a:solidFill>
                                      <a:latin typeface="Cambria Math" panose="02040503050406030204" pitchFamily="18" charset="0"/>
                                      <a:cs typeface="+mn-ea"/>
                                    </a:rPr>
                                  </m:ctrlPr>
                                </m:accPr>
                                <m:e>
                                  <m:r>
                                    <a:rPr lang="en-US" altLang="zh-CN" sz="2000" i="1" dirty="0">
                                      <a:solidFill>
                                        <a:schemeClr val="accent1">
                                          <a:lumMod val="75000"/>
                                        </a:schemeClr>
                                      </a:solidFill>
                                      <a:latin typeface="Cambria Math" panose="02040503050406030204" pitchFamily="18" charset="0"/>
                                      <a:cs typeface="+mn-ea"/>
                                    </a:rPr>
                                    <m:t>𝑦</m:t>
                                  </m:r>
                                </m:e>
                              </m:acc>
                            </m:e>
                            <m:sup/>
                          </m:sSup>
                        </m:e>
                        <m:sub>
                          <m:r>
                            <a:rPr lang="en-US" altLang="zh-CN" sz="2000" b="0" i="1" dirty="0" smtClean="0">
                              <a:solidFill>
                                <a:schemeClr val="accent1">
                                  <a:lumMod val="75000"/>
                                </a:schemeClr>
                              </a:solidFill>
                              <a:latin typeface="Cambria Math" panose="02040503050406030204" pitchFamily="18" charset="0"/>
                              <a:cs typeface="+mn-ea"/>
                            </a:rPr>
                            <m:t>1986</m:t>
                          </m:r>
                        </m:sub>
                      </m:sSub>
                      <m:r>
                        <a:rPr lang="en-US" altLang="zh-CN" sz="2000" i="1" dirty="0">
                          <a:solidFill>
                            <a:schemeClr val="accent1">
                              <a:lumMod val="75000"/>
                            </a:schemeClr>
                          </a:solidFill>
                          <a:latin typeface="Cambria Math" panose="02040503050406030204" pitchFamily="18" charset="0"/>
                          <a:cs typeface="+mn-ea"/>
                        </a:rPr>
                        <m:t>=</m:t>
                      </m:r>
                      <m:r>
                        <a:rPr lang="en-US" altLang="zh-CN" sz="2000" b="0" i="1" dirty="0" smtClean="0">
                          <a:solidFill>
                            <a:schemeClr val="accent1">
                              <a:lumMod val="75000"/>
                            </a:schemeClr>
                          </a:solidFill>
                          <a:latin typeface="Cambria Math" panose="02040503050406030204" pitchFamily="18" charset="0"/>
                          <a:cs typeface="+mn-ea"/>
                        </a:rPr>
                        <m:t>4192.1</m:t>
                      </m:r>
                    </m:oMath>
                  </m:oMathPara>
                </a14:m>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sSub>
                        <m:sSubPr>
                          <m:ctrlPr>
                            <a:rPr lang="en-US" altLang="zh-CN" sz="2000" i="1" dirty="0">
                              <a:solidFill>
                                <a:schemeClr val="accent1">
                                  <a:lumMod val="75000"/>
                                </a:schemeClr>
                              </a:solidFill>
                              <a:latin typeface="Cambria Math" panose="02040503050406030204" pitchFamily="18" charset="0"/>
                              <a:cs typeface="+mn-ea"/>
                            </a:rPr>
                          </m:ctrlPr>
                        </m:sSubPr>
                        <m:e>
                          <m:sSup>
                            <m:sSupPr>
                              <m:ctrlPr>
                                <a:rPr lang="en-US" altLang="zh-CN" sz="2000" i="1" dirty="0">
                                  <a:solidFill>
                                    <a:schemeClr val="accent1">
                                      <a:lumMod val="75000"/>
                                    </a:schemeClr>
                                  </a:solidFill>
                                  <a:latin typeface="Cambria Math" panose="02040503050406030204" pitchFamily="18" charset="0"/>
                                  <a:cs typeface="+mn-ea"/>
                                </a:rPr>
                              </m:ctrlPr>
                            </m:sSupPr>
                            <m:e>
                              <m:acc>
                                <m:accPr>
                                  <m:chr m:val="̂"/>
                                  <m:ctrlPr>
                                    <a:rPr lang="en-US" altLang="zh-CN" sz="2000" i="1" dirty="0">
                                      <a:solidFill>
                                        <a:schemeClr val="accent1">
                                          <a:lumMod val="75000"/>
                                        </a:schemeClr>
                                      </a:solidFill>
                                      <a:latin typeface="Cambria Math" panose="02040503050406030204" pitchFamily="18" charset="0"/>
                                      <a:cs typeface="+mn-ea"/>
                                    </a:rPr>
                                  </m:ctrlPr>
                                </m:accPr>
                                <m:e>
                                  <m:r>
                                    <a:rPr lang="en-US" altLang="zh-CN" sz="2000" i="1" dirty="0">
                                      <a:solidFill>
                                        <a:schemeClr val="accent1">
                                          <a:lumMod val="75000"/>
                                        </a:schemeClr>
                                      </a:solidFill>
                                      <a:latin typeface="Cambria Math" panose="02040503050406030204" pitchFamily="18" charset="0"/>
                                      <a:cs typeface="+mn-ea"/>
                                    </a:rPr>
                                    <m:t>𝑦</m:t>
                                  </m:r>
                                </m:e>
                              </m:acc>
                            </m:e>
                            <m:sup/>
                          </m:sSup>
                        </m:e>
                        <m:sub>
                          <m:r>
                            <a:rPr lang="en-US" altLang="zh-CN" sz="2000" i="1" dirty="0">
                              <a:solidFill>
                                <a:schemeClr val="accent1">
                                  <a:lumMod val="75000"/>
                                </a:schemeClr>
                              </a:solidFill>
                              <a:latin typeface="Cambria Math" panose="02040503050406030204" pitchFamily="18" charset="0"/>
                              <a:cs typeface="+mn-ea"/>
                            </a:rPr>
                            <m:t>198</m:t>
                          </m:r>
                          <m:r>
                            <a:rPr lang="en-US" altLang="zh-CN" sz="2000" b="0" i="1" dirty="0" smtClean="0">
                              <a:solidFill>
                                <a:schemeClr val="accent1">
                                  <a:lumMod val="75000"/>
                                </a:schemeClr>
                              </a:solidFill>
                              <a:latin typeface="Cambria Math" panose="02040503050406030204" pitchFamily="18" charset="0"/>
                              <a:cs typeface="+mn-ea"/>
                            </a:rPr>
                            <m:t>7</m:t>
                          </m:r>
                        </m:sub>
                      </m:sSub>
                      <m:r>
                        <a:rPr lang="en-US" altLang="zh-CN" sz="2000" i="1" dirty="0">
                          <a:solidFill>
                            <a:schemeClr val="accent1">
                              <a:lumMod val="75000"/>
                            </a:schemeClr>
                          </a:solidFill>
                          <a:latin typeface="Cambria Math" panose="02040503050406030204" pitchFamily="18" charset="0"/>
                          <a:cs typeface="+mn-ea"/>
                        </a:rPr>
                        <m:t>=</m:t>
                      </m:r>
                      <m:r>
                        <a:rPr lang="en-US" altLang="zh-CN" sz="2000" i="1" dirty="0">
                          <a:solidFill>
                            <a:schemeClr val="accent1">
                              <a:lumMod val="75000"/>
                            </a:schemeClr>
                          </a:solidFill>
                          <a:latin typeface="Cambria Math" panose="02040503050406030204" pitchFamily="18" charset="0"/>
                          <a:cs typeface="+mn-ea"/>
                        </a:rPr>
                        <m:t>4</m:t>
                      </m:r>
                      <m:r>
                        <a:rPr lang="en-US" altLang="zh-CN" sz="2000" b="0" i="1" dirty="0" smtClean="0">
                          <a:solidFill>
                            <a:schemeClr val="accent1">
                              <a:lumMod val="75000"/>
                            </a:schemeClr>
                          </a:solidFill>
                          <a:latin typeface="Cambria Math" panose="02040503050406030204" pitchFamily="18" charset="0"/>
                          <a:cs typeface="+mn-ea"/>
                        </a:rPr>
                        <m:t>397</m:t>
                      </m:r>
                      <m:r>
                        <a:rPr lang="en-US" altLang="zh-CN" sz="2000" i="1" dirty="0">
                          <a:solidFill>
                            <a:schemeClr val="accent1">
                              <a:lumMod val="75000"/>
                            </a:schemeClr>
                          </a:solidFill>
                          <a:latin typeface="Cambria Math" panose="02040503050406030204" pitchFamily="18" charset="0"/>
                          <a:cs typeface="+mn-ea"/>
                        </a:rPr>
                        <m:t>.1</m:t>
                      </m:r>
                    </m:oMath>
                  </m:oMathPara>
                </a14:m>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cs typeface="+mn-ea"/>
                  </a:rPr>
                  <a:t>趋势移动平均法对于同时存在直线趋势与周期波动的序列，是一种既能反映趋势变</a:t>
                </a:r>
              </a:p>
              <a:p>
                <a:pPr defTabSz="963930">
                  <a:lnSpc>
                    <a:spcPct val="120000"/>
                  </a:lnSpc>
                </a:pPr>
                <a:r>
                  <a:rPr lang="zh-CN" altLang="en-US" sz="2000" dirty="0">
                    <a:solidFill>
                      <a:schemeClr val="accent1">
                        <a:lumMod val="75000"/>
                      </a:schemeClr>
                    </a:solidFill>
                    <a:latin typeface="黑体" panose="02010609060101010101" pitchFamily="49" charset="-122"/>
                    <a:cs typeface="+mn-ea"/>
                  </a:rPr>
                  <a:t>化，又可以有效地分离出来周期变动的方法。</a:t>
                </a:r>
                <a:endParaRPr lang="en-US" altLang="zh-CN" sz="2000" dirty="0">
                  <a:solidFill>
                    <a:schemeClr val="accent1">
                      <a:lumMod val="75000"/>
                    </a:schemeClr>
                  </a:solidFill>
                  <a:latin typeface="黑体" panose="02010609060101010101" pitchFamily="49" charset="-122"/>
                  <a:cs typeface="+mn-ea"/>
                </a:endParaRPr>
              </a:p>
            </p:txBody>
          </p:sp>
        </mc:Choice>
        <mc:Fallback>
          <p:sp>
            <p:nvSpPr>
              <p:cNvPr id="12" name="Rectangle 26">
                <a:extLst>
                  <a:ext uri="{FF2B5EF4-FFF2-40B4-BE49-F238E27FC236}">
                    <a16:creationId xmlns:a16="http://schemas.microsoft.com/office/drawing/2014/main" id="{350C1E6B-95E6-4BFB-8588-718E142E20D8}"/>
                  </a:ext>
                </a:extLst>
              </p:cNvPr>
              <p:cNvSpPr>
                <a:spLocks noRot="1" noChangeAspect="1" noMove="1" noResize="1" noEditPoints="1" noAdjustHandles="1" noChangeArrowheads="1" noChangeShapeType="1" noTextEdit="1"/>
              </p:cNvSpPr>
              <p:nvPr/>
            </p:nvSpPr>
            <p:spPr>
              <a:xfrm>
                <a:off x="2157521" y="1187085"/>
                <a:ext cx="10032494" cy="5226919"/>
              </a:xfrm>
              <a:prstGeom prst="rect">
                <a:avLst/>
              </a:prstGeom>
              <a:blipFill>
                <a:blip r:embed="rId3"/>
                <a:stretch>
                  <a:fillRect l="-608" t="-350" b="-1050"/>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E2870223-2AA1-4024-AF16-9EEDE466C5CC}"/>
              </a:ext>
            </a:extLst>
          </p:cNvPr>
          <p:cNvPicPr>
            <a:picLocks noChangeAspect="1"/>
          </p:cNvPicPr>
          <p:nvPr/>
        </p:nvPicPr>
        <p:blipFill>
          <a:blip r:embed="rId4"/>
          <a:stretch>
            <a:fillRect/>
          </a:stretch>
        </p:blipFill>
        <p:spPr>
          <a:xfrm>
            <a:off x="8980202" y="520700"/>
            <a:ext cx="3869108" cy="3112269"/>
          </a:xfrm>
          <a:prstGeom prst="rect">
            <a:avLst/>
          </a:prstGeom>
        </p:spPr>
      </p:pic>
    </p:spTree>
    <p:extLst>
      <p:ext uri="{BB962C8B-B14F-4D97-AF65-F5344CB8AC3E}">
        <p14:creationId xmlns:p14="http://schemas.microsoft.com/office/powerpoint/2010/main" val="85731908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03</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693071" y="3749467"/>
            <a:ext cx="8790576"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指数平滑法</a:t>
            </a:r>
          </a:p>
        </p:txBody>
      </p:sp>
    </p:spTree>
    <p:custDataLst>
      <p:tags r:id="rId1"/>
    </p:custDataLst>
    <p:extLst>
      <p:ext uri="{BB962C8B-B14F-4D97-AF65-F5344CB8AC3E}">
        <p14:creationId xmlns:p14="http://schemas.microsoft.com/office/powerpoint/2010/main" val="328657377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指数平滑法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AlternateContent xmlns:mc="http://schemas.openxmlformats.org/markup-compatibility/2006">
        <mc:Choice xmlns:a14="http://schemas.microsoft.com/office/drawing/2010/main" Requires="a14">
          <p:sp>
            <p:nvSpPr>
              <p:cNvPr id="12" name="Rectangle 26">
                <a:extLst>
                  <a:ext uri="{FF2B5EF4-FFF2-40B4-BE49-F238E27FC236}">
                    <a16:creationId xmlns:a16="http://schemas.microsoft.com/office/drawing/2014/main" id="{350C1E6B-95E6-4BFB-8588-718E142E20D8}"/>
                  </a:ext>
                </a:extLst>
              </p:cNvPr>
              <p:cNvSpPr/>
              <p:nvPr/>
            </p:nvSpPr>
            <p:spPr>
              <a:xfrm>
                <a:off x="2157521" y="1187085"/>
                <a:ext cx="10032494" cy="2568756"/>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cs typeface="+mn-ea"/>
                  </a:rPr>
                  <a:t>一次移动平均实际上认为最近</a:t>
                </a:r>
                <a:r>
                  <a:rPr lang="en-US" altLang="zh-CN" sz="2000" dirty="0">
                    <a:solidFill>
                      <a:schemeClr val="accent1">
                        <a:lumMod val="75000"/>
                      </a:schemeClr>
                    </a:solidFill>
                    <a:latin typeface="黑体" panose="02010609060101010101" pitchFamily="49" charset="-122"/>
                    <a:cs typeface="+mn-ea"/>
                  </a:rPr>
                  <a:t>N</a:t>
                </a:r>
                <a:r>
                  <a:rPr lang="zh-CN" altLang="en-US" sz="2000" dirty="0">
                    <a:solidFill>
                      <a:schemeClr val="accent1">
                        <a:lumMod val="75000"/>
                      </a:schemeClr>
                    </a:solidFill>
                    <a:latin typeface="黑体" panose="02010609060101010101" pitchFamily="49" charset="-122"/>
                    <a:cs typeface="+mn-ea"/>
                  </a:rPr>
                  <a:t>期数据对未来值影响相同，都加权</a:t>
                </a:r>
                <a14:m>
                  <m:oMath xmlns:m="http://schemas.openxmlformats.org/officeDocument/2006/math">
                    <m:f>
                      <m:fPr>
                        <m:ctrlPr>
                          <a:rPr lang="en-US" altLang="zh-CN" sz="2000" b="0" i="1" smtClean="0">
                            <a:solidFill>
                              <a:schemeClr val="accent1">
                                <a:lumMod val="75000"/>
                              </a:schemeClr>
                            </a:solidFill>
                            <a:latin typeface="Cambria Math" panose="02040503050406030204" pitchFamily="18" charset="0"/>
                            <a:cs typeface="+mn-ea"/>
                          </a:rPr>
                        </m:ctrlPr>
                      </m:fPr>
                      <m:num>
                        <m:r>
                          <a:rPr lang="en-US" altLang="zh-CN" sz="2000" b="0" i="1" smtClean="0">
                            <a:solidFill>
                              <a:schemeClr val="accent1">
                                <a:lumMod val="75000"/>
                              </a:schemeClr>
                            </a:solidFill>
                            <a:latin typeface="Cambria Math" panose="02040503050406030204" pitchFamily="18" charset="0"/>
                            <a:cs typeface="+mn-ea"/>
                          </a:rPr>
                          <m:t>1</m:t>
                        </m:r>
                      </m:num>
                      <m:den>
                        <m:r>
                          <a:rPr lang="en-US" altLang="zh-CN" sz="2000" b="0" i="1" smtClean="0">
                            <a:solidFill>
                              <a:schemeClr val="accent1">
                                <a:lumMod val="75000"/>
                              </a:schemeClr>
                            </a:solidFill>
                            <a:latin typeface="Cambria Math" panose="02040503050406030204" pitchFamily="18" charset="0"/>
                            <a:cs typeface="+mn-ea"/>
                          </a:rPr>
                          <m:t>𝑁</m:t>
                        </m:r>
                      </m:den>
                    </m:f>
                  </m:oMath>
                </a14:m>
                <a:r>
                  <a:rPr lang="zh-CN" altLang="en-US" sz="2000" dirty="0">
                    <a:solidFill>
                      <a:schemeClr val="accent1">
                        <a:lumMod val="75000"/>
                      </a:schemeClr>
                    </a:solidFill>
                    <a:latin typeface="黑体" panose="02010609060101010101" pitchFamily="49" charset="-122"/>
                    <a:cs typeface="+mn-ea"/>
                  </a:rPr>
                  <a:t>；而</a:t>
                </a:r>
                <a:r>
                  <a:rPr lang="en-US" altLang="zh-CN" sz="2000" dirty="0">
                    <a:solidFill>
                      <a:schemeClr val="accent1">
                        <a:lumMod val="75000"/>
                      </a:schemeClr>
                    </a:solidFill>
                    <a:latin typeface="黑体" panose="02010609060101010101" pitchFamily="49" charset="-122"/>
                    <a:cs typeface="+mn-ea"/>
                  </a:rPr>
                  <a:t>N</a:t>
                </a:r>
                <a:r>
                  <a:rPr lang="zh-CN" altLang="en-US" sz="2000" dirty="0">
                    <a:solidFill>
                      <a:schemeClr val="accent1">
                        <a:lumMod val="75000"/>
                      </a:schemeClr>
                    </a:solidFill>
                    <a:latin typeface="黑体" panose="02010609060101010101" pitchFamily="49" charset="-122"/>
                    <a:cs typeface="+mn-ea"/>
                  </a:rPr>
                  <a:t>期以前的数据对未来值没有影响，加权为 </a:t>
                </a:r>
                <a:r>
                  <a:rPr lang="en-US" altLang="zh-CN" sz="2000" dirty="0">
                    <a:solidFill>
                      <a:schemeClr val="accent1">
                        <a:lumMod val="75000"/>
                      </a:schemeClr>
                    </a:solidFill>
                    <a:latin typeface="黑体" panose="02010609060101010101" pitchFamily="49" charset="-122"/>
                    <a:cs typeface="+mn-ea"/>
                  </a:rPr>
                  <a:t>0</a:t>
                </a:r>
                <a:r>
                  <a:rPr lang="zh-CN" altLang="en-US" sz="2000" dirty="0">
                    <a:solidFill>
                      <a:schemeClr val="accent1">
                        <a:lumMod val="75000"/>
                      </a:schemeClr>
                    </a:solidFill>
                    <a:latin typeface="黑体" panose="02010609060101010101" pitchFamily="49" charset="-122"/>
                    <a:cs typeface="+mn-ea"/>
                  </a:rPr>
                  <a:t>。但是，二次及更高次移动平均数的权数却不是</a:t>
                </a:r>
                <a14:m>
                  <m:oMath xmlns:m="http://schemas.openxmlformats.org/officeDocument/2006/math">
                    <m:f>
                      <m:fPr>
                        <m:ctrlPr>
                          <a:rPr lang="en-US" altLang="zh-CN" sz="2000" i="1">
                            <a:solidFill>
                              <a:schemeClr val="accent1">
                                <a:lumMod val="75000"/>
                              </a:schemeClr>
                            </a:solidFill>
                            <a:latin typeface="Cambria Math" panose="02040503050406030204" pitchFamily="18" charset="0"/>
                            <a:cs typeface="+mn-ea"/>
                          </a:rPr>
                        </m:ctrlPr>
                      </m:fPr>
                      <m:num>
                        <m:r>
                          <a:rPr lang="en-US" altLang="zh-CN" sz="2000" i="1">
                            <a:solidFill>
                              <a:schemeClr val="accent1">
                                <a:lumMod val="75000"/>
                              </a:schemeClr>
                            </a:solidFill>
                            <a:latin typeface="Cambria Math" panose="02040503050406030204" pitchFamily="18" charset="0"/>
                            <a:cs typeface="+mn-ea"/>
                          </a:rPr>
                          <m:t>1</m:t>
                        </m:r>
                      </m:num>
                      <m:den>
                        <m:r>
                          <a:rPr lang="en-US" altLang="zh-CN" sz="2000" i="1">
                            <a:solidFill>
                              <a:schemeClr val="accent1">
                                <a:lumMod val="75000"/>
                              </a:schemeClr>
                            </a:solidFill>
                            <a:latin typeface="Cambria Math" panose="02040503050406030204" pitchFamily="18" charset="0"/>
                            <a:cs typeface="+mn-ea"/>
                          </a:rPr>
                          <m:t>𝑁</m:t>
                        </m:r>
                      </m:den>
                    </m:f>
                    <m:r>
                      <a:rPr lang="en-US" altLang="zh-CN" sz="2000" i="1">
                        <a:solidFill>
                          <a:schemeClr val="accent1">
                            <a:lumMod val="75000"/>
                          </a:schemeClr>
                        </a:solidFill>
                        <a:latin typeface="Cambria Math" panose="02040503050406030204" pitchFamily="18" charset="0"/>
                        <a:cs typeface="+mn-ea"/>
                      </a:rPr>
                      <m:t> </m:t>
                    </m:r>
                  </m:oMath>
                </a14:m>
                <a:r>
                  <a:rPr lang="zh-CN" altLang="en-US" sz="2000" dirty="0">
                    <a:solidFill>
                      <a:schemeClr val="accent1">
                        <a:lumMod val="75000"/>
                      </a:schemeClr>
                    </a:solidFill>
                    <a:latin typeface="黑体" panose="02010609060101010101" pitchFamily="49" charset="-122"/>
                    <a:cs typeface="+mn-ea"/>
                  </a:rPr>
                  <a:t>，且次数越高，权数的结构越复杂，但永远保持对称的权数，即两端项权数小，中间项权数大，不符合一般系统的动态性。一般说来历史数据对未来值的影响是随时间间隔的增长而递减的。所以，更切合实际的方法应是对各期观测值依时间顺序进行加权平均作为预测值。指数平滑法可满足这一要求，而且具有简单的递推形式。</a:t>
                </a:r>
                <a:endParaRPr lang="en-US" altLang="zh-CN" sz="2000" dirty="0">
                  <a:solidFill>
                    <a:schemeClr val="accent1">
                      <a:lumMod val="75000"/>
                    </a:schemeClr>
                  </a:solidFill>
                  <a:latin typeface="黑体" panose="02010609060101010101" pitchFamily="49" charset="-122"/>
                  <a:cs typeface="+mn-ea"/>
                </a:endParaRPr>
              </a:p>
            </p:txBody>
          </p:sp>
        </mc:Choice>
        <mc:Fallback>
          <p:sp>
            <p:nvSpPr>
              <p:cNvPr id="12" name="Rectangle 26">
                <a:extLst>
                  <a:ext uri="{FF2B5EF4-FFF2-40B4-BE49-F238E27FC236}">
                    <a16:creationId xmlns:a16="http://schemas.microsoft.com/office/drawing/2014/main" id="{350C1E6B-95E6-4BFB-8588-718E142E20D8}"/>
                  </a:ext>
                </a:extLst>
              </p:cNvPr>
              <p:cNvSpPr>
                <a:spLocks noRot="1" noChangeAspect="1" noMove="1" noResize="1" noEditPoints="1" noAdjustHandles="1" noChangeArrowheads="1" noChangeShapeType="1" noTextEdit="1"/>
              </p:cNvSpPr>
              <p:nvPr/>
            </p:nvSpPr>
            <p:spPr>
              <a:xfrm>
                <a:off x="2157521" y="1187085"/>
                <a:ext cx="10032494" cy="2568756"/>
              </a:xfrm>
              <a:prstGeom prst="rect">
                <a:avLst/>
              </a:prstGeom>
              <a:blipFill>
                <a:blip r:embed="rId3"/>
                <a:stretch>
                  <a:fillRect l="-608" r="-1215" b="-30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117741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670088" y="2968253"/>
            <a:ext cx="10328729" cy="1491059"/>
          </a:xfrm>
          <a:prstGeom prst="roundRect">
            <a:avLst>
              <a:gd name="adj" fmla="val 0"/>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39" name="TextBox 38"/>
          <p:cNvSpPr txBox="1"/>
          <p:nvPr/>
        </p:nvSpPr>
        <p:spPr>
          <a:xfrm>
            <a:off x="814536" y="3000524"/>
            <a:ext cx="10161073" cy="1482522"/>
          </a:xfrm>
          <a:prstGeom prst="rect">
            <a:avLst/>
          </a:prstGeom>
          <a:noFill/>
        </p:spPr>
        <p:txBody>
          <a:bodyPr wrap="square" lIns="0" tIns="0" rIns="0" bIns="0" rtlCol="0">
            <a:spAutoFit/>
          </a:bodyPr>
          <a:lstStyle/>
          <a:p>
            <a:pPr defTabSz="963930">
              <a:lnSpc>
                <a:spcPct val="120000"/>
              </a:lnSpc>
            </a:pP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本次课程代码下载地址：</a:t>
            </a:r>
            <a:r>
              <a:rPr lang="en-US" altLang="zh-CN" sz="2800" dirty="0">
                <a:solidFill>
                  <a:schemeClr val="accent1">
                    <a:lumMod val="75000"/>
                  </a:schemeClr>
                </a:solidFill>
                <a:latin typeface="黑体" panose="02010609060101010101" pitchFamily="49" charset="-122"/>
                <a:ea typeface="黑体" panose="02010609060101010101" pitchFamily="49" charset="-122"/>
              </a:rPr>
              <a:t>https://github.com/yooongchun/MatlabCourse/tree/master/Lecture15</a:t>
            </a:r>
            <a:endPar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0" name="矩形 93"/>
          <p:cNvSpPr/>
          <p:nvPr/>
        </p:nvSpPr>
        <p:spPr>
          <a:xfrm>
            <a:off x="617121" y="2920788"/>
            <a:ext cx="405001" cy="40500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41" name="矩形 93"/>
          <p:cNvSpPr/>
          <p:nvPr/>
        </p:nvSpPr>
        <p:spPr>
          <a:xfrm rot="10800000">
            <a:off x="10649585" y="4101778"/>
            <a:ext cx="405001" cy="40500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黑体" panose="02010609060101010101" pitchFamily="49" charset="-122"/>
              <a:ea typeface="黑体" panose="02010609060101010101" pitchFamily="49" charset="-122"/>
              <a:cs typeface="+mn-ea"/>
              <a:sym typeface="Arial" panose="020B0604020202020204" pitchFamily="34" charset="0"/>
            </a:endParaRPr>
          </a:p>
        </p:txBody>
      </p:sp>
      <p:grpSp>
        <p:nvGrpSpPr>
          <p:cNvPr id="15" name="组合 14">
            <a:extLst>
              <a:ext uri="{FF2B5EF4-FFF2-40B4-BE49-F238E27FC236}">
                <a16:creationId xmlns:a16="http://schemas.microsoft.com/office/drawing/2014/main" id="{384EDF4D-75FE-6845-9136-A3C2FA54AAA2}"/>
              </a:ext>
            </a:extLst>
          </p:cNvPr>
          <p:cNvGrpSpPr/>
          <p:nvPr/>
        </p:nvGrpSpPr>
        <p:grpSpPr>
          <a:xfrm>
            <a:off x="596727" y="472248"/>
            <a:ext cx="5409245" cy="523220"/>
            <a:chOff x="-4764" y="99435"/>
            <a:chExt cx="5409245" cy="523220"/>
          </a:xfrm>
        </p:grpSpPr>
        <p:sp>
          <p:nvSpPr>
            <p:cNvPr id="16" name="文本框 15">
              <a:extLst>
                <a:ext uri="{FF2B5EF4-FFF2-40B4-BE49-F238E27FC236}">
                  <a16:creationId xmlns:a16="http://schemas.microsoft.com/office/drawing/2014/main" id="{26AD4EA6-8CA9-1246-A420-A9845054AAC6}"/>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代码下载地址</a:t>
              </a:r>
            </a:p>
          </p:txBody>
        </p:sp>
        <p:grpSp>
          <p:nvGrpSpPr>
            <p:cNvPr id="17" name="组合 16">
              <a:extLst>
                <a:ext uri="{FF2B5EF4-FFF2-40B4-BE49-F238E27FC236}">
                  <a16:creationId xmlns:a16="http://schemas.microsoft.com/office/drawing/2014/main" id="{6E351974-C2E0-B04A-B142-DE765E9C1381}"/>
                </a:ext>
              </a:extLst>
            </p:cNvPr>
            <p:cNvGrpSpPr/>
            <p:nvPr/>
          </p:nvGrpSpPr>
          <p:grpSpPr>
            <a:xfrm>
              <a:off x="-4764" y="142875"/>
              <a:ext cx="565783" cy="436341"/>
              <a:chOff x="-4764" y="142875"/>
              <a:chExt cx="565783" cy="436341"/>
            </a:xfrm>
          </p:grpSpPr>
          <p:sp>
            <p:nvSpPr>
              <p:cNvPr id="18" name="矩形 17">
                <a:extLst>
                  <a:ext uri="{FF2B5EF4-FFF2-40B4-BE49-F238E27FC236}">
                    <a16:creationId xmlns:a16="http://schemas.microsoft.com/office/drawing/2014/main" id="{B417C83F-6560-D24C-B8E3-C2144CF40CC5}"/>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9" name="矩形 18">
                <a:extLst>
                  <a:ext uri="{FF2B5EF4-FFF2-40B4-BE49-F238E27FC236}">
                    <a16:creationId xmlns:a16="http://schemas.microsoft.com/office/drawing/2014/main" id="{9DC9983D-5F76-BE4F-ABCD-DEB72B6E8292}"/>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grpSp>
    </p:spTree>
    <p:extLst>
      <p:ext uri="{BB962C8B-B14F-4D97-AF65-F5344CB8AC3E}">
        <p14:creationId xmlns:p14="http://schemas.microsoft.com/office/powerpoint/2010/main" val="428514707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指数平滑法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AlternateContent xmlns:mc="http://schemas.openxmlformats.org/markup-compatibility/2006">
        <mc:Choice xmlns:a14="http://schemas.microsoft.com/office/drawing/2010/main" Requires="a14">
          <p:sp>
            <p:nvSpPr>
              <p:cNvPr id="12" name="Rectangle 26">
                <a:extLst>
                  <a:ext uri="{FF2B5EF4-FFF2-40B4-BE49-F238E27FC236}">
                    <a16:creationId xmlns:a16="http://schemas.microsoft.com/office/drawing/2014/main" id="{350C1E6B-95E6-4BFB-8588-718E142E20D8}"/>
                  </a:ext>
                </a:extLst>
              </p:cNvPr>
              <p:cNvSpPr/>
              <p:nvPr/>
            </p:nvSpPr>
            <p:spPr>
              <a:xfrm>
                <a:off x="2157521" y="1187085"/>
                <a:ext cx="10032494" cy="1722947"/>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cs typeface="+mn-ea"/>
                  </a:rPr>
                  <a:t>一次指数平滑法：设时间序列为</a:t>
                </a:r>
                <a14:m>
                  <m:oMath xmlns:m="http://schemas.openxmlformats.org/officeDocument/2006/math">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𝑦</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𝑦</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2</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𝑦</m:t>
                        </m:r>
                      </m:e>
                      <m:sub>
                        <m:r>
                          <m:rPr>
                            <m:sty m:val="p"/>
                          </m:r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t</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oMath>
                </a14:m>
                <a:r>
                  <a:rPr lang="en-US" altLang="zh-CN" sz="2000" dirty="0">
                    <a:solidFill>
                      <a:schemeClr val="accent1">
                        <a:lumMod val="75000"/>
                      </a:schemeClr>
                    </a:solidFill>
                    <a:latin typeface="黑体" panose="02010609060101010101" pitchFamily="49" charset="-122"/>
                    <a:cs typeface="+mn-ea"/>
                  </a:rPr>
                  <a:t>;</a:t>
                </a:r>
                <a:r>
                  <a:rPr lang="en-US" altLang="zh-CN" sz="2000" dirty="0">
                    <a:solidFill>
                      <a:schemeClr val="accent1">
                        <a:lumMod val="75000"/>
                      </a:schemeClr>
                    </a:solidFill>
                    <a:ea typeface="黑体" panose="02010609060101010101" pitchFamily="49" charset="-122"/>
                    <a:cs typeface="+mn-ea"/>
                  </a:rPr>
                  <a:t> </a:t>
                </a:r>
                <a14:m>
                  <m:oMath xmlns:m="http://schemas.openxmlformats.org/officeDocument/2006/math">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𝛼</m:t>
                    </m:r>
                  </m:oMath>
                </a14:m>
                <a:r>
                  <a:rPr lang="zh-CN" altLang="en-US" sz="2000" dirty="0">
                    <a:solidFill>
                      <a:schemeClr val="accent1">
                        <a:lumMod val="75000"/>
                      </a:schemeClr>
                    </a:solidFill>
                    <a:latin typeface="黑体" panose="02010609060101010101" pitchFamily="49" charset="-122"/>
                    <a:cs typeface="+mn-ea"/>
                  </a:rPr>
                  <a:t>为加权系数，</a:t>
                </a:r>
                <a:r>
                  <a:rPr lang="en-US" altLang="zh-CN" sz="2000" dirty="0">
                    <a:solidFill>
                      <a:schemeClr val="accent1">
                        <a:lumMod val="75000"/>
                      </a:schemeClr>
                    </a:solidFill>
                    <a:ea typeface="黑体" panose="02010609060101010101" pitchFamily="49" charset="-122"/>
                    <a:cs typeface="+mn-ea"/>
                  </a:rPr>
                  <a:t> </a:t>
                </a:r>
                <a14:m>
                  <m:oMath xmlns:m="http://schemas.openxmlformats.org/officeDocument/2006/math">
                    <m:r>
                      <a:rPr lang="en-US" altLang="zh-CN" sz="2000" b="0" i="0" smtClean="0">
                        <a:solidFill>
                          <a:schemeClr val="accent1">
                            <a:lumMod val="75000"/>
                          </a:schemeClr>
                        </a:solidFill>
                        <a:latin typeface="Cambria Math" panose="02040503050406030204" pitchFamily="18" charset="0"/>
                        <a:ea typeface="黑体" panose="02010609060101010101" pitchFamily="49" charset="-122"/>
                        <a:cs typeface="+mn-ea"/>
                      </a:rPr>
                      <m:t>0&lt;</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𝛼</m:t>
                    </m:r>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&lt;1</m:t>
                    </m:r>
                  </m:oMath>
                </a14:m>
                <a:r>
                  <a:rPr lang="en-US" altLang="zh-CN" sz="2000" dirty="0">
                    <a:solidFill>
                      <a:schemeClr val="accent1">
                        <a:lumMod val="75000"/>
                      </a:schemeClr>
                    </a:solidFill>
                    <a:latin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cs typeface="+mn-ea"/>
                  </a:rPr>
                  <a:t>一次指数平滑公式为</a:t>
                </a:r>
                <a:r>
                  <a:rPr lang="en-US" altLang="zh-CN" sz="2000" dirty="0">
                    <a:solidFill>
                      <a:schemeClr val="accent1">
                        <a:lumMod val="75000"/>
                      </a:schemeClr>
                    </a:solidFill>
                    <a:latin typeface="黑体" panose="02010609060101010101" pitchFamily="49" charset="-122"/>
                    <a:cs typeface="+mn-ea"/>
                  </a:rPr>
                  <a:t>:</a:t>
                </a:r>
              </a:p>
              <a:p>
                <a:pPr defTabSz="963930">
                  <a:lnSpc>
                    <a:spcPct val="120000"/>
                  </a:lnSpc>
                </a:pPr>
                <a:r>
                  <a:rPr lang="zh-CN" altLang="en-US" sz="2000" dirty="0">
                    <a:solidFill>
                      <a:schemeClr val="accent1">
                        <a:lumMod val="75000"/>
                      </a:schemeClr>
                    </a:solidFill>
                    <a:latin typeface="黑体" panose="02010609060101010101" pitchFamily="49" charset="-122"/>
                    <a:cs typeface="+mn-ea"/>
                  </a:rPr>
                  <a:t> </a:t>
                </a:r>
                <a14:m>
                  <m:oMath xmlns:m="http://schemas.openxmlformats.org/officeDocument/2006/math">
                    <m:sSubSup>
                      <m:sSubSupPr>
                        <m:ctrlPr>
                          <a:rPr lang="en-US" altLang="zh-CN" sz="2000" b="0" i="1" smtClean="0">
                            <a:solidFill>
                              <a:schemeClr val="accent1">
                                <a:lumMod val="75000"/>
                              </a:schemeClr>
                            </a:solidFill>
                            <a:latin typeface="Cambria Math" panose="02040503050406030204" pitchFamily="18" charset="0"/>
                            <a:cs typeface="+mn-ea"/>
                          </a:rPr>
                        </m:ctrlPr>
                      </m:sSubSupPr>
                      <m:e>
                        <m:r>
                          <a:rPr lang="en-US" altLang="zh-CN" sz="2000" b="0" i="1" smtClean="0">
                            <a:solidFill>
                              <a:schemeClr val="accent1">
                                <a:lumMod val="75000"/>
                              </a:schemeClr>
                            </a:solidFill>
                            <a:latin typeface="Cambria Math" panose="02040503050406030204" pitchFamily="18" charset="0"/>
                            <a:cs typeface="+mn-ea"/>
                          </a:rPr>
                          <m:t>𝑆</m:t>
                        </m:r>
                      </m:e>
                      <m:sub>
                        <m:r>
                          <a:rPr lang="en-US" altLang="zh-CN" sz="2000" b="0" i="1" smtClean="0">
                            <a:solidFill>
                              <a:schemeClr val="accent1">
                                <a:lumMod val="75000"/>
                              </a:schemeClr>
                            </a:solidFill>
                            <a:latin typeface="Cambria Math" panose="02040503050406030204" pitchFamily="18" charset="0"/>
                            <a:cs typeface="+mn-ea"/>
                          </a:rPr>
                          <m:t>𝑡</m:t>
                        </m:r>
                      </m:sub>
                      <m:sup>
                        <m:r>
                          <a:rPr lang="en-US" altLang="zh-CN" sz="2000" b="0" i="1" smtClean="0">
                            <a:solidFill>
                              <a:schemeClr val="accent1">
                                <a:lumMod val="75000"/>
                              </a:schemeClr>
                            </a:solidFill>
                            <a:latin typeface="Cambria Math" panose="02040503050406030204" pitchFamily="18" charset="0"/>
                            <a:cs typeface="+mn-ea"/>
                          </a:rPr>
                          <m:t>(1)</m:t>
                        </m:r>
                      </m:sup>
                    </m:sSubSup>
                    <m:r>
                      <a:rPr lang="en-US" altLang="zh-CN" sz="2000" b="0" i="1" smtClean="0">
                        <a:solidFill>
                          <a:schemeClr val="accent1">
                            <a:lumMod val="75000"/>
                          </a:schemeClr>
                        </a:solidFill>
                        <a:latin typeface="Cambria Math" panose="02040503050406030204" pitchFamily="18" charset="0"/>
                        <a:cs typeface="+mn-ea"/>
                      </a:rPr>
                      <m:t>=</m:t>
                    </m:r>
                    <m:r>
                      <a:rPr lang="en-US" altLang="zh-CN" sz="2000" b="0" i="1" smtClean="0">
                        <a:solidFill>
                          <a:schemeClr val="accent1">
                            <a:lumMod val="75000"/>
                          </a:schemeClr>
                        </a:solidFill>
                        <a:latin typeface="Cambria Math" panose="02040503050406030204" pitchFamily="18" charset="0"/>
                        <a:cs typeface="+mn-ea"/>
                      </a:rPr>
                      <m:t>𝛼</m:t>
                    </m:r>
                    <m:sSub>
                      <m:sSubPr>
                        <m:ctrlPr>
                          <a:rPr lang="en-US" altLang="zh-CN" sz="2000" b="0" i="1" smtClean="0">
                            <a:solidFill>
                              <a:schemeClr val="accent1">
                                <a:lumMod val="75000"/>
                              </a:schemeClr>
                            </a:solidFill>
                            <a:latin typeface="Cambria Math" panose="02040503050406030204" pitchFamily="18" charset="0"/>
                            <a:cs typeface="+mn-ea"/>
                          </a:rPr>
                        </m:ctrlPr>
                      </m:sSubPr>
                      <m:e>
                        <m:r>
                          <a:rPr lang="en-US" altLang="zh-CN" sz="2000" b="0" i="1" smtClean="0">
                            <a:solidFill>
                              <a:schemeClr val="accent1">
                                <a:lumMod val="75000"/>
                              </a:schemeClr>
                            </a:solidFill>
                            <a:latin typeface="Cambria Math" panose="02040503050406030204" pitchFamily="18" charset="0"/>
                            <a:cs typeface="+mn-ea"/>
                          </a:rPr>
                          <m:t>𝑦</m:t>
                        </m:r>
                      </m:e>
                      <m:sub>
                        <m:r>
                          <a:rPr lang="en-US" altLang="zh-CN" sz="2000" b="0" i="1" smtClean="0">
                            <a:solidFill>
                              <a:schemeClr val="accent1">
                                <a:lumMod val="75000"/>
                              </a:schemeClr>
                            </a:solidFill>
                            <a:latin typeface="Cambria Math" panose="02040503050406030204" pitchFamily="18" charset="0"/>
                            <a:cs typeface="+mn-ea"/>
                          </a:rPr>
                          <m:t>𝑡</m:t>
                        </m:r>
                      </m:sub>
                    </m:sSub>
                    <m:r>
                      <a:rPr lang="en-US" altLang="zh-CN" sz="2000" b="0" i="1" smtClean="0">
                        <a:solidFill>
                          <a:schemeClr val="accent1">
                            <a:lumMod val="75000"/>
                          </a:schemeClr>
                        </a:solidFill>
                        <a:latin typeface="Cambria Math" panose="02040503050406030204" pitchFamily="18" charset="0"/>
                        <a:cs typeface="+mn-ea"/>
                      </a:rPr>
                      <m:t>+</m:t>
                    </m:r>
                    <m:d>
                      <m:dPr>
                        <m:ctrlPr>
                          <a:rPr lang="en-US" altLang="zh-CN" sz="2000" b="0" i="1" smtClean="0">
                            <a:solidFill>
                              <a:schemeClr val="accent1">
                                <a:lumMod val="75000"/>
                              </a:schemeClr>
                            </a:solidFill>
                            <a:latin typeface="Cambria Math" panose="02040503050406030204" pitchFamily="18" charset="0"/>
                            <a:cs typeface="+mn-ea"/>
                          </a:rPr>
                        </m:ctrlPr>
                      </m:dPr>
                      <m:e>
                        <m:r>
                          <a:rPr lang="en-US" altLang="zh-CN" sz="2000" b="0" i="1" smtClean="0">
                            <a:solidFill>
                              <a:schemeClr val="accent1">
                                <a:lumMod val="75000"/>
                              </a:schemeClr>
                            </a:solidFill>
                            <a:latin typeface="Cambria Math" panose="02040503050406030204" pitchFamily="18" charset="0"/>
                            <a:cs typeface="+mn-ea"/>
                          </a:rPr>
                          <m:t>1−</m:t>
                        </m:r>
                        <m:r>
                          <a:rPr lang="en-US" altLang="zh-CN" sz="2000" b="0" i="1" smtClean="0">
                            <a:solidFill>
                              <a:schemeClr val="accent1">
                                <a:lumMod val="75000"/>
                              </a:schemeClr>
                            </a:solidFill>
                            <a:latin typeface="Cambria Math" panose="02040503050406030204" pitchFamily="18" charset="0"/>
                            <a:cs typeface="+mn-ea"/>
                          </a:rPr>
                          <m:t>𝛼</m:t>
                        </m:r>
                      </m:e>
                    </m:d>
                    <m:sSubSup>
                      <m:sSubSupPr>
                        <m:ctrlPr>
                          <a:rPr lang="en-US" altLang="zh-CN" sz="2000" b="0" i="1" smtClean="0">
                            <a:solidFill>
                              <a:schemeClr val="accent1">
                                <a:lumMod val="75000"/>
                              </a:schemeClr>
                            </a:solidFill>
                            <a:latin typeface="Cambria Math" panose="02040503050406030204" pitchFamily="18" charset="0"/>
                            <a:cs typeface="+mn-ea"/>
                          </a:rPr>
                        </m:ctrlPr>
                      </m:sSubSupPr>
                      <m:e>
                        <m:r>
                          <a:rPr lang="en-US" altLang="zh-CN" sz="2000" b="0" i="1" smtClean="0">
                            <a:solidFill>
                              <a:schemeClr val="accent1">
                                <a:lumMod val="75000"/>
                              </a:schemeClr>
                            </a:solidFill>
                            <a:latin typeface="Cambria Math" panose="02040503050406030204" pitchFamily="18" charset="0"/>
                            <a:cs typeface="+mn-ea"/>
                          </a:rPr>
                          <m:t>𝑆</m:t>
                        </m:r>
                      </m:e>
                      <m:sub>
                        <m:r>
                          <a:rPr lang="en-US" altLang="zh-CN" sz="2000" b="0" i="1" smtClean="0">
                            <a:solidFill>
                              <a:schemeClr val="accent1">
                                <a:lumMod val="75000"/>
                              </a:schemeClr>
                            </a:solidFill>
                            <a:latin typeface="Cambria Math" panose="02040503050406030204" pitchFamily="18" charset="0"/>
                            <a:cs typeface="+mn-ea"/>
                          </a:rPr>
                          <m:t>𝑡</m:t>
                        </m:r>
                        <m:r>
                          <a:rPr lang="en-US" altLang="zh-CN" sz="2000" b="0" i="1" smtClean="0">
                            <a:solidFill>
                              <a:schemeClr val="accent1">
                                <a:lumMod val="75000"/>
                              </a:schemeClr>
                            </a:solidFill>
                            <a:latin typeface="Cambria Math" panose="02040503050406030204" pitchFamily="18" charset="0"/>
                            <a:cs typeface="+mn-ea"/>
                          </a:rPr>
                          <m:t>−1</m:t>
                        </m:r>
                      </m:sub>
                      <m:sup>
                        <m:r>
                          <a:rPr lang="en-US" altLang="zh-CN" sz="2000" b="0" i="1" smtClean="0">
                            <a:solidFill>
                              <a:schemeClr val="accent1">
                                <a:lumMod val="75000"/>
                              </a:schemeClr>
                            </a:solidFill>
                            <a:latin typeface="Cambria Math" panose="02040503050406030204" pitchFamily="18" charset="0"/>
                            <a:cs typeface="+mn-ea"/>
                          </a:rPr>
                          <m:t>(1)</m:t>
                        </m:r>
                      </m:sup>
                    </m:sSubSup>
                    <m:r>
                      <a:rPr lang="en-US" altLang="zh-CN" sz="2000" b="0" i="1" smtClean="0">
                        <a:solidFill>
                          <a:schemeClr val="accent1">
                            <a:lumMod val="75000"/>
                          </a:schemeClr>
                        </a:solidFill>
                        <a:latin typeface="Cambria Math" panose="02040503050406030204" pitchFamily="18" charset="0"/>
                        <a:cs typeface="+mn-ea"/>
                      </a:rPr>
                      <m:t>=</m:t>
                    </m:r>
                    <m:sSubSup>
                      <m:sSubSupPr>
                        <m:ctrlPr>
                          <a:rPr lang="en-US" altLang="zh-CN" sz="2000" b="0" i="1" smtClean="0">
                            <a:solidFill>
                              <a:schemeClr val="accent1">
                                <a:lumMod val="75000"/>
                              </a:schemeClr>
                            </a:solidFill>
                            <a:latin typeface="Cambria Math" panose="02040503050406030204" pitchFamily="18" charset="0"/>
                            <a:cs typeface="+mn-ea"/>
                          </a:rPr>
                        </m:ctrlPr>
                      </m:sSubSupPr>
                      <m:e>
                        <m:r>
                          <a:rPr lang="en-US" altLang="zh-CN" sz="2000" b="0" i="1" smtClean="0">
                            <a:solidFill>
                              <a:schemeClr val="accent1">
                                <a:lumMod val="75000"/>
                              </a:schemeClr>
                            </a:solidFill>
                            <a:latin typeface="Cambria Math" panose="02040503050406030204" pitchFamily="18" charset="0"/>
                            <a:cs typeface="+mn-ea"/>
                          </a:rPr>
                          <m:t>𝑆</m:t>
                        </m:r>
                      </m:e>
                      <m:sub>
                        <m:r>
                          <a:rPr lang="en-US" altLang="zh-CN" sz="2000" b="0" i="1" smtClean="0">
                            <a:solidFill>
                              <a:schemeClr val="accent1">
                                <a:lumMod val="75000"/>
                              </a:schemeClr>
                            </a:solidFill>
                            <a:latin typeface="Cambria Math" panose="02040503050406030204" pitchFamily="18" charset="0"/>
                            <a:cs typeface="+mn-ea"/>
                          </a:rPr>
                          <m:t>𝑡</m:t>
                        </m:r>
                        <m:r>
                          <a:rPr lang="en-US" altLang="zh-CN" sz="2000" b="0" i="1" smtClean="0">
                            <a:solidFill>
                              <a:schemeClr val="accent1">
                                <a:lumMod val="75000"/>
                              </a:schemeClr>
                            </a:solidFill>
                            <a:latin typeface="Cambria Math" panose="02040503050406030204" pitchFamily="18" charset="0"/>
                            <a:cs typeface="+mn-ea"/>
                          </a:rPr>
                          <m:t>−1</m:t>
                        </m:r>
                      </m:sub>
                      <m:sup>
                        <m:r>
                          <a:rPr lang="en-US" altLang="zh-CN" sz="2000" b="0" i="1" smtClean="0">
                            <a:solidFill>
                              <a:schemeClr val="accent1">
                                <a:lumMod val="75000"/>
                              </a:schemeClr>
                            </a:solidFill>
                            <a:latin typeface="Cambria Math" panose="02040503050406030204" pitchFamily="18" charset="0"/>
                            <a:cs typeface="+mn-ea"/>
                          </a:rPr>
                          <m:t>(1)</m:t>
                        </m:r>
                      </m:sup>
                    </m:sSubSup>
                    <m:r>
                      <a:rPr lang="en-US" altLang="zh-CN" sz="2000" b="0" i="1" smtClean="0">
                        <a:solidFill>
                          <a:schemeClr val="accent1">
                            <a:lumMod val="75000"/>
                          </a:schemeClr>
                        </a:solidFill>
                        <a:latin typeface="Cambria Math" panose="02040503050406030204" pitchFamily="18" charset="0"/>
                        <a:cs typeface="+mn-ea"/>
                      </a:rPr>
                      <m:t>+</m:t>
                    </m:r>
                    <m:r>
                      <a:rPr lang="en-US" altLang="zh-CN" sz="2000" b="0" i="1" smtClean="0">
                        <a:solidFill>
                          <a:schemeClr val="accent1">
                            <a:lumMod val="75000"/>
                          </a:schemeClr>
                        </a:solidFill>
                        <a:latin typeface="Cambria Math" panose="02040503050406030204" pitchFamily="18" charset="0"/>
                        <a:cs typeface="+mn-ea"/>
                      </a:rPr>
                      <m:t>𝛼</m:t>
                    </m:r>
                    <m:r>
                      <a:rPr lang="en-US" altLang="zh-CN" sz="2000" b="0" i="1" smtClean="0">
                        <a:solidFill>
                          <a:schemeClr val="accent1">
                            <a:lumMod val="75000"/>
                          </a:schemeClr>
                        </a:solidFill>
                        <a:latin typeface="Cambria Math" panose="02040503050406030204" pitchFamily="18" charset="0"/>
                        <a:cs typeface="+mn-ea"/>
                      </a:rPr>
                      <m:t>(</m:t>
                    </m:r>
                    <m:sSub>
                      <m:sSubPr>
                        <m:ctrlPr>
                          <a:rPr lang="en-US" altLang="zh-CN" sz="2000" b="0" i="1" smtClean="0">
                            <a:solidFill>
                              <a:schemeClr val="accent1">
                                <a:lumMod val="75000"/>
                              </a:schemeClr>
                            </a:solidFill>
                            <a:latin typeface="Cambria Math" panose="02040503050406030204" pitchFamily="18" charset="0"/>
                            <a:cs typeface="+mn-ea"/>
                          </a:rPr>
                        </m:ctrlPr>
                      </m:sSubPr>
                      <m:e>
                        <m:r>
                          <a:rPr lang="en-US" altLang="zh-CN" sz="2000" b="0" i="1" smtClean="0">
                            <a:solidFill>
                              <a:schemeClr val="accent1">
                                <a:lumMod val="75000"/>
                              </a:schemeClr>
                            </a:solidFill>
                            <a:latin typeface="Cambria Math" panose="02040503050406030204" pitchFamily="18" charset="0"/>
                            <a:cs typeface="+mn-ea"/>
                          </a:rPr>
                          <m:t>𝑦</m:t>
                        </m:r>
                      </m:e>
                      <m:sub>
                        <m:r>
                          <a:rPr lang="en-US" altLang="zh-CN" sz="2000" b="0" i="1" smtClean="0">
                            <a:solidFill>
                              <a:schemeClr val="accent1">
                                <a:lumMod val="75000"/>
                              </a:schemeClr>
                            </a:solidFill>
                            <a:latin typeface="Cambria Math" panose="02040503050406030204" pitchFamily="18" charset="0"/>
                            <a:cs typeface="+mn-ea"/>
                          </a:rPr>
                          <m:t>𝑡</m:t>
                        </m:r>
                      </m:sub>
                    </m:sSub>
                    <m:r>
                      <a:rPr lang="en-US" altLang="zh-CN" sz="2000" b="0" i="1" smtClean="0">
                        <a:solidFill>
                          <a:schemeClr val="accent1">
                            <a:lumMod val="75000"/>
                          </a:schemeClr>
                        </a:solidFill>
                        <a:latin typeface="Cambria Math" panose="02040503050406030204" pitchFamily="18" charset="0"/>
                        <a:cs typeface="+mn-ea"/>
                      </a:rPr>
                      <m:t>−</m:t>
                    </m:r>
                    <m:sSubSup>
                      <m:sSubSupPr>
                        <m:ctrlPr>
                          <a:rPr lang="en-US" altLang="zh-CN" sz="2000" b="0" i="1" smtClean="0">
                            <a:solidFill>
                              <a:schemeClr val="accent1">
                                <a:lumMod val="75000"/>
                              </a:schemeClr>
                            </a:solidFill>
                            <a:latin typeface="Cambria Math" panose="02040503050406030204" pitchFamily="18" charset="0"/>
                            <a:cs typeface="+mn-ea"/>
                          </a:rPr>
                        </m:ctrlPr>
                      </m:sSubSupPr>
                      <m:e>
                        <m:r>
                          <a:rPr lang="en-US" altLang="zh-CN" sz="2000" b="0" i="1" smtClean="0">
                            <a:solidFill>
                              <a:schemeClr val="accent1">
                                <a:lumMod val="75000"/>
                              </a:schemeClr>
                            </a:solidFill>
                            <a:latin typeface="Cambria Math" panose="02040503050406030204" pitchFamily="18" charset="0"/>
                            <a:cs typeface="+mn-ea"/>
                          </a:rPr>
                          <m:t>𝑆</m:t>
                        </m:r>
                      </m:e>
                      <m:sub>
                        <m:r>
                          <a:rPr lang="en-US" altLang="zh-CN" sz="2000" b="0" i="1" smtClean="0">
                            <a:solidFill>
                              <a:schemeClr val="accent1">
                                <a:lumMod val="75000"/>
                              </a:schemeClr>
                            </a:solidFill>
                            <a:latin typeface="Cambria Math" panose="02040503050406030204" pitchFamily="18" charset="0"/>
                            <a:cs typeface="+mn-ea"/>
                          </a:rPr>
                          <m:t>𝑡</m:t>
                        </m:r>
                        <m:r>
                          <a:rPr lang="en-US" altLang="zh-CN" sz="2000" b="0" i="1" smtClean="0">
                            <a:solidFill>
                              <a:schemeClr val="accent1">
                                <a:lumMod val="75000"/>
                              </a:schemeClr>
                            </a:solidFill>
                            <a:latin typeface="Cambria Math" panose="02040503050406030204" pitchFamily="18" charset="0"/>
                            <a:cs typeface="+mn-ea"/>
                          </a:rPr>
                          <m:t>−1</m:t>
                        </m:r>
                      </m:sub>
                      <m:sup>
                        <m:r>
                          <a:rPr lang="en-US" altLang="zh-CN" sz="2000" b="0" i="1" smtClean="0">
                            <a:solidFill>
                              <a:schemeClr val="accent1">
                                <a:lumMod val="75000"/>
                              </a:schemeClr>
                            </a:solidFill>
                            <a:latin typeface="Cambria Math" panose="02040503050406030204" pitchFamily="18" charset="0"/>
                            <a:cs typeface="+mn-ea"/>
                          </a:rPr>
                          <m:t>(1)</m:t>
                        </m:r>
                      </m:sup>
                    </m:sSubSup>
                    <m:r>
                      <a:rPr lang="en-US" altLang="zh-CN" sz="2000" b="0" i="1" smtClean="0">
                        <a:solidFill>
                          <a:schemeClr val="accent1">
                            <a:lumMod val="75000"/>
                          </a:schemeClr>
                        </a:solidFill>
                        <a:latin typeface="Cambria Math" panose="02040503050406030204" pitchFamily="18" charset="0"/>
                        <a:cs typeface="+mn-ea"/>
                      </a:rPr>
                      <m:t>)</m:t>
                    </m:r>
                  </m:oMath>
                </a14:m>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cs typeface="+mn-ea"/>
                  </a:rPr>
                  <a:t>预测模型为：</a:t>
                </a:r>
                <a:r>
                  <a:rPr lang="en-US" altLang="zh-CN" sz="2000" dirty="0">
                    <a:solidFill>
                      <a:schemeClr val="accent1">
                        <a:lumMod val="75000"/>
                      </a:schemeClr>
                    </a:solidFill>
                    <a:cs typeface="+mn-ea"/>
                  </a:rPr>
                  <a:t> </a:t>
                </a:r>
                <a14:m>
                  <m:oMath xmlns:m="http://schemas.openxmlformats.org/officeDocument/2006/math">
                    <m:sSub>
                      <m:sSubPr>
                        <m:ctrlPr>
                          <a:rPr lang="en-US" altLang="zh-CN" sz="2000" i="1" dirty="0">
                            <a:solidFill>
                              <a:schemeClr val="accent1">
                                <a:lumMod val="75000"/>
                              </a:schemeClr>
                            </a:solidFill>
                            <a:latin typeface="Cambria Math" panose="02040503050406030204" pitchFamily="18" charset="0"/>
                            <a:cs typeface="+mn-ea"/>
                          </a:rPr>
                        </m:ctrlPr>
                      </m:sSubPr>
                      <m:e>
                        <m:acc>
                          <m:accPr>
                            <m:chr m:val="̂"/>
                            <m:ctrlPr>
                              <a:rPr lang="en-US" altLang="zh-CN" sz="2000" i="1" dirty="0">
                                <a:solidFill>
                                  <a:schemeClr val="accent1">
                                    <a:lumMod val="75000"/>
                                  </a:schemeClr>
                                </a:solidFill>
                                <a:latin typeface="Cambria Math" panose="02040503050406030204" pitchFamily="18" charset="0"/>
                                <a:cs typeface="+mn-ea"/>
                              </a:rPr>
                            </m:ctrlPr>
                          </m:accPr>
                          <m:e>
                            <m:r>
                              <a:rPr lang="en-US" altLang="zh-CN" sz="2000" i="1" dirty="0">
                                <a:solidFill>
                                  <a:schemeClr val="accent1">
                                    <a:lumMod val="75000"/>
                                  </a:schemeClr>
                                </a:solidFill>
                                <a:latin typeface="Cambria Math" panose="02040503050406030204" pitchFamily="18" charset="0"/>
                                <a:cs typeface="+mn-ea"/>
                              </a:rPr>
                              <m:t>𝑦</m:t>
                            </m:r>
                          </m:e>
                        </m:acc>
                      </m:e>
                      <m:sub>
                        <m:r>
                          <a:rPr lang="en-US" altLang="zh-CN" sz="2000" i="1" dirty="0">
                            <a:solidFill>
                              <a:schemeClr val="accent1">
                                <a:lumMod val="75000"/>
                              </a:schemeClr>
                            </a:solidFill>
                            <a:latin typeface="Cambria Math" panose="02040503050406030204" pitchFamily="18" charset="0"/>
                            <a:cs typeface="+mn-ea"/>
                          </a:rPr>
                          <m:t>𝑡</m:t>
                        </m:r>
                        <m:r>
                          <a:rPr lang="en-US" altLang="zh-CN" sz="2000" i="1" dirty="0">
                            <a:solidFill>
                              <a:schemeClr val="accent1">
                                <a:lumMod val="75000"/>
                              </a:schemeClr>
                            </a:solidFill>
                            <a:latin typeface="Cambria Math" panose="02040503050406030204" pitchFamily="18" charset="0"/>
                            <a:cs typeface="+mn-ea"/>
                          </a:rPr>
                          <m:t>+1</m:t>
                        </m:r>
                      </m:sub>
                    </m:sSub>
                    <m:r>
                      <a:rPr lang="en-US" altLang="zh-CN" sz="2000" b="0" i="1" dirty="0" smtClean="0">
                        <a:solidFill>
                          <a:schemeClr val="accent1">
                            <a:lumMod val="75000"/>
                          </a:schemeClr>
                        </a:solidFill>
                        <a:latin typeface="Cambria Math" panose="02040503050406030204" pitchFamily="18" charset="0"/>
                        <a:cs typeface="+mn-ea"/>
                      </a:rPr>
                      <m:t>=</m:t>
                    </m:r>
                    <m:sSubSup>
                      <m:sSubSupPr>
                        <m:ctrlPr>
                          <a:rPr lang="en-US" altLang="zh-CN" sz="2000" b="0" i="1" smtClean="0">
                            <a:solidFill>
                              <a:schemeClr val="accent1">
                                <a:lumMod val="75000"/>
                              </a:schemeClr>
                            </a:solidFill>
                            <a:latin typeface="Cambria Math" panose="02040503050406030204" pitchFamily="18" charset="0"/>
                            <a:cs typeface="+mn-ea"/>
                          </a:rPr>
                        </m:ctrlPr>
                      </m:sSubSupPr>
                      <m:e>
                        <m:r>
                          <a:rPr lang="en-US" altLang="zh-CN" sz="2000" b="0" i="1" smtClean="0">
                            <a:solidFill>
                              <a:schemeClr val="accent1">
                                <a:lumMod val="75000"/>
                              </a:schemeClr>
                            </a:solidFill>
                            <a:latin typeface="Cambria Math" panose="02040503050406030204" pitchFamily="18" charset="0"/>
                            <a:cs typeface="+mn-ea"/>
                          </a:rPr>
                          <m:t>𝑆</m:t>
                        </m:r>
                      </m:e>
                      <m:sub>
                        <m:r>
                          <m:rPr>
                            <m:sty m:val="p"/>
                          </m:rPr>
                          <a:rPr lang="en-US" altLang="zh-CN" sz="2000" i="1">
                            <a:solidFill>
                              <a:schemeClr val="accent1">
                                <a:lumMod val="75000"/>
                              </a:schemeClr>
                            </a:solidFill>
                            <a:latin typeface="Cambria Math" panose="02040503050406030204" pitchFamily="18" charset="0"/>
                            <a:cs typeface="+mn-ea"/>
                          </a:rPr>
                          <m:t>t</m:t>
                        </m:r>
                      </m:sub>
                      <m:sup>
                        <m:r>
                          <a:rPr lang="en-US" altLang="zh-CN" sz="2000" b="0" i="1" smtClean="0">
                            <a:solidFill>
                              <a:schemeClr val="accent1">
                                <a:lumMod val="75000"/>
                              </a:schemeClr>
                            </a:solidFill>
                            <a:latin typeface="Cambria Math" panose="02040503050406030204" pitchFamily="18" charset="0"/>
                            <a:cs typeface="+mn-ea"/>
                          </a:rPr>
                          <m:t>(1)</m:t>
                        </m:r>
                      </m:sup>
                    </m:sSubSup>
                  </m:oMath>
                </a14:m>
                <a:endParaRPr lang="en-US" altLang="zh-CN" sz="2000" dirty="0">
                  <a:solidFill>
                    <a:schemeClr val="accent1">
                      <a:lumMod val="75000"/>
                    </a:schemeClr>
                  </a:solidFill>
                  <a:latin typeface="黑体" panose="02010609060101010101" pitchFamily="49" charset="-122"/>
                  <a:cs typeface="+mn-ea"/>
                </a:endParaRPr>
              </a:p>
            </p:txBody>
          </p:sp>
        </mc:Choice>
        <mc:Fallback>
          <p:sp>
            <p:nvSpPr>
              <p:cNvPr id="12" name="Rectangle 26">
                <a:extLst>
                  <a:ext uri="{FF2B5EF4-FFF2-40B4-BE49-F238E27FC236}">
                    <a16:creationId xmlns:a16="http://schemas.microsoft.com/office/drawing/2014/main" id="{350C1E6B-95E6-4BFB-8588-718E142E20D8}"/>
                  </a:ext>
                </a:extLst>
              </p:cNvPr>
              <p:cNvSpPr>
                <a:spLocks noRot="1" noChangeAspect="1" noMove="1" noResize="1" noEditPoints="1" noAdjustHandles="1" noChangeArrowheads="1" noChangeShapeType="1" noTextEdit="1"/>
              </p:cNvSpPr>
              <p:nvPr/>
            </p:nvSpPr>
            <p:spPr>
              <a:xfrm>
                <a:off x="2157521" y="1187085"/>
                <a:ext cx="10032494" cy="1722947"/>
              </a:xfrm>
              <a:prstGeom prst="rect">
                <a:avLst/>
              </a:prstGeom>
              <a:blipFill>
                <a:blip r:embed="rId3"/>
                <a:stretch>
                  <a:fillRect l="-608" t="-1064" b="-3191"/>
                </a:stretch>
              </a:blipFill>
            </p:spPr>
            <p:txBody>
              <a:bodyPr/>
              <a:lstStyle/>
              <a:p>
                <a:r>
                  <a:rPr lang="zh-CN" altLang="en-US">
                    <a:noFill/>
                  </a:rPr>
                  <a:t> </a:t>
                </a:r>
              </a:p>
            </p:txBody>
          </p:sp>
        </mc:Fallback>
      </mc:AlternateContent>
      <p:sp>
        <p:nvSpPr>
          <p:cNvPr id="14" name="Pentagon 33">
            <a:extLst>
              <a:ext uri="{FF2B5EF4-FFF2-40B4-BE49-F238E27FC236}">
                <a16:creationId xmlns:a16="http://schemas.microsoft.com/office/drawing/2014/main" id="{FD1CE398-DEA0-469E-BD67-B5965BE51300}"/>
              </a:ext>
            </a:extLst>
          </p:cNvPr>
          <p:cNvSpPr/>
          <p:nvPr/>
        </p:nvSpPr>
        <p:spPr>
          <a:xfrm>
            <a:off x="1556535" y="32899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5" name="Rectangle 26">
            <a:extLst>
              <a:ext uri="{FF2B5EF4-FFF2-40B4-BE49-F238E27FC236}">
                <a16:creationId xmlns:a16="http://schemas.microsoft.com/office/drawing/2014/main" id="{46A2605C-C57D-4582-83D8-48502F9E96A4}"/>
              </a:ext>
            </a:extLst>
          </p:cNvPr>
          <p:cNvSpPr/>
          <p:nvPr/>
        </p:nvSpPr>
        <p:spPr>
          <a:xfrm>
            <a:off x="2181225" y="3256285"/>
            <a:ext cx="10032494" cy="1894982"/>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cs typeface="+mn-ea"/>
              </a:rPr>
              <a:t>加权系数的选择：在进行指数平滑时，加权系数的选择是很重要的。</a:t>
            </a:r>
            <a:r>
              <a:rPr lang="en-US" altLang="zh-CN" sz="2000" dirty="0">
                <a:solidFill>
                  <a:schemeClr val="accent1">
                    <a:lumMod val="75000"/>
                  </a:schemeClr>
                </a:solidFill>
                <a:latin typeface="黑体" panose="02010609060101010101" pitchFamily="49" charset="-122"/>
                <a:cs typeface="+mn-ea"/>
              </a:rPr>
              <a:t>α</a:t>
            </a:r>
            <a:r>
              <a:rPr lang="zh-CN" altLang="en-US" sz="2000" dirty="0">
                <a:solidFill>
                  <a:schemeClr val="accent1">
                    <a:lumMod val="75000"/>
                  </a:schemeClr>
                </a:solidFill>
                <a:latin typeface="黑体" panose="02010609060101010101" pitchFamily="49" charset="-122"/>
                <a:cs typeface="+mn-ea"/>
              </a:rPr>
              <a:t>的大小规定了在新预测值中新数据和原预测值所占的比重。</a:t>
            </a:r>
            <a:r>
              <a:rPr lang="en-US" altLang="zh-CN" sz="2000" dirty="0">
                <a:solidFill>
                  <a:schemeClr val="accent1">
                    <a:lumMod val="75000"/>
                  </a:schemeClr>
                </a:solidFill>
                <a:latin typeface="黑体" panose="02010609060101010101" pitchFamily="49" charset="-122"/>
                <a:cs typeface="+mn-ea"/>
              </a:rPr>
              <a:t>α</a:t>
            </a:r>
            <a:r>
              <a:rPr lang="zh-CN" altLang="en-US" sz="2000" dirty="0">
                <a:solidFill>
                  <a:schemeClr val="accent1">
                    <a:lumMod val="75000"/>
                  </a:schemeClr>
                </a:solidFill>
                <a:latin typeface="黑体" panose="02010609060101010101" pitchFamily="49" charset="-122"/>
                <a:cs typeface="+mn-ea"/>
              </a:rPr>
              <a:t>值越大，新数据所占的比重就愈大，原预测值所占的比重就愈小，反之亦然。新预测值是根据预测误差对原预测值进行修正而得到的。</a:t>
            </a:r>
            <a:r>
              <a:rPr lang="en-US" altLang="zh-CN" sz="2000" dirty="0">
                <a:solidFill>
                  <a:schemeClr val="accent1">
                    <a:lumMod val="75000"/>
                  </a:schemeClr>
                </a:solidFill>
                <a:latin typeface="黑体" panose="02010609060101010101" pitchFamily="49" charset="-122"/>
                <a:cs typeface="+mn-ea"/>
              </a:rPr>
              <a:t>α</a:t>
            </a:r>
            <a:r>
              <a:rPr lang="zh-CN" altLang="en-US" sz="2000" dirty="0">
                <a:solidFill>
                  <a:schemeClr val="accent1">
                    <a:lumMod val="75000"/>
                  </a:schemeClr>
                </a:solidFill>
                <a:latin typeface="黑体" panose="02010609060101010101" pitchFamily="49" charset="-122"/>
                <a:cs typeface="+mn-ea"/>
              </a:rPr>
              <a:t>的大小则体现了修正的幅度，</a:t>
            </a:r>
            <a:r>
              <a:rPr lang="en-US" altLang="zh-CN" sz="2000" dirty="0">
                <a:solidFill>
                  <a:schemeClr val="accent1">
                    <a:lumMod val="75000"/>
                  </a:schemeClr>
                </a:solidFill>
                <a:latin typeface="黑体" panose="02010609060101010101" pitchFamily="49" charset="-122"/>
                <a:cs typeface="+mn-ea"/>
              </a:rPr>
              <a:t>α</a:t>
            </a:r>
            <a:r>
              <a:rPr lang="zh-CN" altLang="en-US" sz="2000" dirty="0">
                <a:solidFill>
                  <a:schemeClr val="accent1">
                    <a:lumMod val="75000"/>
                  </a:schemeClr>
                </a:solidFill>
                <a:latin typeface="黑体" panose="02010609060101010101" pitchFamily="49" charset="-122"/>
                <a:cs typeface="+mn-ea"/>
              </a:rPr>
              <a:t>值愈大，修正幅度愈大；</a:t>
            </a:r>
            <a:r>
              <a:rPr lang="en-US" altLang="zh-CN" sz="2000" dirty="0">
                <a:solidFill>
                  <a:schemeClr val="accent1">
                    <a:lumMod val="75000"/>
                  </a:schemeClr>
                </a:solidFill>
                <a:latin typeface="黑体" panose="02010609060101010101" pitchFamily="49" charset="-122"/>
                <a:cs typeface="+mn-ea"/>
              </a:rPr>
              <a:t>α</a:t>
            </a:r>
            <a:r>
              <a:rPr lang="zh-CN" altLang="en-US" sz="2000" dirty="0">
                <a:solidFill>
                  <a:schemeClr val="accent1">
                    <a:lumMod val="75000"/>
                  </a:schemeClr>
                </a:solidFill>
                <a:latin typeface="黑体" panose="02010609060101010101" pitchFamily="49" charset="-122"/>
                <a:cs typeface="+mn-ea"/>
              </a:rPr>
              <a:t>值愈小，修正幅度也愈小。</a:t>
            </a:r>
          </a:p>
        </p:txBody>
      </p:sp>
    </p:spTree>
    <p:extLst>
      <p:ext uri="{BB962C8B-B14F-4D97-AF65-F5344CB8AC3E}">
        <p14:creationId xmlns:p14="http://schemas.microsoft.com/office/powerpoint/2010/main" val="52295897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指数平滑法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4" name="Pentagon 33">
            <a:extLst>
              <a:ext uri="{FF2B5EF4-FFF2-40B4-BE49-F238E27FC236}">
                <a16:creationId xmlns:a16="http://schemas.microsoft.com/office/drawing/2014/main" id="{FD1CE398-DEA0-469E-BD67-B5965BE51300}"/>
              </a:ext>
            </a:extLst>
          </p:cNvPr>
          <p:cNvSpPr/>
          <p:nvPr/>
        </p:nvSpPr>
        <p:spPr>
          <a:xfrm>
            <a:off x="1556535" y="1345741"/>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5" name="Rectangle 26">
            <a:extLst>
              <a:ext uri="{FF2B5EF4-FFF2-40B4-BE49-F238E27FC236}">
                <a16:creationId xmlns:a16="http://schemas.microsoft.com/office/drawing/2014/main" id="{46A2605C-C57D-4582-83D8-48502F9E96A4}"/>
              </a:ext>
            </a:extLst>
          </p:cNvPr>
          <p:cNvSpPr/>
          <p:nvPr/>
        </p:nvSpPr>
        <p:spPr>
          <a:xfrm>
            <a:off x="2181225" y="1312069"/>
            <a:ext cx="10032494" cy="3002977"/>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cs typeface="+mn-ea"/>
              </a:rPr>
              <a:t>加权系数的选择：若选取</a:t>
            </a:r>
            <a:r>
              <a:rPr lang="en-US" altLang="zh-CN" sz="2000" dirty="0">
                <a:solidFill>
                  <a:schemeClr val="accent1">
                    <a:lumMod val="75000"/>
                  </a:schemeClr>
                </a:solidFill>
                <a:latin typeface="黑体" panose="02010609060101010101" pitchFamily="49" charset="-122"/>
                <a:cs typeface="+mn-ea"/>
              </a:rPr>
              <a:t>α=0 </a:t>
            </a:r>
            <a:r>
              <a:rPr lang="zh-CN" altLang="en-US" sz="2000" dirty="0">
                <a:solidFill>
                  <a:schemeClr val="accent1">
                    <a:lumMod val="75000"/>
                  </a:schemeClr>
                </a:solidFill>
                <a:latin typeface="黑体" panose="02010609060101010101" pitchFamily="49" charset="-122"/>
                <a:cs typeface="+mn-ea"/>
              </a:rPr>
              <a:t>，则下期预测值就等于本期预测值，在预测过程中不考任何新信息；若选取 </a:t>
            </a:r>
            <a:r>
              <a:rPr lang="en-US" altLang="zh-CN" sz="2000" dirty="0">
                <a:solidFill>
                  <a:schemeClr val="accent1">
                    <a:lumMod val="75000"/>
                  </a:schemeClr>
                </a:solidFill>
                <a:latin typeface="黑体" panose="02010609060101010101" pitchFamily="49" charset="-122"/>
                <a:cs typeface="+mn-ea"/>
              </a:rPr>
              <a:t>α=1</a:t>
            </a:r>
            <a:r>
              <a:rPr lang="zh-CN" altLang="en-US" sz="2000" dirty="0">
                <a:solidFill>
                  <a:schemeClr val="accent1">
                    <a:lumMod val="75000"/>
                  </a:schemeClr>
                </a:solidFill>
                <a:latin typeface="黑体" panose="02010609060101010101" pitchFamily="49" charset="-122"/>
                <a:cs typeface="+mn-ea"/>
              </a:rPr>
              <a:t>，则下期预测值就等于本期观测值，完全不相信过去的信息。这两种极端情况很难做出正确的预测。因此，</a:t>
            </a:r>
            <a:r>
              <a:rPr lang="en-US" altLang="zh-CN" sz="2000" dirty="0">
                <a:solidFill>
                  <a:schemeClr val="accent1">
                    <a:lumMod val="75000"/>
                  </a:schemeClr>
                </a:solidFill>
                <a:latin typeface="黑体" panose="02010609060101010101" pitchFamily="49" charset="-122"/>
                <a:cs typeface="+mn-ea"/>
              </a:rPr>
              <a:t>α</a:t>
            </a:r>
            <a:r>
              <a:rPr lang="zh-CN" altLang="en-US" sz="2000" dirty="0">
                <a:solidFill>
                  <a:schemeClr val="accent1">
                    <a:lumMod val="75000"/>
                  </a:schemeClr>
                </a:solidFill>
                <a:latin typeface="黑体" panose="02010609060101010101" pitchFamily="49" charset="-122"/>
                <a:cs typeface="+mn-ea"/>
              </a:rPr>
              <a:t>值应根据时间序列的具体性质在 </a:t>
            </a:r>
            <a:r>
              <a:rPr lang="en-US" altLang="zh-CN" sz="2000" dirty="0">
                <a:solidFill>
                  <a:schemeClr val="accent1">
                    <a:lumMod val="75000"/>
                  </a:schemeClr>
                </a:solidFill>
                <a:latin typeface="黑体" panose="02010609060101010101" pitchFamily="49" charset="-122"/>
                <a:cs typeface="+mn-ea"/>
              </a:rPr>
              <a:t>0</a:t>
            </a:r>
            <a:r>
              <a:rPr lang="zh-CN" altLang="en-US" sz="2000" dirty="0">
                <a:solidFill>
                  <a:schemeClr val="accent1">
                    <a:lumMod val="75000"/>
                  </a:schemeClr>
                </a:solidFill>
                <a:latin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cs typeface="+mn-ea"/>
              </a:rPr>
              <a:t>1 </a:t>
            </a:r>
            <a:r>
              <a:rPr lang="zh-CN" altLang="en-US" sz="2000" dirty="0">
                <a:solidFill>
                  <a:schemeClr val="accent1">
                    <a:lumMod val="75000"/>
                  </a:schemeClr>
                </a:solidFill>
                <a:latin typeface="黑体" panose="02010609060101010101" pitchFamily="49" charset="-122"/>
                <a:cs typeface="+mn-ea"/>
              </a:rPr>
              <a:t>之间选择。具体如何选择一般可遵循下列原则：①如果时间序列波动不大，比较平稳，则</a:t>
            </a:r>
            <a:r>
              <a:rPr lang="en-US" altLang="zh-CN" sz="2000" dirty="0">
                <a:solidFill>
                  <a:schemeClr val="accent1">
                    <a:lumMod val="75000"/>
                  </a:schemeClr>
                </a:solidFill>
                <a:latin typeface="黑体" panose="02010609060101010101" pitchFamily="49" charset="-122"/>
                <a:cs typeface="+mn-ea"/>
              </a:rPr>
              <a:t>α</a:t>
            </a:r>
            <a:r>
              <a:rPr lang="zh-CN" altLang="en-US" sz="2000" dirty="0">
                <a:solidFill>
                  <a:schemeClr val="accent1">
                    <a:lumMod val="75000"/>
                  </a:schemeClr>
                </a:solidFill>
                <a:latin typeface="黑体" panose="02010609060101010101" pitchFamily="49" charset="-122"/>
                <a:cs typeface="+mn-ea"/>
              </a:rPr>
              <a:t>应取小一点，如（</a:t>
            </a:r>
            <a:r>
              <a:rPr lang="en-US" altLang="zh-CN" sz="2000" dirty="0">
                <a:solidFill>
                  <a:schemeClr val="accent1">
                    <a:lumMod val="75000"/>
                  </a:schemeClr>
                </a:solidFill>
                <a:latin typeface="黑体" panose="02010609060101010101" pitchFamily="49" charset="-122"/>
                <a:cs typeface="+mn-ea"/>
              </a:rPr>
              <a:t>0.1</a:t>
            </a:r>
            <a:r>
              <a:rPr lang="zh-CN" altLang="en-US" sz="2000" dirty="0">
                <a:solidFill>
                  <a:schemeClr val="accent1">
                    <a:lumMod val="75000"/>
                  </a:schemeClr>
                </a:solidFill>
                <a:latin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cs typeface="+mn-ea"/>
              </a:rPr>
              <a:t>0.5</a:t>
            </a:r>
            <a:r>
              <a:rPr lang="zh-CN" altLang="en-US" sz="2000" dirty="0">
                <a:solidFill>
                  <a:schemeClr val="accent1">
                    <a:lumMod val="75000"/>
                  </a:schemeClr>
                </a:solidFill>
                <a:latin typeface="黑体" panose="02010609060101010101" pitchFamily="49" charset="-122"/>
                <a:cs typeface="+mn-ea"/>
              </a:rPr>
              <a:t>）。以减少修正幅度，使预测模型能包含较长时间序列的信息；②如果时间序列具有迅速且明显的变动倾向，则</a:t>
            </a:r>
            <a:r>
              <a:rPr lang="en-US" altLang="zh-CN" sz="2000" dirty="0">
                <a:solidFill>
                  <a:schemeClr val="accent1">
                    <a:lumMod val="75000"/>
                  </a:schemeClr>
                </a:solidFill>
                <a:latin typeface="黑体" panose="02010609060101010101" pitchFamily="49" charset="-122"/>
                <a:cs typeface="+mn-ea"/>
              </a:rPr>
              <a:t>α</a:t>
            </a:r>
            <a:r>
              <a:rPr lang="zh-CN" altLang="en-US" sz="2000" dirty="0">
                <a:solidFill>
                  <a:schemeClr val="accent1">
                    <a:lumMod val="75000"/>
                  </a:schemeClr>
                </a:solidFill>
                <a:latin typeface="黑体" panose="02010609060101010101" pitchFamily="49" charset="-122"/>
                <a:cs typeface="+mn-ea"/>
              </a:rPr>
              <a:t>应取大一点，如（</a:t>
            </a:r>
            <a:r>
              <a:rPr lang="en-US" altLang="zh-CN" sz="2000" dirty="0">
                <a:solidFill>
                  <a:schemeClr val="accent1">
                    <a:lumMod val="75000"/>
                  </a:schemeClr>
                </a:solidFill>
                <a:latin typeface="黑体" panose="02010609060101010101" pitchFamily="49" charset="-122"/>
                <a:cs typeface="+mn-ea"/>
              </a:rPr>
              <a:t>0.6</a:t>
            </a:r>
            <a:r>
              <a:rPr lang="zh-CN" altLang="en-US" sz="2000" dirty="0">
                <a:solidFill>
                  <a:schemeClr val="accent1">
                    <a:lumMod val="75000"/>
                  </a:schemeClr>
                </a:solidFill>
                <a:latin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cs typeface="+mn-ea"/>
              </a:rPr>
              <a:t>0.8</a:t>
            </a:r>
            <a:r>
              <a:rPr lang="zh-CN" altLang="en-US" sz="2000" dirty="0">
                <a:solidFill>
                  <a:schemeClr val="accent1">
                    <a:lumMod val="75000"/>
                  </a:schemeClr>
                </a:solidFill>
                <a:latin typeface="黑体" panose="02010609060101010101" pitchFamily="49" charset="-122"/>
                <a:cs typeface="+mn-ea"/>
              </a:rPr>
              <a:t>）。使预测模型灵敏度高一些，以便迅速跟上数据的变化。在实用上，类似移动平均法，多取几个</a:t>
            </a:r>
            <a:r>
              <a:rPr lang="en-US" altLang="zh-CN" sz="2000" dirty="0">
                <a:solidFill>
                  <a:schemeClr val="accent1">
                    <a:lumMod val="75000"/>
                  </a:schemeClr>
                </a:solidFill>
                <a:latin typeface="黑体" panose="02010609060101010101" pitchFamily="49" charset="-122"/>
                <a:cs typeface="+mn-ea"/>
              </a:rPr>
              <a:t>α</a:t>
            </a:r>
            <a:r>
              <a:rPr lang="zh-CN" altLang="en-US" sz="2000" dirty="0">
                <a:solidFill>
                  <a:schemeClr val="accent1">
                    <a:lumMod val="75000"/>
                  </a:schemeClr>
                </a:solidFill>
                <a:latin typeface="黑体" panose="02010609060101010101" pitchFamily="49" charset="-122"/>
                <a:cs typeface="+mn-ea"/>
              </a:rPr>
              <a:t>值进行试算，看哪个预测误差小，就采用哪个。</a:t>
            </a:r>
            <a:endParaRPr lang="en-US" altLang="zh-CN" sz="2000" dirty="0">
              <a:solidFill>
                <a:schemeClr val="accent1">
                  <a:lumMod val="75000"/>
                </a:schemeClr>
              </a:solidFill>
              <a:latin typeface="黑体" panose="02010609060101010101" pitchFamily="49" charset="-122"/>
              <a:cs typeface="+mn-ea"/>
            </a:endParaRPr>
          </a:p>
        </p:txBody>
      </p:sp>
    </p:spTree>
    <p:extLst>
      <p:ext uri="{BB962C8B-B14F-4D97-AF65-F5344CB8AC3E}">
        <p14:creationId xmlns:p14="http://schemas.microsoft.com/office/powerpoint/2010/main" val="192452802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指数平滑法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4" name="Pentagon 33">
            <a:extLst>
              <a:ext uri="{FF2B5EF4-FFF2-40B4-BE49-F238E27FC236}">
                <a16:creationId xmlns:a16="http://schemas.microsoft.com/office/drawing/2014/main" id="{FD1CE398-DEA0-469E-BD67-B5965BE51300}"/>
              </a:ext>
            </a:extLst>
          </p:cNvPr>
          <p:cNvSpPr/>
          <p:nvPr/>
        </p:nvSpPr>
        <p:spPr>
          <a:xfrm>
            <a:off x="1556535" y="1345741"/>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5" name="Rectangle 26">
                <a:extLst>
                  <a:ext uri="{FF2B5EF4-FFF2-40B4-BE49-F238E27FC236}">
                    <a16:creationId xmlns:a16="http://schemas.microsoft.com/office/drawing/2014/main" id="{46A2605C-C57D-4582-83D8-48502F9E96A4}"/>
                  </a:ext>
                </a:extLst>
              </p:cNvPr>
              <p:cNvSpPr/>
              <p:nvPr/>
            </p:nvSpPr>
            <p:spPr>
              <a:xfrm>
                <a:off x="2181225" y="1312069"/>
                <a:ext cx="10032494" cy="1989558"/>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cs typeface="+mn-ea"/>
                  </a:rPr>
                  <a:t>初始值的确定：用一次指数平滑法进行预测，除了选择合适的</a:t>
                </a:r>
                <a:r>
                  <a:rPr lang="en-US" altLang="zh-CN" sz="2000" dirty="0">
                    <a:solidFill>
                      <a:schemeClr val="accent1">
                        <a:lumMod val="75000"/>
                      </a:schemeClr>
                    </a:solidFill>
                    <a:latin typeface="黑体" panose="02010609060101010101" pitchFamily="49" charset="-122"/>
                    <a:cs typeface="+mn-ea"/>
                  </a:rPr>
                  <a:t>α</a:t>
                </a:r>
                <a:r>
                  <a:rPr lang="zh-CN" altLang="en-US" sz="2000" dirty="0">
                    <a:solidFill>
                      <a:schemeClr val="accent1">
                        <a:lumMod val="75000"/>
                      </a:schemeClr>
                    </a:solidFill>
                    <a:latin typeface="黑体" panose="02010609060101010101" pitchFamily="49" charset="-122"/>
                    <a:cs typeface="+mn-ea"/>
                  </a:rPr>
                  <a:t>外，还要确定初始</a:t>
                </a:r>
                <a14:m>
                  <m:oMath xmlns:m="http://schemas.openxmlformats.org/officeDocument/2006/math">
                    <m:sSubSup>
                      <m:sSubSupPr>
                        <m:ctrlPr>
                          <a:rPr lang="en-US" altLang="zh-CN" sz="2000" b="0" i="1" smtClean="0">
                            <a:solidFill>
                              <a:schemeClr val="accent1">
                                <a:lumMod val="75000"/>
                              </a:schemeClr>
                            </a:solidFill>
                            <a:latin typeface="Cambria Math" panose="02040503050406030204" pitchFamily="18" charset="0"/>
                            <a:cs typeface="+mn-ea"/>
                          </a:rPr>
                        </m:ctrlPr>
                      </m:sSubSupPr>
                      <m:e>
                        <m:r>
                          <a:rPr lang="en-US" altLang="zh-CN" sz="2000" b="0" i="1" smtClean="0">
                            <a:solidFill>
                              <a:schemeClr val="accent1">
                                <a:lumMod val="75000"/>
                              </a:schemeClr>
                            </a:solidFill>
                            <a:latin typeface="Cambria Math" panose="02040503050406030204" pitchFamily="18" charset="0"/>
                            <a:cs typeface="+mn-ea"/>
                          </a:rPr>
                          <m:t>𝑠</m:t>
                        </m:r>
                      </m:e>
                      <m:sub>
                        <m:r>
                          <a:rPr lang="en-US" altLang="zh-CN" sz="2000" b="0" i="1" smtClean="0">
                            <a:solidFill>
                              <a:schemeClr val="accent1">
                                <a:lumMod val="75000"/>
                              </a:schemeClr>
                            </a:solidFill>
                            <a:latin typeface="Cambria Math" panose="02040503050406030204" pitchFamily="18" charset="0"/>
                            <a:cs typeface="+mn-ea"/>
                          </a:rPr>
                          <m:t>0</m:t>
                        </m:r>
                      </m:sub>
                      <m:sup>
                        <m:r>
                          <a:rPr lang="en-US" altLang="zh-CN" sz="2000" b="0" i="1" smtClean="0">
                            <a:solidFill>
                              <a:schemeClr val="accent1">
                                <a:lumMod val="75000"/>
                              </a:schemeClr>
                            </a:solidFill>
                            <a:latin typeface="Cambria Math" panose="02040503050406030204" pitchFamily="18" charset="0"/>
                            <a:cs typeface="+mn-ea"/>
                          </a:rPr>
                          <m:t>(1)</m:t>
                        </m:r>
                      </m:sup>
                    </m:sSubSup>
                  </m:oMath>
                </a14:m>
                <a:r>
                  <a:rPr lang="zh-CN" altLang="en-US" sz="2000" dirty="0">
                    <a:solidFill>
                      <a:schemeClr val="accent1">
                        <a:lumMod val="75000"/>
                      </a:schemeClr>
                    </a:solidFill>
                    <a:latin typeface="黑体" panose="02010609060101010101" pitchFamily="49" charset="-122"/>
                    <a:cs typeface="+mn-ea"/>
                  </a:rPr>
                  <a:t>。初始值是由预测者估计或指定的。当时间序列的数据较多，比如在 </a:t>
                </a:r>
                <a:r>
                  <a:rPr lang="en-US" altLang="zh-CN" sz="2000" dirty="0">
                    <a:solidFill>
                      <a:schemeClr val="accent1">
                        <a:lumMod val="75000"/>
                      </a:schemeClr>
                    </a:solidFill>
                    <a:latin typeface="黑体" panose="02010609060101010101" pitchFamily="49" charset="-122"/>
                    <a:cs typeface="+mn-ea"/>
                  </a:rPr>
                  <a:t>20 </a:t>
                </a:r>
                <a:r>
                  <a:rPr lang="zh-CN" altLang="en-US" sz="2000" dirty="0">
                    <a:solidFill>
                      <a:schemeClr val="accent1">
                        <a:lumMod val="75000"/>
                      </a:schemeClr>
                    </a:solidFill>
                    <a:latin typeface="黑体" panose="02010609060101010101" pitchFamily="49" charset="-122"/>
                    <a:cs typeface="+mn-ea"/>
                  </a:rPr>
                  <a:t>个以上时，初始值对以后的预测值影响很少，可选用第一期数据为初始值。如果时间序列的数据较少，在 </a:t>
                </a:r>
                <a:r>
                  <a:rPr lang="en-US" altLang="zh-CN" sz="2000" dirty="0">
                    <a:solidFill>
                      <a:schemeClr val="accent1">
                        <a:lumMod val="75000"/>
                      </a:schemeClr>
                    </a:solidFill>
                    <a:latin typeface="黑体" panose="02010609060101010101" pitchFamily="49" charset="-122"/>
                    <a:cs typeface="+mn-ea"/>
                  </a:rPr>
                  <a:t>20</a:t>
                </a:r>
                <a:r>
                  <a:rPr lang="zh-CN" altLang="en-US" sz="2000" dirty="0">
                    <a:solidFill>
                      <a:schemeClr val="accent1">
                        <a:lumMod val="75000"/>
                      </a:schemeClr>
                    </a:solidFill>
                    <a:latin typeface="黑体" panose="02010609060101010101" pitchFamily="49" charset="-122"/>
                    <a:cs typeface="+mn-ea"/>
                  </a:rPr>
                  <a:t>个以下时，初始值对以后的预测值影响很大，这时，就必须认真研究如何正确确定初始值。一般以最初几期实际值的平均值作为初始值。</a:t>
                </a:r>
                <a:endParaRPr lang="en-US" altLang="zh-CN" sz="2000" dirty="0">
                  <a:solidFill>
                    <a:schemeClr val="accent1">
                      <a:lumMod val="75000"/>
                    </a:schemeClr>
                  </a:solidFill>
                  <a:latin typeface="黑体" panose="02010609060101010101" pitchFamily="49" charset="-122"/>
                  <a:cs typeface="+mn-ea"/>
                </a:endParaRPr>
              </a:p>
            </p:txBody>
          </p:sp>
        </mc:Choice>
        <mc:Fallback>
          <p:sp>
            <p:nvSpPr>
              <p:cNvPr id="15" name="Rectangle 26">
                <a:extLst>
                  <a:ext uri="{FF2B5EF4-FFF2-40B4-BE49-F238E27FC236}">
                    <a16:creationId xmlns:a16="http://schemas.microsoft.com/office/drawing/2014/main" id="{46A2605C-C57D-4582-83D8-48502F9E96A4}"/>
                  </a:ext>
                </a:extLst>
              </p:cNvPr>
              <p:cNvSpPr>
                <a:spLocks noRot="1" noChangeAspect="1" noMove="1" noResize="1" noEditPoints="1" noAdjustHandles="1" noChangeArrowheads="1" noChangeShapeType="1" noTextEdit="1"/>
              </p:cNvSpPr>
              <p:nvPr/>
            </p:nvSpPr>
            <p:spPr>
              <a:xfrm>
                <a:off x="2181225" y="1312069"/>
                <a:ext cx="10032494" cy="1989558"/>
              </a:xfrm>
              <a:prstGeom prst="rect">
                <a:avLst/>
              </a:prstGeom>
              <a:blipFill>
                <a:blip r:embed="rId3"/>
                <a:stretch>
                  <a:fillRect l="-608" r="-365" b="-42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555230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指数平滑法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4" name="Pentagon 33">
            <a:extLst>
              <a:ext uri="{FF2B5EF4-FFF2-40B4-BE49-F238E27FC236}">
                <a16:creationId xmlns:a16="http://schemas.microsoft.com/office/drawing/2014/main" id="{FD1CE398-DEA0-469E-BD67-B5965BE51300}"/>
              </a:ext>
            </a:extLst>
          </p:cNvPr>
          <p:cNvSpPr/>
          <p:nvPr/>
        </p:nvSpPr>
        <p:spPr>
          <a:xfrm>
            <a:off x="1556535" y="1345741"/>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5" name="Rectangle 26">
            <a:extLst>
              <a:ext uri="{FF2B5EF4-FFF2-40B4-BE49-F238E27FC236}">
                <a16:creationId xmlns:a16="http://schemas.microsoft.com/office/drawing/2014/main" id="{46A2605C-C57D-4582-83D8-48502F9E96A4}"/>
              </a:ext>
            </a:extLst>
          </p:cNvPr>
          <p:cNvSpPr/>
          <p:nvPr/>
        </p:nvSpPr>
        <p:spPr>
          <a:xfrm>
            <a:off x="2181225" y="1312069"/>
            <a:ext cx="10032494" cy="786986"/>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cs typeface="+mn-ea"/>
              </a:rPr>
              <a:t>例子</a:t>
            </a:r>
            <a:r>
              <a:rPr lang="en-US" altLang="zh-CN" sz="2000" dirty="0">
                <a:solidFill>
                  <a:schemeClr val="accent1">
                    <a:lumMod val="75000"/>
                  </a:schemeClr>
                </a:solidFill>
                <a:latin typeface="黑体" panose="02010609060101010101" pitchFamily="49" charset="-122"/>
                <a:cs typeface="+mn-ea"/>
              </a:rPr>
              <a:t>(e04.m)</a:t>
            </a:r>
            <a:r>
              <a:rPr lang="zh-CN" altLang="en-US" sz="2000" dirty="0">
                <a:solidFill>
                  <a:schemeClr val="accent1">
                    <a:lumMod val="75000"/>
                  </a:schemeClr>
                </a:solidFill>
                <a:latin typeface="黑体" panose="02010609060101010101" pitchFamily="49" charset="-122"/>
                <a:cs typeface="+mn-ea"/>
              </a:rPr>
              <a:t>：某市 </a:t>
            </a:r>
            <a:r>
              <a:rPr lang="en-US" altLang="zh-CN" sz="2000" dirty="0">
                <a:solidFill>
                  <a:schemeClr val="accent1">
                    <a:lumMod val="75000"/>
                  </a:schemeClr>
                </a:solidFill>
                <a:latin typeface="黑体" panose="02010609060101010101" pitchFamily="49" charset="-122"/>
                <a:cs typeface="+mn-ea"/>
              </a:rPr>
              <a:t>1976</a:t>
            </a:r>
            <a:r>
              <a:rPr lang="zh-CN" altLang="en-US" sz="2000" dirty="0">
                <a:solidFill>
                  <a:schemeClr val="accent1">
                    <a:lumMod val="75000"/>
                  </a:schemeClr>
                </a:solidFill>
                <a:latin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cs typeface="+mn-ea"/>
              </a:rPr>
              <a:t>1987 </a:t>
            </a:r>
            <a:r>
              <a:rPr lang="zh-CN" altLang="en-US" sz="2000" dirty="0">
                <a:solidFill>
                  <a:schemeClr val="accent1">
                    <a:lumMod val="75000"/>
                  </a:schemeClr>
                </a:solidFill>
                <a:latin typeface="黑体" panose="02010609060101010101" pitchFamily="49" charset="-122"/>
                <a:cs typeface="+mn-ea"/>
              </a:rPr>
              <a:t>年某种电器销售额如下表所示。试预测 </a:t>
            </a:r>
            <a:r>
              <a:rPr lang="en-US" altLang="zh-CN" sz="2000" dirty="0">
                <a:solidFill>
                  <a:schemeClr val="accent1">
                    <a:lumMod val="75000"/>
                  </a:schemeClr>
                </a:solidFill>
                <a:latin typeface="黑体" panose="02010609060101010101" pitchFamily="49" charset="-122"/>
                <a:cs typeface="+mn-ea"/>
              </a:rPr>
              <a:t>1988 </a:t>
            </a:r>
            <a:r>
              <a:rPr lang="zh-CN" altLang="en-US" sz="2000" dirty="0">
                <a:solidFill>
                  <a:schemeClr val="accent1">
                    <a:lumMod val="75000"/>
                  </a:schemeClr>
                </a:solidFill>
                <a:latin typeface="黑体" panose="02010609060101010101" pitchFamily="49" charset="-122"/>
                <a:cs typeface="+mn-ea"/>
              </a:rPr>
              <a:t>年该电器销售额。</a:t>
            </a:r>
            <a:endParaRPr lang="en-US" altLang="zh-CN" sz="2000" dirty="0">
              <a:solidFill>
                <a:schemeClr val="accent1">
                  <a:lumMod val="75000"/>
                </a:schemeClr>
              </a:solidFill>
              <a:latin typeface="黑体" panose="02010609060101010101" pitchFamily="49" charset="-122"/>
              <a:cs typeface="+mn-ea"/>
            </a:endParaRPr>
          </a:p>
        </p:txBody>
      </p:sp>
      <p:pic>
        <p:nvPicPr>
          <p:cNvPr id="2" name="图片 1">
            <a:extLst>
              <a:ext uri="{FF2B5EF4-FFF2-40B4-BE49-F238E27FC236}">
                <a16:creationId xmlns:a16="http://schemas.microsoft.com/office/drawing/2014/main" id="{336F4354-5CEE-4493-B854-0499F91DFA99}"/>
              </a:ext>
            </a:extLst>
          </p:cNvPr>
          <p:cNvPicPr>
            <a:picLocks noChangeAspect="1"/>
          </p:cNvPicPr>
          <p:nvPr/>
        </p:nvPicPr>
        <p:blipFill>
          <a:blip r:embed="rId3"/>
          <a:stretch>
            <a:fillRect/>
          </a:stretch>
        </p:blipFill>
        <p:spPr>
          <a:xfrm>
            <a:off x="2225384" y="2200531"/>
            <a:ext cx="9232829" cy="3845034"/>
          </a:xfrm>
          <a:prstGeom prst="rect">
            <a:avLst/>
          </a:prstGeom>
        </p:spPr>
      </p:pic>
    </p:spTree>
    <p:extLst>
      <p:ext uri="{BB962C8B-B14F-4D97-AF65-F5344CB8AC3E}">
        <p14:creationId xmlns:p14="http://schemas.microsoft.com/office/powerpoint/2010/main" val="95474791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指数平滑法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4" name="Pentagon 33">
            <a:extLst>
              <a:ext uri="{FF2B5EF4-FFF2-40B4-BE49-F238E27FC236}">
                <a16:creationId xmlns:a16="http://schemas.microsoft.com/office/drawing/2014/main" id="{FD1CE398-DEA0-469E-BD67-B5965BE51300}"/>
              </a:ext>
            </a:extLst>
          </p:cNvPr>
          <p:cNvSpPr/>
          <p:nvPr/>
        </p:nvSpPr>
        <p:spPr>
          <a:xfrm>
            <a:off x="1556535" y="1345741"/>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5" name="Rectangle 26">
                <a:extLst>
                  <a:ext uri="{FF2B5EF4-FFF2-40B4-BE49-F238E27FC236}">
                    <a16:creationId xmlns:a16="http://schemas.microsoft.com/office/drawing/2014/main" id="{46A2605C-C57D-4582-83D8-48502F9E96A4}"/>
                  </a:ext>
                </a:extLst>
              </p:cNvPr>
              <p:cNvSpPr/>
              <p:nvPr/>
            </p:nvSpPr>
            <p:spPr>
              <a:xfrm>
                <a:off x="2181225" y="1312069"/>
                <a:ext cx="10032494" cy="951903"/>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cs typeface="+mn-ea"/>
                  </a:rPr>
                  <a:t>解：采用指数平滑法，并分别取</a:t>
                </a:r>
                <a:r>
                  <a:rPr lang="en-US" altLang="zh-CN" sz="2000" dirty="0">
                    <a:solidFill>
                      <a:schemeClr val="accent1">
                        <a:lumMod val="75000"/>
                      </a:schemeClr>
                    </a:solidFill>
                    <a:latin typeface="黑体" panose="02010609060101010101" pitchFamily="49" charset="-122"/>
                    <a:cs typeface="+mn-ea"/>
                  </a:rPr>
                  <a:t>α=0.2,0.5</a:t>
                </a:r>
                <a:r>
                  <a:rPr lang="zh-CN" altLang="en-US" sz="2000" dirty="0">
                    <a:solidFill>
                      <a:schemeClr val="accent1">
                        <a:lumMod val="75000"/>
                      </a:schemeClr>
                    </a:solidFill>
                    <a:latin typeface="黑体" panose="02010609060101010101" pitchFamily="49" charset="-122"/>
                    <a:cs typeface="+mn-ea"/>
                  </a:rPr>
                  <a:t>和</a:t>
                </a:r>
                <a:r>
                  <a:rPr lang="en-US" altLang="zh-CN" sz="2000" dirty="0">
                    <a:solidFill>
                      <a:schemeClr val="accent1">
                        <a:lumMod val="75000"/>
                      </a:schemeClr>
                    </a:solidFill>
                    <a:latin typeface="黑体" panose="02010609060101010101" pitchFamily="49" charset="-122"/>
                    <a:cs typeface="+mn-ea"/>
                  </a:rPr>
                  <a:t>0.8</a:t>
                </a:r>
                <a:r>
                  <a:rPr lang="zh-CN" altLang="en-US" sz="2000" dirty="0">
                    <a:solidFill>
                      <a:schemeClr val="accent1">
                        <a:lumMod val="75000"/>
                      </a:schemeClr>
                    </a:solidFill>
                    <a:latin typeface="黑体" panose="02010609060101010101" pitchFamily="49" charset="-122"/>
                    <a:cs typeface="+mn-ea"/>
                  </a:rPr>
                  <a:t>进行计算，初始值：</a:t>
                </a:r>
                <a14:m>
                  <m:oMath xmlns:m="http://schemas.openxmlformats.org/officeDocument/2006/math">
                    <m:sSubSup>
                      <m:sSubSupPr>
                        <m:ctrlPr>
                          <a:rPr lang="en-US" altLang="zh-CN" sz="2000" b="0" i="1" smtClean="0">
                            <a:solidFill>
                              <a:schemeClr val="accent1">
                                <a:lumMod val="75000"/>
                              </a:schemeClr>
                            </a:solidFill>
                            <a:latin typeface="Cambria Math" panose="02040503050406030204" pitchFamily="18" charset="0"/>
                            <a:cs typeface="+mn-ea"/>
                          </a:rPr>
                        </m:ctrlPr>
                      </m:sSubSupPr>
                      <m:e>
                        <m:r>
                          <a:rPr lang="en-US" altLang="zh-CN" sz="2000" b="0" i="1" smtClean="0">
                            <a:solidFill>
                              <a:schemeClr val="accent1">
                                <a:lumMod val="75000"/>
                              </a:schemeClr>
                            </a:solidFill>
                            <a:latin typeface="Cambria Math" panose="02040503050406030204" pitchFamily="18" charset="0"/>
                            <a:cs typeface="+mn-ea"/>
                          </a:rPr>
                          <m:t>𝑆</m:t>
                        </m:r>
                      </m:e>
                      <m:sub>
                        <m:r>
                          <a:rPr lang="en-US" altLang="zh-CN" sz="2000" b="0" i="1" smtClean="0">
                            <a:solidFill>
                              <a:schemeClr val="accent1">
                                <a:lumMod val="75000"/>
                              </a:schemeClr>
                            </a:solidFill>
                            <a:latin typeface="Cambria Math" panose="02040503050406030204" pitchFamily="18" charset="0"/>
                            <a:cs typeface="+mn-ea"/>
                          </a:rPr>
                          <m:t>0</m:t>
                        </m:r>
                      </m:sub>
                      <m:sup>
                        <m:r>
                          <a:rPr lang="en-US" altLang="zh-CN" sz="2000" b="0" i="1" smtClean="0">
                            <a:solidFill>
                              <a:schemeClr val="accent1">
                                <a:lumMod val="75000"/>
                              </a:schemeClr>
                            </a:solidFill>
                            <a:latin typeface="Cambria Math" panose="02040503050406030204" pitchFamily="18" charset="0"/>
                            <a:cs typeface="+mn-ea"/>
                          </a:rPr>
                          <m:t>(1)</m:t>
                        </m:r>
                      </m:sup>
                    </m:sSubSup>
                    <m:r>
                      <a:rPr lang="en-US" altLang="zh-CN" sz="2000" b="0" i="1" smtClean="0">
                        <a:solidFill>
                          <a:schemeClr val="accent1">
                            <a:lumMod val="75000"/>
                          </a:schemeClr>
                        </a:solidFill>
                        <a:latin typeface="Cambria Math" panose="02040503050406030204" pitchFamily="18" charset="0"/>
                        <a:cs typeface="+mn-ea"/>
                      </a:rPr>
                      <m:t>=</m:t>
                    </m:r>
                    <m:f>
                      <m:fPr>
                        <m:ctrlPr>
                          <a:rPr lang="en-US" altLang="zh-CN" sz="2000" b="0" i="1" smtClean="0">
                            <a:solidFill>
                              <a:schemeClr val="accent1">
                                <a:lumMod val="75000"/>
                              </a:schemeClr>
                            </a:solidFill>
                            <a:latin typeface="Cambria Math" panose="02040503050406030204" pitchFamily="18" charset="0"/>
                            <a:cs typeface="+mn-ea"/>
                          </a:rPr>
                        </m:ctrlPr>
                      </m:fPr>
                      <m:num>
                        <m:sSub>
                          <m:sSubPr>
                            <m:ctrlPr>
                              <a:rPr lang="en-US" altLang="zh-CN" sz="2000" b="0" i="1" smtClean="0">
                                <a:solidFill>
                                  <a:schemeClr val="accent1">
                                    <a:lumMod val="75000"/>
                                  </a:schemeClr>
                                </a:solidFill>
                                <a:latin typeface="Cambria Math" panose="02040503050406030204" pitchFamily="18" charset="0"/>
                                <a:cs typeface="+mn-ea"/>
                              </a:rPr>
                            </m:ctrlPr>
                          </m:sSubPr>
                          <m:e>
                            <m:r>
                              <a:rPr lang="en-US" altLang="zh-CN" sz="2000" b="0" i="1" smtClean="0">
                                <a:solidFill>
                                  <a:schemeClr val="accent1">
                                    <a:lumMod val="75000"/>
                                  </a:schemeClr>
                                </a:solidFill>
                                <a:latin typeface="Cambria Math" panose="02040503050406030204" pitchFamily="18" charset="0"/>
                                <a:cs typeface="+mn-ea"/>
                              </a:rPr>
                              <m:t>𝑦</m:t>
                            </m:r>
                          </m:e>
                          <m:sub>
                            <m:r>
                              <a:rPr lang="en-US" altLang="zh-CN" sz="2000" b="0" i="1" smtClean="0">
                                <a:solidFill>
                                  <a:schemeClr val="accent1">
                                    <a:lumMod val="75000"/>
                                  </a:schemeClr>
                                </a:solidFill>
                                <a:latin typeface="Cambria Math" panose="02040503050406030204" pitchFamily="18" charset="0"/>
                                <a:cs typeface="+mn-ea"/>
                              </a:rPr>
                              <m:t>1</m:t>
                            </m:r>
                          </m:sub>
                        </m:sSub>
                        <m:r>
                          <a:rPr lang="en-US" altLang="zh-CN" sz="2000" b="0" i="1" smtClean="0">
                            <a:solidFill>
                              <a:schemeClr val="accent1">
                                <a:lumMod val="75000"/>
                              </a:schemeClr>
                            </a:solidFill>
                            <a:latin typeface="Cambria Math" panose="02040503050406030204" pitchFamily="18" charset="0"/>
                            <a:cs typeface="+mn-ea"/>
                          </a:rPr>
                          <m:t>+</m:t>
                        </m:r>
                        <m:sSub>
                          <m:sSubPr>
                            <m:ctrlPr>
                              <a:rPr lang="en-US" altLang="zh-CN" sz="2000" b="0" i="1" smtClean="0">
                                <a:solidFill>
                                  <a:schemeClr val="accent1">
                                    <a:lumMod val="75000"/>
                                  </a:schemeClr>
                                </a:solidFill>
                                <a:latin typeface="Cambria Math" panose="02040503050406030204" pitchFamily="18" charset="0"/>
                                <a:cs typeface="+mn-ea"/>
                              </a:rPr>
                            </m:ctrlPr>
                          </m:sSubPr>
                          <m:e>
                            <m:r>
                              <a:rPr lang="en-US" altLang="zh-CN" sz="2000" b="0" i="1" smtClean="0">
                                <a:solidFill>
                                  <a:schemeClr val="accent1">
                                    <a:lumMod val="75000"/>
                                  </a:schemeClr>
                                </a:solidFill>
                                <a:latin typeface="Cambria Math" panose="02040503050406030204" pitchFamily="18" charset="0"/>
                                <a:cs typeface="+mn-ea"/>
                              </a:rPr>
                              <m:t>𝑦</m:t>
                            </m:r>
                          </m:e>
                          <m:sub>
                            <m:r>
                              <a:rPr lang="en-US" altLang="zh-CN" sz="2000" b="0" i="1" smtClean="0">
                                <a:solidFill>
                                  <a:schemeClr val="accent1">
                                    <a:lumMod val="75000"/>
                                  </a:schemeClr>
                                </a:solidFill>
                                <a:latin typeface="Cambria Math" panose="02040503050406030204" pitchFamily="18" charset="0"/>
                                <a:cs typeface="+mn-ea"/>
                              </a:rPr>
                              <m:t>2</m:t>
                            </m:r>
                          </m:sub>
                        </m:sSub>
                      </m:num>
                      <m:den>
                        <m:r>
                          <a:rPr lang="en-US" altLang="zh-CN" sz="2000" b="0" i="1" smtClean="0">
                            <a:solidFill>
                              <a:schemeClr val="accent1">
                                <a:lumMod val="75000"/>
                              </a:schemeClr>
                            </a:solidFill>
                            <a:latin typeface="Cambria Math" panose="02040503050406030204" pitchFamily="18" charset="0"/>
                            <a:cs typeface="+mn-ea"/>
                          </a:rPr>
                          <m:t>2</m:t>
                        </m:r>
                      </m:den>
                    </m:f>
                    <m:r>
                      <a:rPr lang="en-US" altLang="zh-CN" sz="2000" b="0" i="1" smtClean="0">
                        <a:solidFill>
                          <a:schemeClr val="accent1">
                            <a:lumMod val="75000"/>
                          </a:schemeClr>
                        </a:solidFill>
                        <a:latin typeface="Cambria Math" panose="02040503050406030204" pitchFamily="18" charset="0"/>
                        <a:cs typeface="+mn-ea"/>
                      </a:rPr>
                      <m:t>=51</m:t>
                    </m:r>
                    <m:r>
                      <a:rPr lang="zh-CN" altLang="en-US" sz="2000" i="1">
                        <a:solidFill>
                          <a:schemeClr val="accent1">
                            <a:lumMod val="75000"/>
                          </a:schemeClr>
                        </a:solidFill>
                        <a:latin typeface="Cambria Math" panose="02040503050406030204" pitchFamily="18" charset="0"/>
                        <a:cs typeface="+mn-ea"/>
                      </a:rPr>
                      <m:t>，</m:t>
                    </m:r>
                  </m:oMath>
                </a14:m>
                <a:r>
                  <a:rPr lang="zh-CN" altLang="en-US" sz="2000" dirty="0">
                    <a:solidFill>
                      <a:schemeClr val="accent1">
                        <a:lumMod val="75000"/>
                      </a:schemeClr>
                    </a:solidFill>
                    <a:latin typeface="黑体" panose="02010609060101010101" pitchFamily="49" charset="-122"/>
                    <a:cs typeface="+mn-ea"/>
                  </a:rPr>
                  <a:t>根据预测公式将预测值计算出来列于下表中。</a:t>
                </a:r>
                <a:endParaRPr lang="en-US" altLang="zh-CN" sz="2000" dirty="0">
                  <a:solidFill>
                    <a:schemeClr val="accent1">
                      <a:lumMod val="75000"/>
                    </a:schemeClr>
                  </a:solidFill>
                  <a:latin typeface="黑体" panose="02010609060101010101" pitchFamily="49" charset="-122"/>
                  <a:cs typeface="+mn-ea"/>
                </a:endParaRPr>
              </a:p>
            </p:txBody>
          </p:sp>
        </mc:Choice>
        <mc:Fallback>
          <p:sp>
            <p:nvSpPr>
              <p:cNvPr id="15" name="Rectangle 26">
                <a:extLst>
                  <a:ext uri="{FF2B5EF4-FFF2-40B4-BE49-F238E27FC236}">
                    <a16:creationId xmlns:a16="http://schemas.microsoft.com/office/drawing/2014/main" id="{46A2605C-C57D-4582-83D8-48502F9E96A4}"/>
                  </a:ext>
                </a:extLst>
              </p:cNvPr>
              <p:cNvSpPr>
                <a:spLocks noRot="1" noChangeAspect="1" noMove="1" noResize="1" noEditPoints="1" noAdjustHandles="1" noChangeArrowheads="1" noChangeShapeType="1" noTextEdit="1"/>
              </p:cNvSpPr>
              <p:nvPr/>
            </p:nvSpPr>
            <p:spPr>
              <a:xfrm>
                <a:off x="2181225" y="1312069"/>
                <a:ext cx="10032494" cy="951903"/>
              </a:xfrm>
              <a:prstGeom prst="rect">
                <a:avLst/>
              </a:prstGeom>
              <a:blipFill>
                <a:blip r:embed="rId3"/>
                <a:stretch>
                  <a:fillRect l="-608" b="-9615"/>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464661F5-8AB7-4194-8C8E-A6D36379EA2A}"/>
              </a:ext>
            </a:extLst>
          </p:cNvPr>
          <p:cNvPicPr>
            <a:picLocks noChangeAspect="1"/>
          </p:cNvPicPr>
          <p:nvPr/>
        </p:nvPicPr>
        <p:blipFill>
          <a:blip r:embed="rId4"/>
          <a:stretch>
            <a:fillRect/>
          </a:stretch>
        </p:blipFill>
        <p:spPr>
          <a:xfrm>
            <a:off x="2220580" y="2200531"/>
            <a:ext cx="9232829" cy="3845034"/>
          </a:xfrm>
          <a:prstGeom prst="rect">
            <a:avLst/>
          </a:prstGeom>
        </p:spPr>
      </p:pic>
    </p:spTree>
    <p:extLst>
      <p:ext uri="{BB962C8B-B14F-4D97-AF65-F5344CB8AC3E}">
        <p14:creationId xmlns:p14="http://schemas.microsoft.com/office/powerpoint/2010/main" val="185694694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指数平滑法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4" name="Pentagon 33">
            <a:extLst>
              <a:ext uri="{FF2B5EF4-FFF2-40B4-BE49-F238E27FC236}">
                <a16:creationId xmlns:a16="http://schemas.microsoft.com/office/drawing/2014/main" id="{FD1CE398-DEA0-469E-BD67-B5965BE51300}"/>
              </a:ext>
            </a:extLst>
          </p:cNvPr>
          <p:cNvSpPr/>
          <p:nvPr/>
        </p:nvSpPr>
        <p:spPr>
          <a:xfrm>
            <a:off x="1556535" y="1345741"/>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5" name="Rectangle 26">
                <a:extLst>
                  <a:ext uri="{FF2B5EF4-FFF2-40B4-BE49-F238E27FC236}">
                    <a16:creationId xmlns:a16="http://schemas.microsoft.com/office/drawing/2014/main" id="{46A2605C-C57D-4582-83D8-48502F9E96A4}"/>
                  </a:ext>
                </a:extLst>
              </p:cNvPr>
              <p:cNvSpPr/>
              <p:nvPr/>
            </p:nvSpPr>
            <p:spPr>
              <a:xfrm>
                <a:off x="2181225" y="1312069"/>
                <a:ext cx="10032494" cy="3372309"/>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cs typeface="+mn-ea"/>
                  </a:rPr>
                  <a:t>从表中可以看出，</a:t>
                </a:r>
                <a:r>
                  <a:rPr lang="en-US" altLang="zh-CN" sz="2000" dirty="0">
                    <a:solidFill>
                      <a:schemeClr val="accent1">
                        <a:lumMod val="75000"/>
                      </a:schemeClr>
                    </a:solidFill>
                    <a:latin typeface="黑体" panose="02010609060101010101" pitchFamily="49" charset="-122"/>
                    <a:cs typeface="+mn-ea"/>
                  </a:rPr>
                  <a:t>α=0.2,0.5</a:t>
                </a:r>
                <a:r>
                  <a:rPr lang="zh-CN" altLang="en-US" sz="2000" dirty="0">
                    <a:solidFill>
                      <a:schemeClr val="accent1">
                        <a:lumMod val="75000"/>
                      </a:schemeClr>
                    </a:solidFill>
                    <a:latin typeface="黑体" panose="02010609060101010101" pitchFamily="49" charset="-122"/>
                    <a:cs typeface="+mn-ea"/>
                  </a:rPr>
                  <a:t>和</a:t>
                </a:r>
                <a:r>
                  <a:rPr lang="en-US" altLang="zh-CN" sz="2000" dirty="0">
                    <a:solidFill>
                      <a:schemeClr val="accent1">
                        <a:lumMod val="75000"/>
                      </a:schemeClr>
                    </a:solidFill>
                    <a:latin typeface="黑体" panose="02010609060101010101" pitchFamily="49" charset="-122"/>
                    <a:cs typeface="+mn-ea"/>
                  </a:rPr>
                  <a:t>0.8</a:t>
                </a:r>
                <a:r>
                  <a:rPr lang="zh-CN" altLang="en-US" sz="2000" dirty="0">
                    <a:solidFill>
                      <a:schemeClr val="accent1">
                        <a:lumMod val="75000"/>
                      </a:schemeClr>
                    </a:solidFill>
                    <a:latin typeface="黑体" panose="02010609060101010101" pitchFamily="49" charset="-122"/>
                    <a:cs typeface="+mn-ea"/>
                  </a:rPr>
                  <a:t>时，预测值是很不相同的。究竟</a:t>
                </a:r>
                <a:r>
                  <a:rPr lang="en-US" altLang="zh-CN" sz="2000" dirty="0">
                    <a:solidFill>
                      <a:schemeClr val="accent1">
                        <a:lumMod val="75000"/>
                      </a:schemeClr>
                    </a:solidFill>
                    <a:latin typeface="黑体" panose="02010609060101010101" pitchFamily="49" charset="-122"/>
                    <a:cs typeface="+mn-ea"/>
                  </a:rPr>
                  <a:t>α</a:t>
                </a:r>
                <a:r>
                  <a:rPr lang="zh-CN" altLang="en-US" sz="2000" dirty="0">
                    <a:solidFill>
                      <a:schemeClr val="accent1">
                        <a:lumMod val="75000"/>
                      </a:schemeClr>
                    </a:solidFill>
                    <a:latin typeface="黑体" panose="02010609060101010101" pitchFamily="49" charset="-122"/>
                    <a:cs typeface="+mn-ea"/>
                  </a:rPr>
                  <a:t>取何值为好，可通过计算它们的预测标准误差 </a:t>
                </a:r>
                <a:r>
                  <a:rPr lang="en-US" altLang="zh-CN" sz="2000" dirty="0">
                    <a:solidFill>
                      <a:schemeClr val="accent1">
                        <a:lumMod val="75000"/>
                      </a:schemeClr>
                    </a:solidFill>
                    <a:latin typeface="黑体" panose="02010609060101010101" pitchFamily="49" charset="-122"/>
                    <a:cs typeface="+mn-ea"/>
                  </a:rPr>
                  <a:t>S </a:t>
                </a:r>
                <a:r>
                  <a:rPr lang="zh-CN" altLang="en-US" sz="2000" dirty="0">
                    <a:solidFill>
                      <a:schemeClr val="accent1">
                        <a:lumMod val="75000"/>
                      </a:schemeClr>
                    </a:solidFill>
                    <a:latin typeface="黑体" panose="02010609060101010101" pitchFamily="49" charset="-122"/>
                    <a:cs typeface="+mn-ea"/>
                  </a:rPr>
                  <a:t>，选取使</a:t>
                </a:r>
                <a:r>
                  <a:rPr lang="en-US" altLang="zh-CN" sz="2000" dirty="0">
                    <a:solidFill>
                      <a:schemeClr val="accent1">
                        <a:lumMod val="75000"/>
                      </a:schemeClr>
                    </a:solidFill>
                    <a:latin typeface="黑体" panose="02010609060101010101" pitchFamily="49" charset="-122"/>
                    <a:cs typeface="+mn-ea"/>
                  </a:rPr>
                  <a:t>S</a:t>
                </a:r>
                <a:r>
                  <a:rPr lang="zh-CN" altLang="en-US" sz="2000" dirty="0">
                    <a:solidFill>
                      <a:schemeClr val="accent1">
                        <a:lumMod val="75000"/>
                      </a:schemeClr>
                    </a:solidFill>
                    <a:latin typeface="黑体" panose="02010609060101010101" pitchFamily="49" charset="-122"/>
                    <a:cs typeface="+mn-ea"/>
                  </a:rPr>
                  <a:t>较小的那个</a:t>
                </a:r>
                <a:r>
                  <a:rPr lang="en-US" altLang="zh-CN" sz="2000" dirty="0">
                    <a:solidFill>
                      <a:schemeClr val="accent1">
                        <a:lumMod val="75000"/>
                      </a:schemeClr>
                    </a:solidFill>
                    <a:latin typeface="黑体" panose="02010609060101010101" pitchFamily="49" charset="-122"/>
                    <a:cs typeface="+mn-ea"/>
                  </a:rPr>
                  <a:t>α</a:t>
                </a:r>
                <a:r>
                  <a:rPr lang="zh-CN" altLang="en-US" sz="2000" dirty="0">
                    <a:solidFill>
                      <a:schemeClr val="accent1">
                        <a:lumMod val="75000"/>
                      </a:schemeClr>
                    </a:solidFill>
                    <a:latin typeface="黑体" panose="02010609060101010101" pitchFamily="49" charset="-122"/>
                    <a:cs typeface="+mn-ea"/>
                  </a:rPr>
                  <a:t>值。预测的标准误差见下表。</a:t>
                </a: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cs typeface="+mn-ea"/>
                  </a:rPr>
                  <a:t>计算结果表明：</a:t>
                </a:r>
                <a:r>
                  <a:rPr lang="en-US" altLang="zh-CN" sz="2000" dirty="0">
                    <a:solidFill>
                      <a:schemeClr val="accent1">
                        <a:lumMod val="75000"/>
                      </a:schemeClr>
                    </a:solidFill>
                    <a:latin typeface="黑体" panose="02010609060101010101" pitchFamily="49" charset="-122"/>
                    <a:cs typeface="+mn-ea"/>
                  </a:rPr>
                  <a:t>α=0.2</a:t>
                </a:r>
                <a:r>
                  <a:rPr lang="zh-CN" altLang="en-US" sz="2000" dirty="0">
                    <a:solidFill>
                      <a:schemeClr val="accent1">
                        <a:lumMod val="75000"/>
                      </a:schemeClr>
                    </a:solidFill>
                    <a:latin typeface="黑体" panose="02010609060101010101" pitchFamily="49" charset="-122"/>
                    <a:cs typeface="+mn-ea"/>
                  </a:rPr>
                  <a:t>时，</a:t>
                </a:r>
                <a:r>
                  <a:rPr lang="en-US" altLang="zh-CN" sz="2000" dirty="0">
                    <a:solidFill>
                      <a:schemeClr val="accent1">
                        <a:lumMod val="75000"/>
                      </a:schemeClr>
                    </a:solidFill>
                    <a:latin typeface="黑体" panose="02010609060101010101" pitchFamily="49" charset="-122"/>
                    <a:cs typeface="+mn-ea"/>
                  </a:rPr>
                  <a:t>S</a:t>
                </a:r>
                <a:r>
                  <a:rPr lang="zh-CN" altLang="en-US" sz="2000" dirty="0">
                    <a:solidFill>
                      <a:schemeClr val="accent1">
                        <a:lumMod val="75000"/>
                      </a:schemeClr>
                    </a:solidFill>
                    <a:latin typeface="黑体" panose="02010609060101010101" pitchFamily="49" charset="-122"/>
                    <a:cs typeface="+mn-ea"/>
                  </a:rPr>
                  <a:t>较小，故选取该值，预测 </a:t>
                </a:r>
                <a:r>
                  <a:rPr lang="en-US" altLang="zh-CN" sz="2000" dirty="0">
                    <a:solidFill>
                      <a:schemeClr val="accent1">
                        <a:lumMod val="75000"/>
                      </a:schemeClr>
                    </a:solidFill>
                    <a:latin typeface="黑体" panose="02010609060101010101" pitchFamily="49" charset="-122"/>
                    <a:cs typeface="+mn-ea"/>
                  </a:rPr>
                  <a:t>1988 </a:t>
                </a:r>
                <a:r>
                  <a:rPr lang="zh-CN" altLang="en-US" sz="2000" dirty="0">
                    <a:solidFill>
                      <a:schemeClr val="accent1">
                        <a:lumMod val="75000"/>
                      </a:schemeClr>
                    </a:solidFill>
                    <a:latin typeface="黑体" panose="02010609060101010101" pitchFamily="49" charset="-122"/>
                    <a:cs typeface="+mn-ea"/>
                  </a:rPr>
                  <a:t>年该电器销售额为</a:t>
                </a:r>
                <a14:m>
                  <m:oMath xmlns:m="http://schemas.openxmlformats.org/officeDocument/2006/math">
                    <m:sSub>
                      <m:sSubPr>
                        <m:ctrlPr>
                          <a:rPr lang="en-US" altLang="zh-CN" sz="2000" i="1" dirty="0">
                            <a:solidFill>
                              <a:schemeClr val="accent1">
                                <a:lumMod val="75000"/>
                              </a:schemeClr>
                            </a:solidFill>
                            <a:latin typeface="Cambria Math" panose="02040503050406030204" pitchFamily="18" charset="0"/>
                            <a:cs typeface="+mn-ea"/>
                          </a:rPr>
                        </m:ctrlPr>
                      </m:sSubPr>
                      <m:e>
                        <m:acc>
                          <m:accPr>
                            <m:chr m:val="̂"/>
                            <m:ctrlPr>
                              <a:rPr lang="en-US" altLang="zh-CN" sz="2000" i="1" dirty="0">
                                <a:solidFill>
                                  <a:schemeClr val="accent1">
                                    <a:lumMod val="75000"/>
                                  </a:schemeClr>
                                </a:solidFill>
                                <a:latin typeface="Cambria Math" panose="02040503050406030204" pitchFamily="18" charset="0"/>
                                <a:cs typeface="+mn-ea"/>
                              </a:rPr>
                            </m:ctrlPr>
                          </m:accPr>
                          <m:e>
                            <m:r>
                              <a:rPr lang="en-US" altLang="zh-CN" sz="2000" i="1" dirty="0">
                                <a:solidFill>
                                  <a:schemeClr val="accent1">
                                    <a:lumMod val="75000"/>
                                  </a:schemeClr>
                                </a:solidFill>
                                <a:latin typeface="Cambria Math" panose="02040503050406030204" pitchFamily="18" charset="0"/>
                                <a:cs typeface="+mn-ea"/>
                              </a:rPr>
                              <m:t>𝑦</m:t>
                            </m:r>
                          </m:e>
                        </m:acc>
                      </m:e>
                      <m:sub>
                        <m:r>
                          <a:rPr lang="en-US" altLang="zh-CN" sz="2000" b="0" i="1" dirty="0" smtClean="0">
                            <a:solidFill>
                              <a:schemeClr val="accent1">
                                <a:lumMod val="75000"/>
                              </a:schemeClr>
                            </a:solidFill>
                            <a:latin typeface="Cambria Math" panose="02040503050406030204" pitchFamily="18" charset="0"/>
                            <a:cs typeface="+mn-ea"/>
                          </a:rPr>
                          <m:t>1988</m:t>
                        </m:r>
                      </m:sub>
                    </m:sSub>
                    <m:r>
                      <a:rPr lang="en-US" altLang="zh-CN" sz="2000" b="0" i="1" smtClean="0">
                        <a:solidFill>
                          <a:schemeClr val="accent1">
                            <a:lumMod val="75000"/>
                          </a:schemeClr>
                        </a:solidFill>
                        <a:latin typeface="Cambria Math" panose="02040503050406030204" pitchFamily="18" charset="0"/>
                        <a:cs typeface="+mn-ea"/>
                      </a:rPr>
                      <m:t>=51.1754</m:t>
                    </m:r>
                  </m:oMath>
                </a14:m>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cs typeface="+mn-ea"/>
                </a:endParaRPr>
              </a:p>
            </p:txBody>
          </p:sp>
        </mc:Choice>
        <mc:Fallback>
          <p:sp>
            <p:nvSpPr>
              <p:cNvPr id="15" name="Rectangle 26">
                <a:extLst>
                  <a:ext uri="{FF2B5EF4-FFF2-40B4-BE49-F238E27FC236}">
                    <a16:creationId xmlns:a16="http://schemas.microsoft.com/office/drawing/2014/main" id="{46A2605C-C57D-4582-83D8-48502F9E96A4}"/>
                  </a:ext>
                </a:extLst>
              </p:cNvPr>
              <p:cNvSpPr>
                <a:spLocks noRot="1" noChangeAspect="1" noMove="1" noResize="1" noEditPoints="1" noAdjustHandles="1" noChangeArrowheads="1" noChangeShapeType="1" noTextEdit="1"/>
              </p:cNvSpPr>
              <p:nvPr/>
            </p:nvSpPr>
            <p:spPr>
              <a:xfrm>
                <a:off x="2181225" y="1312069"/>
                <a:ext cx="10032494" cy="3372309"/>
              </a:xfrm>
              <a:prstGeom prst="rect">
                <a:avLst/>
              </a:prstGeom>
              <a:blipFill>
                <a:blip r:embed="rId3"/>
                <a:stretch>
                  <a:fillRect l="-608" t="-542" r="-122"/>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732869FB-AF14-4BA4-A773-049BBF1A1EB6}"/>
              </a:ext>
            </a:extLst>
          </p:cNvPr>
          <p:cNvPicPr>
            <a:picLocks noChangeAspect="1"/>
          </p:cNvPicPr>
          <p:nvPr/>
        </p:nvPicPr>
        <p:blipFill rotWithShape="1">
          <a:blip r:embed="rId4"/>
          <a:srcRect t="2862" b="1"/>
          <a:stretch/>
        </p:blipFill>
        <p:spPr>
          <a:xfrm>
            <a:off x="2197201" y="2257711"/>
            <a:ext cx="9746171" cy="1142590"/>
          </a:xfrm>
          <a:prstGeom prst="rect">
            <a:avLst/>
          </a:prstGeom>
        </p:spPr>
      </p:pic>
    </p:spTree>
    <p:extLst>
      <p:ext uri="{BB962C8B-B14F-4D97-AF65-F5344CB8AC3E}">
        <p14:creationId xmlns:p14="http://schemas.microsoft.com/office/powerpoint/2010/main" val="23561104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04</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765079" y="3832566"/>
            <a:ext cx="8790576" cy="830997"/>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6000" kern="0" dirty="0">
                <a:solidFill>
                  <a:schemeClr val="bg1"/>
                </a:solidFill>
                <a:latin typeface="黑体" panose="02010609060101010101" pitchFamily="49" charset="-122"/>
                <a:ea typeface="黑体" panose="02010609060101010101" pitchFamily="49" charset="-122"/>
                <a:sym typeface="Arial" panose="020B0604020202020204" pitchFamily="34" charset="0"/>
              </a:rPr>
              <a:t>小结</a:t>
            </a:r>
            <a:endParaRPr lang="zh-CN" altLang="en-US" sz="9600" kern="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Tree>
    <p:custDataLst>
      <p:tags r:id="rId1"/>
    </p:custDataLst>
    <p:extLst>
      <p:ext uri="{BB962C8B-B14F-4D97-AF65-F5344CB8AC3E}">
        <p14:creationId xmlns:p14="http://schemas.microsoft.com/office/powerpoint/2010/main" val="360196760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nut 44">
            <a:extLst>
              <a:ext uri="{FF2B5EF4-FFF2-40B4-BE49-F238E27FC236}">
                <a16:creationId xmlns:a16="http://schemas.microsoft.com/office/drawing/2014/main" id="{FFAEADBD-77DF-471D-BDDE-D68AB8809788}"/>
              </a:ext>
            </a:extLst>
          </p:cNvPr>
          <p:cNvSpPr/>
          <p:nvPr/>
        </p:nvSpPr>
        <p:spPr>
          <a:xfrm>
            <a:off x="2180903" y="1922016"/>
            <a:ext cx="724494" cy="724494"/>
          </a:xfrm>
          <a:prstGeom prst="donut">
            <a:avLst>
              <a:gd name="adj" fmla="val 680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200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Donut 51">
            <a:extLst>
              <a:ext uri="{FF2B5EF4-FFF2-40B4-BE49-F238E27FC236}">
                <a16:creationId xmlns:a16="http://schemas.microsoft.com/office/drawing/2014/main" id="{7F10B7CE-DF2A-401B-A70D-71EF2E0596B6}"/>
              </a:ext>
            </a:extLst>
          </p:cNvPr>
          <p:cNvSpPr/>
          <p:nvPr/>
        </p:nvSpPr>
        <p:spPr>
          <a:xfrm>
            <a:off x="2180903" y="2977330"/>
            <a:ext cx="724494" cy="724494"/>
          </a:xfrm>
          <a:prstGeom prst="donut">
            <a:avLst>
              <a:gd name="adj" fmla="val 680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200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TextBox 53">
            <a:extLst>
              <a:ext uri="{FF2B5EF4-FFF2-40B4-BE49-F238E27FC236}">
                <a16:creationId xmlns:a16="http://schemas.microsoft.com/office/drawing/2014/main" id="{C5048B4E-6E7E-4682-9E34-32C62E6C1F18}"/>
              </a:ext>
            </a:extLst>
          </p:cNvPr>
          <p:cNvSpPr txBox="1"/>
          <p:nvPr/>
        </p:nvSpPr>
        <p:spPr>
          <a:xfrm>
            <a:off x="4471044" y="2105294"/>
            <a:ext cx="2750419" cy="412613"/>
          </a:xfrm>
          <a:prstGeom prst="rect">
            <a:avLst/>
          </a:prstGeom>
          <a:noFill/>
        </p:spPr>
        <p:txBody>
          <a:bodyPr wrap="square" rtlCol="0">
            <a:spAutoFit/>
          </a:bodyPr>
          <a:lstStyle/>
          <a:p>
            <a:pPr algn="just">
              <a:lnSpc>
                <a:spcPct val="120000"/>
              </a:lnSpc>
            </a:pPr>
            <a:r>
              <a:rPr lang="zh-CN" altLang="en-US"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时间序列建模</a:t>
            </a:r>
            <a:endParaRPr lang="en-GB"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3" name="TextBox 55">
            <a:extLst>
              <a:ext uri="{FF2B5EF4-FFF2-40B4-BE49-F238E27FC236}">
                <a16:creationId xmlns:a16="http://schemas.microsoft.com/office/drawing/2014/main" id="{48C51C1A-18A7-4220-8FBD-62F6C341E31E}"/>
              </a:ext>
            </a:extLst>
          </p:cNvPr>
          <p:cNvSpPr txBox="1"/>
          <p:nvPr/>
        </p:nvSpPr>
        <p:spPr>
          <a:xfrm>
            <a:off x="4902230" y="3213828"/>
            <a:ext cx="1475084" cy="412613"/>
          </a:xfrm>
          <a:prstGeom prst="rect">
            <a:avLst/>
          </a:prstGeom>
          <a:noFill/>
        </p:spPr>
        <p:txBody>
          <a:bodyPr wrap="none" rtlCol="0">
            <a:spAutoFit/>
          </a:bodyPr>
          <a:lstStyle/>
          <a:p>
            <a:pPr algn="just">
              <a:lnSpc>
                <a:spcPct val="120000"/>
              </a:lnSpc>
            </a:pPr>
            <a:r>
              <a:rPr lang="zh-CN" altLang="en-US"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移动平均法</a:t>
            </a:r>
            <a:endParaRPr lang="en-GB"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TextBox 57">
            <a:extLst>
              <a:ext uri="{FF2B5EF4-FFF2-40B4-BE49-F238E27FC236}">
                <a16:creationId xmlns:a16="http://schemas.microsoft.com/office/drawing/2014/main" id="{464D3D1E-4791-440E-9936-05DC7270C860}"/>
              </a:ext>
            </a:extLst>
          </p:cNvPr>
          <p:cNvSpPr txBox="1"/>
          <p:nvPr/>
        </p:nvSpPr>
        <p:spPr>
          <a:xfrm>
            <a:off x="5001224" y="4171173"/>
            <a:ext cx="1475084" cy="412613"/>
          </a:xfrm>
          <a:prstGeom prst="rect">
            <a:avLst/>
          </a:prstGeom>
          <a:noFill/>
        </p:spPr>
        <p:txBody>
          <a:bodyPr wrap="none" rtlCol="0">
            <a:spAutoFit/>
          </a:bodyPr>
          <a:lstStyle/>
          <a:p>
            <a:pPr algn="just">
              <a:lnSpc>
                <a:spcPct val="120000"/>
              </a:lnSpc>
            </a:pPr>
            <a:r>
              <a:rPr lang="zh-CN" altLang="en-US"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rPr>
              <a:t>指数平滑法</a:t>
            </a:r>
            <a:endParaRPr lang="en-GB" sz="2000" b="1"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5" name="Freeform 45"/>
          <p:cNvSpPr>
            <a:spLocks noEditPoints="1"/>
          </p:cNvSpPr>
          <p:nvPr/>
        </p:nvSpPr>
        <p:spPr bwMode="auto">
          <a:xfrm>
            <a:off x="2324512" y="2065625"/>
            <a:ext cx="437275" cy="43727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128580" tIns="64290" rIns="128580" bIns="64290" numCol="1" anchor="t" anchorCtr="0" compatLnSpc="1"/>
          <a:lstStyle/>
          <a:p>
            <a:pPr>
              <a:lnSpc>
                <a:spcPct val="120000"/>
              </a:lnSpc>
            </a:pPr>
            <a:endParaRPr lang="en-US"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6" name="Freeform 45"/>
          <p:cNvSpPr>
            <a:spLocks noEditPoints="1"/>
          </p:cNvSpPr>
          <p:nvPr/>
        </p:nvSpPr>
        <p:spPr bwMode="auto">
          <a:xfrm>
            <a:off x="2324512" y="3120939"/>
            <a:ext cx="437275" cy="43727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ln>
        </p:spPr>
        <p:txBody>
          <a:bodyPr vert="horz" wrap="square" lIns="128580" tIns="64290" rIns="128580" bIns="64290" numCol="1" anchor="t" anchorCtr="0" compatLnSpc="1"/>
          <a:lstStyle/>
          <a:p>
            <a:pPr>
              <a:lnSpc>
                <a:spcPct val="120000"/>
              </a:lnSpc>
            </a:pPr>
            <a:endParaRPr lang="en-US"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7" name="Donut 44">
            <a:extLst>
              <a:ext uri="{FF2B5EF4-FFF2-40B4-BE49-F238E27FC236}">
                <a16:creationId xmlns:a16="http://schemas.microsoft.com/office/drawing/2014/main" id="{FFAEADBD-77DF-471D-BDDE-D68AB8809788}"/>
              </a:ext>
            </a:extLst>
          </p:cNvPr>
          <p:cNvSpPr/>
          <p:nvPr/>
        </p:nvSpPr>
        <p:spPr>
          <a:xfrm>
            <a:off x="2180903" y="3990685"/>
            <a:ext cx="724494" cy="724494"/>
          </a:xfrm>
          <a:prstGeom prst="donut">
            <a:avLst>
              <a:gd name="adj" fmla="val 680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200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8" name="Freeform 45"/>
          <p:cNvSpPr>
            <a:spLocks noEditPoints="1"/>
          </p:cNvSpPr>
          <p:nvPr/>
        </p:nvSpPr>
        <p:spPr bwMode="auto">
          <a:xfrm>
            <a:off x="2324512" y="4134294"/>
            <a:ext cx="437275" cy="43727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128580" tIns="64290" rIns="128580" bIns="64290" numCol="1" anchor="t" anchorCtr="0" compatLnSpc="1"/>
          <a:lstStyle/>
          <a:p>
            <a:pPr>
              <a:lnSpc>
                <a:spcPct val="120000"/>
              </a:lnSpc>
            </a:pPr>
            <a:endParaRPr lang="en-US"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grpSp>
        <p:nvGrpSpPr>
          <p:cNvPr id="19" name="组合 18">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20" name="文本框 19">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pPr defTabSz="963930"/>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小结</a:t>
              </a:r>
            </a:p>
          </p:txBody>
        </p:sp>
        <p:grpSp>
          <p:nvGrpSpPr>
            <p:cNvPr id="21" name="组合 20">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22" name="矩形 21">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accent1">
                      <a:lumMod val="75000"/>
                    </a:schemeClr>
                  </a:solidFill>
                  <a:latin typeface="黑体" panose="02010609060101010101" pitchFamily="49" charset="-122"/>
                  <a:ea typeface="黑体" panose="02010609060101010101" pitchFamily="49" charset="-122"/>
                </a:endParaRPr>
              </a:p>
            </p:txBody>
          </p:sp>
          <p:sp>
            <p:nvSpPr>
              <p:cNvPr id="23" name="矩形 22">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24" name="圆角矩形 23">
            <a:extLst>
              <a:ext uri="{FF2B5EF4-FFF2-40B4-BE49-F238E27FC236}">
                <a16:creationId xmlns:a16="http://schemas.microsoft.com/office/drawing/2014/main" id="{006AD0DA-C77C-F84A-BE93-B0B4B6618DC3}"/>
              </a:ext>
            </a:extLst>
          </p:cNvPr>
          <p:cNvSpPr/>
          <p:nvPr/>
        </p:nvSpPr>
        <p:spPr>
          <a:xfrm>
            <a:off x="3192239" y="2977329"/>
            <a:ext cx="5351145" cy="858659"/>
          </a:xfrm>
          <a:prstGeom prst="round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黑体" panose="02010609060101010101" pitchFamily="49" charset="-122"/>
              <a:ea typeface="黑体" panose="02010609060101010101" pitchFamily="49" charset="-122"/>
            </a:endParaRPr>
          </a:p>
        </p:txBody>
      </p:sp>
      <p:sp>
        <p:nvSpPr>
          <p:cNvPr id="25" name="圆角矩形 24">
            <a:extLst>
              <a:ext uri="{FF2B5EF4-FFF2-40B4-BE49-F238E27FC236}">
                <a16:creationId xmlns:a16="http://schemas.microsoft.com/office/drawing/2014/main" id="{006AD0DA-C77C-F84A-BE93-B0B4B6618DC3}"/>
              </a:ext>
            </a:extLst>
          </p:cNvPr>
          <p:cNvSpPr/>
          <p:nvPr/>
        </p:nvSpPr>
        <p:spPr>
          <a:xfrm>
            <a:off x="3192240" y="1917839"/>
            <a:ext cx="5253360" cy="812072"/>
          </a:xfrm>
          <a:prstGeom prst="round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黑体" panose="02010609060101010101" pitchFamily="49" charset="-122"/>
              <a:ea typeface="黑体" panose="02010609060101010101" pitchFamily="49" charset="-122"/>
            </a:endParaRPr>
          </a:p>
        </p:txBody>
      </p:sp>
      <p:sp>
        <p:nvSpPr>
          <p:cNvPr id="26" name="圆角矩形 25">
            <a:extLst>
              <a:ext uri="{FF2B5EF4-FFF2-40B4-BE49-F238E27FC236}">
                <a16:creationId xmlns:a16="http://schemas.microsoft.com/office/drawing/2014/main" id="{006AD0DA-C77C-F84A-BE93-B0B4B6618DC3}"/>
              </a:ext>
            </a:extLst>
          </p:cNvPr>
          <p:cNvSpPr/>
          <p:nvPr/>
        </p:nvSpPr>
        <p:spPr>
          <a:xfrm>
            <a:off x="3192239" y="3986508"/>
            <a:ext cx="5351145" cy="781945"/>
          </a:xfrm>
          <a:prstGeom prst="roundRect">
            <a:avLst/>
          </a:prstGeom>
          <a:no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7018268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10"/>
          <p:cNvSpPr txBox="1"/>
          <p:nvPr/>
        </p:nvSpPr>
        <p:spPr>
          <a:xfrm>
            <a:off x="3417022" y="5559540"/>
            <a:ext cx="6024711" cy="900238"/>
          </a:xfrm>
          <a:prstGeom prst="rect">
            <a:avLst/>
          </a:prstGeom>
          <a:noFill/>
        </p:spPr>
        <p:txBody>
          <a:bodyPr wrap="none" lIns="68572" tIns="34286" rIns="68572" bIns="34286">
            <a:spAutoFit/>
          </a:bodyPr>
          <a:lstStyle/>
          <a:p>
            <a:pPr algn="ctr">
              <a:buNone/>
            </a:pPr>
            <a:r>
              <a:rPr lang="zh-CN" altLang="en-US" sz="5400" dirty="0">
                <a:solidFill>
                  <a:schemeClr val="accent1"/>
                </a:solidFill>
                <a:latin typeface="黑体" panose="02010609060101010101" pitchFamily="49" charset="-122"/>
                <a:ea typeface="黑体" panose="02010609060101010101" pitchFamily="49" charset="-122"/>
                <a:cs typeface="Arial" panose="020B0604020202020204" pitchFamily="34" charset="0"/>
              </a:rPr>
              <a:t>感谢聆听 批评指导</a:t>
            </a:r>
          </a:p>
        </p:txBody>
      </p:sp>
      <p:sp>
        <p:nvSpPr>
          <p:cNvPr id="71" name="矩形 70"/>
          <p:cNvSpPr/>
          <p:nvPr/>
        </p:nvSpPr>
        <p:spPr>
          <a:xfrm>
            <a:off x="3945101" y="6496645"/>
            <a:ext cx="4968552" cy="315463"/>
          </a:xfrm>
          <a:prstGeom prst="rect">
            <a:avLst/>
          </a:prstGeom>
        </p:spPr>
        <p:txBody>
          <a:bodyPr wrap="square" lIns="68572" tIns="34286" rIns="68572" bIns="34286">
            <a:spAutoFit/>
          </a:bodyPr>
          <a:lstStyle/>
          <a:p>
            <a:pPr algn="ctr"/>
            <a:r>
              <a:rPr lang="en-US" altLang="zh-CN" sz="1600" dirty="0">
                <a:solidFill>
                  <a:schemeClr val="accent1"/>
                </a:solidFill>
                <a:latin typeface="黑体" panose="02010609060101010101" pitchFamily="49" charset="-122"/>
                <a:ea typeface="黑体" panose="02010609060101010101" pitchFamily="49" charset="-122"/>
                <a:cs typeface="Arial" panose="020B0604020202020204" pitchFamily="34" charset="0"/>
              </a:rPr>
              <a:t>GENERAL EDUCATION TEACHING COURSEWARE</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9175" y="1121936"/>
            <a:ext cx="4112444" cy="4112444"/>
          </a:xfrm>
          <a:prstGeom prst="rect">
            <a:avLst/>
          </a:prstGeom>
        </p:spPr>
      </p:pic>
      <p:pic>
        <p:nvPicPr>
          <p:cNvPr id="4" name="图片 3" descr="卡通人物&#10;&#10;描述已自动生成">
            <a:extLst>
              <a:ext uri="{FF2B5EF4-FFF2-40B4-BE49-F238E27FC236}">
                <a16:creationId xmlns:a16="http://schemas.microsoft.com/office/drawing/2014/main" id="{789E5A49-9892-4544-BCAD-5420FF1F98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7927"/>
            <a:ext cx="12858750" cy="705679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p:nvPr/>
        </p:nvSpPr>
        <p:spPr>
          <a:xfrm>
            <a:off x="1892871" y="808013"/>
            <a:ext cx="3172335" cy="698478"/>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4500" b="1" dirty="0">
                <a:solidFill>
                  <a:schemeClr val="accent1">
                    <a:lumMod val="75000"/>
                  </a:schemeClr>
                </a:solidFill>
                <a:latin typeface="黑体" panose="02010609060101010101" pitchFamily="49" charset="-122"/>
                <a:ea typeface="黑体" panose="02010609060101010101" pitchFamily="49" charset="-122"/>
                <a:cs typeface="+mn-ea"/>
                <a:sym typeface="+mn-lt"/>
              </a:rPr>
              <a:t>目录</a:t>
            </a:r>
            <a:endParaRPr lang="en-GB" sz="2530" b="1"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grpSp>
        <p:nvGrpSpPr>
          <p:cNvPr id="9" name="组合 8"/>
          <p:cNvGrpSpPr/>
          <p:nvPr/>
        </p:nvGrpSpPr>
        <p:grpSpPr>
          <a:xfrm>
            <a:off x="2017962" y="1672109"/>
            <a:ext cx="1257328" cy="698118"/>
            <a:chOff x="2215144" y="927951"/>
            <a:chExt cx="1244730" cy="910317"/>
          </a:xfrm>
        </p:grpSpPr>
        <p:sp>
          <p:nvSpPr>
            <p:cNvPr id="10" name="平行四边形 9"/>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11" name="文本框 9"/>
            <p:cNvSpPr txBox="1"/>
            <p:nvPr/>
          </p:nvSpPr>
          <p:spPr>
            <a:xfrm>
              <a:off x="2393075" y="927951"/>
              <a:ext cx="1066799" cy="910317"/>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01</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12" name="组合 11"/>
          <p:cNvGrpSpPr/>
          <p:nvPr/>
        </p:nvGrpSpPr>
        <p:grpSpPr>
          <a:xfrm>
            <a:off x="2017962" y="2627647"/>
            <a:ext cx="1257328" cy="708853"/>
            <a:chOff x="2215144" y="1952311"/>
            <a:chExt cx="1244730" cy="924318"/>
          </a:xfrm>
        </p:grpSpPr>
        <p:sp>
          <p:nvSpPr>
            <p:cNvPr id="13" name="平行四边形 12"/>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14" name="文本框 10"/>
            <p:cNvSpPr txBox="1"/>
            <p:nvPr/>
          </p:nvSpPr>
          <p:spPr>
            <a:xfrm>
              <a:off x="2393075" y="1952311"/>
              <a:ext cx="1066799" cy="910319"/>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02</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15" name="组合 14"/>
          <p:cNvGrpSpPr/>
          <p:nvPr/>
        </p:nvGrpSpPr>
        <p:grpSpPr>
          <a:xfrm>
            <a:off x="2017962" y="3614444"/>
            <a:ext cx="1257328" cy="698118"/>
            <a:chOff x="2215144" y="3018135"/>
            <a:chExt cx="1244730" cy="910318"/>
          </a:xfrm>
        </p:grpSpPr>
        <p:sp>
          <p:nvSpPr>
            <p:cNvPr id="16" name="平行四边形 15"/>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17" name="文本框 11"/>
            <p:cNvSpPr txBox="1"/>
            <p:nvPr/>
          </p:nvSpPr>
          <p:spPr>
            <a:xfrm>
              <a:off x="2393075" y="3018135"/>
              <a:ext cx="1066799" cy="910318"/>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03</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21" name="组合 20"/>
          <p:cNvGrpSpPr/>
          <p:nvPr/>
        </p:nvGrpSpPr>
        <p:grpSpPr>
          <a:xfrm>
            <a:off x="2972991" y="1690824"/>
            <a:ext cx="5423290" cy="646324"/>
            <a:chOff x="4315150" y="953426"/>
            <a:chExt cx="3857250" cy="540057"/>
          </a:xfrm>
        </p:grpSpPr>
        <p:sp>
          <p:nvSpPr>
            <p:cNvPr id="22" name="矩形 21"/>
            <p:cNvSpPr/>
            <p:nvPr/>
          </p:nvSpPr>
          <p:spPr>
            <a:xfrm>
              <a:off x="4830202" y="99226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sym typeface="+mn-lt"/>
                </a:rPr>
                <a:t>时间序列模型</a:t>
              </a:r>
              <a:endParaRPr lang="en-GB" altLang="zh-CN"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23" name="平行四边形 22"/>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grpSp>
        <p:nvGrpSpPr>
          <p:cNvPr id="24" name="组合 23"/>
          <p:cNvGrpSpPr/>
          <p:nvPr/>
        </p:nvGrpSpPr>
        <p:grpSpPr>
          <a:xfrm>
            <a:off x="2972991" y="2666802"/>
            <a:ext cx="5423290" cy="646324"/>
            <a:chOff x="4315150" y="1647579"/>
            <a:chExt cx="3857250" cy="540057"/>
          </a:xfrm>
        </p:grpSpPr>
        <p:sp>
          <p:nvSpPr>
            <p:cNvPr id="25" name="矩形 24"/>
            <p:cNvSpPr/>
            <p:nvPr/>
          </p:nvSpPr>
          <p:spPr>
            <a:xfrm>
              <a:off x="4841196" y="169909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2"/>
                  </a:solidFill>
                  <a:latin typeface="黑体" panose="02010609060101010101" pitchFamily="49" charset="-122"/>
                  <a:ea typeface="黑体" panose="02010609060101010101" pitchFamily="49" charset="-122"/>
                  <a:cs typeface="+mn-ea"/>
                  <a:sym typeface="+mn-lt"/>
                </a:rPr>
                <a:t>移动平均法</a:t>
              </a:r>
              <a:endParaRPr lang="en-GB" altLang="zh-CN" dirty="0">
                <a:solidFill>
                  <a:schemeClr val="accent2"/>
                </a:solidFill>
                <a:latin typeface="黑体" panose="02010609060101010101" pitchFamily="49" charset="-122"/>
                <a:ea typeface="黑体" panose="02010609060101010101" pitchFamily="49" charset="-122"/>
                <a:cs typeface="+mn-ea"/>
                <a:sym typeface="+mn-lt"/>
              </a:endParaRPr>
            </a:p>
          </p:txBody>
        </p:sp>
        <p:sp>
          <p:nvSpPr>
            <p:cNvPr id="26" name="平行四边形 25"/>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grpSp>
        <p:nvGrpSpPr>
          <p:cNvPr id="27" name="组合 26"/>
          <p:cNvGrpSpPr/>
          <p:nvPr/>
        </p:nvGrpSpPr>
        <p:grpSpPr>
          <a:xfrm>
            <a:off x="2972991" y="3642780"/>
            <a:ext cx="5423290" cy="646324"/>
            <a:chOff x="4315150" y="2341731"/>
            <a:chExt cx="3857250" cy="540057"/>
          </a:xfrm>
        </p:grpSpPr>
        <p:sp>
          <p:nvSpPr>
            <p:cNvPr id="28" name="矩形 27"/>
            <p:cNvSpPr/>
            <p:nvPr/>
          </p:nvSpPr>
          <p:spPr>
            <a:xfrm>
              <a:off x="4841197" y="2390509"/>
              <a:ext cx="2827146"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sym typeface="+mn-lt"/>
                </a:rPr>
                <a:t>指数平滑法</a:t>
              </a:r>
              <a:endParaRPr lang="en-GB" altLang="zh-CN"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29" name="平行四边形 28"/>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sp>
        <p:nvSpPr>
          <p:cNvPr id="33" name="矩形 32">
            <a:extLst>
              <a:ext uri="{FF2B5EF4-FFF2-40B4-BE49-F238E27FC236}">
                <a16:creationId xmlns:a16="http://schemas.microsoft.com/office/drawing/2014/main" id="{89FFD593-B2C0-8B4B-8A2F-636A6A779334}"/>
              </a:ext>
            </a:extLst>
          </p:cNvPr>
          <p:cNvSpPr/>
          <p:nvPr/>
        </p:nvSpPr>
        <p:spPr>
          <a:xfrm>
            <a:off x="2602978" y="939021"/>
            <a:ext cx="176010" cy="5258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34" name="矩形 33">
            <a:extLst>
              <a:ext uri="{FF2B5EF4-FFF2-40B4-BE49-F238E27FC236}">
                <a16:creationId xmlns:a16="http://schemas.microsoft.com/office/drawing/2014/main" id="{DA9B46C7-8E35-934B-B0DD-DC5622D50492}"/>
              </a:ext>
            </a:extLst>
          </p:cNvPr>
          <p:cNvSpPr/>
          <p:nvPr/>
        </p:nvSpPr>
        <p:spPr>
          <a:xfrm>
            <a:off x="2126550" y="939021"/>
            <a:ext cx="414394" cy="5258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nvGrpSpPr>
          <p:cNvPr id="30" name="组合 29"/>
          <p:cNvGrpSpPr/>
          <p:nvPr/>
        </p:nvGrpSpPr>
        <p:grpSpPr>
          <a:xfrm>
            <a:off x="1995272" y="4562087"/>
            <a:ext cx="1257328" cy="708853"/>
            <a:chOff x="2215144" y="1952311"/>
            <a:chExt cx="1244730" cy="924318"/>
          </a:xfrm>
        </p:grpSpPr>
        <p:sp>
          <p:nvSpPr>
            <p:cNvPr id="31" name="平行四边形 30"/>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32" name="文本框 10"/>
            <p:cNvSpPr txBox="1"/>
            <p:nvPr/>
          </p:nvSpPr>
          <p:spPr>
            <a:xfrm>
              <a:off x="2393075" y="1952311"/>
              <a:ext cx="1066799" cy="910319"/>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04</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38" name="组合 37"/>
          <p:cNvGrpSpPr/>
          <p:nvPr/>
        </p:nvGrpSpPr>
        <p:grpSpPr>
          <a:xfrm>
            <a:off x="2950301" y="4601242"/>
            <a:ext cx="5423290" cy="646324"/>
            <a:chOff x="4315150" y="1647579"/>
            <a:chExt cx="3857250" cy="540057"/>
          </a:xfrm>
        </p:grpSpPr>
        <p:sp>
          <p:nvSpPr>
            <p:cNvPr id="39" name="矩形 38"/>
            <p:cNvSpPr/>
            <p:nvPr/>
          </p:nvSpPr>
          <p:spPr>
            <a:xfrm>
              <a:off x="4841196" y="169909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4"/>
                  </a:solidFill>
                  <a:latin typeface="黑体" panose="02010609060101010101" pitchFamily="49" charset="-122"/>
                  <a:ea typeface="黑体" panose="02010609060101010101" pitchFamily="49" charset="-122"/>
                  <a:cs typeface="+mn-ea"/>
                  <a:sym typeface="+mn-lt"/>
                </a:rPr>
                <a:t>小结</a:t>
              </a:r>
              <a:endParaRPr lang="en-GB" altLang="zh-CN" dirty="0">
                <a:solidFill>
                  <a:schemeClr val="accent4"/>
                </a:solidFill>
                <a:latin typeface="黑体" panose="02010609060101010101" pitchFamily="49" charset="-122"/>
                <a:ea typeface="黑体" panose="02010609060101010101" pitchFamily="49" charset="-122"/>
                <a:cs typeface="+mn-ea"/>
                <a:sym typeface="+mn-lt"/>
              </a:endParaRPr>
            </a:p>
          </p:txBody>
        </p:sp>
        <p:sp>
          <p:nvSpPr>
            <p:cNvPr id="40" name="平行四边形 39"/>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spTree>
    <p:extLst>
      <p:ext uri="{BB962C8B-B14F-4D97-AF65-F5344CB8AC3E}">
        <p14:creationId xmlns:p14="http://schemas.microsoft.com/office/powerpoint/2010/main" val="324657896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01</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693071" y="3749467"/>
            <a:ext cx="8790576"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时间序列模型</a:t>
            </a:r>
          </a:p>
        </p:txBody>
      </p:sp>
    </p:spTree>
    <p:custDataLst>
      <p:tags r:id="rId1"/>
    </p:custDataLst>
    <p:extLst>
      <p:ext uri="{BB962C8B-B14F-4D97-AF65-F5344CB8AC3E}">
        <p14:creationId xmlns:p14="http://schemas.microsoft.com/office/powerpoint/2010/main" val="280802114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时间序列模型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480305"/>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介绍：时间序列是按时间顺序排列的、随时间变化且相互关联的数据序列。分析时间序</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列的方法构成数据分析的一个重要领域，即时间序列分析。</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时间序列根据所研究的依据不同，可有不同的分类。</a:t>
            </a: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．按所研究的对象的多少分，有一元时间序列和多元时间序列。</a:t>
            </a: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．按时间的连续性可将时间序列分为离散时间序列和连续时间序列两种。</a:t>
            </a: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．按序列的统计特性分，有平稳时间序列和非平稳时间序列。如果一个时间序列的概率分布与时间</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无关，则称该序列为严格的平稳时间序列。如果序列的一、二阶矩存在，而且对任意时刻 </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t </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满足：（</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）均值为常数；（</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）协方差为时间间隔</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τ</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的函数。</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则称该序列为宽平稳时间序列，也叫广义平稳时间序列。我们所研究的时间序列主要是宽平稳时间序列。</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4</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．按时间序列的分布规律来分，有高斯型时间序列和非高斯型时间序列。</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2" name="Pentagon 33">
            <a:extLst>
              <a:ext uri="{FF2B5EF4-FFF2-40B4-BE49-F238E27FC236}">
                <a16:creationId xmlns:a16="http://schemas.microsoft.com/office/drawing/2014/main" id="{65470C39-19DA-4A05-828C-FC2A2133CAFF}"/>
              </a:ext>
            </a:extLst>
          </p:cNvPr>
          <p:cNvSpPr/>
          <p:nvPr/>
        </p:nvSpPr>
        <p:spPr>
          <a:xfrm>
            <a:off x="1516854" y="2320181"/>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Tree>
    <p:extLst>
      <p:ext uri="{BB962C8B-B14F-4D97-AF65-F5344CB8AC3E}">
        <p14:creationId xmlns:p14="http://schemas.microsoft.com/office/powerpoint/2010/main" val="356949868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时间序列模型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3002977"/>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确定性时间序列分析方法：时间序列预测技术就是通过对预测目标自身时间序列的处理，来研究其变化趋势的。一个时间序列往往是以下几类变化形式的叠加或耦合。</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）长期趋势变动。它是指时间序列朝着一定的方向持续上升或下降，或停留在某一水平上的倾向，它反映了客观事物的主要变化趋势。</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）季节变动。</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）循环变动。通常是指周期为一年以上，由非季节因素引起的涨落起伏波形相似的波动。</a:t>
            </a:r>
          </a:p>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4</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）不规则变动。通常它分为突然变动和随机变动。</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Tree>
    <p:extLst>
      <p:ext uri="{BB962C8B-B14F-4D97-AF65-F5344CB8AC3E}">
        <p14:creationId xmlns:p14="http://schemas.microsoft.com/office/powerpoint/2010/main" val="402197742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时间序列模型</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AlternateContent xmlns:mc="http://schemas.openxmlformats.org/markup-compatibility/2006">
        <mc:Choice xmlns:a14="http://schemas.microsoft.com/office/drawing/2010/main" Requires="a14">
          <p:sp>
            <p:nvSpPr>
              <p:cNvPr id="12" name="Rectangle 26">
                <a:extLst>
                  <a:ext uri="{FF2B5EF4-FFF2-40B4-BE49-F238E27FC236}">
                    <a16:creationId xmlns:a16="http://schemas.microsoft.com/office/drawing/2014/main" id="{350C1E6B-95E6-4BFB-8588-718E142E20D8}"/>
                  </a:ext>
                </a:extLst>
              </p:cNvPr>
              <p:cNvSpPr/>
              <p:nvPr/>
            </p:nvSpPr>
            <p:spPr>
              <a:xfrm>
                <a:off x="2157521" y="1187085"/>
                <a:ext cx="10032494" cy="1914410"/>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通常用</a:t>
                </a:r>
                <a14:m>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𝑇</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sub>
                    </m:sSub>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表示长期趋势项，</a:t>
                </a:r>
                <a:r>
                  <a:rPr lang="en-US" altLang="zh-CN" sz="2000" dirty="0">
                    <a:solidFill>
                      <a:schemeClr val="accent1">
                        <a:lumMod val="75000"/>
                      </a:schemeClr>
                    </a:solidFill>
                    <a:ea typeface="黑体" panose="02010609060101010101" pitchFamily="49" charset="-122"/>
                    <a:cs typeface="+mn-ea"/>
                  </a:rPr>
                  <a:t> </a:t>
                </a:r>
                <a14:m>
                  <m:oMath xmlns:m="http://schemas.openxmlformats.org/officeDocument/2006/math">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𝑆</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sub>
                    </m:sSub>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表示季节变动趋势项，</a:t>
                </a:r>
                <a:r>
                  <a:rPr lang="en-US" altLang="zh-CN" sz="2000" dirty="0">
                    <a:solidFill>
                      <a:schemeClr val="accent1">
                        <a:lumMod val="75000"/>
                      </a:schemeClr>
                    </a:solidFill>
                    <a:ea typeface="黑体" panose="02010609060101010101" pitchFamily="49" charset="-122"/>
                    <a:cs typeface="+mn-ea"/>
                  </a:rPr>
                  <a:t> </a:t>
                </a:r>
                <a14:m>
                  <m:oMath xmlns:m="http://schemas.openxmlformats.org/officeDocument/2006/math">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𝐶</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𝑡</m:t>
                        </m:r>
                      </m:sub>
                    </m:sSub>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表示循环变动趋势项，</a:t>
                </a:r>
                <a:r>
                  <a:rPr lang="en-US" altLang="zh-CN" sz="2000" dirty="0">
                    <a:solidFill>
                      <a:schemeClr val="accent1">
                        <a:lumMod val="75000"/>
                      </a:schemeClr>
                    </a:solidFill>
                    <a:ea typeface="黑体" panose="02010609060101010101" pitchFamily="49" charset="-122"/>
                    <a:cs typeface="+mn-ea"/>
                  </a:rPr>
                  <a:t> </a:t>
                </a:r>
                <a14:m>
                  <m:oMath xmlns:m="http://schemas.openxmlformats.org/officeDocument/2006/math">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𝑅</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𝑡</m:t>
                        </m:r>
                      </m:sub>
                    </m:sSub>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表示随机干扰项。常见的确定性时间序列模型有以下几种类型：</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加法模型：</a:t>
                </a:r>
                <a:r>
                  <a:rPr lang="en-US" altLang="zh-CN" sz="2000" dirty="0">
                    <a:solidFill>
                      <a:schemeClr val="accent1">
                        <a:lumMod val="75000"/>
                      </a:schemeClr>
                    </a:solidFill>
                    <a:ea typeface="黑体" panose="02010609060101010101" pitchFamily="49" charset="-122"/>
                    <a:cs typeface="+mn-ea"/>
                  </a:rPr>
                  <a:t> </a:t>
                </a:r>
                <a14:m>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𝑦</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𝑇</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𝑆</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𝐶</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𝑅</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𝑡</m:t>
                        </m:r>
                      </m:sub>
                    </m:sSub>
                  </m:oMath>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(2)</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乘法模型：</a:t>
                </a:r>
                <a:r>
                  <a:rPr lang="en-US" altLang="zh-CN" sz="2000" dirty="0">
                    <a:solidFill>
                      <a:schemeClr val="accent1">
                        <a:lumMod val="75000"/>
                      </a:schemeClr>
                    </a:solidFill>
                    <a:ea typeface="黑体" panose="02010609060101010101" pitchFamily="49" charset="-122"/>
                    <a:cs typeface="+mn-ea"/>
                  </a:rPr>
                  <a:t> </a:t>
                </a:r>
                <a14:m>
                  <m:oMath xmlns:m="http://schemas.openxmlformats.org/officeDocument/2006/math">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𝑦</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𝑡</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𝑇</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𝑡</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𝑆</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𝑡</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𝐶</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𝑡</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𝑅</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𝑡</m:t>
                        </m:r>
                      </m:sub>
                    </m:sSub>
                  </m:oMath>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(3)</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混合模型：</a:t>
                </a:r>
                <a:r>
                  <a:rPr lang="en-US" altLang="zh-CN" sz="2000" dirty="0">
                    <a:solidFill>
                      <a:schemeClr val="accent1">
                        <a:lumMod val="75000"/>
                      </a:schemeClr>
                    </a:solidFill>
                    <a:ea typeface="黑体" panose="02010609060101010101" pitchFamily="49" charset="-122"/>
                    <a:cs typeface="+mn-ea"/>
                  </a:rPr>
                  <a:t> </a:t>
                </a:r>
                <a14:m>
                  <m:oMath xmlns:m="http://schemas.openxmlformats.org/officeDocument/2006/math">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𝑦</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𝑡</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𝑇</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𝑡</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𝑆</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𝑡</m:t>
                        </m:r>
                      </m:sub>
                    </m:s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𝑅</m:t>
                        </m:r>
                      </m:e>
                      <m:sub>
                        <m:r>
                          <a:rPr lang="en-US" altLang="zh-CN" sz="2000" i="1">
                            <a:solidFill>
                              <a:schemeClr val="accent1">
                                <a:lumMod val="75000"/>
                              </a:schemeClr>
                            </a:solidFill>
                            <a:latin typeface="Cambria Math" panose="02040503050406030204" pitchFamily="18" charset="0"/>
                            <a:ea typeface="黑体" panose="02010609060101010101" pitchFamily="49" charset="-122"/>
                            <a:cs typeface="+mn-ea"/>
                          </a:rPr>
                          <m:t>𝑡</m:t>
                        </m:r>
                      </m:sub>
                    </m:sSub>
                  </m:oMath>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12" name="Rectangle 26">
                <a:extLst>
                  <a:ext uri="{FF2B5EF4-FFF2-40B4-BE49-F238E27FC236}">
                    <a16:creationId xmlns:a16="http://schemas.microsoft.com/office/drawing/2014/main" id="{350C1E6B-95E6-4BFB-8588-718E142E20D8}"/>
                  </a:ext>
                </a:extLst>
              </p:cNvPr>
              <p:cNvSpPr>
                <a:spLocks noRot="1" noChangeAspect="1" noMove="1" noResize="1" noEditPoints="1" noAdjustHandles="1" noChangeArrowheads="1" noChangeShapeType="1" noTextEdit="1"/>
              </p:cNvSpPr>
              <p:nvPr/>
            </p:nvSpPr>
            <p:spPr>
              <a:xfrm>
                <a:off x="2157521" y="1187085"/>
                <a:ext cx="10032494" cy="1914410"/>
              </a:xfrm>
              <a:prstGeom prst="rect">
                <a:avLst/>
              </a:prstGeom>
              <a:blipFill>
                <a:blip r:embed="rId3"/>
                <a:stretch>
                  <a:fillRect l="-608" t="-955" b="-35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268505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02</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693071" y="3749467"/>
            <a:ext cx="8790576"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移动平均法</a:t>
            </a:r>
          </a:p>
        </p:txBody>
      </p:sp>
    </p:spTree>
    <p:custDataLst>
      <p:tags r:id="rId1"/>
    </p:custDataLst>
    <p:extLst>
      <p:ext uri="{BB962C8B-B14F-4D97-AF65-F5344CB8AC3E}">
        <p14:creationId xmlns:p14="http://schemas.microsoft.com/office/powerpoint/2010/main" val="425409554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移动平均法</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3" name="Rectangle 26">
            <a:extLst>
              <a:ext uri="{FF2B5EF4-FFF2-40B4-BE49-F238E27FC236}">
                <a16:creationId xmlns:a16="http://schemas.microsoft.com/office/drawing/2014/main" id="{686EAADD-BBB5-4A75-B059-48233FDE1EDA}"/>
              </a:ext>
            </a:extLst>
          </p:cNvPr>
          <p:cNvSpPr/>
          <p:nvPr/>
        </p:nvSpPr>
        <p:spPr>
          <a:xfrm>
            <a:off x="2161125" y="1352011"/>
            <a:ext cx="808467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0" name="Pentagon 33">
            <a:extLst>
              <a:ext uri="{FF2B5EF4-FFF2-40B4-BE49-F238E27FC236}">
                <a16:creationId xmlns:a16="http://schemas.microsoft.com/office/drawing/2014/main" id="{9EF8DAF3-942D-4378-A07C-73055D9FE522}"/>
              </a:ext>
            </a:extLst>
          </p:cNvPr>
          <p:cNvSpPr/>
          <p:nvPr/>
        </p:nvSpPr>
        <p:spPr>
          <a:xfrm>
            <a:off x="1532831" y="122075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2" name="Rectangle 26">
            <a:extLst>
              <a:ext uri="{FF2B5EF4-FFF2-40B4-BE49-F238E27FC236}">
                <a16:creationId xmlns:a16="http://schemas.microsoft.com/office/drawing/2014/main" id="{350C1E6B-95E6-4BFB-8588-718E142E20D8}"/>
              </a:ext>
            </a:extLst>
          </p:cNvPr>
          <p:cNvSpPr/>
          <p:nvPr/>
        </p:nvSpPr>
        <p:spPr>
          <a:xfrm>
            <a:off x="2157521" y="1187085"/>
            <a:ext cx="10032494" cy="1894982"/>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移动平均法：移动平均法是根据时间序列资料逐渐推移，依次计算包含一定项数的时序平均数，以反映长期趋势的方法。当时间序列的数值由于受周期变动和不规则变动的影响，起伏较大，不易显示出发展趋势时，可用移动平均法，消除这些因素的影响，分析、预测序列的长期趋势。移动平均法有简单移动平均法，加权移动平均法，趋势移动平均法等。</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4" name="Pentagon 33">
            <a:extLst>
              <a:ext uri="{FF2B5EF4-FFF2-40B4-BE49-F238E27FC236}">
                <a16:creationId xmlns:a16="http://schemas.microsoft.com/office/drawing/2014/main" id="{71B3D8D5-D38D-48B8-A2E3-EC334E1D2D76}"/>
              </a:ext>
            </a:extLst>
          </p:cNvPr>
          <p:cNvSpPr/>
          <p:nvPr/>
        </p:nvSpPr>
        <p:spPr>
          <a:xfrm>
            <a:off x="1532831" y="4019329"/>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5" name="Rectangle 26">
                <a:extLst>
                  <a:ext uri="{FF2B5EF4-FFF2-40B4-BE49-F238E27FC236}">
                    <a16:creationId xmlns:a16="http://schemas.microsoft.com/office/drawing/2014/main" id="{4D80B6DA-3F43-4AF6-9471-4D7451278F69}"/>
                  </a:ext>
                </a:extLst>
              </p:cNvPr>
              <p:cNvSpPr/>
              <p:nvPr/>
            </p:nvSpPr>
            <p:spPr>
              <a:xfrm>
                <a:off x="2157521" y="3985657"/>
                <a:ext cx="10032494" cy="2372484"/>
              </a:xfrm>
              <a:prstGeom prst="rect">
                <a:avLst/>
              </a:prstGeom>
            </p:spPr>
            <p:txBody>
              <a:bodyPr wrap="square" lIns="96430" tIns="48216" rIns="96430" bIns="48216">
                <a:spAutoFit/>
              </a:bodyPr>
              <a:lstStyle/>
              <a:p>
                <a:pPr defTabSz="963930">
                  <a:lnSpc>
                    <a:spcPct val="120000"/>
                  </a:lnSpc>
                </a:pP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简单移动平均法：设观测序列为</a:t>
                </a:r>
                <a14:m>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𝑦</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𝑦</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2</m:t>
                        </m:r>
                      </m:sub>
                    </m:s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𝑦</m:t>
                        </m:r>
                      </m:e>
                      <m:sub>
                        <m:r>
                          <a:rPr lang="en-US" altLang="zh-CN" sz="2000" b="0" i="1" smtClean="0">
                            <a:solidFill>
                              <a:schemeClr val="accent1">
                                <a:lumMod val="75000"/>
                              </a:schemeClr>
                            </a:solidFill>
                            <a:latin typeface="Cambria Math" panose="02040503050406030204" pitchFamily="18" charset="0"/>
                            <a:ea typeface="黑体" panose="02010609060101010101" pitchFamily="49" charset="-122"/>
                            <a:cs typeface="+mn-ea"/>
                          </a:rPr>
                          <m:t>𝑇</m:t>
                        </m:r>
                      </m:sub>
                    </m:sSub>
                  </m:oMath>
                </a14:m>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，取移动平均的项数</a:t>
                </a:r>
                <a:r>
                  <a:rPr lang="en-US" altLang="zh-CN" sz="2000" dirty="0">
                    <a:solidFill>
                      <a:schemeClr val="accent1">
                        <a:lumMod val="75000"/>
                      </a:schemeClr>
                    </a:solidFill>
                    <a:latin typeface="黑体" panose="02010609060101010101" pitchFamily="49" charset="-122"/>
                    <a:ea typeface="黑体" panose="02010609060101010101" pitchFamily="49" charset="-122"/>
                    <a:cs typeface="+mn-ea"/>
                  </a:rPr>
                  <a:t>N&lt;T</a:t>
                </a:r>
                <a:r>
                  <a:rPr lang="zh-CN" altLang="en-US" sz="2000" dirty="0">
                    <a:solidFill>
                      <a:schemeClr val="accent1">
                        <a:lumMod val="75000"/>
                      </a:schemeClr>
                    </a:solidFill>
                    <a:latin typeface="黑体" panose="02010609060101010101" pitchFamily="49" charset="-122"/>
                    <a:ea typeface="黑体" panose="02010609060101010101" pitchFamily="49" charset="-122"/>
                    <a:cs typeface="+mn-ea"/>
                  </a:rPr>
                  <a:t>。一次简单移动平均值计算公式为：</a:t>
                </a:r>
                <a14:m>
                  <m:oMath xmlns:m="http://schemas.openxmlformats.org/officeDocument/2006/math">
                    <m:sSubSup>
                      <m:sSubSup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SupPr>
                      <m:e>
                        <m:r>
                          <m:rPr>
                            <m:sty m:val="p"/>
                          </m:rPr>
                          <a:rPr lang="en-US" altLang="zh-CN" sz="2000" i="1" dirty="0" smtClean="0">
                            <a:solidFill>
                              <a:schemeClr val="accent1">
                                <a:lumMod val="75000"/>
                              </a:schemeClr>
                            </a:solidFill>
                            <a:latin typeface="Cambria Math" panose="02040503050406030204" pitchFamily="18" charset="0"/>
                            <a:ea typeface="黑体" panose="02010609060101010101" pitchFamily="49" charset="-122"/>
                            <a:cs typeface="+mn-ea"/>
                          </a:rPr>
                          <m:t>M</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sub>
                      <m: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sup>
                    </m:sSub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num>
                      <m:den>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𝑁</m:t>
                        </m:r>
                      </m:den>
                    </m:f>
                    <m:d>
                      <m:d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𝑦</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𝑦</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𝑦</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𝑁</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sub>
                        </m:sSub>
                      </m:e>
                    </m:d>
                  </m:oMath>
                </a14:m>
                <a:endParaRPr lang="en-US" altLang="zh-CN" sz="2000" b="0" i="1" dirty="0">
                  <a:solidFill>
                    <a:schemeClr val="accent1">
                      <a:lumMod val="75000"/>
                    </a:schemeClr>
                  </a:solidFill>
                  <a:latin typeface="Cambria Math" panose="02040503050406030204" pitchFamily="18" charset="0"/>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m:t>
                          </m:r>
                        </m:num>
                        <m:den>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𝑁</m:t>
                          </m:r>
                        </m:den>
                      </m:f>
                      <m:d>
                        <m:d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𝑦</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m:t>
                              </m:r>
                            </m:sub>
                          </m:s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𝑦</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𝑁</m:t>
                              </m:r>
                            </m:sub>
                          </m:sSub>
                        </m:e>
                      </m:d>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1</m:t>
                          </m:r>
                        </m:num>
                        <m:den>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𝑁</m:t>
                          </m:r>
                        </m:den>
                      </m:f>
                      <m:d>
                        <m:d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dPr>
                        <m:e>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𝑦</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𝑡</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𝑦</m:t>
                              </m:r>
                            </m:e>
                            <m:sub>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𝑁</m:t>
                              </m:r>
                            </m:sub>
                          </m:sSub>
                        </m:e>
                      </m:d>
                    </m:oMath>
                  </m:oMathPara>
                </a14:m>
                <a:endParaRPr lang="en-US" altLang="zh-CN" sz="2000" i="1" dirty="0">
                  <a:solidFill>
                    <a:schemeClr val="accent1">
                      <a:lumMod val="75000"/>
                    </a:schemeClr>
                  </a:solidFill>
                  <a:latin typeface="Cambria Math" panose="02040503050406030204" pitchFamily="18" charset="0"/>
                  <a:ea typeface="黑体" panose="02010609060101010101" pitchFamily="49" charset="-122"/>
                  <a:cs typeface="+mn-ea"/>
                </a:endParaRPr>
              </a:p>
              <a:p>
                <a:pPr defTabSz="963930">
                  <a:lnSpc>
                    <a:spcPct val="120000"/>
                  </a:lnSpc>
                </a:pPr>
                <a14:m>
                  <m:oMathPara xmlns:m="http://schemas.openxmlformats.org/officeDocument/2006/math">
                    <m:oMathParaPr>
                      <m:jc m:val="centerGroup"/>
                    </m:oMathParaPr>
                    <m:oMath xmlns:m="http://schemas.openxmlformats.org/officeDocument/2006/math">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Sup>
                        <m:sSubSup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Sup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𝑀</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sub>
                        <m: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sup>
                      </m:sSubSup>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f>
                        <m:f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fPr>
                        <m:num>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1</m:t>
                          </m:r>
                        </m:num>
                        <m:den>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𝑁</m:t>
                          </m:r>
                        </m:den>
                      </m:f>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𝑦</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sSub>
                        <m:sSubPr>
                          <m:ctrlP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ctrlPr>
                        </m:sSubPr>
                        <m:e>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𝑦</m:t>
                          </m:r>
                        </m:e>
                        <m: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𝑡</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𝑁</m:t>
                          </m:r>
                        </m:sub>
                      </m:sSub>
                      <m:r>
                        <a:rPr lang="en-US" altLang="zh-CN" sz="2000" b="0" i="1" dirty="0" smtClean="0">
                          <a:solidFill>
                            <a:schemeClr val="accent1">
                              <a:lumMod val="75000"/>
                            </a:schemeClr>
                          </a:solidFill>
                          <a:latin typeface="Cambria Math" panose="02040503050406030204" pitchFamily="18" charset="0"/>
                          <a:ea typeface="黑体" panose="02010609060101010101" pitchFamily="49" charset="-122"/>
                          <a:cs typeface="+mn-ea"/>
                        </a:rPr>
                        <m:t>)</m:t>
                      </m:r>
                    </m:oMath>
                  </m:oMathPara>
                </a14:m>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mc:Choice>
        <mc:Fallback>
          <p:sp>
            <p:nvSpPr>
              <p:cNvPr id="15" name="Rectangle 26">
                <a:extLst>
                  <a:ext uri="{FF2B5EF4-FFF2-40B4-BE49-F238E27FC236}">
                    <a16:creationId xmlns:a16="http://schemas.microsoft.com/office/drawing/2014/main" id="{4D80B6DA-3F43-4AF6-9471-4D7451278F69}"/>
                  </a:ext>
                </a:extLst>
              </p:cNvPr>
              <p:cNvSpPr>
                <a:spLocks noRot="1" noChangeAspect="1" noMove="1" noResize="1" noEditPoints="1" noAdjustHandles="1" noChangeArrowheads="1" noChangeShapeType="1" noTextEdit="1"/>
              </p:cNvSpPr>
              <p:nvPr/>
            </p:nvSpPr>
            <p:spPr>
              <a:xfrm>
                <a:off x="2157521" y="3985657"/>
                <a:ext cx="10032494" cy="2372484"/>
              </a:xfrm>
              <a:prstGeom prst="rect">
                <a:avLst/>
              </a:prstGeom>
              <a:blipFill>
                <a:blip r:embed="rId3"/>
                <a:stretch>
                  <a:fillRect l="-608" t="-771" r="-1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649302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1.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12.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3.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7.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8.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9.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heme/theme1.xml><?xml version="1.0" encoding="utf-8"?>
<a:theme xmlns:a="http://schemas.openxmlformats.org/drawingml/2006/main" name="1_自定义设计方案">
  <a:themeElements>
    <a:clrScheme name="自定义 372">
      <a:dk1>
        <a:sysClr val="windowText" lastClr="000000"/>
      </a:dk1>
      <a:lt1>
        <a:sysClr val="window" lastClr="FFFFFF"/>
      </a:lt1>
      <a:dk2>
        <a:srgbClr val="44546A"/>
      </a:dk2>
      <a:lt2>
        <a:srgbClr val="E7E6E6"/>
      </a:lt2>
      <a:accent1>
        <a:srgbClr val="007DDD"/>
      </a:accent1>
      <a:accent2>
        <a:srgbClr val="00B0F2"/>
      </a:accent2>
      <a:accent3>
        <a:srgbClr val="007DDD"/>
      </a:accent3>
      <a:accent4>
        <a:srgbClr val="00B0F2"/>
      </a:accent4>
      <a:accent5>
        <a:srgbClr val="007DDD"/>
      </a:accent5>
      <a:accent6>
        <a:srgbClr val="00B0F2"/>
      </a:accent6>
      <a:hlink>
        <a:srgbClr val="007DDD"/>
      </a:hlink>
      <a:folHlink>
        <a:srgbClr val="00B0F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2413</Words>
  <Application>Microsoft Office PowerPoint</Application>
  <PresentationFormat>自定义</PresentationFormat>
  <Paragraphs>169</Paragraphs>
  <Slides>28</Slides>
  <Notes>28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黑体</vt:lpstr>
      <vt:lpstr>Arial</vt:lpstr>
      <vt:lpstr>Calibri</vt:lpstr>
      <vt:lpstr>Calibri Light</vt:lpstr>
      <vt:lpstr>Cambria Math</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
  <cp:keywords>tukuppt; tukppt</cp:keywords>
  <cp:lastModifiedBy/>
  <cp:revision>1</cp:revision>
  <dcterms:created xsi:type="dcterms:W3CDTF">2016-10-17T14:00:00Z</dcterms:created>
  <dcterms:modified xsi:type="dcterms:W3CDTF">2019-10-31T16:38:37Z</dcterms:modified>
  <cp:category>tukuppt</cp:category>
  <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