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9"/>
  </p:notesMasterIdLst>
  <p:handoutMasterIdLst>
    <p:handoutMasterId r:id="rId40"/>
  </p:handoutMasterIdLst>
  <p:sldIdLst>
    <p:sldId id="3205" r:id="rId2"/>
    <p:sldId id="3206" r:id="rId3"/>
    <p:sldId id="3207" r:id="rId4"/>
    <p:sldId id="3219" r:id="rId5"/>
    <p:sldId id="3324" r:id="rId6"/>
    <p:sldId id="3325" r:id="rId7"/>
    <p:sldId id="3326" r:id="rId8"/>
    <p:sldId id="3328" r:id="rId9"/>
    <p:sldId id="3329" r:id="rId10"/>
    <p:sldId id="3330" r:id="rId11"/>
    <p:sldId id="3331" r:id="rId12"/>
    <p:sldId id="3332" r:id="rId13"/>
    <p:sldId id="3333" r:id="rId14"/>
    <p:sldId id="3334" r:id="rId15"/>
    <p:sldId id="3335" r:id="rId16"/>
    <p:sldId id="3336" r:id="rId17"/>
    <p:sldId id="3337" r:id="rId18"/>
    <p:sldId id="3338" r:id="rId19"/>
    <p:sldId id="3339" r:id="rId20"/>
    <p:sldId id="3340" r:id="rId21"/>
    <p:sldId id="3341" r:id="rId22"/>
    <p:sldId id="3342" r:id="rId23"/>
    <p:sldId id="3343" r:id="rId24"/>
    <p:sldId id="3344" r:id="rId25"/>
    <p:sldId id="3345" r:id="rId26"/>
    <p:sldId id="3346" r:id="rId27"/>
    <p:sldId id="3347" r:id="rId28"/>
    <p:sldId id="3348" r:id="rId29"/>
    <p:sldId id="3349" r:id="rId30"/>
    <p:sldId id="3350" r:id="rId31"/>
    <p:sldId id="3351" r:id="rId32"/>
    <p:sldId id="3233" r:id="rId33"/>
    <p:sldId id="3352" r:id="rId34"/>
    <p:sldId id="3354" r:id="rId35"/>
    <p:sldId id="3353" r:id="rId36"/>
    <p:sldId id="3204" r:id="rId37"/>
    <p:sldId id="3323" r:id="rId38"/>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5638" userDrawn="1">
          <p15:clr>
            <a:srgbClr val="A4A3A4"/>
          </p15:clr>
        </p15:guide>
        <p15:guide id="3" pos="603" userDrawn="1">
          <p15:clr>
            <a:srgbClr val="A4A3A4"/>
          </p15:clr>
        </p15:guide>
        <p15:guide id="4" orient="horz" pos="3866" userDrawn="1">
          <p15:clr>
            <a:srgbClr val="A4A3A4"/>
          </p15:clr>
        </p15:guide>
        <p15:guide id="5" pos="5955" userDrawn="1">
          <p15:clr>
            <a:srgbClr val="A4A3A4"/>
          </p15:clr>
        </p15:guide>
        <p15:guide id="6" pos="376">
          <p15:clr>
            <a:srgbClr val="A4A3A4"/>
          </p15:clr>
        </p15:guide>
        <p15:guide id="7" pos="13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3C36"/>
    <a:srgbClr val="0070C0"/>
    <a:srgbClr val="FFFFFF"/>
    <a:srgbClr val="08B689"/>
    <a:srgbClr val="79B50F"/>
    <a:srgbClr val="09B0DE"/>
    <a:srgbClr val="6669D2"/>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2986" autoAdjust="0"/>
  </p:normalViewPr>
  <p:slideViewPr>
    <p:cSldViewPr>
      <p:cViewPr varScale="1">
        <p:scale>
          <a:sx n="87" d="100"/>
          <a:sy n="87" d="100"/>
        </p:scale>
        <p:origin x="84" y="1960"/>
      </p:cViewPr>
      <p:guideLst>
        <p:guide orient="horz" pos="328"/>
        <p:guide pos="5638"/>
        <p:guide pos="603"/>
        <p:guide orient="horz" pos="3866"/>
        <p:guide pos="5955"/>
        <p:guide pos="376"/>
        <p:guide pos="137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57" d="100"/>
          <a:sy n="57" d="100"/>
        </p:scale>
        <p:origin x="256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4025191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10</a:t>
            </a:fld>
            <a:endParaRPr lang="zh-CN" altLang="en-US"/>
          </a:p>
        </p:txBody>
      </p:sp>
    </p:spTree>
    <p:extLst>
      <p:ext uri="{BB962C8B-B14F-4D97-AF65-F5344CB8AC3E}">
        <p14:creationId xmlns:p14="http://schemas.microsoft.com/office/powerpoint/2010/main" val="1126857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11</a:t>
            </a:fld>
            <a:endParaRPr lang="zh-CN" altLang="en-US"/>
          </a:p>
        </p:txBody>
      </p:sp>
    </p:spTree>
    <p:extLst>
      <p:ext uri="{BB962C8B-B14F-4D97-AF65-F5344CB8AC3E}">
        <p14:creationId xmlns:p14="http://schemas.microsoft.com/office/powerpoint/2010/main" val="173458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12</a:t>
            </a:fld>
            <a:endParaRPr lang="zh-CN" altLang="en-US"/>
          </a:p>
        </p:txBody>
      </p:sp>
    </p:spTree>
    <p:extLst>
      <p:ext uri="{BB962C8B-B14F-4D97-AF65-F5344CB8AC3E}">
        <p14:creationId xmlns:p14="http://schemas.microsoft.com/office/powerpoint/2010/main" val="2473235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13</a:t>
            </a:fld>
            <a:endParaRPr lang="zh-CN" altLang="en-US"/>
          </a:p>
        </p:txBody>
      </p:sp>
    </p:spTree>
    <p:extLst>
      <p:ext uri="{BB962C8B-B14F-4D97-AF65-F5344CB8AC3E}">
        <p14:creationId xmlns:p14="http://schemas.microsoft.com/office/powerpoint/2010/main" val="273144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14</a:t>
            </a:fld>
            <a:endParaRPr lang="zh-CN" altLang="en-US"/>
          </a:p>
        </p:txBody>
      </p:sp>
    </p:spTree>
    <p:extLst>
      <p:ext uri="{BB962C8B-B14F-4D97-AF65-F5344CB8AC3E}">
        <p14:creationId xmlns:p14="http://schemas.microsoft.com/office/powerpoint/2010/main" val="2913929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15</a:t>
            </a:fld>
            <a:endParaRPr lang="zh-CN" altLang="en-US"/>
          </a:p>
        </p:txBody>
      </p:sp>
    </p:spTree>
    <p:extLst>
      <p:ext uri="{BB962C8B-B14F-4D97-AF65-F5344CB8AC3E}">
        <p14:creationId xmlns:p14="http://schemas.microsoft.com/office/powerpoint/2010/main" val="3976668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16</a:t>
            </a:fld>
            <a:endParaRPr lang="zh-CN" altLang="en-US"/>
          </a:p>
        </p:txBody>
      </p:sp>
    </p:spTree>
    <p:extLst>
      <p:ext uri="{BB962C8B-B14F-4D97-AF65-F5344CB8AC3E}">
        <p14:creationId xmlns:p14="http://schemas.microsoft.com/office/powerpoint/2010/main" val="944954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17</a:t>
            </a:fld>
            <a:endParaRPr lang="zh-CN" altLang="en-US"/>
          </a:p>
        </p:txBody>
      </p:sp>
    </p:spTree>
    <p:extLst>
      <p:ext uri="{BB962C8B-B14F-4D97-AF65-F5344CB8AC3E}">
        <p14:creationId xmlns:p14="http://schemas.microsoft.com/office/powerpoint/2010/main" val="669288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18</a:t>
            </a:fld>
            <a:endParaRPr lang="zh-CN" altLang="en-US"/>
          </a:p>
        </p:txBody>
      </p:sp>
    </p:spTree>
    <p:extLst>
      <p:ext uri="{BB962C8B-B14F-4D97-AF65-F5344CB8AC3E}">
        <p14:creationId xmlns:p14="http://schemas.microsoft.com/office/powerpoint/2010/main" val="112137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19</a:t>
            </a:fld>
            <a:endParaRPr lang="zh-CN" altLang="en-US"/>
          </a:p>
        </p:txBody>
      </p:sp>
    </p:spTree>
    <p:extLst>
      <p:ext uri="{BB962C8B-B14F-4D97-AF65-F5344CB8AC3E}">
        <p14:creationId xmlns:p14="http://schemas.microsoft.com/office/powerpoint/2010/main" val="344145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785715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20</a:t>
            </a:fld>
            <a:endParaRPr lang="zh-CN" altLang="en-US"/>
          </a:p>
        </p:txBody>
      </p:sp>
    </p:spTree>
    <p:extLst>
      <p:ext uri="{BB962C8B-B14F-4D97-AF65-F5344CB8AC3E}">
        <p14:creationId xmlns:p14="http://schemas.microsoft.com/office/powerpoint/2010/main" val="1319817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21</a:t>
            </a:fld>
            <a:endParaRPr lang="zh-CN" altLang="en-US"/>
          </a:p>
        </p:txBody>
      </p:sp>
    </p:spTree>
    <p:extLst>
      <p:ext uri="{BB962C8B-B14F-4D97-AF65-F5344CB8AC3E}">
        <p14:creationId xmlns:p14="http://schemas.microsoft.com/office/powerpoint/2010/main" val="945179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22</a:t>
            </a:fld>
            <a:endParaRPr lang="zh-CN" altLang="en-US"/>
          </a:p>
        </p:txBody>
      </p:sp>
    </p:spTree>
    <p:extLst>
      <p:ext uri="{BB962C8B-B14F-4D97-AF65-F5344CB8AC3E}">
        <p14:creationId xmlns:p14="http://schemas.microsoft.com/office/powerpoint/2010/main" val="1345099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23</a:t>
            </a:fld>
            <a:endParaRPr lang="zh-CN" altLang="en-US"/>
          </a:p>
        </p:txBody>
      </p:sp>
    </p:spTree>
    <p:extLst>
      <p:ext uri="{BB962C8B-B14F-4D97-AF65-F5344CB8AC3E}">
        <p14:creationId xmlns:p14="http://schemas.microsoft.com/office/powerpoint/2010/main" val="2296735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24</a:t>
            </a:fld>
            <a:endParaRPr lang="zh-CN" altLang="en-US"/>
          </a:p>
        </p:txBody>
      </p:sp>
    </p:spTree>
    <p:extLst>
      <p:ext uri="{BB962C8B-B14F-4D97-AF65-F5344CB8AC3E}">
        <p14:creationId xmlns:p14="http://schemas.microsoft.com/office/powerpoint/2010/main" val="2792357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25</a:t>
            </a:fld>
            <a:endParaRPr lang="zh-CN" altLang="en-US"/>
          </a:p>
        </p:txBody>
      </p:sp>
    </p:spTree>
    <p:extLst>
      <p:ext uri="{BB962C8B-B14F-4D97-AF65-F5344CB8AC3E}">
        <p14:creationId xmlns:p14="http://schemas.microsoft.com/office/powerpoint/2010/main" val="1177803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26</a:t>
            </a:fld>
            <a:endParaRPr lang="zh-CN" altLang="en-US"/>
          </a:p>
        </p:txBody>
      </p:sp>
    </p:spTree>
    <p:extLst>
      <p:ext uri="{BB962C8B-B14F-4D97-AF65-F5344CB8AC3E}">
        <p14:creationId xmlns:p14="http://schemas.microsoft.com/office/powerpoint/2010/main" val="4227513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27</a:t>
            </a:fld>
            <a:endParaRPr lang="zh-CN" altLang="en-US"/>
          </a:p>
        </p:txBody>
      </p:sp>
    </p:spTree>
    <p:extLst>
      <p:ext uri="{BB962C8B-B14F-4D97-AF65-F5344CB8AC3E}">
        <p14:creationId xmlns:p14="http://schemas.microsoft.com/office/powerpoint/2010/main" val="3795564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28</a:t>
            </a:fld>
            <a:endParaRPr lang="zh-CN" altLang="en-US"/>
          </a:p>
        </p:txBody>
      </p:sp>
    </p:spTree>
    <p:extLst>
      <p:ext uri="{BB962C8B-B14F-4D97-AF65-F5344CB8AC3E}">
        <p14:creationId xmlns:p14="http://schemas.microsoft.com/office/powerpoint/2010/main" val="1047733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29</a:t>
            </a:fld>
            <a:endParaRPr lang="zh-CN" altLang="en-US"/>
          </a:p>
        </p:txBody>
      </p:sp>
    </p:spTree>
    <p:extLst>
      <p:ext uri="{BB962C8B-B14F-4D97-AF65-F5344CB8AC3E}">
        <p14:creationId xmlns:p14="http://schemas.microsoft.com/office/powerpoint/2010/main" val="88703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extLst>
      <p:ext uri="{BB962C8B-B14F-4D97-AF65-F5344CB8AC3E}">
        <p14:creationId xmlns:p14="http://schemas.microsoft.com/office/powerpoint/2010/main" val="2463772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30</a:t>
            </a:fld>
            <a:endParaRPr lang="zh-CN" altLang="en-US"/>
          </a:p>
        </p:txBody>
      </p:sp>
    </p:spTree>
    <p:extLst>
      <p:ext uri="{BB962C8B-B14F-4D97-AF65-F5344CB8AC3E}">
        <p14:creationId xmlns:p14="http://schemas.microsoft.com/office/powerpoint/2010/main" val="2425000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31</a:t>
            </a:fld>
            <a:endParaRPr lang="zh-CN" altLang="en-US"/>
          </a:p>
        </p:txBody>
      </p:sp>
    </p:spTree>
    <p:extLst>
      <p:ext uri="{BB962C8B-B14F-4D97-AF65-F5344CB8AC3E}">
        <p14:creationId xmlns:p14="http://schemas.microsoft.com/office/powerpoint/2010/main" val="4114514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32</a:t>
            </a:fld>
            <a:endParaRPr lang="zh-CN" altLang="en-US"/>
          </a:p>
        </p:txBody>
      </p:sp>
    </p:spTree>
    <p:extLst>
      <p:ext uri="{BB962C8B-B14F-4D97-AF65-F5344CB8AC3E}">
        <p14:creationId xmlns:p14="http://schemas.microsoft.com/office/powerpoint/2010/main" val="2425129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33</a:t>
            </a:fld>
            <a:endParaRPr lang="zh-CN" altLang="en-US"/>
          </a:p>
        </p:txBody>
      </p:sp>
    </p:spTree>
    <p:extLst>
      <p:ext uri="{BB962C8B-B14F-4D97-AF65-F5344CB8AC3E}">
        <p14:creationId xmlns:p14="http://schemas.microsoft.com/office/powerpoint/2010/main" val="1671925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34</a:t>
            </a:fld>
            <a:endParaRPr lang="zh-CN" altLang="en-US"/>
          </a:p>
        </p:txBody>
      </p:sp>
    </p:spTree>
    <p:extLst>
      <p:ext uri="{BB962C8B-B14F-4D97-AF65-F5344CB8AC3E}">
        <p14:creationId xmlns:p14="http://schemas.microsoft.com/office/powerpoint/2010/main" val="2209730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35</a:t>
            </a:fld>
            <a:endParaRPr lang="zh-CN" altLang="en-US"/>
          </a:p>
        </p:txBody>
      </p:sp>
    </p:spTree>
    <p:extLst>
      <p:ext uri="{BB962C8B-B14F-4D97-AF65-F5344CB8AC3E}">
        <p14:creationId xmlns:p14="http://schemas.microsoft.com/office/powerpoint/2010/main" val="1289781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36</a:t>
            </a:fld>
            <a:endParaRPr lang="zh-CN" altLang="en-US"/>
          </a:p>
        </p:txBody>
      </p:sp>
    </p:spTree>
    <p:extLst>
      <p:ext uri="{BB962C8B-B14F-4D97-AF65-F5344CB8AC3E}">
        <p14:creationId xmlns:p14="http://schemas.microsoft.com/office/powerpoint/2010/main" val="3928676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4</a:t>
            </a:fld>
            <a:endParaRPr lang="zh-CN" altLang="en-US"/>
          </a:p>
        </p:txBody>
      </p:sp>
    </p:spTree>
    <p:extLst>
      <p:ext uri="{BB962C8B-B14F-4D97-AF65-F5344CB8AC3E}">
        <p14:creationId xmlns:p14="http://schemas.microsoft.com/office/powerpoint/2010/main" val="385429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a:t>
            </a:fld>
            <a:endParaRPr lang="zh-CN" altLang="en-US"/>
          </a:p>
        </p:txBody>
      </p:sp>
    </p:spTree>
    <p:extLst>
      <p:ext uri="{BB962C8B-B14F-4D97-AF65-F5344CB8AC3E}">
        <p14:creationId xmlns:p14="http://schemas.microsoft.com/office/powerpoint/2010/main" val="1610414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6</a:t>
            </a:fld>
            <a:endParaRPr lang="zh-CN" altLang="en-US"/>
          </a:p>
        </p:txBody>
      </p:sp>
    </p:spTree>
    <p:extLst>
      <p:ext uri="{BB962C8B-B14F-4D97-AF65-F5344CB8AC3E}">
        <p14:creationId xmlns:p14="http://schemas.microsoft.com/office/powerpoint/2010/main" val="989150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7</a:t>
            </a:fld>
            <a:endParaRPr lang="zh-CN" altLang="en-US"/>
          </a:p>
        </p:txBody>
      </p:sp>
    </p:spTree>
    <p:extLst>
      <p:ext uri="{BB962C8B-B14F-4D97-AF65-F5344CB8AC3E}">
        <p14:creationId xmlns:p14="http://schemas.microsoft.com/office/powerpoint/2010/main" val="1876436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8</a:t>
            </a:fld>
            <a:endParaRPr lang="zh-CN" altLang="en-US"/>
          </a:p>
        </p:txBody>
      </p:sp>
    </p:spTree>
    <p:extLst>
      <p:ext uri="{BB962C8B-B14F-4D97-AF65-F5344CB8AC3E}">
        <p14:creationId xmlns:p14="http://schemas.microsoft.com/office/powerpoint/2010/main" val="189603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9</a:t>
            </a:fld>
            <a:endParaRPr lang="zh-CN" altLang="en-US"/>
          </a:p>
        </p:txBody>
      </p:sp>
    </p:spTree>
    <p:extLst>
      <p:ext uri="{BB962C8B-B14F-4D97-AF65-F5344CB8AC3E}">
        <p14:creationId xmlns:p14="http://schemas.microsoft.com/office/powerpoint/2010/main" val="1700259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2019/11/2</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un.org/zh/sections/issues-depth/population/"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8.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32.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35.xml"/><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2438016" y="2485805"/>
            <a:ext cx="5678462" cy="900238"/>
          </a:xfrm>
          <a:prstGeom prst="rect">
            <a:avLst/>
          </a:prstGeom>
          <a:noFill/>
        </p:spPr>
        <p:txBody>
          <a:bodyPr wrap="none" lIns="68572" tIns="34286" rIns="68572" bIns="34286">
            <a:spAutoFit/>
          </a:bodyPr>
          <a:lstStyle/>
          <a:p>
            <a:pPr algn="ctr">
              <a:buNone/>
            </a:pPr>
            <a:r>
              <a:rPr lang="zh-CN" altLang="en-US" sz="5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数学建模竞赛实战</a:t>
            </a:r>
          </a:p>
        </p:txBody>
      </p:sp>
      <p:sp>
        <p:nvSpPr>
          <p:cNvPr id="70" name="矩形 69"/>
          <p:cNvSpPr/>
          <p:nvPr/>
        </p:nvSpPr>
        <p:spPr>
          <a:xfrm>
            <a:off x="4125119" y="4912469"/>
            <a:ext cx="2304256" cy="377018"/>
          </a:xfrm>
          <a:prstGeom prst="rect">
            <a:avLst/>
          </a:prstGeom>
        </p:spPr>
        <p:txBody>
          <a:bodyPr wrap="square" lIns="68572" tIns="34286" rIns="68572" bIns="34286">
            <a:spAutoFit/>
          </a:bodyPr>
          <a:lstStyle/>
          <a:p>
            <a:pPr algn="ctr"/>
            <a:r>
              <a:rPr lang="zh-CN" altLang="en-US"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授课老师：查永春</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sp>
        <p:nvSpPr>
          <p:cNvPr id="71" name="矩形 70"/>
          <p:cNvSpPr/>
          <p:nvPr/>
        </p:nvSpPr>
        <p:spPr>
          <a:xfrm>
            <a:off x="1640730" y="3981668"/>
            <a:ext cx="8311839" cy="1300348"/>
          </a:xfrm>
          <a:prstGeom prst="rect">
            <a:avLst/>
          </a:prstGeom>
        </p:spPr>
        <p:txBody>
          <a:bodyPr wrap="square" lIns="68572" tIns="34286" rIns="68572" bIns="34286">
            <a:spAutoFit/>
          </a:bodyPr>
          <a:lstStyle/>
          <a:p>
            <a:pPr algn="ctr"/>
            <a:r>
              <a:rPr lang="zh-CN" altLang="en-US"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案例篇：中国人口增长预测</a:t>
            </a:r>
            <a:r>
              <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(2007A)</a:t>
            </a:r>
          </a:p>
          <a:p>
            <a:pPr algn="ctr"/>
            <a:endPar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grpSp>
        <p:nvGrpSpPr>
          <p:cNvPr id="9" name="组合 8">
            <a:extLst>
              <a:ext uri="{FF2B5EF4-FFF2-40B4-BE49-F238E27FC236}">
                <a16:creationId xmlns:a16="http://schemas.microsoft.com/office/drawing/2014/main" id="{2F222261-4E86-0943-8883-4C95AE9A9E72}"/>
              </a:ext>
            </a:extLst>
          </p:cNvPr>
          <p:cNvGrpSpPr/>
          <p:nvPr/>
        </p:nvGrpSpPr>
        <p:grpSpPr>
          <a:xfrm rot="16200000">
            <a:off x="-642015" y="2594437"/>
            <a:ext cx="3528130" cy="2443343"/>
            <a:chOff x="4540310" y="-64474"/>
            <a:chExt cx="3182548" cy="2036641"/>
          </a:xfrm>
        </p:grpSpPr>
        <p:sp>
          <p:nvSpPr>
            <p:cNvPr id="10" name="等腰三角形 10">
              <a:extLst>
                <a:ext uri="{FF2B5EF4-FFF2-40B4-BE49-F238E27FC236}">
                  <a16:creationId xmlns:a16="http://schemas.microsoft.com/office/drawing/2014/main" id="{33A7C23F-57F6-BB4E-88FC-81AAE6DAE0D6}"/>
                </a:ext>
              </a:extLst>
            </p:cNvPr>
            <p:cNvSpPr/>
            <p:nvPr/>
          </p:nvSpPr>
          <p:spPr>
            <a:xfrm flipV="1">
              <a:off x="4540310" y="-8671"/>
              <a:ext cx="3175876" cy="1980838"/>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 name="等腰三角形 7">
              <a:extLst>
                <a:ext uri="{FF2B5EF4-FFF2-40B4-BE49-F238E27FC236}">
                  <a16:creationId xmlns:a16="http://schemas.microsoft.com/office/drawing/2014/main" id="{23223162-D8A0-AD48-8C8F-4FC3094C3180}"/>
                </a:ext>
              </a:extLst>
            </p:cNvPr>
            <p:cNvSpPr/>
            <p:nvPr/>
          </p:nvSpPr>
          <p:spPr>
            <a:xfrm rot="5400000">
              <a:off x="5907233" y="156541"/>
              <a:ext cx="2036640" cy="159461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grpSp>
        <p:nvGrpSpPr>
          <p:cNvPr id="12" name="组合 11">
            <a:extLst>
              <a:ext uri="{FF2B5EF4-FFF2-40B4-BE49-F238E27FC236}">
                <a16:creationId xmlns:a16="http://schemas.microsoft.com/office/drawing/2014/main" id="{9C1980D8-2607-6745-9DFC-1FEE09635A38}"/>
              </a:ext>
            </a:extLst>
          </p:cNvPr>
          <p:cNvGrpSpPr/>
          <p:nvPr/>
        </p:nvGrpSpPr>
        <p:grpSpPr>
          <a:xfrm rot="16200000">
            <a:off x="-994828" y="1022086"/>
            <a:ext cx="3542320" cy="1708211"/>
            <a:chOff x="5314256" y="-36573"/>
            <a:chExt cx="4223384" cy="2036640"/>
          </a:xfrm>
        </p:grpSpPr>
        <p:sp>
          <p:nvSpPr>
            <p:cNvPr id="13" name="等腰三角形 9">
              <a:extLst>
                <a:ext uri="{FF2B5EF4-FFF2-40B4-BE49-F238E27FC236}">
                  <a16:creationId xmlns:a16="http://schemas.microsoft.com/office/drawing/2014/main" id="{6621FBA1-36E4-4A4C-A316-B73E3E0B8A7C}"/>
                </a:ext>
              </a:extLst>
            </p:cNvPr>
            <p:cNvSpPr/>
            <p:nvPr/>
          </p:nvSpPr>
          <p:spPr>
            <a:xfrm flipV="1">
              <a:off x="5314256" y="17181"/>
              <a:ext cx="4190029" cy="198083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4" name="等腰三角形 7">
              <a:extLst>
                <a:ext uri="{FF2B5EF4-FFF2-40B4-BE49-F238E27FC236}">
                  <a16:creationId xmlns:a16="http://schemas.microsoft.com/office/drawing/2014/main" id="{7091281C-56D6-FD40-8584-0EDF44E39EF6}"/>
                </a:ext>
              </a:extLst>
            </p:cNvPr>
            <p:cNvSpPr/>
            <p:nvPr/>
          </p:nvSpPr>
          <p:spPr>
            <a:xfrm rot="5400000">
              <a:off x="7455135" y="-82438"/>
              <a:ext cx="2036640" cy="212837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sp>
        <p:nvSpPr>
          <p:cNvPr id="16" name="等腰三角形 14">
            <a:extLst>
              <a:ext uri="{FF2B5EF4-FFF2-40B4-BE49-F238E27FC236}">
                <a16:creationId xmlns:a16="http://schemas.microsoft.com/office/drawing/2014/main" id="{C06DB7B6-A1E1-D442-8B05-2B9134D23689}"/>
              </a:ext>
            </a:extLst>
          </p:cNvPr>
          <p:cNvSpPr/>
          <p:nvPr/>
        </p:nvSpPr>
        <p:spPr>
          <a:xfrm rot="16200000" flipV="1">
            <a:off x="-637423" y="4314030"/>
            <a:ext cx="3016850" cy="1826683"/>
          </a:xfrm>
          <a:prstGeom prst="triangle">
            <a:avLst/>
          </a:prstGeom>
          <a:solidFill>
            <a:schemeClr val="accent1">
              <a:lumMod val="40000"/>
              <a:lumOff val="6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7" name="等腰三角形 7">
            <a:extLst>
              <a:ext uri="{FF2B5EF4-FFF2-40B4-BE49-F238E27FC236}">
                <a16:creationId xmlns:a16="http://schemas.microsoft.com/office/drawing/2014/main" id="{97D2F4CA-2203-584F-B55B-0E6AA9D9E548}"/>
              </a:ext>
            </a:extLst>
          </p:cNvPr>
          <p:cNvSpPr/>
          <p:nvPr/>
        </p:nvSpPr>
        <p:spPr>
          <a:xfrm>
            <a:off x="-54563" y="3709258"/>
            <a:ext cx="1839448" cy="1547591"/>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343072 h 819322"/>
              <a:gd name="connsiteX1-67" fmla="*/ 1083753 w 3109533"/>
              <a:gd name="connsiteY1-68" fmla="*/ 0 h 819322"/>
              <a:gd name="connsiteX2-69" fmla="*/ 3109533 w 3109533"/>
              <a:gd name="connsiteY2-70" fmla="*/ 819322 h 819322"/>
              <a:gd name="connsiteX3-71" fmla="*/ 0 w 3109533"/>
              <a:gd name="connsiteY3-72" fmla="*/ 343072 h 819322"/>
              <a:gd name="connsiteX0-73" fmla="*/ 104211 w 2025780"/>
              <a:gd name="connsiteY0-74" fmla="*/ 502530 h 819322"/>
              <a:gd name="connsiteX1-75" fmla="*/ 0 w 2025780"/>
              <a:gd name="connsiteY1-76" fmla="*/ 0 h 819322"/>
              <a:gd name="connsiteX2-77" fmla="*/ 2025780 w 2025780"/>
              <a:gd name="connsiteY2-78" fmla="*/ 819322 h 819322"/>
              <a:gd name="connsiteX3-79" fmla="*/ 104211 w 2025780"/>
              <a:gd name="connsiteY3-80" fmla="*/ 502530 h 819322"/>
              <a:gd name="connsiteX0-81" fmla="*/ 31479 w 1953048"/>
              <a:gd name="connsiteY0-82" fmla="*/ 490264 h 807056"/>
              <a:gd name="connsiteX1-83" fmla="*/ 0 w 1953048"/>
              <a:gd name="connsiteY1-84" fmla="*/ 0 h 807056"/>
              <a:gd name="connsiteX2-85" fmla="*/ 1953048 w 1953048"/>
              <a:gd name="connsiteY2-86" fmla="*/ 807056 h 807056"/>
              <a:gd name="connsiteX3-87" fmla="*/ 31479 w 1953048"/>
              <a:gd name="connsiteY3-88" fmla="*/ 490264 h 807056"/>
            </a:gdLst>
            <a:ahLst/>
            <a:cxnLst>
              <a:cxn ang="0">
                <a:pos x="connsiteX0-1" y="connsiteY0-2"/>
              </a:cxn>
              <a:cxn ang="0">
                <a:pos x="connsiteX1-3" y="connsiteY1-4"/>
              </a:cxn>
              <a:cxn ang="0">
                <a:pos x="connsiteX2-5" y="connsiteY2-6"/>
              </a:cxn>
              <a:cxn ang="0">
                <a:pos x="connsiteX3-7" y="connsiteY3-8"/>
              </a:cxn>
            </a:cxnLst>
            <a:rect l="l" t="t" r="r" b="b"/>
            <a:pathLst>
              <a:path w="1953048" h="807056">
                <a:moveTo>
                  <a:pt x="31479" y="490264"/>
                </a:moveTo>
                <a:lnTo>
                  <a:pt x="0" y="0"/>
                </a:lnTo>
                <a:lnTo>
                  <a:pt x="1953048" y="807056"/>
                </a:lnTo>
                <a:lnTo>
                  <a:pt x="31479" y="490264"/>
                </a:lnTo>
                <a:close/>
              </a:path>
            </a:pathLst>
          </a:custGeom>
          <a:solidFill>
            <a:schemeClr val="bg1">
              <a:lumMod val="8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12272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1171450"/>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但是，当使用上式对美国</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1700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年以后的数据进行检验的时候，差异非常大，而当逐渐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增大时，总人口的增长预测会增加的非常快，如下示意。当</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t=2670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时，使用该式获得的人口数为</a:t>
                </a:r>
                <a14:m>
                  <m:oMath xmlns:m="http://schemas.openxmlformats.org/officeDocument/2006/math">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x</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t</m:t>
                        </m:r>
                      </m:e>
                    </m:d>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4.4∗</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10</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15</m:t>
                        </m:r>
                      </m:sup>
                    </m:sSup>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，这意味着地球上每平方米就要容纳</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人，显然是不现实的。</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10032494" cy="1171450"/>
              </a:xfrm>
              <a:prstGeom prst="rect">
                <a:avLst/>
              </a:prstGeom>
              <a:blipFill>
                <a:blip r:embed="rId3"/>
                <a:stretch>
                  <a:fillRect l="-608" t="-1563" b="-7292"/>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5E528A54-1805-40B6-B31D-F3F4F09882E0}"/>
              </a:ext>
            </a:extLst>
          </p:cNvPr>
          <p:cNvPicPr>
            <a:picLocks noChangeAspect="1"/>
          </p:cNvPicPr>
          <p:nvPr/>
        </p:nvPicPr>
        <p:blipFill>
          <a:blip r:embed="rId4"/>
          <a:stretch>
            <a:fillRect/>
          </a:stretch>
        </p:blipFill>
        <p:spPr>
          <a:xfrm>
            <a:off x="2188502" y="2531338"/>
            <a:ext cx="4990198" cy="4088271"/>
          </a:xfrm>
          <a:prstGeom prst="rect">
            <a:avLst/>
          </a:prstGeom>
        </p:spPr>
      </p:pic>
    </p:spTree>
    <p:extLst>
      <p:ext uri="{BB962C8B-B14F-4D97-AF65-F5344CB8AC3E}">
        <p14:creationId xmlns:p14="http://schemas.microsoft.com/office/powerpoint/2010/main" val="205382441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2264314"/>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阻滞增长模型（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Logistic</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如何对增长率</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r</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进行修正呢？我们知道，地球上的资源是有限的，它只能提供一定</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数量的生命生存所需的条件。随着人口数量的增加，自然资源、环境条件等对人口再增</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长的限制作用将越来越显著。如果在人口较少时，我们可以把增长率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r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看成常数，那么</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当人口增加到一定数量之后，就应当视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r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为一个随着人口的增加而减小的量，即将增长</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率</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r</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表示为人口</a:t>
                </a:r>
                <a14:m>
                  <m:oMath xmlns:m="http://schemas.openxmlformats.org/officeDocument/2006/math">
                    <m:r>
                      <m:rPr>
                        <m:sty m:val="p"/>
                      </m:rPr>
                      <a:rPr lang="en-US" altLang="zh-CN" sz="2000">
                        <a:solidFill>
                          <a:schemeClr val="accent1">
                            <a:lumMod val="75000"/>
                          </a:schemeClr>
                        </a:solidFill>
                        <a:latin typeface="Cambria Math" panose="02040503050406030204" pitchFamily="18" charset="0"/>
                        <a:ea typeface="黑体" panose="02010609060101010101" pitchFamily="49" charset="-122"/>
                        <a:cs typeface="+mn-ea"/>
                      </a:rPr>
                      <m:t>x</m:t>
                    </m:r>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r>
                          <m:rPr>
                            <m:sty m:val="p"/>
                          </m:rPr>
                          <a:rPr lang="en-US" altLang="zh-CN" sz="2000">
                            <a:solidFill>
                              <a:schemeClr val="accent1">
                                <a:lumMod val="75000"/>
                              </a:schemeClr>
                            </a:solidFill>
                            <a:latin typeface="Cambria Math" panose="02040503050406030204" pitchFamily="18" charset="0"/>
                            <a:ea typeface="黑体" panose="02010609060101010101" pitchFamily="49" charset="-122"/>
                            <a:cs typeface="+mn-ea"/>
                          </a:rPr>
                          <m:t>t</m:t>
                        </m:r>
                      </m:e>
                    </m:d>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的函数</a:t>
                </a:r>
                <a14:m>
                  <m:oMath xmlns:m="http://schemas.openxmlformats.org/officeDocument/2006/math">
                    <m:r>
                      <m:rPr>
                        <m:sty m:val="p"/>
                      </m:rPr>
                      <a:rPr lang="en-US" altLang="zh-CN" sz="2000" dirty="0" smtClean="0">
                        <a:solidFill>
                          <a:schemeClr val="accent1">
                            <a:lumMod val="75000"/>
                          </a:schemeClr>
                        </a:solidFill>
                        <a:latin typeface="Cambria Math" panose="02040503050406030204" pitchFamily="18" charset="0"/>
                        <a:ea typeface="黑体" panose="02010609060101010101" pitchFamily="49" charset="-122"/>
                        <a:cs typeface="+mn-ea"/>
                      </a:rPr>
                      <m:t>r</m:t>
                    </m:r>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x</m:t>
                        </m:r>
                      </m:e>
                    </m:d>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10032494" cy="2264314"/>
              </a:xfrm>
              <a:prstGeom prst="rect">
                <a:avLst/>
              </a:prstGeom>
              <a:blipFill>
                <a:blip r:embed="rId3"/>
                <a:stretch>
                  <a:fillRect l="-608" t="-809" b="-3774"/>
                </a:stretch>
              </a:blipFill>
            </p:spPr>
            <p:txBody>
              <a:bodyPr/>
              <a:lstStyle/>
              <a:p>
                <a:r>
                  <a:rPr lang="zh-CN" altLang="en-US">
                    <a:noFill/>
                  </a:rPr>
                  <a:t> </a:t>
                </a:r>
              </a:p>
            </p:txBody>
          </p:sp>
        </mc:Fallback>
      </mc:AlternateContent>
      <p:sp>
        <p:nvSpPr>
          <p:cNvPr id="12" name="Pentagon 33">
            <a:extLst>
              <a:ext uri="{FF2B5EF4-FFF2-40B4-BE49-F238E27FC236}">
                <a16:creationId xmlns:a16="http://schemas.microsoft.com/office/drawing/2014/main" id="{6C1DAED2-1D11-44D2-A8E0-B39ED8F3D716}"/>
              </a:ext>
            </a:extLst>
          </p:cNvPr>
          <p:cNvSpPr/>
          <p:nvPr/>
        </p:nvSpPr>
        <p:spPr>
          <a:xfrm>
            <a:off x="1532831" y="3906633"/>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3" name="Rectangle 26">
                <a:extLst>
                  <a:ext uri="{FF2B5EF4-FFF2-40B4-BE49-F238E27FC236}">
                    <a16:creationId xmlns:a16="http://schemas.microsoft.com/office/drawing/2014/main" id="{FF70370B-4894-4D38-8692-A808697BF797}"/>
                  </a:ext>
                </a:extLst>
              </p:cNvPr>
              <p:cNvSpPr/>
              <p:nvPr/>
            </p:nvSpPr>
            <p:spPr>
              <a:xfrm>
                <a:off x="2157521" y="3872961"/>
                <a:ext cx="10032494" cy="1167603"/>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改进的模型假设：</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设</a:t>
                </a:r>
                <a14:m>
                  <m:oMath xmlns:m="http://schemas.openxmlformats.org/officeDocument/2006/math">
                    <m:r>
                      <m:rPr>
                        <m:sty m:val="p"/>
                      </m:rPr>
                      <a:rPr lang="en-US" altLang="zh-CN" sz="2000" dirty="0">
                        <a:solidFill>
                          <a:schemeClr val="accent1">
                            <a:lumMod val="75000"/>
                          </a:schemeClr>
                        </a:solidFill>
                        <a:latin typeface="Cambria Math" panose="02040503050406030204" pitchFamily="18" charset="0"/>
                        <a:ea typeface="黑体" panose="02010609060101010101" pitchFamily="49" charset="-122"/>
                        <a:cs typeface="+mn-ea"/>
                      </a:rPr>
                      <m:t>r</m:t>
                    </m:r>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r>
                          <m:rPr>
                            <m:sty m:val="p"/>
                          </m:rPr>
                          <a:rPr lang="en-US" altLang="zh-CN" sz="2000">
                            <a:solidFill>
                              <a:schemeClr val="accent1">
                                <a:lumMod val="75000"/>
                              </a:schemeClr>
                            </a:solidFill>
                            <a:latin typeface="Cambria Math" panose="02040503050406030204" pitchFamily="18" charset="0"/>
                            <a:ea typeface="黑体" panose="02010609060101010101" pitchFamily="49" charset="-122"/>
                            <a:cs typeface="+mn-ea"/>
                          </a:rPr>
                          <m:t>x</m:t>
                        </m:r>
                      </m:e>
                    </m:d>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的线性函数，</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r>
                      <m:rPr>
                        <m:sty m:val="p"/>
                      </m:rPr>
                      <a:rPr lang="en-US" altLang="zh-CN" sz="2000" dirty="0">
                        <a:solidFill>
                          <a:schemeClr val="accent1">
                            <a:lumMod val="75000"/>
                          </a:schemeClr>
                        </a:solidFill>
                        <a:latin typeface="Cambria Math" panose="02040503050406030204" pitchFamily="18" charset="0"/>
                        <a:ea typeface="黑体" panose="02010609060101010101" pitchFamily="49" charset="-122"/>
                        <a:cs typeface="+mn-ea"/>
                      </a:rPr>
                      <m:t>r</m:t>
                    </m:r>
                    <m:d>
                      <m:d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dPr>
                      <m:e>
                        <m:r>
                          <m:rPr>
                            <m:sty m:val="p"/>
                          </m:rPr>
                          <a:rPr lang="en-US" altLang="zh-CN" sz="2000">
                            <a:solidFill>
                              <a:schemeClr val="accent1">
                                <a:lumMod val="75000"/>
                              </a:schemeClr>
                            </a:solidFill>
                            <a:latin typeface="Cambria Math" panose="02040503050406030204" pitchFamily="18" charset="0"/>
                            <a:ea typeface="黑体" panose="02010609060101010101" pitchFamily="49" charset="-122"/>
                            <a:cs typeface="+mn-ea"/>
                          </a:rPr>
                          <m:t>x</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𝑟</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𝑠𝑥</m:t>
                    </m:r>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自然资源与环境条件所能容纳的最大人口数为</a:t>
                </a:r>
                <a14:m>
                  <m:oMath xmlns:m="http://schemas.openxmlformats.org/officeDocument/2006/math">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x</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，即当</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时增长率</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𝑟</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3" name="Rectangle 26">
                <a:extLst>
                  <a:ext uri="{FF2B5EF4-FFF2-40B4-BE49-F238E27FC236}">
                    <a16:creationId xmlns:a16="http://schemas.microsoft.com/office/drawing/2014/main" id="{FF70370B-4894-4D38-8692-A808697BF797}"/>
                  </a:ext>
                </a:extLst>
              </p:cNvPr>
              <p:cNvSpPr>
                <a:spLocks noRot="1" noChangeAspect="1" noMove="1" noResize="1" noEditPoints="1" noAdjustHandles="1" noChangeArrowheads="1" noChangeShapeType="1" noTextEdit="1"/>
              </p:cNvSpPr>
              <p:nvPr/>
            </p:nvSpPr>
            <p:spPr>
              <a:xfrm>
                <a:off x="2157521" y="3872961"/>
                <a:ext cx="10032494" cy="1167603"/>
              </a:xfrm>
              <a:prstGeom prst="rect">
                <a:avLst/>
              </a:prstGeom>
              <a:blipFill>
                <a:blip r:embed="rId4"/>
                <a:stretch>
                  <a:fillRect l="-608" t="-1563" b="-72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570967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3892708"/>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建模与求解：</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由</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得到</a:t>
                </a:r>
                <a14:m>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r</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𝑟</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f>
                      <m:f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num>
                      <m:den>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den>
                    </m:f>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，进而得到：</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f>
                        <m:f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d</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num>
                        <m:den>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𝑑𝑡</m:t>
                          </m:r>
                        </m:den>
                      </m:f>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𝑟</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f>
                            <m:f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num>
                            <m:den>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den>
                          </m:f>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  </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sub>
                          </m:sSub>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sub>
                      </m:sSub>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求解得到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solve.m</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x</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num>
                        <m:den>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f>
                                <m:f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num>
                                <m:den>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sub>
                                  </m:sSub>
                                </m:den>
                              </m:f>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𝑒</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𝑟</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up>
                          </m:sSup>
                        </m:den>
                      </m:f>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10032494" cy="3892708"/>
              </a:xfrm>
              <a:prstGeom prst="rect">
                <a:avLst/>
              </a:prstGeom>
              <a:blipFill>
                <a:blip r:embed="rId3"/>
                <a:stretch>
                  <a:fillRect l="-608" t="-4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678035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1894982"/>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结果检验：设</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1790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=3.9∗</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10</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6</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=197∗</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10</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6</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𝑟</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=0.3134</m:t>
                    </m:r>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则直到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1930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年计算结果实际都吻合的较好。而在</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1930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年以后，计算结果与实际有较大偏差，这是因为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60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年代的实际人口数已经突破了假设的极限人口数，由此可知，该模型的最大缺点是不易确定</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如何作进一步改进？</a:t>
                </a:r>
                <a:r>
                  <a:rPr lang="en-US" altLang="zh-CN" sz="2000" dirty="0">
                    <a:hlinkClick r:id="rId3"/>
                  </a:rPr>
                  <a:t>https://www.un.org/zh/sections/issues-depth/population/</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10032494" cy="1894982"/>
              </a:xfrm>
              <a:prstGeom prst="rect">
                <a:avLst/>
              </a:prstGeom>
              <a:blipFill>
                <a:blip r:embed="rId4"/>
                <a:stretch>
                  <a:fillRect l="-608" t="-965" r="-4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896998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3654053"/>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设</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r</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为人口自然增长率，</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Pm</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为环境所能容纳的最大人口数量，</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P0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时刻的人口数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那么</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时刻的人口数为：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𝑃</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𝑃</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num>
                        <m:den>
                          <m:eqArr>
                            <m:eqArr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eqArr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𝑃</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num>
                                        <m:den>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𝑃</m:t>
                                          </m:r>
                                        </m:den>
                                      </m:f>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𝑒</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𝑟</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e>
                            <m:e/>
                          </m:eqArr>
                        </m:den>
                      </m:f>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我们根据统计资料上</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1981-2005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年人口总数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通过曲线拟合得到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Pm =15.23(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亿</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P0=10.01, r=0.05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根据模型得到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2008-2016</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年人口总数预测值</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10032494" cy="3654053"/>
              </a:xfrm>
              <a:prstGeom prst="rect">
                <a:avLst/>
              </a:prstGeom>
              <a:blipFill>
                <a:blip r:embed="rId3"/>
                <a:stretch>
                  <a:fillRect l="-608" t="-501"/>
                </a:stretch>
              </a:blipFill>
            </p:spPr>
            <p:txBody>
              <a:bodyPr/>
              <a:lstStyle/>
              <a:p>
                <a:r>
                  <a:rPr lang="zh-CN" altLang="en-US">
                    <a:noFill/>
                  </a:rPr>
                  <a:t> </a:t>
                </a:r>
              </a:p>
            </p:txBody>
          </p:sp>
        </mc:Fallback>
      </mc:AlternateContent>
      <p:pic>
        <p:nvPicPr>
          <p:cNvPr id="1026" name="Picture 2">
            <a:extLst>
              <a:ext uri="{FF2B5EF4-FFF2-40B4-BE49-F238E27FC236}">
                <a16:creationId xmlns:a16="http://schemas.microsoft.com/office/drawing/2014/main" id="{BB1FB150-1959-4691-BB6A-AB1924198137}"/>
              </a:ext>
            </a:extLst>
          </p:cNvPr>
          <p:cNvPicPr>
            <a:picLocks noChangeAspect="1" noChangeArrowheads="1"/>
          </p:cNvPicPr>
          <p:nvPr/>
        </p:nvPicPr>
        <p:blipFill>
          <a:blip r:embed="rId4">
            <a:lum bright="8000" contrast="4000"/>
            <a:extLst>
              <a:ext uri="{28A0092B-C50C-407E-A947-70E740481C1C}">
                <a14:useLocalDpi xmlns:a14="http://schemas.microsoft.com/office/drawing/2010/main" val="0"/>
              </a:ext>
            </a:extLst>
          </a:blip>
          <a:srcRect/>
          <a:stretch>
            <a:fillRect/>
          </a:stretch>
        </p:blipFill>
        <p:spPr bwMode="auto">
          <a:xfrm>
            <a:off x="8085559" y="3256285"/>
            <a:ext cx="4871444" cy="365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072832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6648118" cy="3002977"/>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根据</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Logistic</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模型，中国人口将保持缓慢增长，在</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2017</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年突破</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亿，</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2030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年突破</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14.5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亿</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其极限值是</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15.2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亿，与官方预测数据十分接近。可见</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Logistic</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模型对于中国人口预测是具有一定价值的。但是，由于此模型参数较少，难以反映影响人口变化的深层次因素，如城镇化进程、老龄化趋势、性别比问题。另外，</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Logistic</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模型仅仅是对于总人口数的预测，不能提供人口年龄结构分布等信息。</a:t>
            </a: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38548931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536550" cy="4510248"/>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模型假设：</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 将年龄离散化，以</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年为一个间隔划分成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91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个年龄组，第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组为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岁（即出生婴儿），第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组为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岁，依次类推</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直到第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89</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组为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89</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岁，第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90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组（最后一个年龄组）为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90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岁及以上。</a:t>
                </a: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以</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年为一个时段，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2001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年为第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个间隔时段，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2002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年为第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个间隔时段，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2005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年为第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个间隔时段。</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在相当一段时期内，生育政策保持不变。并设女性的生育年龄为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g1~g2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，即</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𝑏</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𝑏</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𝑔</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𝑏</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𝑔</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𝑏</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 </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。取</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g1=15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g2=49</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对于市镇乡，分别取其</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2001~2005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年育龄女性各年龄组男婴生育率平均值，作为每年女性各育龄年龄组固定男婴生育率，同理可得各育龄各年龄组固定女婴生育率。</a:t>
                </a: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环境是稳定的，死亡率在一定时间内保持不变，不考虑生存空间等自然资源的制约，不考虑意外灾难等因素对人口变化的影响。</a:t>
                </a: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10536550" cy="4510248"/>
              </a:xfrm>
              <a:prstGeom prst="rect">
                <a:avLst/>
              </a:prstGeom>
              <a:blipFill>
                <a:blip r:embed="rId3"/>
                <a:stretch>
                  <a:fillRect l="-579" t="-405"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201811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536550" cy="1525650"/>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建立模型：为了能反映人口年龄结构的变化、老龄化现象、乡村人口城镇化，以及性别比等因素对人口总数的影响作用，我们将总人口分为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6</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部分：城市男性、城市女性、镇男性、镇女性、乡村男性、乡村女性。</a:t>
            </a: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9" name="Pentagon 33">
            <a:extLst>
              <a:ext uri="{FF2B5EF4-FFF2-40B4-BE49-F238E27FC236}">
                <a16:creationId xmlns:a16="http://schemas.microsoft.com/office/drawing/2014/main" id="{83CC73E1-7474-4D59-9F4F-F759B6F15D09}"/>
              </a:ext>
            </a:extLst>
          </p:cNvPr>
          <p:cNvSpPr/>
          <p:nvPr/>
        </p:nvSpPr>
        <p:spPr>
          <a:xfrm>
            <a:off x="1532831" y="274640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2" name="Rectangle 26">
                <a:extLst>
                  <a:ext uri="{FF2B5EF4-FFF2-40B4-BE49-F238E27FC236}">
                    <a16:creationId xmlns:a16="http://schemas.microsoft.com/office/drawing/2014/main" id="{37D1A356-DDAA-496D-BA93-70BF915BDDE1}"/>
                  </a:ext>
                </a:extLst>
              </p:cNvPr>
              <p:cNvSpPr/>
              <p:nvPr/>
            </p:nvSpPr>
            <p:spPr>
              <a:xfrm>
                <a:off x="2157521" y="2712735"/>
                <a:ext cx="10536550" cy="3728496"/>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建立模型：考虑城市男性人口</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男婴出生数是时段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各育龄年龄组妇女生育男婴数量之和，即：</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Y</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m:t>
                          </m:r>
                        </m:sub>
                      </m:sSub>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nary>
                            <m:naryPr>
                              <m:chr m:val="∑"/>
                              <m:supHide m:val="on"/>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naryPr>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𝑔</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sub>
                            <m:sup/>
                            <m:e>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𝑏</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𝑖𝑚</m:t>
                                  </m:r>
                                </m:sub>
                              </m:sSub>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𝑋</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e>
                          </m:nary>
                        </m:e>
                        <m:sup/>
                      </m:sSup>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男性第</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年龄组的人数是时段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i-1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年龄组存活下来的数量，其中</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i</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n-1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即：</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𝑌</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𝑖</m:t>
                          </m:r>
                        </m:sub>
                      </m:sSub>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𝑆</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𝑌</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−1 </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−1 </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与</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Leslie</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模型不同的是，我们考虑时段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男性第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n</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年龄组（即最后一个年龄组）的人数是时段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n-1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年龄组存活下来的数量与时段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n</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年龄组存活下来的数量之和，即：</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𝑌</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sub>
                      </m:sSub>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𝑆</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𝑌</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−1 </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𝑆</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 </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𝑌</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𝑛</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2" name="Rectangle 26">
                <a:extLst>
                  <a:ext uri="{FF2B5EF4-FFF2-40B4-BE49-F238E27FC236}">
                    <a16:creationId xmlns:a16="http://schemas.microsoft.com/office/drawing/2014/main" id="{37D1A356-DDAA-496D-BA93-70BF915BDDE1}"/>
                  </a:ext>
                </a:extLst>
              </p:cNvPr>
              <p:cNvSpPr>
                <a:spLocks noRot="1" noChangeAspect="1" noMove="1" noResize="1" noEditPoints="1" noAdjustHandles="1" noChangeArrowheads="1" noChangeShapeType="1" noTextEdit="1"/>
              </p:cNvSpPr>
              <p:nvPr/>
            </p:nvSpPr>
            <p:spPr>
              <a:xfrm>
                <a:off x="2157521" y="2712735"/>
                <a:ext cx="10536550" cy="3728496"/>
              </a:xfrm>
              <a:prstGeom prst="rect">
                <a:avLst/>
              </a:prstGeom>
              <a:blipFill>
                <a:blip r:embed="rId3"/>
                <a:stretch>
                  <a:fillRect l="-579" t="-4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054768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1" name="Rectangle 26">
                <a:extLst>
                  <a:ext uri="{FF2B5EF4-FFF2-40B4-BE49-F238E27FC236}">
                    <a16:creationId xmlns:a16="http://schemas.microsoft.com/office/drawing/2014/main" id="{7333FBA8-87E1-4110-A516-EA9615A2CAB9}"/>
                  </a:ext>
                </a:extLst>
              </p:cNvPr>
              <p:cNvSpPr/>
              <p:nvPr/>
            </p:nvSpPr>
            <p:spPr>
              <a:xfrm>
                <a:off x="2211427" y="1159912"/>
                <a:ext cx="10536550" cy="1525650"/>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根据上述分析，可得到男性人口按年龄组的递推公式为：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Y</m:t>
                          </m:r>
                        </m:e>
                        <m:sub>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k</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𝑆</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𝑌</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𝐵</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𝑋</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e>
                      </m:d>
                    </m:oMath>
                  </m:oMathPara>
                </a14:m>
                <a:endParaRPr lang="en-US" altLang="zh-CN" sz="2000" b="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式中，</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𝑆</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𝑚</m:t>
                        </m:r>
                      </m:sub>
                    </m:sSub>
                  </m:oMath>
                </a14:m>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r>
                      <a:rPr lang="zh-CN" altLang="en-US" sz="2000" i="1" dirty="0" smtClean="0">
                        <a:solidFill>
                          <a:schemeClr val="accent1">
                            <a:lumMod val="75000"/>
                          </a:schemeClr>
                        </a:solidFill>
                        <a:latin typeface="Cambria Math" panose="02040503050406030204" pitchFamily="18" charset="0"/>
                        <a:ea typeface="黑体" panose="02010609060101010101" pitchFamily="49" charset="-122"/>
                        <a:cs typeface="+mn-ea"/>
                      </a:rPr>
                      <m:t>和</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𝐵</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𝑚</m:t>
                        </m:r>
                      </m:sub>
                    </m:sSub>
                    <m:r>
                      <a:rPr lang="zh-CN" altLang="en-US" sz="2000" i="1" dirty="0" smtClean="0">
                        <a:solidFill>
                          <a:schemeClr val="accent1">
                            <a:lumMod val="75000"/>
                          </a:schemeClr>
                        </a:solidFill>
                        <a:latin typeface="Cambria Math" panose="02040503050406030204" pitchFamily="18" charset="0"/>
                        <a:ea typeface="黑体" panose="02010609060101010101" pitchFamily="49" charset="-122"/>
                        <a:cs typeface="+mn-ea"/>
                      </a:rPr>
                      <m:t>表达式</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如下：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211427" y="1159912"/>
                <a:ext cx="10536550" cy="1525650"/>
              </a:xfrm>
              <a:prstGeom prst="rect">
                <a:avLst/>
              </a:prstGeom>
              <a:blipFill>
                <a:blip r:embed="rId4"/>
                <a:stretch>
                  <a:fillRect l="-579" t="-1195"/>
                </a:stretch>
              </a:blipFill>
            </p:spPr>
            <p:txBody>
              <a:bodyPr/>
              <a:lstStyle/>
              <a:p>
                <a:r>
                  <a:rPr lang="zh-CN" altLang="en-US">
                    <a:noFill/>
                  </a:rPr>
                  <a:t> </a:t>
                </a:r>
              </a:p>
            </p:txBody>
          </p:sp>
        </mc:Fallback>
      </mc:AlternateContent>
      <p:sp>
        <p:nvSpPr>
          <p:cNvPr id="2" name="Rectangle 2">
            <a:extLst>
              <a:ext uri="{FF2B5EF4-FFF2-40B4-BE49-F238E27FC236}">
                <a16:creationId xmlns:a16="http://schemas.microsoft.com/office/drawing/2014/main" id="{9B840BDD-7793-4270-807F-7813CF9E3486}"/>
              </a:ext>
            </a:extLst>
          </p:cNvPr>
          <p:cNvSpPr>
            <a:spLocks noChangeArrowheads="1"/>
          </p:cNvSpPr>
          <p:nvPr/>
        </p:nvSpPr>
        <p:spPr bwMode="auto">
          <a:xfrm>
            <a:off x="1748855" y="663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r>
              <a:rPr kumimoji="0" lang="en-US" altLang="zh-CN" sz="1200" b="0" i="0" u="none" strike="noStrike" cap="none" normalizeH="0" baseline="-3000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14" name="对象 13">
            <a:extLst>
              <a:ext uri="{FF2B5EF4-FFF2-40B4-BE49-F238E27FC236}">
                <a16:creationId xmlns:a16="http://schemas.microsoft.com/office/drawing/2014/main" id="{47EF2ECF-8270-4AC0-A9C1-89B3216FA707}"/>
              </a:ext>
            </a:extLst>
          </p:cNvPr>
          <p:cNvGraphicFramePr>
            <a:graphicFrameLocks noChangeAspect="1"/>
          </p:cNvGraphicFramePr>
          <p:nvPr>
            <p:extLst>
              <p:ext uri="{D42A27DB-BD31-4B8C-83A1-F6EECF244321}">
                <p14:modId xmlns:p14="http://schemas.microsoft.com/office/powerpoint/2010/main" val="2801009299"/>
              </p:ext>
            </p:extLst>
          </p:nvPr>
        </p:nvGraphicFramePr>
        <p:xfrm>
          <a:off x="2298061" y="2644287"/>
          <a:ext cx="4131314" cy="2567483"/>
        </p:xfrm>
        <a:graphic>
          <a:graphicData uri="http://schemas.openxmlformats.org/presentationml/2006/ole">
            <mc:AlternateContent xmlns:mc="http://schemas.openxmlformats.org/markup-compatibility/2006">
              <mc:Choice xmlns:v="urn:schemas-microsoft-com:vml" Requires="v">
                <p:oleObj spid="_x0000_s5302" r:id="rId5" imgW="2247900" imgH="1397000" progId="Equation.DSMT4">
                  <p:embed/>
                </p:oleObj>
              </mc:Choice>
              <mc:Fallback>
                <p:oleObj r:id="rId5" imgW="2247900" imgH="1397000" progId="Equation.DSMT4">
                  <p:embed/>
                  <p:pic>
                    <p:nvPicPr>
                      <p:cNvPr id="3" name="对象 2">
                        <a:extLst>
                          <a:ext uri="{FF2B5EF4-FFF2-40B4-BE49-F238E27FC236}">
                            <a16:creationId xmlns:a16="http://schemas.microsoft.com/office/drawing/2014/main" id="{FEA093E7-EFD5-4D15-A4D8-A859AAACB9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8061" y="2644287"/>
                        <a:ext cx="4131314" cy="2567483"/>
                      </a:xfrm>
                      <a:prstGeom prst="rect">
                        <a:avLst/>
                      </a:prstGeom>
                      <a:noFill/>
                    </p:spPr>
                  </p:pic>
                </p:oleObj>
              </mc:Fallback>
            </mc:AlternateContent>
          </a:graphicData>
        </a:graphic>
      </p:graphicFrame>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4208C328-26A4-447F-ADDB-4AF136C359D5}"/>
              </a:ext>
            </a:extLst>
          </p:cNvPr>
          <p:cNvGraphicFramePr>
            <a:graphicFrameLocks noChangeAspect="1"/>
          </p:cNvGraphicFramePr>
          <p:nvPr>
            <p:extLst>
              <p:ext uri="{D42A27DB-BD31-4B8C-83A1-F6EECF244321}">
                <p14:modId xmlns:p14="http://schemas.microsoft.com/office/powerpoint/2010/main" val="2831616005"/>
              </p:ext>
            </p:extLst>
          </p:nvPr>
        </p:nvGraphicFramePr>
        <p:xfrm>
          <a:off x="6861423" y="2685562"/>
          <a:ext cx="5145905" cy="2448272"/>
        </p:xfrm>
        <a:graphic>
          <a:graphicData uri="http://schemas.openxmlformats.org/presentationml/2006/ole">
            <mc:AlternateContent xmlns:mc="http://schemas.openxmlformats.org/markup-compatibility/2006">
              <mc:Choice xmlns:v="urn:schemas-microsoft-com:vml" Requires="v">
                <p:oleObj spid="_x0000_s5303" r:id="rId7" imgW="2882900" imgH="1371600" progId="Equation.DSMT4">
                  <p:embed/>
                </p:oleObj>
              </mc:Choice>
              <mc:Fallback>
                <p:oleObj r:id="rId7" imgW="2882900" imgH="1371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61423" y="2685562"/>
                        <a:ext cx="5145905" cy="2448272"/>
                      </a:xfrm>
                      <a:prstGeom prst="rect">
                        <a:avLst/>
                      </a:prstGeom>
                      <a:noFill/>
                    </p:spPr>
                  </p:pic>
                </p:oleObj>
              </mc:Fallback>
            </mc:AlternateContent>
          </a:graphicData>
        </a:graphic>
      </p:graphicFrame>
    </p:spTree>
    <p:extLst>
      <p:ext uri="{BB962C8B-B14F-4D97-AF65-F5344CB8AC3E}">
        <p14:creationId xmlns:p14="http://schemas.microsoft.com/office/powerpoint/2010/main" val="416491104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211427" y="1159912"/>
            <a:ext cx="10536550" cy="1525650"/>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按照</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Y(k)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的递推公式，由已知：女性年龄组人口分布初始向量</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、男性年龄组分布初始向量</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Y(0)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、男性各年龄组存活率矩阵</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Sm</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、男婴生育率矩阵</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Bm</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，就可以预测任意时段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的男性年龄组人口分布</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Y(k)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2" name="Rectangle 2">
            <a:extLst>
              <a:ext uri="{FF2B5EF4-FFF2-40B4-BE49-F238E27FC236}">
                <a16:creationId xmlns:a16="http://schemas.microsoft.com/office/drawing/2014/main" id="{9B840BDD-7793-4270-807F-7813CF9E3486}"/>
              </a:ext>
            </a:extLst>
          </p:cNvPr>
          <p:cNvSpPr>
            <a:spLocks noChangeArrowheads="1"/>
          </p:cNvSpPr>
          <p:nvPr/>
        </p:nvSpPr>
        <p:spPr bwMode="auto">
          <a:xfrm>
            <a:off x="1748855" y="663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r>
              <a:rPr kumimoji="0" lang="en-US" altLang="zh-CN" sz="1200" b="0" i="0" u="none" strike="noStrike" cap="none" normalizeH="0" baseline="-3000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Pentagon 33">
            <a:extLst>
              <a:ext uri="{FF2B5EF4-FFF2-40B4-BE49-F238E27FC236}">
                <a16:creationId xmlns:a16="http://schemas.microsoft.com/office/drawing/2014/main" id="{BDC07623-92CC-431E-97FA-EEBC7D850F02}"/>
              </a:ext>
            </a:extLst>
          </p:cNvPr>
          <p:cNvSpPr/>
          <p:nvPr/>
        </p:nvSpPr>
        <p:spPr>
          <a:xfrm>
            <a:off x="1494902" y="275601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6" name="Rectangle 26">
            <a:extLst>
              <a:ext uri="{FF2B5EF4-FFF2-40B4-BE49-F238E27FC236}">
                <a16:creationId xmlns:a16="http://schemas.microsoft.com/office/drawing/2014/main" id="{1C865536-8C00-43A5-B00A-65F10C274709}"/>
              </a:ext>
            </a:extLst>
          </p:cNvPr>
          <p:cNvSpPr/>
          <p:nvPr/>
        </p:nvSpPr>
        <p:spPr>
          <a:xfrm>
            <a:off x="2173498" y="2695172"/>
            <a:ext cx="10536550" cy="1894982"/>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考虑城市女性人口：推理过程类似男性，最终可得到时段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城市女性人口按年龄组的分布向量的递推公式为：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按照</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的递推公式，由已知：女性年龄组人口分布初始向量</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、女性各年龄组存活率矩阵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Sf</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、女婴生育率矩阵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Bf</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，就可以预测任意时段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的女性年龄组人口分布</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X(k)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5AD6E47B-76B8-44CC-9157-160406757138}"/>
                  </a:ext>
                </a:extLst>
              </p:cNvPr>
              <p:cNvSpPr/>
              <p:nvPr/>
            </p:nvSpPr>
            <p:spPr>
              <a:xfrm>
                <a:off x="4740098" y="3431659"/>
                <a:ext cx="3343416" cy="3915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i="1" dirty="0" smtClean="0">
                              <a:solidFill>
                                <a:schemeClr val="accent1">
                                  <a:lumMod val="75000"/>
                                </a:schemeClr>
                              </a:solidFill>
                              <a:latin typeface="Cambria Math" panose="02040503050406030204" pitchFamily="18" charset="0"/>
                              <a:ea typeface="黑体" panose="02010609060101010101" pitchFamily="49" charset="-122"/>
                              <a:cs typeface="+mn-ea"/>
                            </a:rPr>
                            <m:t>X</m:t>
                          </m:r>
                        </m:e>
                        <m:sub>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k</m:t>
                          </m:r>
                        </m:sub>
                      </m:s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𝑆</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𝑓</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𝑋</m:t>
                      </m:r>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𝐵</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𝑓</m:t>
                          </m:r>
                        </m:sub>
                      </m:sSub>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𝑋</m:t>
                      </m:r>
                      <m:d>
                        <m:dPr>
                          <m:ctrl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−1</m:t>
                          </m:r>
                        </m:e>
                      </m:d>
                    </m:oMath>
                  </m:oMathPara>
                </a14:m>
                <a:endParaRPr lang="zh-CN" altLang="en-US" dirty="0"/>
              </a:p>
            </p:txBody>
          </p:sp>
        </mc:Choice>
        <mc:Fallback>
          <p:sp>
            <p:nvSpPr>
              <p:cNvPr id="3" name="矩形 2">
                <a:extLst>
                  <a:ext uri="{FF2B5EF4-FFF2-40B4-BE49-F238E27FC236}">
                    <a16:creationId xmlns:a16="http://schemas.microsoft.com/office/drawing/2014/main" id="{5AD6E47B-76B8-44CC-9157-160406757138}"/>
                  </a:ext>
                </a:extLst>
              </p:cNvPr>
              <p:cNvSpPr>
                <a:spLocks noRot="1" noChangeAspect="1" noMove="1" noResize="1" noEditPoints="1" noAdjustHandles="1" noChangeArrowheads="1" noChangeShapeType="1" noTextEdit="1"/>
              </p:cNvSpPr>
              <p:nvPr/>
            </p:nvSpPr>
            <p:spPr>
              <a:xfrm>
                <a:off x="4740098" y="3431659"/>
                <a:ext cx="3343416" cy="391582"/>
              </a:xfrm>
              <a:prstGeom prst="rect">
                <a:avLst/>
              </a:prstGeom>
              <a:blipFill>
                <a:blip r:embed="rId3"/>
                <a:stretch>
                  <a:fillRect b="-93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235750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670088" y="2968253"/>
            <a:ext cx="10328729" cy="1491059"/>
          </a:xfrm>
          <a:prstGeom prst="roundRect">
            <a:avLst>
              <a:gd name="adj" fmla="val 0"/>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9" name="TextBox 38"/>
          <p:cNvSpPr txBox="1"/>
          <p:nvPr/>
        </p:nvSpPr>
        <p:spPr>
          <a:xfrm>
            <a:off x="814536" y="3000524"/>
            <a:ext cx="10161073" cy="1482522"/>
          </a:xfrm>
          <a:prstGeom prst="rect">
            <a:avLst/>
          </a:prstGeom>
          <a:noFill/>
        </p:spPr>
        <p:txBody>
          <a:bodyPr wrap="square" lIns="0" tIns="0" rIns="0" bIns="0" rtlCol="0">
            <a:spAutoFit/>
          </a:bodyPr>
          <a:lstStyle/>
          <a:p>
            <a:pPr defTabSz="963930">
              <a:lnSpc>
                <a:spcPct val="120000"/>
              </a:lnSpc>
            </a:pP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本次课程代码下载地址：</a:t>
            </a:r>
            <a:r>
              <a:rPr lang="en-US" altLang="zh-CN" sz="2800" dirty="0">
                <a:solidFill>
                  <a:schemeClr val="accent1">
                    <a:lumMod val="75000"/>
                  </a:schemeClr>
                </a:solidFill>
                <a:latin typeface="黑体" panose="02010609060101010101" pitchFamily="49" charset="-122"/>
                <a:ea typeface="黑体" panose="02010609060101010101" pitchFamily="49" charset="-122"/>
              </a:rPr>
              <a:t>https://github.com/yooongchun/MatlabCourse/tree/master/Lecture17</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0" name="矩形 93"/>
          <p:cNvSpPr/>
          <p:nvPr/>
        </p:nvSpPr>
        <p:spPr>
          <a:xfrm>
            <a:off x="617121" y="2920788"/>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1" name="矩形 93"/>
          <p:cNvSpPr/>
          <p:nvPr/>
        </p:nvSpPr>
        <p:spPr>
          <a:xfrm rot="10800000">
            <a:off x="10649585" y="4101778"/>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5" name="组合 14">
            <a:extLst>
              <a:ext uri="{FF2B5EF4-FFF2-40B4-BE49-F238E27FC236}">
                <a16:creationId xmlns:a16="http://schemas.microsoft.com/office/drawing/2014/main" id="{384EDF4D-75FE-6845-9136-A3C2FA54AAA2}"/>
              </a:ext>
            </a:extLst>
          </p:cNvPr>
          <p:cNvGrpSpPr/>
          <p:nvPr/>
        </p:nvGrpSpPr>
        <p:grpSpPr>
          <a:xfrm>
            <a:off x="596727" y="472248"/>
            <a:ext cx="5409245" cy="523220"/>
            <a:chOff x="-4764" y="99435"/>
            <a:chExt cx="5409245" cy="523220"/>
          </a:xfrm>
        </p:grpSpPr>
        <p:sp>
          <p:nvSpPr>
            <p:cNvPr id="16" name="文本框 15">
              <a:extLst>
                <a:ext uri="{FF2B5EF4-FFF2-40B4-BE49-F238E27FC236}">
                  <a16:creationId xmlns:a16="http://schemas.microsoft.com/office/drawing/2014/main" id="{26AD4EA6-8CA9-1246-A420-A9845054AAC6}"/>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代码下载地址</a:t>
              </a:r>
            </a:p>
          </p:txBody>
        </p:sp>
        <p:grpSp>
          <p:nvGrpSpPr>
            <p:cNvPr id="17" name="组合 16">
              <a:extLst>
                <a:ext uri="{FF2B5EF4-FFF2-40B4-BE49-F238E27FC236}">
                  <a16:creationId xmlns:a16="http://schemas.microsoft.com/office/drawing/2014/main" id="{6E351974-C2E0-B04A-B142-DE765E9C1381}"/>
                </a:ext>
              </a:extLst>
            </p:cNvPr>
            <p:cNvGrpSpPr/>
            <p:nvPr/>
          </p:nvGrpSpPr>
          <p:grpSpPr>
            <a:xfrm>
              <a:off x="-4764" y="142875"/>
              <a:ext cx="565783" cy="436341"/>
              <a:chOff x="-4764" y="142875"/>
              <a:chExt cx="565783" cy="436341"/>
            </a:xfrm>
          </p:grpSpPr>
          <p:sp>
            <p:nvSpPr>
              <p:cNvPr id="18" name="矩形 17">
                <a:extLst>
                  <a:ext uri="{FF2B5EF4-FFF2-40B4-BE49-F238E27FC236}">
                    <a16:creationId xmlns:a16="http://schemas.microsoft.com/office/drawing/2014/main" id="{B417C83F-6560-D24C-B8E3-C2144CF40CC5}"/>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9" name="矩形 18">
                <a:extLst>
                  <a:ext uri="{FF2B5EF4-FFF2-40B4-BE49-F238E27FC236}">
                    <a16:creationId xmlns:a16="http://schemas.microsoft.com/office/drawing/2014/main" id="{9DC9983D-5F76-BE4F-ABCD-DEB72B6E8292}"/>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grpSp>
      <p:sp>
        <p:nvSpPr>
          <p:cNvPr id="11" name="TextBox 38">
            <a:extLst>
              <a:ext uri="{FF2B5EF4-FFF2-40B4-BE49-F238E27FC236}">
                <a16:creationId xmlns:a16="http://schemas.microsoft.com/office/drawing/2014/main" id="{148B66E0-3665-4B70-9110-157B01438B27}"/>
              </a:ext>
            </a:extLst>
          </p:cNvPr>
          <p:cNvSpPr txBox="1"/>
          <p:nvPr/>
        </p:nvSpPr>
        <p:spPr>
          <a:xfrm>
            <a:off x="814536" y="4875310"/>
            <a:ext cx="10161073" cy="448392"/>
          </a:xfrm>
          <a:prstGeom prst="rect">
            <a:avLst/>
          </a:prstGeom>
          <a:noFill/>
        </p:spPr>
        <p:txBody>
          <a:bodyPr wrap="square" lIns="0" tIns="0" rIns="0" bIns="0" rtlCol="0">
            <a:spAutoFit/>
          </a:bodyPr>
          <a:lstStyle/>
          <a:p>
            <a:pPr defTabSz="963930">
              <a:lnSpc>
                <a:spcPct val="120000"/>
              </a:lnSpc>
            </a:pPr>
            <a:r>
              <a:rPr lang="zh-CN" altLang="en-US" sz="2800" dirty="0">
                <a:solidFill>
                  <a:schemeClr val="accent1">
                    <a:lumMod val="75000"/>
                  </a:schemeClr>
                </a:solidFill>
                <a:latin typeface="黑体" panose="02010609060101010101" pitchFamily="49" charset="-122"/>
                <a:ea typeface="黑体" panose="02010609060101010101" pitchFamily="49" charset="-122"/>
              </a:rPr>
              <a:t>参考文献：中国人口预测模型的实证分析</a:t>
            </a:r>
            <a:r>
              <a:rPr lang="en-US" altLang="zh-CN" sz="2800" dirty="0">
                <a:solidFill>
                  <a:schemeClr val="accent1">
                    <a:lumMod val="75000"/>
                  </a:schemeClr>
                </a:solidFill>
                <a:latin typeface="黑体" panose="02010609060101010101" pitchFamily="49" charset="-122"/>
                <a:ea typeface="黑体" panose="02010609060101010101" pitchFamily="49" charset="-122"/>
              </a:rPr>
              <a:t>—</a:t>
            </a:r>
            <a:r>
              <a:rPr lang="zh-CN" altLang="en-US" sz="2800" dirty="0">
                <a:solidFill>
                  <a:schemeClr val="accent1">
                    <a:lumMod val="75000"/>
                  </a:schemeClr>
                </a:solidFill>
                <a:latin typeface="黑体" panose="02010609060101010101" pitchFamily="49" charset="-122"/>
                <a:ea typeface="黑体" panose="02010609060101010101" pitchFamily="49" charset="-122"/>
              </a:rPr>
              <a:t>东华大学，作者不详</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矩形 93">
            <a:extLst>
              <a:ext uri="{FF2B5EF4-FFF2-40B4-BE49-F238E27FC236}">
                <a16:creationId xmlns:a16="http://schemas.microsoft.com/office/drawing/2014/main" id="{C4E2BA1A-8C51-4786-B8A8-B768BC888EC6}"/>
              </a:ext>
            </a:extLst>
          </p:cNvPr>
          <p:cNvSpPr/>
          <p:nvPr/>
        </p:nvSpPr>
        <p:spPr>
          <a:xfrm>
            <a:off x="617121" y="4795574"/>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矩形 93">
            <a:extLst>
              <a:ext uri="{FF2B5EF4-FFF2-40B4-BE49-F238E27FC236}">
                <a16:creationId xmlns:a16="http://schemas.microsoft.com/office/drawing/2014/main" id="{941656B4-4339-4807-87AC-8DB9DCFE5894}"/>
              </a:ext>
            </a:extLst>
          </p:cNvPr>
          <p:cNvSpPr/>
          <p:nvPr/>
        </p:nvSpPr>
        <p:spPr>
          <a:xfrm rot="10800000">
            <a:off x="10649585" y="5976564"/>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圆角矩形 26">
            <a:extLst>
              <a:ext uri="{FF2B5EF4-FFF2-40B4-BE49-F238E27FC236}">
                <a16:creationId xmlns:a16="http://schemas.microsoft.com/office/drawing/2014/main" id="{815E0B12-E33D-42A0-B284-89404EF9EA68}"/>
              </a:ext>
            </a:extLst>
          </p:cNvPr>
          <p:cNvSpPr/>
          <p:nvPr/>
        </p:nvSpPr>
        <p:spPr>
          <a:xfrm>
            <a:off x="665465" y="4875310"/>
            <a:ext cx="10328729" cy="1491059"/>
          </a:xfrm>
          <a:prstGeom prst="roundRect">
            <a:avLst>
              <a:gd name="adj" fmla="val 0"/>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Tree>
    <p:extLst>
      <p:ext uri="{BB962C8B-B14F-4D97-AF65-F5344CB8AC3E}">
        <p14:creationId xmlns:p14="http://schemas.microsoft.com/office/powerpoint/2010/main" val="428514707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1" name="Rectangle 26">
                <a:extLst>
                  <a:ext uri="{FF2B5EF4-FFF2-40B4-BE49-F238E27FC236}">
                    <a16:creationId xmlns:a16="http://schemas.microsoft.com/office/drawing/2014/main" id="{7333FBA8-87E1-4110-A516-EA9615A2CAB9}"/>
                  </a:ext>
                </a:extLst>
              </p:cNvPr>
              <p:cNvSpPr/>
              <p:nvPr/>
            </p:nvSpPr>
            <p:spPr>
              <a:xfrm>
                <a:off x="2211427" y="1159912"/>
                <a:ext cx="10536550" cy="6290800"/>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考虑人口迁移因素的差分方程组模型及其化简</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近年来，乡村人口城镇化程度日益显著，因而人口迁移因素对未来城市人口的影响日益重要。在上述模型中，没有考虑人口迁移因素对未来城市人口的影响。我们用</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F(k)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分别表示时段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男性和女性迁入的人口数分布的列向量，从而得到带有人口迁移因素的模型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以男性为例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𝑌</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𝑆</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𝑌</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𝐵</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𝑋</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𝑀</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𝑒</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其中</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是第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个时段各年龄组人口分布的随机扰动项，</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e(k)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的期望均值为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Sm</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为男性各年龄组存活率矩阵</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Sm</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ea typeface="黑体" panose="02010609060101010101" pitchFamily="49" charset="-122"/>
                    <a:cs typeface="+mn-ea"/>
                  </a:rPr>
                  <a:t>Bm</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为男婴生育率矩阵。</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进而可得到迁移人口：</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𝑀</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𝑌</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𝑆</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𝑌</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𝐵</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𝑚</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𝑋</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𝑒</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𝑘</m:t>
                              </m:r>
                            </m:e>
                          </m:d>
                        </m:e>
                      </m:d>
                    </m:oMath>
                  </m:oMathPara>
                </a14:m>
                <a:endParaRPr lang="en-US" altLang="zh-CN" sz="2000" b="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人口迁移将市镇乡人口关联，所以总体模型为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6</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个相互关联的差分方程组。由于人口迁移因素极其复杂，且缺少可靠数据，我们采取如下方法对</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M(k)</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简化处理：查阅资料，很具提供的</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2001-2005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年的数据，取预测误差的均值：</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m:rPr>
                          <m:sty m:val="p"/>
                        </m:rPr>
                        <a:rPr lang="en-US" altLang="zh-CN" sz="2000" i="1" dirty="0" smtClean="0">
                          <a:solidFill>
                            <a:schemeClr val="accent1">
                              <a:lumMod val="75000"/>
                            </a:schemeClr>
                          </a:solidFill>
                          <a:latin typeface="Cambria Math" panose="02040503050406030204" pitchFamily="18" charset="0"/>
                          <a:ea typeface="黑体" panose="02010609060101010101" pitchFamily="49" charset="-122"/>
                          <a:cs typeface="+mn-ea"/>
                        </a:rPr>
                        <m:t>M</m:t>
                      </m:r>
                      <m:d>
                        <m:d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nary>
                        <m:naryPr>
                          <m:chr m:val="∑"/>
                          <m:limLoc m:val="undOvr"/>
                          <m:grow m:val="on"/>
                          <m:ctrlPr>
                            <a:rPr lang="en-US" altLang="zh-CN" sz="2000" b="0" i="1" dirty="0" smtClean="0">
                              <a:solidFill>
                                <a:schemeClr val="accent1">
                                  <a:lumMod val="75000"/>
                                </a:schemeClr>
                              </a:solidFill>
                              <a:latin typeface="Cambria Math" panose="02040503050406030204" pitchFamily="18" charset="0"/>
                              <a:cs typeface="+mn-ea"/>
                            </a:rPr>
                          </m:ctrlPr>
                        </m:naryPr>
                        <m:sub>
                          <m:r>
                            <a:rPr lang="en-US" altLang="zh-CN" sz="2000" b="0" i="1" dirty="0" smtClean="0">
                              <a:solidFill>
                                <a:schemeClr val="accent1">
                                  <a:lumMod val="75000"/>
                                </a:schemeClr>
                              </a:solidFill>
                              <a:latin typeface="Cambria Math" panose="02040503050406030204" pitchFamily="18" charset="0"/>
                              <a:cs typeface="+mn-ea"/>
                            </a:rPr>
                            <m:t>𝑘</m:t>
                          </m:r>
                          <m:r>
                            <a:rPr lang="en-US" altLang="zh-CN" sz="2000" b="0" i="1" dirty="0" smtClean="0">
                              <a:solidFill>
                                <a:schemeClr val="accent1">
                                  <a:lumMod val="75000"/>
                                </a:schemeClr>
                              </a:solidFill>
                              <a:latin typeface="Cambria Math" panose="02040503050406030204" pitchFamily="18" charset="0"/>
                              <a:cs typeface="+mn-ea"/>
                            </a:rPr>
                            <m:t>=2002</m:t>
                          </m:r>
                        </m:sub>
                        <m:sup>
                          <m:r>
                            <a:rPr lang="en-US" altLang="zh-CN" sz="2000" b="0" i="1" dirty="0" smtClean="0">
                              <a:solidFill>
                                <a:schemeClr val="accent1">
                                  <a:lumMod val="75000"/>
                                </a:schemeClr>
                              </a:solidFill>
                              <a:latin typeface="Cambria Math" panose="02040503050406030204" pitchFamily="18" charset="0"/>
                              <a:cs typeface="+mn-ea"/>
                            </a:rPr>
                            <m:t>2005</m:t>
                          </m:r>
                        </m:sup>
                        <m:e>
                          <m:f>
                            <m:fPr>
                              <m:ctrlPr>
                                <a:rPr lang="en-US" altLang="zh-CN" sz="2000" b="0" i="1" dirty="0" smtClean="0">
                                  <a:solidFill>
                                    <a:schemeClr val="accent1">
                                      <a:lumMod val="75000"/>
                                    </a:schemeClr>
                                  </a:solidFill>
                                  <a:latin typeface="Cambria Math" panose="02040503050406030204" pitchFamily="18" charset="0"/>
                                  <a:cs typeface="+mn-ea"/>
                                </a:rPr>
                              </m:ctrlPr>
                            </m:fPr>
                            <m:num>
                              <m:r>
                                <a:rPr lang="en-US" altLang="zh-CN" sz="2000" b="0" i="1" dirty="0" smtClean="0">
                                  <a:solidFill>
                                    <a:schemeClr val="accent1">
                                      <a:lumMod val="75000"/>
                                    </a:schemeClr>
                                  </a:solidFill>
                                  <a:latin typeface="Cambria Math" panose="02040503050406030204" pitchFamily="18" charset="0"/>
                                  <a:cs typeface="+mn-ea"/>
                                </a:rPr>
                                <m:t>𝑌</m:t>
                              </m:r>
                              <m:d>
                                <m:dPr>
                                  <m:ctrlPr>
                                    <a:rPr lang="en-US" altLang="zh-CN" sz="2000" b="0" i="1" dirty="0" smtClean="0">
                                      <a:solidFill>
                                        <a:schemeClr val="accent1">
                                          <a:lumMod val="75000"/>
                                        </a:schemeClr>
                                      </a:solidFill>
                                      <a:latin typeface="Cambria Math" panose="02040503050406030204" pitchFamily="18" charset="0"/>
                                      <a:cs typeface="+mn-ea"/>
                                    </a:rPr>
                                  </m:ctrlPr>
                                </m:dPr>
                                <m:e>
                                  <m:r>
                                    <a:rPr lang="en-US" altLang="zh-CN" sz="2000" b="0" i="1" dirty="0" smtClean="0">
                                      <a:solidFill>
                                        <a:schemeClr val="accent1">
                                          <a:lumMod val="75000"/>
                                        </a:schemeClr>
                                      </a:solidFill>
                                      <a:latin typeface="Cambria Math" panose="02040503050406030204" pitchFamily="18" charset="0"/>
                                      <a:cs typeface="+mn-ea"/>
                                    </a:rPr>
                                    <m:t>𝑘</m:t>
                                  </m:r>
                                </m:e>
                              </m:d>
                              <m:r>
                                <a:rPr lang="en-US" altLang="zh-CN" sz="2000" b="0" i="1" dirty="0" smtClean="0">
                                  <a:solidFill>
                                    <a:schemeClr val="accent1">
                                      <a:lumMod val="75000"/>
                                    </a:schemeClr>
                                  </a:solidFill>
                                  <a:latin typeface="Cambria Math" panose="02040503050406030204" pitchFamily="18" charset="0"/>
                                  <a:cs typeface="+mn-ea"/>
                                </a:rPr>
                                <m:t>−</m:t>
                              </m:r>
                              <m:acc>
                                <m:accPr>
                                  <m:chr m:val="̂"/>
                                  <m:ctrlPr>
                                    <a:rPr lang="en-US" altLang="zh-CN" sz="2000" b="0" i="1" dirty="0" smtClean="0">
                                      <a:solidFill>
                                        <a:schemeClr val="accent1">
                                          <a:lumMod val="75000"/>
                                        </a:schemeClr>
                                      </a:solidFill>
                                      <a:latin typeface="Cambria Math" panose="02040503050406030204" pitchFamily="18" charset="0"/>
                                      <a:cs typeface="+mn-ea"/>
                                    </a:rPr>
                                  </m:ctrlPr>
                                </m:accPr>
                                <m:e>
                                  <m:r>
                                    <a:rPr lang="en-US" altLang="zh-CN" sz="2000" b="0" i="1" dirty="0" smtClean="0">
                                      <a:solidFill>
                                        <a:schemeClr val="accent1">
                                          <a:lumMod val="75000"/>
                                        </a:schemeClr>
                                      </a:solidFill>
                                      <a:latin typeface="Cambria Math" panose="02040503050406030204" pitchFamily="18" charset="0"/>
                                      <a:cs typeface="+mn-ea"/>
                                    </a:rPr>
                                    <m:t>𝑌</m:t>
                                  </m:r>
                                </m:e>
                              </m:acc>
                              <m:d>
                                <m:dPr>
                                  <m:ctrlPr>
                                    <a:rPr lang="en-US" altLang="zh-CN" sz="2000" b="0" i="1" dirty="0" smtClean="0">
                                      <a:solidFill>
                                        <a:schemeClr val="accent1">
                                          <a:lumMod val="75000"/>
                                        </a:schemeClr>
                                      </a:solidFill>
                                      <a:latin typeface="Cambria Math" panose="02040503050406030204" pitchFamily="18" charset="0"/>
                                      <a:cs typeface="+mn-ea"/>
                                    </a:rPr>
                                  </m:ctrlPr>
                                </m:dPr>
                                <m:e>
                                  <m:r>
                                    <a:rPr lang="en-US" altLang="zh-CN" sz="2000" b="0" i="1" dirty="0" smtClean="0">
                                      <a:solidFill>
                                        <a:schemeClr val="accent1">
                                          <a:lumMod val="75000"/>
                                        </a:schemeClr>
                                      </a:solidFill>
                                      <a:latin typeface="Cambria Math" panose="02040503050406030204" pitchFamily="18" charset="0"/>
                                      <a:cs typeface="+mn-ea"/>
                                    </a:rPr>
                                    <m:t>𝑘</m:t>
                                  </m:r>
                                </m:e>
                              </m:d>
                            </m:num>
                            <m:den>
                              <m:r>
                                <a:rPr lang="en-US" altLang="zh-CN" sz="2000" b="0" i="1" dirty="0" smtClean="0">
                                  <a:solidFill>
                                    <a:schemeClr val="accent1">
                                      <a:lumMod val="75000"/>
                                    </a:schemeClr>
                                  </a:solidFill>
                                  <a:latin typeface="Cambria Math" panose="02040503050406030204" pitchFamily="18" charset="0"/>
                                  <a:cs typeface="+mn-ea"/>
                                </a:rPr>
                                <m:t>4</m:t>
                              </m:r>
                            </m:den>
                          </m:f>
                        </m:e>
                      </m:nary>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211427" y="1159912"/>
                <a:ext cx="10536550" cy="6290800"/>
              </a:xfrm>
              <a:prstGeom prst="rect">
                <a:avLst/>
              </a:prstGeom>
              <a:blipFill>
                <a:blip r:embed="rId3"/>
                <a:stretch>
                  <a:fillRect l="-579" t="-291" r="-1215"/>
                </a:stretch>
              </a:blipFill>
            </p:spPr>
            <p:txBody>
              <a:bodyPr/>
              <a:lstStyle/>
              <a:p>
                <a:r>
                  <a:rPr lang="zh-CN" altLang="en-US">
                    <a:noFill/>
                  </a:rPr>
                  <a:t> </a:t>
                </a:r>
              </a:p>
            </p:txBody>
          </p:sp>
        </mc:Fallback>
      </mc:AlternateContent>
      <p:sp>
        <p:nvSpPr>
          <p:cNvPr id="2" name="Rectangle 2">
            <a:extLst>
              <a:ext uri="{FF2B5EF4-FFF2-40B4-BE49-F238E27FC236}">
                <a16:creationId xmlns:a16="http://schemas.microsoft.com/office/drawing/2014/main" id="{9B840BDD-7793-4270-807F-7813CF9E3486}"/>
              </a:ext>
            </a:extLst>
          </p:cNvPr>
          <p:cNvSpPr>
            <a:spLocks noChangeArrowheads="1"/>
          </p:cNvSpPr>
          <p:nvPr/>
        </p:nvSpPr>
        <p:spPr bwMode="auto">
          <a:xfrm>
            <a:off x="1748855" y="663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r>
              <a:rPr kumimoji="0" lang="en-US" altLang="zh-CN" sz="1200" b="0" i="0" u="none" strike="noStrike" cap="none" normalizeH="0" baseline="-3000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94782355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2" name="Rectangle 2">
            <a:extLst>
              <a:ext uri="{FF2B5EF4-FFF2-40B4-BE49-F238E27FC236}">
                <a16:creationId xmlns:a16="http://schemas.microsoft.com/office/drawing/2014/main" id="{9B840BDD-7793-4270-807F-7813CF9E3486}"/>
              </a:ext>
            </a:extLst>
          </p:cNvPr>
          <p:cNvSpPr>
            <a:spLocks noChangeArrowheads="1"/>
          </p:cNvSpPr>
          <p:nvPr/>
        </p:nvSpPr>
        <p:spPr bwMode="auto">
          <a:xfrm>
            <a:off x="1748855" y="663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r>
              <a:rPr kumimoji="0" lang="en-US" altLang="zh-CN" sz="1200" b="0" i="0" u="none" strike="noStrike" cap="none" normalizeH="0" baseline="-3000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4AEA9F37-20DF-4A36-BFB2-63E73DAFAADC}"/>
                  </a:ext>
                </a:extLst>
              </p:cNvPr>
              <p:cNvSpPr/>
              <p:nvPr/>
            </p:nvSpPr>
            <p:spPr>
              <a:xfrm>
                <a:off x="2396927" y="1220757"/>
                <a:ext cx="6429375" cy="739370"/>
              </a:xfrm>
              <a:prstGeom prst="rect">
                <a:avLst/>
              </a:prstGeom>
            </p:spPr>
            <p:txBody>
              <a:bodyPr>
                <a:spAutoFit/>
              </a:bodyPr>
              <a:lstStyle/>
              <a:p>
                <a:pPr defTabSz="963930">
                  <a:lnSpc>
                    <a:spcPct val="120000"/>
                  </a:lnSpc>
                </a:pPr>
                <a14:m>
                  <m:oMath xmlns:m="http://schemas.openxmlformats.org/officeDocument/2006/math">
                    <m:r>
                      <a:rPr lang="zh-CN" altLang="en-US" i="1" dirty="0" smtClean="0">
                        <a:solidFill>
                          <a:schemeClr val="accent1">
                            <a:lumMod val="75000"/>
                          </a:schemeClr>
                        </a:solidFill>
                        <a:latin typeface="Cambria Math" panose="02040503050406030204" pitchFamily="18" charset="0"/>
                        <a:cs typeface="+mn-ea"/>
                      </a:rPr>
                      <m:t>上式中</m:t>
                    </m:r>
                    <m:r>
                      <a:rPr lang="zh-CN" altLang="en-US" i="1" dirty="0">
                        <a:solidFill>
                          <a:schemeClr val="accent1">
                            <a:lumMod val="75000"/>
                          </a:schemeClr>
                        </a:solidFill>
                        <a:latin typeface="Cambria Math" panose="02040503050406030204" pitchFamily="18" charset="0"/>
                        <a:cs typeface="+mn-ea"/>
                      </a:rPr>
                      <m:t>，</m:t>
                    </m:r>
                    <m:acc>
                      <m:accPr>
                        <m:chr m:val="̂"/>
                        <m:ctrlPr>
                          <a:rPr lang="en-US" altLang="zh-CN" i="1" dirty="0">
                            <a:solidFill>
                              <a:schemeClr val="accent1">
                                <a:lumMod val="75000"/>
                              </a:schemeClr>
                            </a:solidFill>
                            <a:latin typeface="Cambria Math" panose="02040503050406030204" pitchFamily="18" charset="0"/>
                            <a:cs typeface="+mn-ea"/>
                          </a:rPr>
                        </m:ctrlPr>
                      </m:accPr>
                      <m:e>
                        <m:r>
                          <a:rPr lang="en-US" altLang="zh-CN" i="1" dirty="0">
                            <a:solidFill>
                              <a:schemeClr val="accent1">
                                <a:lumMod val="75000"/>
                              </a:schemeClr>
                            </a:solidFill>
                            <a:latin typeface="Cambria Math" panose="02040503050406030204" pitchFamily="18" charset="0"/>
                            <a:cs typeface="+mn-ea"/>
                          </a:rPr>
                          <m:t>𝑌</m:t>
                        </m:r>
                      </m:e>
                    </m:acc>
                    <m:d>
                      <m:dPr>
                        <m:ctrlPr>
                          <a:rPr lang="en-US" altLang="zh-CN" i="1" dirty="0">
                            <a:solidFill>
                              <a:schemeClr val="accent1">
                                <a:lumMod val="75000"/>
                              </a:schemeClr>
                            </a:solidFill>
                            <a:latin typeface="Cambria Math" panose="02040503050406030204" pitchFamily="18" charset="0"/>
                            <a:cs typeface="+mn-ea"/>
                          </a:rPr>
                        </m:ctrlPr>
                      </m:dPr>
                      <m:e>
                        <m:r>
                          <a:rPr lang="en-US" altLang="zh-CN" i="1" dirty="0">
                            <a:solidFill>
                              <a:schemeClr val="accent1">
                                <a:lumMod val="75000"/>
                              </a:schemeClr>
                            </a:solidFill>
                            <a:latin typeface="Cambria Math" panose="02040503050406030204" pitchFamily="18" charset="0"/>
                            <a:cs typeface="+mn-ea"/>
                          </a:rPr>
                          <m:t>𝑘</m:t>
                        </m:r>
                      </m:e>
                    </m:d>
                    <m:r>
                      <a:rPr lang="zh-CN" altLang="en-US" i="1" dirty="0">
                        <a:solidFill>
                          <a:schemeClr val="accent1">
                            <a:lumMod val="75000"/>
                          </a:schemeClr>
                        </a:solidFill>
                        <a:latin typeface="Cambria Math" panose="02040503050406030204" pitchFamily="18" charset="0"/>
                        <a:cs typeface="+mn-ea"/>
                      </a:rPr>
                      <m:t>即为</m:t>
                    </m:r>
                    <m:r>
                      <m:rPr>
                        <m:sty m:val="p"/>
                      </m:rPr>
                      <a:rPr lang="en-US" altLang="zh-CN" i="1" dirty="0">
                        <a:solidFill>
                          <a:schemeClr val="accent1">
                            <a:lumMod val="75000"/>
                          </a:schemeClr>
                        </a:solidFill>
                        <a:latin typeface="Cambria Math" panose="02040503050406030204" pitchFamily="18" charset="0"/>
                        <a:cs typeface="+mn-ea"/>
                      </a:rPr>
                      <m:t>Y</m:t>
                    </m:r>
                    <m:d>
                      <m:dPr>
                        <m:ctrlPr>
                          <a:rPr lang="en-US" altLang="zh-CN" i="1" dirty="0">
                            <a:solidFill>
                              <a:schemeClr val="accent1">
                                <a:lumMod val="75000"/>
                              </a:schemeClr>
                            </a:solidFill>
                            <a:latin typeface="Cambria Math" panose="02040503050406030204" pitchFamily="18" charset="0"/>
                            <a:cs typeface="+mn-ea"/>
                          </a:rPr>
                        </m:ctrlPr>
                      </m:dPr>
                      <m:e>
                        <m:r>
                          <m:rPr>
                            <m:sty m:val="p"/>
                          </m:rPr>
                          <a:rPr lang="en-US" altLang="zh-CN" i="1" dirty="0">
                            <a:solidFill>
                              <a:schemeClr val="accent1">
                                <a:lumMod val="75000"/>
                              </a:schemeClr>
                            </a:solidFill>
                            <a:latin typeface="Cambria Math" panose="02040503050406030204" pitchFamily="18" charset="0"/>
                            <a:cs typeface="+mn-ea"/>
                          </a:rPr>
                          <m:t>k</m:t>
                        </m:r>
                      </m:e>
                    </m:d>
                    <m:r>
                      <a:rPr lang="zh-CN" altLang="en-US" i="1" dirty="0">
                        <a:solidFill>
                          <a:schemeClr val="accent1">
                            <a:lumMod val="75000"/>
                          </a:schemeClr>
                        </a:solidFill>
                        <a:latin typeface="Cambria Math" panose="02040503050406030204" pitchFamily="18" charset="0"/>
                        <a:cs typeface="+mn-ea"/>
                      </a:rPr>
                      <m:t>的</m:t>
                    </m:r>
                  </m:oMath>
                </a14:m>
                <a:r>
                  <a:rPr lang="en-US" altLang="zh-CN" dirty="0">
                    <a:solidFill>
                      <a:schemeClr val="accent1">
                        <a:lumMod val="75000"/>
                      </a:schemeClr>
                    </a:solidFill>
                    <a:cs typeface="+mn-ea"/>
                  </a:rPr>
                  <a:t>k</a:t>
                </a:r>
                <a:r>
                  <a:rPr lang="zh-CN" altLang="en-US" dirty="0">
                    <a:solidFill>
                      <a:schemeClr val="accent1">
                        <a:lumMod val="75000"/>
                      </a:schemeClr>
                    </a:solidFill>
                    <a:cs typeface="+mn-ea"/>
                  </a:rPr>
                  <a:t>年预测值。这样使得</a:t>
                </a:r>
                <a:r>
                  <a:rPr lang="en-US" altLang="zh-CN" dirty="0">
                    <a:solidFill>
                      <a:schemeClr val="accent1">
                        <a:lumMod val="75000"/>
                      </a:schemeClr>
                    </a:solidFill>
                    <a:cs typeface="+mn-ea"/>
                  </a:rPr>
                  <a:t>M(k)</a:t>
                </a:r>
                <a:r>
                  <a:rPr lang="zh-CN" altLang="en-US" dirty="0">
                    <a:solidFill>
                      <a:schemeClr val="accent1">
                        <a:lumMod val="75000"/>
                      </a:schemeClr>
                    </a:solidFill>
                    <a:cs typeface="+mn-ea"/>
                  </a:rPr>
                  <a:t>成了常量，而且市镇乡可以各自求解， 使得模型得到简化。</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9" name="矩形 8">
                <a:extLst>
                  <a:ext uri="{FF2B5EF4-FFF2-40B4-BE49-F238E27FC236}">
                    <a16:creationId xmlns:a16="http://schemas.microsoft.com/office/drawing/2014/main" id="{4AEA9F37-20DF-4A36-BFB2-63E73DAFAADC}"/>
                  </a:ext>
                </a:extLst>
              </p:cNvPr>
              <p:cNvSpPr>
                <a:spLocks noRot="1" noChangeAspect="1" noMove="1" noResize="1" noEditPoints="1" noAdjustHandles="1" noChangeArrowheads="1" noChangeShapeType="1" noTextEdit="1"/>
              </p:cNvSpPr>
              <p:nvPr/>
            </p:nvSpPr>
            <p:spPr>
              <a:xfrm>
                <a:off x="2396927" y="1220757"/>
                <a:ext cx="6429375" cy="739370"/>
              </a:xfrm>
              <a:prstGeom prst="rect">
                <a:avLst/>
              </a:prstGeom>
              <a:blipFill>
                <a:blip r:embed="rId3"/>
                <a:stretch>
                  <a:fillRect l="-758" t="-1639" r="-4265" b="-90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308680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2" name="Rectangle 2">
            <a:extLst>
              <a:ext uri="{FF2B5EF4-FFF2-40B4-BE49-F238E27FC236}">
                <a16:creationId xmlns:a16="http://schemas.microsoft.com/office/drawing/2014/main" id="{9B840BDD-7793-4270-807F-7813CF9E3486}"/>
              </a:ext>
            </a:extLst>
          </p:cNvPr>
          <p:cNvSpPr>
            <a:spLocks noChangeArrowheads="1"/>
          </p:cNvSpPr>
          <p:nvPr/>
        </p:nvSpPr>
        <p:spPr bwMode="auto">
          <a:xfrm>
            <a:off x="1748855" y="663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r>
              <a:rPr kumimoji="0" lang="en-US" altLang="zh-CN" sz="1200" b="0" i="0" u="none" strike="noStrike" cap="none" normalizeH="0" baseline="-3000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396927" y="1220757"/>
            <a:ext cx="10297144" cy="2042547"/>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数据处理：对异常数据的处理</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当发现所采集的数据异常时，应根据具体情况进行修正，以免因为直接采用个别由于人为疏忽或随机震荡因素产生的原始数据，而导致计算结果与总趋势或真实值有很大违背。</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以</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2005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年镇女性死亡率异常数据的处理为例：由于</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岁婴儿、</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90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岁以上老年人死亡率，相对其他年龄明显偏高，先将</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1~89</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岁镇女性死亡率画成折线图，发现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岁中有一个异常数据，找到表单</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A2007App2.xls</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中</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I30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格中死亡率数据为异常数据，由于前后数据为</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0.36</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和</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0.37</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，因此将其修正为</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0.32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p>
        </p:txBody>
      </p:sp>
      <p:pic>
        <p:nvPicPr>
          <p:cNvPr id="8194" name="Picture 2">
            <a:extLst>
              <a:ext uri="{FF2B5EF4-FFF2-40B4-BE49-F238E27FC236}">
                <a16:creationId xmlns:a16="http://schemas.microsoft.com/office/drawing/2014/main" id="{D2852C24-FE71-43E4-8511-BC1862A6C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911" y="3286763"/>
            <a:ext cx="6192688" cy="3770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499119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2" name="Rectangle 2">
            <a:extLst>
              <a:ext uri="{FF2B5EF4-FFF2-40B4-BE49-F238E27FC236}">
                <a16:creationId xmlns:a16="http://schemas.microsoft.com/office/drawing/2014/main" id="{9B840BDD-7793-4270-807F-7813CF9E3486}"/>
              </a:ext>
            </a:extLst>
          </p:cNvPr>
          <p:cNvSpPr>
            <a:spLocks noChangeArrowheads="1"/>
          </p:cNvSpPr>
          <p:nvPr/>
        </p:nvSpPr>
        <p:spPr bwMode="auto">
          <a:xfrm>
            <a:off x="1748855" y="663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r>
              <a:rPr kumimoji="0" lang="en-US" altLang="zh-CN" sz="1200" b="0" i="0" u="none" strike="noStrike" cap="none" normalizeH="0" baseline="-3000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396927" y="1220757"/>
            <a:ext cx="6408712" cy="1710148"/>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数据处理：对异常数据的处理</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进一步，</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抽样数据中人口数有明显错误</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而网站只有总人口数据，我们利用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抽样数据市镇乡人口比例和网站总人口数来计算市镇乡人口数。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2003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年的妇女生育率比其他年份相差了一个数量级，因此我们将</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2003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的数据作了整体乘以</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的修正。</a:t>
            </a:r>
          </a:p>
        </p:txBody>
      </p:sp>
    </p:spTree>
    <p:extLst>
      <p:ext uri="{BB962C8B-B14F-4D97-AF65-F5344CB8AC3E}">
        <p14:creationId xmlns:p14="http://schemas.microsoft.com/office/powerpoint/2010/main" val="115325512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2" name="Rectangle 2">
            <a:extLst>
              <a:ext uri="{FF2B5EF4-FFF2-40B4-BE49-F238E27FC236}">
                <a16:creationId xmlns:a16="http://schemas.microsoft.com/office/drawing/2014/main" id="{9B840BDD-7793-4270-807F-7813CF9E3486}"/>
              </a:ext>
            </a:extLst>
          </p:cNvPr>
          <p:cNvSpPr>
            <a:spLocks noChangeArrowheads="1"/>
          </p:cNvSpPr>
          <p:nvPr/>
        </p:nvSpPr>
        <p:spPr bwMode="auto">
          <a:xfrm>
            <a:off x="1748855" y="663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r>
              <a:rPr kumimoji="0" lang="en-US" altLang="zh-CN" sz="1200" b="0" i="0" u="none" strike="noStrike" cap="none" normalizeH="0" baseline="-3000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396927" y="1220757"/>
            <a:ext cx="10297144" cy="1377749"/>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数据处理：数据光滑处理</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为了减小随机因素对结果的影响，需要进行数据光滑化处理。数据光滑化最常用的方法是曲线拟合。由于死亡率数量级差别很大，为了避免个别大误差的影响，我们先将原始数据对数化，再尝试使用指数函数对死亡率进行光滑化处理。发现误差还是相对比较大。</a:t>
            </a:r>
          </a:p>
        </p:txBody>
      </p:sp>
      <p:pic>
        <p:nvPicPr>
          <p:cNvPr id="9218" name="Picture 2">
            <a:extLst>
              <a:ext uri="{FF2B5EF4-FFF2-40B4-BE49-F238E27FC236}">
                <a16:creationId xmlns:a16="http://schemas.microsoft.com/office/drawing/2014/main" id="{5F04DBA8-F36E-43B0-B95E-CDC991E29552}"/>
              </a:ext>
            </a:extLst>
          </p:cNvPr>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2324919" y="2680221"/>
            <a:ext cx="5976664" cy="4484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037987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2" name="Rectangle 2">
            <a:extLst>
              <a:ext uri="{FF2B5EF4-FFF2-40B4-BE49-F238E27FC236}">
                <a16:creationId xmlns:a16="http://schemas.microsoft.com/office/drawing/2014/main" id="{9B840BDD-7793-4270-807F-7813CF9E3486}"/>
              </a:ext>
            </a:extLst>
          </p:cNvPr>
          <p:cNvSpPr>
            <a:spLocks noChangeArrowheads="1"/>
          </p:cNvSpPr>
          <p:nvPr/>
        </p:nvSpPr>
        <p:spPr bwMode="auto">
          <a:xfrm>
            <a:off x="1748855" y="663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r>
              <a:rPr kumimoji="0" lang="en-US" altLang="zh-CN" sz="1200" b="0" i="0" u="none" strike="noStrike" cap="none" normalizeH="0" baseline="-3000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4AEA9F37-20DF-4A36-BFB2-63E73DAFAADC}"/>
                  </a:ext>
                </a:extLst>
              </p:cNvPr>
              <p:cNvSpPr/>
              <p:nvPr/>
            </p:nvSpPr>
            <p:spPr>
              <a:xfrm>
                <a:off x="2396927" y="1220757"/>
                <a:ext cx="10297144" cy="2520818"/>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数据处理：数据光滑处理</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其实，人口死亡率和年龄分布很复杂，很难用同一函数作近似。为了尽量利用统计数据，我们使用移动平均法对数据进行光滑化处理。</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岁婴儿、</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90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岁以上老年人的死亡率相对其他年龄明显偏高，直接使用这两个数据。对</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2~88</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岁人口死亡率进行移动平均，取其值为相邻</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年死亡率的平均值。即：</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d</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 </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d>
                        <m:d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e>
                      </m:d>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𝑑</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−1 </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d>
                            <m:d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e>
                          </m:d>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𝑑</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 </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d>
                            <m:d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e>
                          </m:d>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𝑑</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+1 </m:t>
                              </m:r>
                              <m:r>
                                <m:rPr>
                                  <m:sty m:val="p"/>
                                </m:rPr>
                                <a:rPr lang="en-US" altLang="zh-CN" i="1" dirty="0">
                                  <a:solidFill>
                                    <a:schemeClr val="accent1">
                                      <a:lumMod val="75000"/>
                                    </a:schemeClr>
                                  </a:solidFill>
                                  <a:latin typeface="Cambria Math" panose="02040503050406030204" pitchFamily="18" charset="0"/>
                                  <a:ea typeface="黑体" panose="02010609060101010101" pitchFamily="49" charset="-122"/>
                                  <a:cs typeface="+mn-ea"/>
                                </a:rPr>
                                <m:t>m</m:t>
                              </m:r>
                            </m:sub>
                          </m:sSub>
                          <m:d>
                            <m:d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𝑘</m:t>
                              </m:r>
                            </m:e>
                          </m:d>
                        </m:num>
                        <m:den>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3</m:t>
                          </m:r>
                        </m:den>
                      </m:f>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zh-CN" altLang="en-US" i="1" dirty="0">
                          <a:solidFill>
                            <a:schemeClr val="accent1">
                              <a:lumMod val="75000"/>
                            </a:schemeClr>
                          </a:solidFill>
                          <a:latin typeface="Cambria Math" panose="02040503050406030204" pitchFamily="18" charset="0"/>
                          <a:ea typeface="黑体" panose="02010609060101010101" pitchFamily="49" charset="-122"/>
                          <a:cs typeface="+mn-ea"/>
                        </a:rPr>
                        <m:t>其中</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𝑑</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 </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nary>
                        <m:naryPr>
                          <m:chr m:val="∑"/>
                          <m:supHide m:val="on"/>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naryPr>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𝑟</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up/>
                        <m:e>
                          <m:sSub>
                            <m:sSub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𝑑</m:t>
                              </m:r>
                            </m:e>
                            <m:sub>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𝑖</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 </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𝑚</m:t>
                              </m:r>
                            </m:sub>
                          </m:sSub>
                          <m:d>
                            <m:dPr>
                              <m:ctrlP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𝑟</m:t>
                              </m:r>
                            </m:e>
                          </m:d>
                        </m:e>
                      </m:nary>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𝑟</m:t>
                      </m:r>
                      <m:r>
                        <a:rPr lang="en-US" altLang="zh-CN" b="0" i="1" dirty="0" smtClean="0">
                          <a:solidFill>
                            <a:schemeClr val="accent1">
                              <a:lumMod val="75000"/>
                            </a:schemeClr>
                          </a:solidFill>
                          <a:latin typeface="Cambria Math" panose="02040503050406030204" pitchFamily="18" charset="0"/>
                          <a:ea typeface="黑体" panose="02010609060101010101" pitchFamily="49" charset="-122"/>
                          <a:cs typeface="+mn-ea"/>
                        </a:rPr>
                        <m:t>=1,2,3,4,5</m:t>
                      </m:r>
                    </m:oMath>
                  </m:oMathPara>
                </a14:m>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分别取</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2001—2005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年各年龄段男性死亡率加权平均值，权系数为当年人口数。生育率也类似处理</a:t>
                </a:r>
              </a:p>
            </p:txBody>
          </p:sp>
        </mc:Choice>
        <mc:Fallback>
          <p:sp>
            <p:nvSpPr>
              <p:cNvPr id="9" name="矩形 8">
                <a:extLst>
                  <a:ext uri="{FF2B5EF4-FFF2-40B4-BE49-F238E27FC236}">
                    <a16:creationId xmlns:a16="http://schemas.microsoft.com/office/drawing/2014/main" id="{4AEA9F37-20DF-4A36-BFB2-63E73DAFAADC}"/>
                  </a:ext>
                </a:extLst>
              </p:cNvPr>
              <p:cNvSpPr>
                <a:spLocks noRot="1" noChangeAspect="1" noMove="1" noResize="1" noEditPoints="1" noAdjustHandles="1" noChangeArrowheads="1" noChangeShapeType="1" noTextEdit="1"/>
              </p:cNvSpPr>
              <p:nvPr/>
            </p:nvSpPr>
            <p:spPr>
              <a:xfrm>
                <a:off x="2396927" y="1220757"/>
                <a:ext cx="10297144" cy="2520818"/>
              </a:xfrm>
              <a:prstGeom prst="rect">
                <a:avLst/>
              </a:prstGeom>
              <a:blipFill>
                <a:blip r:embed="rId3"/>
                <a:stretch>
                  <a:fillRect l="-474" t="-725" b="-26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903510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2" name="Rectangle 2">
            <a:extLst>
              <a:ext uri="{FF2B5EF4-FFF2-40B4-BE49-F238E27FC236}">
                <a16:creationId xmlns:a16="http://schemas.microsoft.com/office/drawing/2014/main" id="{9B840BDD-7793-4270-807F-7813CF9E3486}"/>
              </a:ext>
            </a:extLst>
          </p:cNvPr>
          <p:cNvSpPr>
            <a:spLocks noChangeArrowheads="1"/>
          </p:cNvSpPr>
          <p:nvPr/>
        </p:nvSpPr>
        <p:spPr bwMode="auto">
          <a:xfrm>
            <a:off x="1748855" y="663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r>
              <a:rPr kumimoji="0" lang="en-US" altLang="zh-CN" sz="1200" b="0" i="0" u="none" strike="noStrike" cap="none" normalizeH="0" baseline="-3000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396927" y="1220757"/>
            <a:ext cx="10297144" cy="6031331"/>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模型预测：老龄化进程。通过上述改进的</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Leslie</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模型，预测出</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2005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年的人口年龄结构，和预测出</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2005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2020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65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岁以上老年人口比例。</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可以从图中很明显看到老龄人口比例大幅增加，老龄化进程非常明显。至</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2009</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65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岁以上老年人口比例达到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 </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2020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年达到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。分析表明，如果现行生育政策不改变， 我国</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年以后将出现严重老龄化。</a:t>
            </a:r>
          </a:p>
        </p:txBody>
      </p:sp>
      <p:pic>
        <p:nvPicPr>
          <p:cNvPr id="10242" name="Picture 2">
            <a:extLst>
              <a:ext uri="{FF2B5EF4-FFF2-40B4-BE49-F238E27FC236}">
                <a16:creationId xmlns:a16="http://schemas.microsoft.com/office/drawing/2014/main" id="{CC7707EB-CEB0-470B-807A-03158897724D}"/>
              </a:ext>
            </a:extLst>
          </p:cNvPr>
          <p:cNvPicPr>
            <a:picLocks noChangeAspect="1" noChangeArrowheads="1"/>
          </p:cNvPicPr>
          <p:nvPr/>
        </p:nvPicPr>
        <p:blipFill>
          <a:blip r:embed="rId3">
            <a:lum contrast="-18000"/>
            <a:extLst>
              <a:ext uri="{28A0092B-C50C-407E-A947-70E740481C1C}">
                <a14:useLocalDpi xmlns:a14="http://schemas.microsoft.com/office/drawing/2010/main" val="0"/>
              </a:ext>
            </a:extLst>
          </a:blip>
          <a:srcRect/>
          <a:stretch>
            <a:fillRect/>
          </a:stretch>
        </p:blipFill>
        <p:spPr bwMode="auto">
          <a:xfrm>
            <a:off x="1131242" y="2319757"/>
            <a:ext cx="5427867" cy="387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a:extLst>
              <a:ext uri="{FF2B5EF4-FFF2-40B4-BE49-F238E27FC236}">
                <a16:creationId xmlns:a16="http://schemas.microsoft.com/office/drawing/2014/main" id="{7AA6C6B2-3E7A-4989-94D9-EE9FF37C23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5" y="2204088"/>
            <a:ext cx="6250373" cy="3868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22907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2" name="Rectangle 2">
            <a:extLst>
              <a:ext uri="{FF2B5EF4-FFF2-40B4-BE49-F238E27FC236}">
                <a16:creationId xmlns:a16="http://schemas.microsoft.com/office/drawing/2014/main" id="{9B840BDD-7793-4270-807F-7813CF9E3486}"/>
              </a:ext>
            </a:extLst>
          </p:cNvPr>
          <p:cNvSpPr>
            <a:spLocks noChangeArrowheads="1"/>
          </p:cNvSpPr>
          <p:nvPr/>
        </p:nvSpPr>
        <p:spPr bwMode="auto">
          <a:xfrm>
            <a:off x="1748855" y="663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r>
              <a:rPr kumimoji="0" lang="en-US" altLang="zh-CN" sz="1200" b="0" i="0" u="none" strike="noStrike" cap="none" normalizeH="0" baseline="-3000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396927" y="1220757"/>
            <a:ext cx="10297144" cy="6031331"/>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模型预测：乡村人口城镇化。通过上述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Leslie</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模型，预测出</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2005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2020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年城市人口、镇人口、乡村人口各占总人口的比重。</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从</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2005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2020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年，乡村人口所占的比重从</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55%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降至</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27%</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，而城市人口和镇人口分别增长了</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和</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，乡村人口城镇化的趋势一目了然。</a:t>
            </a:r>
          </a:p>
        </p:txBody>
      </p:sp>
      <p:pic>
        <p:nvPicPr>
          <p:cNvPr id="11266" name="Picture 2">
            <a:extLst>
              <a:ext uri="{FF2B5EF4-FFF2-40B4-BE49-F238E27FC236}">
                <a16:creationId xmlns:a16="http://schemas.microsoft.com/office/drawing/2014/main" id="{55C16BAD-3519-4E41-A2B4-F7C12664E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412" y="2158998"/>
            <a:ext cx="7360151" cy="482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126300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2" name="Rectangle 2">
            <a:extLst>
              <a:ext uri="{FF2B5EF4-FFF2-40B4-BE49-F238E27FC236}">
                <a16:creationId xmlns:a16="http://schemas.microsoft.com/office/drawing/2014/main" id="{9B840BDD-7793-4270-807F-7813CF9E3486}"/>
              </a:ext>
            </a:extLst>
          </p:cNvPr>
          <p:cNvSpPr>
            <a:spLocks noChangeArrowheads="1"/>
          </p:cNvSpPr>
          <p:nvPr/>
        </p:nvSpPr>
        <p:spPr bwMode="auto">
          <a:xfrm>
            <a:off x="1748855" y="663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r>
              <a:rPr kumimoji="0" lang="en-US" altLang="zh-CN" sz="1200" b="0" i="0" u="none" strike="noStrike" cap="none" normalizeH="0" baseline="-3000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396927" y="1220757"/>
            <a:ext cx="10297144" cy="1377749"/>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模型预测：性别比问题。同样，可以通过上述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Leslie</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模型，预测出一个有趣的现象：</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2020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年女性占总人口比重大于男性占总人口比重</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女性人口大于男性人口。但是</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30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岁以下人口中，男性占全国人口的</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17.07%</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，而女性占全国人口的</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15.83%</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，女性所占比例小于男性所占比例。分析其原因，则可以发现生育率的趋势是男婴生育率大于女婴生育率</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生育比约为</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p>
        </p:txBody>
      </p:sp>
      <p:sp>
        <p:nvSpPr>
          <p:cNvPr id="13" name="Pentagon 33">
            <a:extLst>
              <a:ext uri="{FF2B5EF4-FFF2-40B4-BE49-F238E27FC236}">
                <a16:creationId xmlns:a16="http://schemas.microsoft.com/office/drawing/2014/main" id="{BBF587D2-9A55-45CC-9C03-0311844C4B03}"/>
              </a:ext>
            </a:extLst>
          </p:cNvPr>
          <p:cNvSpPr/>
          <p:nvPr/>
        </p:nvSpPr>
        <p:spPr>
          <a:xfrm>
            <a:off x="1526699" y="3135033"/>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矩形 13">
            <a:extLst>
              <a:ext uri="{FF2B5EF4-FFF2-40B4-BE49-F238E27FC236}">
                <a16:creationId xmlns:a16="http://schemas.microsoft.com/office/drawing/2014/main" id="{1D71C92A-E41F-4F39-BB0E-F0785116414D}"/>
              </a:ext>
            </a:extLst>
          </p:cNvPr>
          <p:cNvSpPr/>
          <p:nvPr/>
        </p:nvSpPr>
        <p:spPr>
          <a:xfrm>
            <a:off x="2390795" y="3135033"/>
            <a:ext cx="10297144" cy="1045351"/>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模型预测：育龄妇女人口预测。我国未来育龄妇女人数如下</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 </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该图与中国人口网上刊登的</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国家人口发展战略研究报告</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中的图有着相同的趋势，进一步验证了本模型的恰当性。</a:t>
            </a:r>
          </a:p>
          <a:p>
            <a:pPr defTabSz="963930">
              <a:lnSpc>
                <a:spcPct val="120000"/>
              </a:lnSpc>
            </a:pPr>
            <a:endParaRPr lang="zh-CN" altLang="en-US"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12290" name="Picture 2">
            <a:extLst>
              <a:ext uri="{FF2B5EF4-FFF2-40B4-BE49-F238E27FC236}">
                <a16:creationId xmlns:a16="http://schemas.microsoft.com/office/drawing/2014/main" id="{5E381E70-B46E-4CF5-8869-FCFC391D8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879" y="3938165"/>
            <a:ext cx="4227512"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descr="g">
            <a:extLst>
              <a:ext uri="{FF2B5EF4-FFF2-40B4-BE49-F238E27FC236}">
                <a16:creationId xmlns:a16="http://schemas.microsoft.com/office/drawing/2014/main" id="{AF8E2F71-A9F0-4BA7-B8C0-97DF51727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7487" y="4086811"/>
            <a:ext cx="4762500"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908161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2" name="Rectangle 2">
            <a:extLst>
              <a:ext uri="{FF2B5EF4-FFF2-40B4-BE49-F238E27FC236}">
                <a16:creationId xmlns:a16="http://schemas.microsoft.com/office/drawing/2014/main" id="{9B840BDD-7793-4270-807F-7813CF9E3486}"/>
              </a:ext>
            </a:extLst>
          </p:cNvPr>
          <p:cNvSpPr>
            <a:spLocks noChangeArrowheads="1"/>
          </p:cNvSpPr>
          <p:nvPr/>
        </p:nvSpPr>
        <p:spPr bwMode="auto">
          <a:xfrm>
            <a:off x="1748855" y="663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r>
              <a:rPr kumimoji="0" lang="en-US" altLang="zh-CN" sz="1200" b="0" i="0" u="none" strike="noStrike" cap="none" normalizeH="0" baseline="-3000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396927" y="1220757"/>
            <a:ext cx="10297144" cy="1710148"/>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模型预测：总人口预测。从前文实证分析得到做人口中短期预测效果比较好，但长期预测</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(2018</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以后</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则误差较大。分析其原因是我们的模型假设中认为死亡率不变，但医疗水平的提高等因素引起人口死亡率下降。中短期死亡率的误差对总人口预测影响不大，但在长期，由于时间的放大作用，死亡率变化对总人口预测的影响越来越大。</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zh-CN" altLang="en-US"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13314" name="Picture 2">
            <a:extLst>
              <a:ext uri="{FF2B5EF4-FFF2-40B4-BE49-F238E27FC236}">
                <a16:creationId xmlns:a16="http://schemas.microsoft.com/office/drawing/2014/main" id="{DFD3A50E-E216-4706-8B3E-5197F0A06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911" y="2752229"/>
            <a:ext cx="6239226" cy="428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345292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p:nvPr/>
        </p:nvSpPr>
        <p:spPr>
          <a:xfrm>
            <a:off x="1892871" y="808013"/>
            <a:ext cx="3172335" cy="69847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500" b="1" dirty="0">
                <a:solidFill>
                  <a:schemeClr val="accent1">
                    <a:lumMod val="75000"/>
                  </a:schemeClr>
                </a:solidFill>
                <a:latin typeface="黑体" panose="02010609060101010101" pitchFamily="49" charset="-122"/>
                <a:ea typeface="黑体" panose="02010609060101010101" pitchFamily="49" charset="-122"/>
                <a:cs typeface="+mn-ea"/>
                <a:sym typeface="+mn-lt"/>
              </a:rPr>
              <a:t>目录</a:t>
            </a:r>
            <a:endParaRPr lang="en-GB" sz="2530" b="1"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grpSp>
        <p:nvGrpSpPr>
          <p:cNvPr id="9" name="组合 8"/>
          <p:cNvGrpSpPr/>
          <p:nvPr/>
        </p:nvGrpSpPr>
        <p:grpSpPr>
          <a:xfrm>
            <a:off x="2017962" y="1672109"/>
            <a:ext cx="1257328" cy="698118"/>
            <a:chOff x="2215144" y="927951"/>
            <a:chExt cx="1244730" cy="910317"/>
          </a:xfrm>
        </p:grpSpPr>
        <p:sp>
          <p:nvSpPr>
            <p:cNvPr id="10" name="平行四边形 9"/>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11" name="文本框 9"/>
            <p:cNvSpPr txBox="1"/>
            <p:nvPr/>
          </p:nvSpPr>
          <p:spPr>
            <a:xfrm>
              <a:off x="2393075" y="927951"/>
              <a:ext cx="1066799" cy="910317"/>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01</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2" name="组合 11"/>
          <p:cNvGrpSpPr/>
          <p:nvPr/>
        </p:nvGrpSpPr>
        <p:grpSpPr>
          <a:xfrm>
            <a:off x="2017962" y="2627647"/>
            <a:ext cx="1257328" cy="708853"/>
            <a:chOff x="2215144" y="1952311"/>
            <a:chExt cx="1244730" cy="924318"/>
          </a:xfrm>
        </p:grpSpPr>
        <p:sp>
          <p:nvSpPr>
            <p:cNvPr id="13" name="平行四边形 12"/>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4"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02</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5" name="组合 14"/>
          <p:cNvGrpSpPr/>
          <p:nvPr/>
        </p:nvGrpSpPr>
        <p:grpSpPr>
          <a:xfrm>
            <a:off x="2017962" y="3614444"/>
            <a:ext cx="1257328" cy="698118"/>
            <a:chOff x="2215144" y="3018135"/>
            <a:chExt cx="1244730" cy="910318"/>
          </a:xfrm>
        </p:grpSpPr>
        <p:sp>
          <p:nvSpPr>
            <p:cNvPr id="16" name="平行四边形 15"/>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7" name="文本框 11"/>
            <p:cNvSpPr txBox="1"/>
            <p:nvPr/>
          </p:nvSpPr>
          <p:spPr>
            <a:xfrm>
              <a:off x="2393075" y="3018135"/>
              <a:ext cx="1066799" cy="910318"/>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03</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21" name="组合 20"/>
          <p:cNvGrpSpPr/>
          <p:nvPr/>
        </p:nvGrpSpPr>
        <p:grpSpPr>
          <a:xfrm>
            <a:off x="2972991" y="1690824"/>
            <a:ext cx="5423290" cy="646324"/>
            <a:chOff x="4315150" y="953426"/>
            <a:chExt cx="3857250" cy="540057"/>
          </a:xfrm>
        </p:grpSpPr>
        <p:sp>
          <p:nvSpPr>
            <p:cNvPr id="22" name="矩形 21"/>
            <p:cNvSpPr/>
            <p:nvPr/>
          </p:nvSpPr>
          <p:spPr>
            <a:xfrm>
              <a:off x="4830202" y="99226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问题分析</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3" name="平行四边形 22"/>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4" name="组合 23"/>
          <p:cNvGrpSpPr/>
          <p:nvPr/>
        </p:nvGrpSpPr>
        <p:grpSpPr>
          <a:xfrm>
            <a:off x="2972991" y="2666802"/>
            <a:ext cx="5423290" cy="646324"/>
            <a:chOff x="4315150" y="1647579"/>
            <a:chExt cx="3857250" cy="540057"/>
          </a:xfrm>
        </p:grpSpPr>
        <p:sp>
          <p:nvSpPr>
            <p:cNvPr id="25" name="矩形 24"/>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2"/>
                  </a:solidFill>
                  <a:latin typeface="黑体" panose="02010609060101010101" pitchFamily="49" charset="-122"/>
                  <a:ea typeface="黑体" panose="02010609060101010101" pitchFamily="49" charset="-122"/>
                  <a:cs typeface="+mn-ea"/>
                  <a:sym typeface="+mn-lt"/>
                </a:rPr>
                <a:t>建立模型</a:t>
              </a:r>
              <a:endParaRPr lang="en-GB" altLang="zh-CN" dirty="0">
                <a:solidFill>
                  <a:schemeClr val="accent2"/>
                </a:solidFill>
                <a:latin typeface="黑体" panose="02010609060101010101" pitchFamily="49" charset="-122"/>
                <a:ea typeface="黑体" panose="02010609060101010101" pitchFamily="49" charset="-122"/>
                <a:cs typeface="+mn-ea"/>
                <a:sym typeface="+mn-lt"/>
              </a:endParaRPr>
            </a:p>
          </p:txBody>
        </p:sp>
        <p:sp>
          <p:nvSpPr>
            <p:cNvPr id="26" name="平行四边形 25"/>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7" name="组合 26"/>
          <p:cNvGrpSpPr/>
          <p:nvPr/>
        </p:nvGrpSpPr>
        <p:grpSpPr>
          <a:xfrm>
            <a:off x="2972991" y="3642780"/>
            <a:ext cx="5423290" cy="646324"/>
            <a:chOff x="4315150" y="2341731"/>
            <a:chExt cx="3857250" cy="540057"/>
          </a:xfrm>
        </p:grpSpPr>
        <p:sp>
          <p:nvSpPr>
            <p:cNvPr id="28" name="矩形 27"/>
            <p:cNvSpPr/>
            <p:nvPr/>
          </p:nvSpPr>
          <p:spPr>
            <a:xfrm>
              <a:off x="4841197" y="2390509"/>
              <a:ext cx="2827146"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模型评价</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9" name="平行四边形 28"/>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
        <p:nvSpPr>
          <p:cNvPr id="33" name="矩形 32">
            <a:extLst>
              <a:ext uri="{FF2B5EF4-FFF2-40B4-BE49-F238E27FC236}">
                <a16:creationId xmlns:a16="http://schemas.microsoft.com/office/drawing/2014/main" id="{89FFD593-B2C0-8B4B-8A2F-636A6A779334}"/>
              </a:ext>
            </a:extLst>
          </p:cNvPr>
          <p:cNvSpPr/>
          <p:nvPr/>
        </p:nvSpPr>
        <p:spPr>
          <a:xfrm>
            <a:off x="2602978" y="939021"/>
            <a:ext cx="176010"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4" name="矩形 33">
            <a:extLst>
              <a:ext uri="{FF2B5EF4-FFF2-40B4-BE49-F238E27FC236}">
                <a16:creationId xmlns:a16="http://schemas.microsoft.com/office/drawing/2014/main" id="{DA9B46C7-8E35-934B-B0DD-DC5622D50492}"/>
              </a:ext>
            </a:extLst>
          </p:cNvPr>
          <p:cNvSpPr/>
          <p:nvPr/>
        </p:nvSpPr>
        <p:spPr>
          <a:xfrm>
            <a:off x="2126550" y="939021"/>
            <a:ext cx="414394"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nvGrpSpPr>
          <p:cNvPr id="30" name="组合 29"/>
          <p:cNvGrpSpPr/>
          <p:nvPr/>
        </p:nvGrpSpPr>
        <p:grpSpPr>
          <a:xfrm>
            <a:off x="1995272" y="4562087"/>
            <a:ext cx="1257328" cy="708853"/>
            <a:chOff x="2215144" y="1952311"/>
            <a:chExt cx="1244730" cy="924318"/>
          </a:xfrm>
        </p:grpSpPr>
        <p:sp>
          <p:nvSpPr>
            <p:cNvPr id="31" name="平行四边形 30"/>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32"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04</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38" name="组合 37"/>
          <p:cNvGrpSpPr/>
          <p:nvPr/>
        </p:nvGrpSpPr>
        <p:grpSpPr>
          <a:xfrm>
            <a:off x="2950301" y="4601242"/>
            <a:ext cx="5423290" cy="646324"/>
            <a:chOff x="4315150" y="1647579"/>
            <a:chExt cx="3857250" cy="540057"/>
          </a:xfrm>
        </p:grpSpPr>
        <p:sp>
          <p:nvSpPr>
            <p:cNvPr id="39" name="矩形 38"/>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4"/>
                  </a:solidFill>
                  <a:latin typeface="黑体" panose="02010609060101010101" pitchFamily="49" charset="-122"/>
                  <a:ea typeface="黑体" panose="02010609060101010101" pitchFamily="49" charset="-122"/>
                  <a:cs typeface="+mn-ea"/>
                  <a:sym typeface="+mn-lt"/>
                </a:rPr>
                <a:t>小结</a:t>
              </a:r>
              <a:endParaRPr lang="en-GB" altLang="zh-CN" dirty="0">
                <a:solidFill>
                  <a:schemeClr val="accent4"/>
                </a:solidFill>
                <a:latin typeface="黑体" panose="02010609060101010101" pitchFamily="49" charset="-122"/>
                <a:ea typeface="黑体" panose="02010609060101010101" pitchFamily="49" charset="-122"/>
                <a:cs typeface="+mn-ea"/>
                <a:sym typeface="+mn-lt"/>
              </a:endParaRPr>
            </a:p>
          </p:txBody>
        </p:sp>
        <p:sp>
          <p:nvSpPr>
            <p:cNvPr id="40" name="平行四边形 39"/>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Tree>
    <p:extLst>
      <p:ext uri="{BB962C8B-B14F-4D97-AF65-F5344CB8AC3E}">
        <p14:creationId xmlns:p14="http://schemas.microsoft.com/office/powerpoint/2010/main" val="32465789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396927" y="1220757"/>
            <a:ext cx="10297144" cy="2374946"/>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改进：死亡率下降因素的考虑</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由于医疗水平、科学水平的提高和其他因素，死亡率随着时间有下降的趋势。用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1986-2002</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年全国平均死亡率数据，用指数函数拟合得到如下模型</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由其得到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2005</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年以后死亡率修正系数：</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dirty="0">
                <a:solidFill>
                  <a:schemeClr val="accent1">
                    <a:lumMod val="75000"/>
                  </a:schemeClr>
                </a:solidFill>
                <a:latin typeface="黑体" panose="02010609060101010101" pitchFamily="49" charset="-122"/>
                <a:ea typeface="黑体" panose="02010609060101010101" pitchFamily="49" charset="-122"/>
                <a:cs typeface="+mn-ea"/>
              </a:rPr>
              <a:t>R(t)=611.552exp(-0.0032t)</a:t>
            </a:r>
          </a:p>
        </p:txBody>
      </p:sp>
      <p:sp>
        <p:nvSpPr>
          <p:cNvPr id="3" name="矩形 2">
            <a:extLst>
              <a:ext uri="{FF2B5EF4-FFF2-40B4-BE49-F238E27FC236}">
                <a16:creationId xmlns:a16="http://schemas.microsoft.com/office/drawing/2014/main" id="{126C483F-369B-4B93-9540-A3C077CB2ADA}"/>
              </a:ext>
            </a:extLst>
          </p:cNvPr>
          <p:cNvSpPr/>
          <p:nvPr/>
        </p:nvSpPr>
        <p:spPr>
          <a:xfrm>
            <a:off x="2540943" y="2242030"/>
            <a:ext cx="3762568" cy="369332"/>
          </a:xfrm>
          <a:prstGeom prst="rect">
            <a:avLst/>
          </a:prstGeom>
        </p:spPr>
        <p:txBody>
          <a:bodyPr wrap="none">
            <a:spAutoFit/>
          </a:bodyPr>
          <a:lstStyle/>
          <a:p>
            <a:r>
              <a:rPr lang="en-US" altLang="zh-CN" dirty="0">
                <a:solidFill>
                  <a:schemeClr val="accent1">
                    <a:lumMod val="75000"/>
                  </a:schemeClr>
                </a:solidFill>
                <a:latin typeface="黑体" panose="02010609060101010101" pitchFamily="49" charset="-122"/>
                <a:ea typeface="黑体" panose="02010609060101010101" pitchFamily="49" charset="-122"/>
                <a:cs typeface="+mn-ea"/>
              </a:rPr>
              <a:t>D(t)=0.0067exp(-0.0032(t-1986))</a:t>
            </a:r>
            <a:endParaRPr lang="zh-CN" altLang="en-US"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14338" name="Picture 2">
            <a:extLst>
              <a:ext uri="{FF2B5EF4-FFF2-40B4-BE49-F238E27FC236}">
                <a16:creationId xmlns:a16="http://schemas.microsoft.com/office/drawing/2014/main" id="{BF0B81C7-1A43-4E05-8D22-5154E7D68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351" y="2642186"/>
            <a:ext cx="4678825" cy="338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320418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建立模型：改进的</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Leslie</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396927" y="1220757"/>
            <a:ext cx="10297144" cy="1045351"/>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改进：死亡率下降因素的考虑</a:t>
            </a: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考虑了死亡率修正系数后，得到的人口总数长期预测。预测结果可见， 中国人口到</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2030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年前后到达顶点</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14.8</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亿左右，然后开始下降。原因是人口老龄化造成新生人口低于死亡人口。</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pic>
        <p:nvPicPr>
          <p:cNvPr id="15362" name="Picture 2">
            <a:extLst>
              <a:ext uri="{FF2B5EF4-FFF2-40B4-BE49-F238E27FC236}">
                <a16:creationId xmlns:a16="http://schemas.microsoft.com/office/drawing/2014/main" id="{49442FDA-6BF9-4150-800B-A4930706D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878" y="2409081"/>
            <a:ext cx="6419499" cy="482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705085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03</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765079" y="3832566"/>
            <a:ext cx="8790576" cy="83099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6000" kern="0">
                <a:solidFill>
                  <a:schemeClr val="bg1"/>
                </a:solidFill>
                <a:latin typeface="黑体" panose="02010609060101010101" pitchFamily="49" charset="-122"/>
                <a:ea typeface="黑体" panose="02010609060101010101" pitchFamily="49" charset="-122"/>
                <a:sym typeface="Arial" panose="020B0604020202020204" pitchFamily="34" charset="0"/>
              </a:rPr>
              <a:t>模型评价</a:t>
            </a:r>
            <a:endParaRPr lang="zh-CN" altLang="en-US" sz="9600" kern="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Tree>
    <p:custDataLst>
      <p:tags r:id="rId1"/>
    </p:custDataLst>
    <p:extLst>
      <p:ext uri="{BB962C8B-B14F-4D97-AF65-F5344CB8AC3E}">
        <p14:creationId xmlns:p14="http://schemas.microsoft.com/office/powerpoint/2010/main" val="36019676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模型评价</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396927" y="1220757"/>
            <a:ext cx="6553398" cy="2374946"/>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模型的优点：该模型便于预测出一定时间间隔后的人口年龄结构，可以清晰地看出各年龄组在人口中的比重，并且考虑到了死亡率修正系数、人口城镇化迁移因素。我们上述改进的</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Leslie</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模型，对于做人口中短期预测有很好的效果，并且可以对老龄化进程、乡村人口城镇化、性别比问题、育龄妇女人口进行预测。</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Logistic</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模型可以对总人口作较好预测，但不能提供人口年龄结构分布等信息。</a:t>
            </a:r>
          </a:p>
        </p:txBody>
      </p:sp>
    </p:spTree>
    <p:extLst>
      <p:ext uri="{BB962C8B-B14F-4D97-AF65-F5344CB8AC3E}">
        <p14:creationId xmlns:p14="http://schemas.microsoft.com/office/powerpoint/2010/main" val="267567013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模型评价</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AEA9F37-20DF-4A36-BFB2-63E73DAFAADC}"/>
              </a:ext>
            </a:extLst>
          </p:cNvPr>
          <p:cNvSpPr/>
          <p:nvPr/>
        </p:nvSpPr>
        <p:spPr>
          <a:xfrm>
            <a:off x="2396927" y="1220757"/>
            <a:ext cx="6264696" cy="2042547"/>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模型的缺点：本模型对于长期预测误差较大</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(2020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年以后</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主要是因为模型假设中死亡率不变，但实际上医疗水平提高等因素使死亡率呈下降趋势。长期预测时由于递推公式的作用，随着使用死亡率数据的迭代次数增加，对总人口预测的偏差影响越来越大。考虑死亡率因子的模型可以做出较好长期预测，但是死亡率因子的取得具有一定的主观性。</a:t>
            </a:r>
          </a:p>
        </p:txBody>
      </p:sp>
    </p:spTree>
    <p:extLst>
      <p:ext uri="{BB962C8B-B14F-4D97-AF65-F5344CB8AC3E}">
        <p14:creationId xmlns:p14="http://schemas.microsoft.com/office/powerpoint/2010/main" val="393617065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04</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765079" y="3832566"/>
            <a:ext cx="8790576" cy="83099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6000" kern="0" dirty="0">
                <a:solidFill>
                  <a:schemeClr val="bg1"/>
                </a:solidFill>
                <a:latin typeface="黑体" panose="02010609060101010101" pitchFamily="49" charset="-122"/>
                <a:ea typeface="黑体" panose="02010609060101010101" pitchFamily="49" charset="-122"/>
                <a:sym typeface="Arial" panose="020B0604020202020204" pitchFamily="34" charset="0"/>
              </a:rPr>
              <a:t>小结</a:t>
            </a:r>
            <a:endParaRPr lang="zh-CN" altLang="en-US" sz="9600" kern="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Tree>
    <p:custDataLst>
      <p:tags r:id="rId1"/>
    </p:custDataLst>
    <p:extLst>
      <p:ext uri="{BB962C8B-B14F-4D97-AF65-F5344CB8AC3E}">
        <p14:creationId xmlns:p14="http://schemas.microsoft.com/office/powerpoint/2010/main" val="269387624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nut 44">
            <a:extLst>
              <a:ext uri="{FF2B5EF4-FFF2-40B4-BE49-F238E27FC236}">
                <a16:creationId xmlns:a16="http://schemas.microsoft.com/office/drawing/2014/main" id="{FFAEADBD-77DF-471D-BDDE-D68AB8809788}"/>
              </a:ext>
            </a:extLst>
          </p:cNvPr>
          <p:cNvSpPr/>
          <p:nvPr/>
        </p:nvSpPr>
        <p:spPr>
          <a:xfrm>
            <a:off x="2180903" y="1922016"/>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Donut 51">
            <a:extLst>
              <a:ext uri="{FF2B5EF4-FFF2-40B4-BE49-F238E27FC236}">
                <a16:creationId xmlns:a16="http://schemas.microsoft.com/office/drawing/2014/main" id="{7F10B7CE-DF2A-401B-A70D-71EF2E0596B6}"/>
              </a:ext>
            </a:extLst>
          </p:cNvPr>
          <p:cNvSpPr/>
          <p:nvPr/>
        </p:nvSpPr>
        <p:spPr>
          <a:xfrm>
            <a:off x="2180903" y="2977330"/>
            <a:ext cx="724494" cy="724494"/>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TextBox 53">
            <a:extLst>
              <a:ext uri="{FF2B5EF4-FFF2-40B4-BE49-F238E27FC236}">
                <a16:creationId xmlns:a16="http://schemas.microsoft.com/office/drawing/2014/main" id="{C5048B4E-6E7E-4682-9E34-32C62E6C1F18}"/>
              </a:ext>
            </a:extLst>
          </p:cNvPr>
          <p:cNvSpPr txBox="1"/>
          <p:nvPr/>
        </p:nvSpPr>
        <p:spPr>
          <a:xfrm>
            <a:off x="4053111" y="2117568"/>
            <a:ext cx="4190579" cy="412613"/>
          </a:xfrm>
          <a:prstGeom prst="rect">
            <a:avLst/>
          </a:prstGeom>
          <a:noFill/>
        </p:spPr>
        <p:txBody>
          <a:bodyPr wrap="squar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问题分析：建模方法、逐步改进</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TextBox 55">
            <a:extLst>
              <a:ext uri="{FF2B5EF4-FFF2-40B4-BE49-F238E27FC236}">
                <a16:creationId xmlns:a16="http://schemas.microsoft.com/office/drawing/2014/main" id="{48C51C1A-18A7-4220-8FBD-62F6C341E31E}"/>
              </a:ext>
            </a:extLst>
          </p:cNvPr>
          <p:cNvSpPr txBox="1"/>
          <p:nvPr/>
        </p:nvSpPr>
        <p:spPr>
          <a:xfrm>
            <a:off x="3405039" y="3224778"/>
            <a:ext cx="6643230" cy="412613"/>
          </a:xfrm>
          <a:prstGeom prst="rect">
            <a:avLst/>
          </a:prstGeom>
          <a:noFill/>
        </p:spPr>
        <p:txBody>
          <a:bodyPr wrap="squar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建立模型：分解问题、分解因素、逐步求解、归纳总结</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TextBox 57">
            <a:extLst>
              <a:ext uri="{FF2B5EF4-FFF2-40B4-BE49-F238E27FC236}">
                <a16:creationId xmlns:a16="http://schemas.microsoft.com/office/drawing/2014/main" id="{464D3D1E-4791-440E-9936-05DC7270C860}"/>
              </a:ext>
            </a:extLst>
          </p:cNvPr>
          <p:cNvSpPr txBox="1"/>
          <p:nvPr/>
        </p:nvSpPr>
        <p:spPr>
          <a:xfrm>
            <a:off x="3968892" y="4171173"/>
            <a:ext cx="3539752" cy="412613"/>
          </a:xfrm>
          <a:prstGeom prst="rect">
            <a:avLst/>
          </a:prstGeom>
          <a:noFill/>
        </p:spPr>
        <p:txBody>
          <a:bodyPr wrap="non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模型评价：优点、缺点、改进</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5" name="Freeform 45"/>
          <p:cNvSpPr>
            <a:spLocks noEditPoints="1"/>
          </p:cNvSpPr>
          <p:nvPr/>
        </p:nvSpPr>
        <p:spPr bwMode="auto">
          <a:xfrm>
            <a:off x="2324512" y="2065625"/>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6" name="Freeform 45"/>
          <p:cNvSpPr>
            <a:spLocks noEditPoints="1"/>
          </p:cNvSpPr>
          <p:nvPr/>
        </p:nvSpPr>
        <p:spPr bwMode="auto">
          <a:xfrm>
            <a:off x="2324512" y="3120939"/>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7" name="Donut 44">
            <a:extLst>
              <a:ext uri="{FF2B5EF4-FFF2-40B4-BE49-F238E27FC236}">
                <a16:creationId xmlns:a16="http://schemas.microsoft.com/office/drawing/2014/main" id="{FFAEADBD-77DF-471D-BDDE-D68AB8809788}"/>
              </a:ext>
            </a:extLst>
          </p:cNvPr>
          <p:cNvSpPr/>
          <p:nvPr/>
        </p:nvSpPr>
        <p:spPr>
          <a:xfrm>
            <a:off x="2180903" y="3990685"/>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8" name="Freeform 45"/>
          <p:cNvSpPr>
            <a:spLocks noEditPoints="1"/>
          </p:cNvSpPr>
          <p:nvPr/>
        </p:nvSpPr>
        <p:spPr bwMode="auto">
          <a:xfrm>
            <a:off x="2324512" y="4134294"/>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9" name="组合 18">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20" name="文本框 19">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pPr defTabSz="963930"/>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小结</a:t>
              </a:r>
            </a:p>
          </p:txBody>
        </p:sp>
        <p:grpSp>
          <p:nvGrpSpPr>
            <p:cNvPr id="21" name="组合 20">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22" name="矩形 21">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sp>
            <p:nvSpPr>
              <p:cNvPr id="23" name="矩形 22">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24" name="圆角矩形 23">
            <a:extLst>
              <a:ext uri="{FF2B5EF4-FFF2-40B4-BE49-F238E27FC236}">
                <a16:creationId xmlns:a16="http://schemas.microsoft.com/office/drawing/2014/main" id="{006AD0DA-C77C-F84A-BE93-B0B4B6618DC3}"/>
              </a:ext>
            </a:extLst>
          </p:cNvPr>
          <p:cNvSpPr/>
          <p:nvPr/>
        </p:nvSpPr>
        <p:spPr>
          <a:xfrm>
            <a:off x="3192239" y="2977329"/>
            <a:ext cx="5351145" cy="858659"/>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5" name="圆角矩形 24">
            <a:extLst>
              <a:ext uri="{FF2B5EF4-FFF2-40B4-BE49-F238E27FC236}">
                <a16:creationId xmlns:a16="http://schemas.microsoft.com/office/drawing/2014/main" id="{006AD0DA-C77C-F84A-BE93-B0B4B6618DC3}"/>
              </a:ext>
            </a:extLst>
          </p:cNvPr>
          <p:cNvSpPr/>
          <p:nvPr/>
        </p:nvSpPr>
        <p:spPr>
          <a:xfrm>
            <a:off x="3192240" y="1917839"/>
            <a:ext cx="5253360" cy="812072"/>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6" name="圆角矩形 25">
            <a:extLst>
              <a:ext uri="{FF2B5EF4-FFF2-40B4-BE49-F238E27FC236}">
                <a16:creationId xmlns:a16="http://schemas.microsoft.com/office/drawing/2014/main" id="{006AD0DA-C77C-F84A-BE93-B0B4B6618DC3}"/>
              </a:ext>
            </a:extLst>
          </p:cNvPr>
          <p:cNvSpPr/>
          <p:nvPr/>
        </p:nvSpPr>
        <p:spPr>
          <a:xfrm>
            <a:off x="3192239" y="3986508"/>
            <a:ext cx="5351145" cy="781945"/>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701826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3417022" y="5559540"/>
            <a:ext cx="6024711" cy="900238"/>
          </a:xfrm>
          <a:prstGeom prst="rect">
            <a:avLst/>
          </a:prstGeom>
          <a:noFill/>
        </p:spPr>
        <p:txBody>
          <a:bodyPr wrap="none" lIns="68572" tIns="34286" rIns="68572" bIns="34286">
            <a:spAutoFit/>
          </a:bodyPr>
          <a:lstStyle/>
          <a:p>
            <a:pPr algn="ctr">
              <a:buNone/>
            </a:pPr>
            <a:r>
              <a:rPr lang="zh-CN" altLang="en-US" sz="5400" dirty="0">
                <a:solidFill>
                  <a:schemeClr val="accent1"/>
                </a:solidFill>
                <a:latin typeface="黑体" panose="02010609060101010101" pitchFamily="49" charset="-122"/>
                <a:ea typeface="黑体" panose="02010609060101010101" pitchFamily="49" charset="-122"/>
                <a:cs typeface="Arial" panose="020B0604020202020204" pitchFamily="34" charset="0"/>
              </a:rPr>
              <a:t>感谢聆听 批评指导</a:t>
            </a:r>
          </a:p>
        </p:txBody>
      </p:sp>
      <p:sp>
        <p:nvSpPr>
          <p:cNvPr id="71" name="矩形 70"/>
          <p:cNvSpPr/>
          <p:nvPr/>
        </p:nvSpPr>
        <p:spPr>
          <a:xfrm>
            <a:off x="3945101" y="6496645"/>
            <a:ext cx="4968552" cy="315463"/>
          </a:xfrm>
          <a:prstGeom prst="rect">
            <a:avLst/>
          </a:prstGeom>
        </p:spPr>
        <p:txBody>
          <a:bodyPr wrap="square" lIns="68572" tIns="34286" rIns="68572" bIns="34286">
            <a:spAutoFit/>
          </a:bodyPr>
          <a:lstStyle/>
          <a:p>
            <a:pPr algn="ctr"/>
            <a:r>
              <a:rPr lang="en-US" altLang="zh-CN" sz="1600" dirty="0">
                <a:solidFill>
                  <a:schemeClr val="accent1"/>
                </a:solidFill>
                <a:latin typeface="黑体" panose="02010609060101010101" pitchFamily="49" charset="-122"/>
                <a:ea typeface="黑体" panose="02010609060101010101" pitchFamily="49" charset="-122"/>
                <a:cs typeface="Arial" panose="020B0604020202020204" pitchFamily="34" charset="0"/>
              </a:rPr>
              <a:t>GENERAL EDUCATION TEACHING COURSEWARE</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175" y="1121936"/>
            <a:ext cx="4112444" cy="4112444"/>
          </a:xfrm>
          <a:prstGeom prst="rect">
            <a:avLst/>
          </a:prstGeom>
        </p:spPr>
      </p:pic>
      <p:pic>
        <p:nvPicPr>
          <p:cNvPr id="4" name="图片 3" descr="卡通人物&#10;&#10;描述已自动生成">
            <a:extLst>
              <a:ext uri="{FF2B5EF4-FFF2-40B4-BE49-F238E27FC236}">
                <a16:creationId xmlns:a16="http://schemas.microsoft.com/office/drawing/2014/main" id="{789E5A49-9892-4544-BCAD-5420FF1F9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7927"/>
            <a:ext cx="12858750" cy="705679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01</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问题分析</a:t>
            </a:r>
          </a:p>
        </p:txBody>
      </p:sp>
    </p:spTree>
    <p:custDataLst>
      <p:tags r:id="rId1"/>
    </p:custDataLst>
    <p:extLst>
      <p:ext uri="{BB962C8B-B14F-4D97-AF65-F5344CB8AC3E}">
        <p14:creationId xmlns:p14="http://schemas.microsoft.com/office/powerpoint/2010/main" val="280802114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问题分析</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3741641"/>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题目分析：中国是一个人口大国，人口问题始终是制约我国发展的关键因素之一。根据已有数据，运用数学建模的方法，对中国人口做出分析和预测是一个重要问题。近年来中国的人口发展出现了一些新的特点，老龄化进程加速、出生人口性别比持续升高，以及乡村人口城镇化等因素，这些都影响着中国人口的增长。</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2007</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年初发布的</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国家人口发展战略研究报告</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（附录</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）还做出了进一步的分析。</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关于中国人口问题已有多方面的研究，并积累了大量数据资料。附录</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就是从</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中国人口统计年鉴</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上收集到的部分数据。</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试从中国的实际情况和人口增长的上述特点出发，参考附录</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中的相关数据（也可以搜索相关文献和补充新的数据），建立中国人口增长的数学模型，并由此对中国人口增长的中短期和长期趋势做出预测；特别要指出你们模型中的优点和不足之处。</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48148422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问题分析</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10973"/>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题目分析：理论上，任何时点上人口结构都是历史上人口结构生育、死亡、迁徙的结果，也是未来研究人口过程的基础。事实上，要制定生育计划就要知道未来女性生育率，要改善社会保障体系就要知道未来老年人口数，要确定人才引进策略和户籍管理制度就要知道城镇化迁徙人口年龄分布。政府可以根据未来人口年龄分布信息状况制定宏观经济政策，进行社会产业调整，使劳动力资源得到充分利用。</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根据不同时期不同地点，专家学者建立了各种人口预测方法来模拟人口发展过程。但相对于我们现拥有的数据，自回归、幂函数、指数函数都要求人口数据具有明显规律性，只有对于特定地区、特定人口状况才适用。多元回归模型涉及较多影响因素，而如何对这些因素进行定量分析是研究难点。灰色系统、时间序列、神经网络、人口发展偏微分模型适用于不同类型的人口数据，具体操作比较复杂。</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2" name="Pentagon 33">
            <a:extLst>
              <a:ext uri="{FF2B5EF4-FFF2-40B4-BE49-F238E27FC236}">
                <a16:creationId xmlns:a16="http://schemas.microsoft.com/office/drawing/2014/main" id="{6401F2D3-CB3E-4E5B-8383-E335EF6443F1}"/>
              </a:ext>
            </a:extLst>
          </p:cNvPr>
          <p:cNvSpPr/>
          <p:nvPr/>
        </p:nvSpPr>
        <p:spPr>
          <a:xfrm>
            <a:off x="1516854" y="3472309"/>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Tree>
    <p:extLst>
      <p:ext uri="{BB962C8B-B14F-4D97-AF65-F5344CB8AC3E}">
        <p14:creationId xmlns:p14="http://schemas.microsoft.com/office/powerpoint/2010/main" val="159450668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02</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建立模型</a:t>
            </a:r>
          </a:p>
        </p:txBody>
      </p:sp>
    </p:spTree>
    <p:custDataLst>
      <p:tags r:id="rId1"/>
    </p:custDataLst>
    <p:extLst>
      <p:ext uri="{BB962C8B-B14F-4D97-AF65-F5344CB8AC3E}">
        <p14:creationId xmlns:p14="http://schemas.microsoft.com/office/powerpoint/2010/main" val="318901482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2" name="Pentagon 33">
            <a:extLst>
              <a:ext uri="{FF2B5EF4-FFF2-40B4-BE49-F238E27FC236}">
                <a16:creationId xmlns:a16="http://schemas.microsoft.com/office/drawing/2014/main" id="{67579062-D26C-4BB5-BF5E-BFD9BFF37FA0}"/>
              </a:ext>
            </a:extLst>
          </p:cNvPr>
          <p:cNvSpPr/>
          <p:nvPr/>
        </p:nvSpPr>
        <p:spPr>
          <a:xfrm>
            <a:off x="1532831" y="1273733"/>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4" name="Rectangle 26">
                <a:extLst>
                  <a:ext uri="{FF2B5EF4-FFF2-40B4-BE49-F238E27FC236}">
                    <a16:creationId xmlns:a16="http://schemas.microsoft.com/office/drawing/2014/main" id="{CE0C3CDC-599E-4942-9D3B-126AA3000784}"/>
                  </a:ext>
                </a:extLst>
              </p:cNvPr>
              <p:cNvSpPr/>
              <p:nvPr/>
            </p:nvSpPr>
            <p:spPr>
              <a:xfrm>
                <a:off x="2157521" y="1240061"/>
                <a:ext cx="10032494" cy="2264314"/>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（回顾第十讲案例）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Malthus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模型：</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1789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年，英国神父</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Malthus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在分析了一百多年人口统计资料之后，提出了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Malthus</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模型假设：</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(1)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设</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表示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时刻的人口数，且</a:t>
                </a:r>
                <a14:m>
                  <m:oMath xmlns:m="http://schemas.openxmlformats.org/officeDocument/2006/math">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𝑥</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连续可微。</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(2)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人口的增长率</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r</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是常数（增长率</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出生率</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死亡率）</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  (3)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人口的数量变化是封闭的。</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4" name="Rectangle 26">
                <a:extLst>
                  <a:ext uri="{FF2B5EF4-FFF2-40B4-BE49-F238E27FC236}">
                    <a16:creationId xmlns:a16="http://schemas.microsoft.com/office/drawing/2014/main" id="{CE0C3CDC-599E-4942-9D3B-126AA3000784}"/>
                  </a:ext>
                </a:extLst>
              </p:cNvPr>
              <p:cNvSpPr>
                <a:spLocks noRot="1" noChangeAspect="1" noMove="1" noResize="1" noEditPoints="1" noAdjustHandles="1" noChangeArrowheads="1" noChangeShapeType="1" noTextEdit="1"/>
              </p:cNvSpPr>
              <p:nvPr/>
            </p:nvSpPr>
            <p:spPr>
              <a:xfrm>
                <a:off x="2157521" y="1240061"/>
                <a:ext cx="10032494" cy="2264314"/>
              </a:xfrm>
              <a:prstGeom prst="rect">
                <a:avLst/>
              </a:prstGeom>
              <a:blipFill>
                <a:blip r:embed="rId3"/>
                <a:stretch>
                  <a:fillRect l="-608" t="-806" b="-37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283194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建立模型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2676862"/>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建模求解：根据假设，</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时刻到</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Δ</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zh-CN" altLang="en-US" sz="2000" i="1">
                        <a:solidFill>
                          <a:schemeClr val="accent1">
                            <a:lumMod val="75000"/>
                          </a:schemeClr>
                        </a:solidFill>
                        <a:latin typeface="Cambria Math" panose="02040503050406030204" pitchFamily="18" charset="0"/>
                        <a:ea typeface="黑体" panose="02010609060101010101" pitchFamily="49" charset="-122"/>
                        <a:cs typeface="+mn-ea"/>
                      </a:rPr>
                      <m:t>时刻</m:t>
                    </m:r>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的人口增量为：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x</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m:rPr>
                              <m:sty m:val="p"/>
                            </m:rPr>
                            <a:rPr lang="en-US" altLang="zh-CN" sz="2000" b="0" i="0" dirty="0" smtClean="0">
                              <a:solidFill>
                                <a:schemeClr val="accent1">
                                  <a:lumMod val="75000"/>
                                </a:schemeClr>
                              </a:solidFill>
                              <a:latin typeface="Cambria Math" panose="02040503050406030204" pitchFamily="18" charset="0"/>
                              <a:ea typeface="黑体" panose="02010609060101010101" pitchFamily="49" charset="-122"/>
                              <a:cs typeface="+mn-ea"/>
                            </a:rPr>
                            <m:t>Δ</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𝑥</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𝑟𝑥</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d>
                      <m:r>
                        <m:rPr>
                          <m:sty m:val="p"/>
                        </m:rPr>
                        <a:rPr lang="en-US" altLang="zh-CN" sz="2000" b="0" i="0" dirty="0" smtClean="0">
                          <a:solidFill>
                            <a:schemeClr val="accent1">
                              <a:lumMod val="75000"/>
                            </a:schemeClr>
                          </a:solidFill>
                          <a:latin typeface="Cambria Math" panose="02040503050406030204" pitchFamily="18" charset="0"/>
                          <a:ea typeface="黑体" panose="02010609060101010101" pitchFamily="49" charset="-122"/>
                          <a:cs typeface="+mn-ea"/>
                        </a:rPr>
                        <m:t>Δt</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进而得到：</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𝑑𝑥</m:t>
                          </m:r>
                        </m:num>
                        <m:den>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𝑑𝑡</m:t>
                          </m:r>
                        </m:den>
                      </m:f>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𝑟𝑥</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解为：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e>
                      </m:d>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𝑥</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0</m:t>
                          </m:r>
                        </m:sub>
                      </m:sSub>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𝑒</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𝑟𝑡</m:t>
                          </m:r>
                        </m:sup>
                      </m:sSup>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1" name="Rectangle 26">
                <a:extLst>
                  <a:ext uri="{FF2B5EF4-FFF2-40B4-BE49-F238E27FC236}">
                    <a16:creationId xmlns:a16="http://schemas.microsoft.com/office/drawing/2014/main" id="{7333FBA8-87E1-4110-A516-EA9615A2CAB9}"/>
                  </a:ext>
                </a:extLst>
              </p:cNvPr>
              <p:cNvSpPr>
                <a:spLocks noRot="1" noChangeAspect="1" noMove="1" noResize="1" noEditPoints="1" noAdjustHandles="1" noChangeArrowheads="1" noChangeShapeType="1" noTextEdit="1"/>
              </p:cNvSpPr>
              <p:nvPr/>
            </p:nvSpPr>
            <p:spPr>
              <a:xfrm>
                <a:off x="2157521" y="1187085"/>
                <a:ext cx="10032494" cy="2676862"/>
              </a:xfrm>
              <a:prstGeom prst="rect">
                <a:avLst/>
              </a:prstGeom>
              <a:blipFill>
                <a:blip r:embed="rId3"/>
                <a:stretch>
                  <a:fillRect l="-608" t="-683"/>
                </a:stretch>
              </a:blipFill>
            </p:spPr>
            <p:txBody>
              <a:bodyPr/>
              <a:lstStyle/>
              <a:p>
                <a:r>
                  <a:rPr lang="zh-CN" altLang="en-US">
                    <a:noFill/>
                  </a:rPr>
                  <a:t> </a:t>
                </a:r>
              </a:p>
            </p:txBody>
          </p:sp>
        </mc:Fallback>
      </mc:AlternateContent>
      <p:sp>
        <p:nvSpPr>
          <p:cNvPr id="12" name="Pentagon 33">
            <a:extLst>
              <a:ext uri="{FF2B5EF4-FFF2-40B4-BE49-F238E27FC236}">
                <a16:creationId xmlns:a16="http://schemas.microsoft.com/office/drawing/2014/main" id="{67579062-D26C-4BB5-BF5E-BFD9BFF37FA0}"/>
              </a:ext>
            </a:extLst>
          </p:cNvPr>
          <p:cNvSpPr/>
          <p:nvPr/>
        </p:nvSpPr>
        <p:spPr>
          <a:xfrm>
            <a:off x="1532831" y="422606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13" name="Rectangle 26">
                <a:extLst>
                  <a:ext uri="{FF2B5EF4-FFF2-40B4-BE49-F238E27FC236}">
                    <a16:creationId xmlns:a16="http://schemas.microsoft.com/office/drawing/2014/main" id="{D060B50B-C6B4-4EC0-9C76-EF3CD96B71C8}"/>
                  </a:ext>
                </a:extLst>
              </p:cNvPr>
              <p:cNvSpPr/>
              <p:nvPr/>
            </p:nvSpPr>
            <p:spPr>
              <a:xfrm>
                <a:off x="2157521" y="4226061"/>
                <a:ext cx="10032494" cy="1910371"/>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模型评价：考虑二百多年来人口增长的实际情况，</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1961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年世界人口总数为</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3.06</m:t>
                    </m:r>
                    <m:r>
                      <a:rPr lang="zh-CN" altLang="en-US" sz="2000" i="1">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10</m:t>
                        </m:r>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9</m:t>
                        </m:r>
                      </m:sup>
                    </m:sSup>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，在</a:t>
                </a: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1961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1970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年这段时间内，每年平均的人口自然增长率为</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，则上式可写为：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m:rPr>
                          <m:sty m:val="p"/>
                        </m:r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x</m:t>
                      </m:r>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=3.06∗</m:t>
                      </m:r>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10</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9</m:t>
                          </m:r>
                        </m:sup>
                      </m:s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p>
                        <m:s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𝑒</m:t>
                          </m:r>
                        </m:e>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0.02(</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−1961)</m:t>
                          </m:r>
                        </m:sup>
                      </m:sSup>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根据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1700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1961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年间世界人口统计数据，我们发现这些数据与上式的计算结果相当符合。因为在这期间地球上人口大约每</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年增加</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倍，上式算出每</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34.6</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年增加</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倍。</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xmlns="">
          <p:sp>
            <p:nvSpPr>
              <p:cNvPr id="13" name="Rectangle 26">
                <a:extLst>
                  <a:ext uri="{FF2B5EF4-FFF2-40B4-BE49-F238E27FC236}">
                    <a16:creationId xmlns:a16="http://schemas.microsoft.com/office/drawing/2014/main" id="{D060B50B-C6B4-4EC0-9C76-EF3CD96B71C8}"/>
                  </a:ext>
                </a:extLst>
              </p:cNvPr>
              <p:cNvSpPr>
                <a:spLocks noRot="1" noChangeAspect="1" noMove="1" noResize="1" noEditPoints="1" noAdjustHandles="1" noChangeArrowheads="1" noChangeShapeType="1" noTextEdit="1"/>
              </p:cNvSpPr>
              <p:nvPr/>
            </p:nvSpPr>
            <p:spPr>
              <a:xfrm>
                <a:off x="2157521" y="4226061"/>
                <a:ext cx="10032494" cy="1910371"/>
              </a:xfrm>
              <a:prstGeom prst="rect">
                <a:avLst/>
              </a:prstGeom>
              <a:blipFill>
                <a:blip r:embed="rId4"/>
                <a:stretch>
                  <a:fillRect l="-608" t="-955" b="-47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018693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7.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3486</Words>
  <Application>Microsoft Office PowerPoint</Application>
  <PresentationFormat>自定义</PresentationFormat>
  <Paragraphs>252</Paragraphs>
  <Slides>37</Slides>
  <Notes>37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5" baseType="lpstr">
      <vt:lpstr>SimHei</vt:lpstr>
      <vt:lpstr>Arial</vt:lpstr>
      <vt:lpstr>Calibri</vt:lpstr>
      <vt:lpstr>Calibri Light</vt:lpstr>
      <vt:lpstr>Cambria Math</vt:lpstr>
      <vt:lpstr>Times New Roman</vt:lpstr>
      <vt:lpstr>1_自定义设计方案</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2019-11-02T16:26:04Z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