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36"/>
  </p:notesMasterIdLst>
  <p:handoutMasterIdLst>
    <p:handoutMasterId r:id="rId37"/>
  </p:handoutMasterIdLst>
  <p:sldIdLst>
    <p:sldId id="3205" r:id="rId2"/>
    <p:sldId id="3206" r:id="rId3"/>
    <p:sldId id="3207" r:id="rId4"/>
    <p:sldId id="3219" r:id="rId5"/>
    <p:sldId id="3354" r:id="rId6"/>
    <p:sldId id="3355" r:id="rId7"/>
    <p:sldId id="3356" r:id="rId8"/>
    <p:sldId id="3357" r:id="rId9"/>
    <p:sldId id="3358" r:id="rId10"/>
    <p:sldId id="3359" r:id="rId11"/>
    <p:sldId id="3360" r:id="rId12"/>
    <p:sldId id="3361" r:id="rId13"/>
    <p:sldId id="3362" r:id="rId14"/>
    <p:sldId id="3363" r:id="rId15"/>
    <p:sldId id="3364" r:id="rId16"/>
    <p:sldId id="3365" r:id="rId17"/>
    <p:sldId id="3366" r:id="rId18"/>
    <p:sldId id="3367" r:id="rId19"/>
    <p:sldId id="3368" r:id="rId20"/>
    <p:sldId id="3370" r:id="rId21"/>
    <p:sldId id="3371" r:id="rId22"/>
    <p:sldId id="3372" r:id="rId23"/>
    <p:sldId id="3373" r:id="rId24"/>
    <p:sldId id="3374" r:id="rId25"/>
    <p:sldId id="3375" r:id="rId26"/>
    <p:sldId id="3376" r:id="rId27"/>
    <p:sldId id="3353" r:id="rId28"/>
    <p:sldId id="3377" r:id="rId29"/>
    <p:sldId id="3379" r:id="rId30"/>
    <p:sldId id="3380" r:id="rId31"/>
    <p:sldId id="3381" r:id="rId32"/>
    <p:sldId id="3378" r:id="rId33"/>
    <p:sldId id="3204" r:id="rId34"/>
    <p:sldId id="3323" r:id="rId35"/>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p15:clr>
            <a:srgbClr val="A4A3A4"/>
          </p15:clr>
        </p15:guide>
        <p15:guide id="2" pos="5638" userDrawn="1">
          <p15:clr>
            <a:srgbClr val="A4A3A4"/>
          </p15:clr>
        </p15:guide>
        <p15:guide id="3" pos="603" userDrawn="1">
          <p15:clr>
            <a:srgbClr val="A4A3A4"/>
          </p15:clr>
        </p15:guide>
        <p15:guide id="4" orient="horz" pos="3866" userDrawn="1">
          <p15:clr>
            <a:srgbClr val="A4A3A4"/>
          </p15:clr>
        </p15:guide>
        <p15:guide id="5" pos="5955" userDrawn="1">
          <p15:clr>
            <a:srgbClr val="A4A3A4"/>
          </p15:clr>
        </p15:guide>
        <p15:guide id="6" pos="376">
          <p15:clr>
            <a:srgbClr val="A4A3A4"/>
          </p15:clr>
        </p15:guide>
        <p15:guide id="7" pos="137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3C36"/>
    <a:srgbClr val="0070C0"/>
    <a:srgbClr val="FFFFFF"/>
    <a:srgbClr val="08B689"/>
    <a:srgbClr val="79B50F"/>
    <a:srgbClr val="09B0DE"/>
    <a:srgbClr val="6669D2"/>
    <a:srgbClr val="33BE9B"/>
    <a:srgbClr val="33FCC4"/>
    <a:srgbClr val="42D2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1" autoAdjust="0"/>
    <p:restoredTop sz="92986" autoAdjust="0"/>
  </p:normalViewPr>
  <p:slideViewPr>
    <p:cSldViewPr>
      <p:cViewPr varScale="1">
        <p:scale>
          <a:sx n="101" d="100"/>
          <a:sy n="101" d="100"/>
        </p:scale>
        <p:origin x="64" y="1644"/>
      </p:cViewPr>
      <p:guideLst>
        <p:guide orient="horz" pos="328"/>
        <p:guide pos="5638"/>
        <p:guide pos="603"/>
        <p:guide orient="horz" pos="3866"/>
        <p:guide pos="5955"/>
        <p:guide pos="376"/>
        <p:guide pos="1374"/>
      </p:guideLst>
    </p:cSldViewPr>
  </p:slideViewPr>
  <p:outlineViewPr>
    <p:cViewPr>
      <p:scale>
        <a:sx n="100" d="100"/>
        <a:sy n="100" d="100"/>
      </p:scale>
      <p:origin x="0" y="-14412"/>
    </p:cViewPr>
  </p:outlineViewPr>
  <p:notesTextViewPr>
    <p:cViewPr>
      <p:scale>
        <a:sx n="1" d="1"/>
        <a:sy n="1" d="1"/>
      </p:scale>
      <p:origin x="0" y="0"/>
    </p:cViewPr>
  </p:notesTextViewPr>
  <p:sorterViewPr>
    <p:cViewPr>
      <p:scale>
        <a:sx n="75" d="100"/>
        <a:sy n="75" d="100"/>
      </p:scale>
      <p:origin x="0" y="0"/>
    </p:cViewPr>
  </p:sorterViewPr>
  <p:notesViewPr>
    <p:cSldViewPr>
      <p:cViewPr varScale="1">
        <p:scale>
          <a:sx n="57" d="100"/>
          <a:sy n="57" d="100"/>
        </p:scale>
        <p:origin x="256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t>2019/11/3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t>2019/11/3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a:t>
            </a:fld>
            <a:endParaRPr lang="zh-CN" altLang="en-US"/>
          </a:p>
        </p:txBody>
      </p:sp>
    </p:spTree>
    <p:extLst>
      <p:ext uri="{BB962C8B-B14F-4D97-AF65-F5344CB8AC3E}">
        <p14:creationId xmlns:p14="http://schemas.microsoft.com/office/powerpoint/2010/main" val="4025191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10</a:t>
            </a:fld>
            <a:endParaRPr lang="zh-CN" altLang="en-US"/>
          </a:p>
        </p:txBody>
      </p:sp>
    </p:spTree>
    <p:extLst>
      <p:ext uri="{BB962C8B-B14F-4D97-AF65-F5344CB8AC3E}">
        <p14:creationId xmlns:p14="http://schemas.microsoft.com/office/powerpoint/2010/main" val="3178005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11</a:t>
            </a:fld>
            <a:endParaRPr lang="zh-CN" altLang="en-US"/>
          </a:p>
        </p:txBody>
      </p:sp>
    </p:spTree>
    <p:extLst>
      <p:ext uri="{BB962C8B-B14F-4D97-AF65-F5344CB8AC3E}">
        <p14:creationId xmlns:p14="http://schemas.microsoft.com/office/powerpoint/2010/main" val="1885995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12</a:t>
            </a:fld>
            <a:endParaRPr lang="zh-CN" altLang="en-US"/>
          </a:p>
        </p:txBody>
      </p:sp>
    </p:spTree>
    <p:extLst>
      <p:ext uri="{BB962C8B-B14F-4D97-AF65-F5344CB8AC3E}">
        <p14:creationId xmlns:p14="http://schemas.microsoft.com/office/powerpoint/2010/main" val="2657122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13</a:t>
            </a:fld>
            <a:endParaRPr lang="zh-CN" altLang="en-US"/>
          </a:p>
        </p:txBody>
      </p:sp>
    </p:spTree>
    <p:extLst>
      <p:ext uri="{BB962C8B-B14F-4D97-AF65-F5344CB8AC3E}">
        <p14:creationId xmlns:p14="http://schemas.microsoft.com/office/powerpoint/2010/main" val="388065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14</a:t>
            </a:fld>
            <a:endParaRPr lang="zh-CN" altLang="en-US"/>
          </a:p>
        </p:txBody>
      </p:sp>
    </p:spTree>
    <p:extLst>
      <p:ext uri="{BB962C8B-B14F-4D97-AF65-F5344CB8AC3E}">
        <p14:creationId xmlns:p14="http://schemas.microsoft.com/office/powerpoint/2010/main" val="3267826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15</a:t>
            </a:fld>
            <a:endParaRPr lang="zh-CN" altLang="en-US"/>
          </a:p>
        </p:txBody>
      </p:sp>
    </p:spTree>
    <p:extLst>
      <p:ext uri="{BB962C8B-B14F-4D97-AF65-F5344CB8AC3E}">
        <p14:creationId xmlns:p14="http://schemas.microsoft.com/office/powerpoint/2010/main" val="573730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16</a:t>
            </a:fld>
            <a:endParaRPr lang="zh-CN" altLang="en-US"/>
          </a:p>
        </p:txBody>
      </p:sp>
    </p:spTree>
    <p:extLst>
      <p:ext uri="{BB962C8B-B14F-4D97-AF65-F5344CB8AC3E}">
        <p14:creationId xmlns:p14="http://schemas.microsoft.com/office/powerpoint/2010/main" val="3903958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17</a:t>
            </a:fld>
            <a:endParaRPr lang="zh-CN" altLang="en-US"/>
          </a:p>
        </p:txBody>
      </p:sp>
    </p:spTree>
    <p:extLst>
      <p:ext uri="{BB962C8B-B14F-4D97-AF65-F5344CB8AC3E}">
        <p14:creationId xmlns:p14="http://schemas.microsoft.com/office/powerpoint/2010/main" val="14805834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18</a:t>
            </a:fld>
            <a:endParaRPr lang="zh-CN" altLang="en-US"/>
          </a:p>
        </p:txBody>
      </p:sp>
    </p:spTree>
    <p:extLst>
      <p:ext uri="{BB962C8B-B14F-4D97-AF65-F5344CB8AC3E}">
        <p14:creationId xmlns:p14="http://schemas.microsoft.com/office/powerpoint/2010/main" val="18724584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19</a:t>
            </a:fld>
            <a:endParaRPr lang="zh-CN" altLang="en-US"/>
          </a:p>
        </p:txBody>
      </p:sp>
    </p:spTree>
    <p:extLst>
      <p:ext uri="{BB962C8B-B14F-4D97-AF65-F5344CB8AC3E}">
        <p14:creationId xmlns:p14="http://schemas.microsoft.com/office/powerpoint/2010/main" val="2689329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extLst>
      <p:ext uri="{BB962C8B-B14F-4D97-AF65-F5344CB8AC3E}">
        <p14:creationId xmlns:p14="http://schemas.microsoft.com/office/powerpoint/2010/main" val="27857153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20</a:t>
            </a:fld>
            <a:endParaRPr lang="zh-CN" altLang="en-US"/>
          </a:p>
        </p:txBody>
      </p:sp>
    </p:spTree>
    <p:extLst>
      <p:ext uri="{BB962C8B-B14F-4D97-AF65-F5344CB8AC3E}">
        <p14:creationId xmlns:p14="http://schemas.microsoft.com/office/powerpoint/2010/main" val="41526186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21</a:t>
            </a:fld>
            <a:endParaRPr lang="zh-CN" altLang="en-US"/>
          </a:p>
        </p:txBody>
      </p:sp>
    </p:spTree>
    <p:extLst>
      <p:ext uri="{BB962C8B-B14F-4D97-AF65-F5344CB8AC3E}">
        <p14:creationId xmlns:p14="http://schemas.microsoft.com/office/powerpoint/2010/main" val="12413597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22</a:t>
            </a:fld>
            <a:endParaRPr lang="zh-CN" altLang="en-US"/>
          </a:p>
        </p:txBody>
      </p:sp>
    </p:spTree>
    <p:extLst>
      <p:ext uri="{BB962C8B-B14F-4D97-AF65-F5344CB8AC3E}">
        <p14:creationId xmlns:p14="http://schemas.microsoft.com/office/powerpoint/2010/main" val="7060120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23</a:t>
            </a:fld>
            <a:endParaRPr lang="zh-CN" altLang="en-US"/>
          </a:p>
        </p:txBody>
      </p:sp>
    </p:spTree>
    <p:extLst>
      <p:ext uri="{BB962C8B-B14F-4D97-AF65-F5344CB8AC3E}">
        <p14:creationId xmlns:p14="http://schemas.microsoft.com/office/powerpoint/2010/main" val="27092166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24</a:t>
            </a:fld>
            <a:endParaRPr lang="zh-CN" altLang="en-US"/>
          </a:p>
        </p:txBody>
      </p:sp>
    </p:spTree>
    <p:extLst>
      <p:ext uri="{BB962C8B-B14F-4D97-AF65-F5344CB8AC3E}">
        <p14:creationId xmlns:p14="http://schemas.microsoft.com/office/powerpoint/2010/main" val="23424682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25</a:t>
            </a:fld>
            <a:endParaRPr lang="zh-CN" altLang="en-US"/>
          </a:p>
        </p:txBody>
      </p:sp>
    </p:spTree>
    <p:extLst>
      <p:ext uri="{BB962C8B-B14F-4D97-AF65-F5344CB8AC3E}">
        <p14:creationId xmlns:p14="http://schemas.microsoft.com/office/powerpoint/2010/main" val="23794112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26</a:t>
            </a:fld>
            <a:endParaRPr lang="zh-CN" altLang="en-US"/>
          </a:p>
        </p:txBody>
      </p:sp>
    </p:spTree>
    <p:extLst>
      <p:ext uri="{BB962C8B-B14F-4D97-AF65-F5344CB8AC3E}">
        <p14:creationId xmlns:p14="http://schemas.microsoft.com/office/powerpoint/2010/main" val="16678266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27</a:t>
            </a:fld>
            <a:endParaRPr lang="zh-CN" altLang="en-US"/>
          </a:p>
        </p:txBody>
      </p:sp>
    </p:spTree>
    <p:extLst>
      <p:ext uri="{BB962C8B-B14F-4D97-AF65-F5344CB8AC3E}">
        <p14:creationId xmlns:p14="http://schemas.microsoft.com/office/powerpoint/2010/main" val="12897811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28</a:t>
            </a:fld>
            <a:endParaRPr lang="zh-CN" altLang="en-US"/>
          </a:p>
        </p:txBody>
      </p:sp>
    </p:spTree>
    <p:extLst>
      <p:ext uri="{BB962C8B-B14F-4D97-AF65-F5344CB8AC3E}">
        <p14:creationId xmlns:p14="http://schemas.microsoft.com/office/powerpoint/2010/main" val="1105736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29</a:t>
            </a:fld>
            <a:endParaRPr lang="zh-CN" altLang="en-US"/>
          </a:p>
        </p:txBody>
      </p:sp>
    </p:spTree>
    <p:extLst>
      <p:ext uri="{BB962C8B-B14F-4D97-AF65-F5344CB8AC3E}">
        <p14:creationId xmlns:p14="http://schemas.microsoft.com/office/powerpoint/2010/main" val="2876966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a:t>
            </a:fld>
            <a:endParaRPr lang="zh-CN" altLang="en-US"/>
          </a:p>
        </p:txBody>
      </p:sp>
    </p:spTree>
    <p:extLst>
      <p:ext uri="{BB962C8B-B14F-4D97-AF65-F5344CB8AC3E}">
        <p14:creationId xmlns:p14="http://schemas.microsoft.com/office/powerpoint/2010/main" val="24637722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30</a:t>
            </a:fld>
            <a:endParaRPr lang="zh-CN" altLang="en-US"/>
          </a:p>
        </p:txBody>
      </p:sp>
    </p:spTree>
    <p:extLst>
      <p:ext uri="{BB962C8B-B14F-4D97-AF65-F5344CB8AC3E}">
        <p14:creationId xmlns:p14="http://schemas.microsoft.com/office/powerpoint/2010/main" val="20783036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31</a:t>
            </a:fld>
            <a:endParaRPr lang="zh-CN" altLang="en-US"/>
          </a:p>
        </p:txBody>
      </p:sp>
    </p:spTree>
    <p:extLst>
      <p:ext uri="{BB962C8B-B14F-4D97-AF65-F5344CB8AC3E}">
        <p14:creationId xmlns:p14="http://schemas.microsoft.com/office/powerpoint/2010/main" val="41725542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32</a:t>
            </a:fld>
            <a:endParaRPr lang="zh-CN" altLang="en-US"/>
          </a:p>
        </p:txBody>
      </p:sp>
    </p:spTree>
    <p:extLst>
      <p:ext uri="{BB962C8B-B14F-4D97-AF65-F5344CB8AC3E}">
        <p14:creationId xmlns:p14="http://schemas.microsoft.com/office/powerpoint/2010/main" val="11633122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33</a:t>
            </a:fld>
            <a:endParaRPr lang="zh-CN" altLang="en-US"/>
          </a:p>
        </p:txBody>
      </p:sp>
    </p:spTree>
    <p:extLst>
      <p:ext uri="{BB962C8B-B14F-4D97-AF65-F5344CB8AC3E}">
        <p14:creationId xmlns:p14="http://schemas.microsoft.com/office/powerpoint/2010/main" val="39286766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4</a:t>
            </a:fld>
            <a:endParaRPr lang="zh-CN" altLang="en-US"/>
          </a:p>
        </p:txBody>
      </p:sp>
    </p:spTree>
    <p:extLst>
      <p:ext uri="{BB962C8B-B14F-4D97-AF65-F5344CB8AC3E}">
        <p14:creationId xmlns:p14="http://schemas.microsoft.com/office/powerpoint/2010/main" val="385429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5</a:t>
            </a:fld>
            <a:endParaRPr lang="zh-CN" altLang="en-US"/>
          </a:p>
        </p:txBody>
      </p:sp>
    </p:spTree>
    <p:extLst>
      <p:ext uri="{BB962C8B-B14F-4D97-AF65-F5344CB8AC3E}">
        <p14:creationId xmlns:p14="http://schemas.microsoft.com/office/powerpoint/2010/main" val="2209730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6</a:t>
            </a:fld>
            <a:endParaRPr lang="zh-CN" altLang="en-US"/>
          </a:p>
        </p:txBody>
      </p:sp>
    </p:spTree>
    <p:extLst>
      <p:ext uri="{BB962C8B-B14F-4D97-AF65-F5344CB8AC3E}">
        <p14:creationId xmlns:p14="http://schemas.microsoft.com/office/powerpoint/2010/main" val="2351736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7</a:t>
            </a:fld>
            <a:endParaRPr lang="zh-CN" altLang="en-US"/>
          </a:p>
        </p:txBody>
      </p:sp>
    </p:spTree>
    <p:extLst>
      <p:ext uri="{BB962C8B-B14F-4D97-AF65-F5344CB8AC3E}">
        <p14:creationId xmlns:p14="http://schemas.microsoft.com/office/powerpoint/2010/main" val="1133538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8</a:t>
            </a:fld>
            <a:endParaRPr lang="zh-CN" altLang="en-US"/>
          </a:p>
        </p:txBody>
      </p:sp>
    </p:spTree>
    <p:extLst>
      <p:ext uri="{BB962C8B-B14F-4D97-AF65-F5344CB8AC3E}">
        <p14:creationId xmlns:p14="http://schemas.microsoft.com/office/powerpoint/2010/main" val="3151077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9</a:t>
            </a:fld>
            <a:endParaRPr lang="zh-CN" altLang="en-US"/>
          </a:p>
        </p:txBody>
      </p:sp>
    </p:spTree>
    <p:extLst>
      <p:ext uri="{BB962C8B-B14F-4D97-AF65-F5344CB8AC3E}">
        <p14:creationId xmlns:p14="http://schemas.microsoft.com/office/powerpoint/2010/main" val="325342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750" advTm="0">
        <p:push dir="u"/>
      </p:transition>
    </mc:Choice>
    <mc:Fallback xmlns="">
      <p:transition spd="slow" advTm="0">
        <p:push dir="u"/>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t>2019/11/3</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xmlns:p14="http://schemas.microsoft.com/office/powerpoint/2010/main">
    <mc:Choice Requires="p14">
      <p:transition spd="slow" p14:dur="1750" advTm="0">
        <p:push dir="u"/>
      </p:transition>
    </mc:Choice>
    <mc:Fallback xmlns="">
      <p:transition spd="slow" advTm="0">
        <p:push dir="u"/>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27.xml"/><Relationship Id="rId4"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notesSlide" Target="../notesSlides/notesSlide32.xml"/><Relationship Id="rId4"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4.xml"/><Relationship Id="rId4"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7.xml"/><Relationship Id="rId4"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10"/>
          <p:cNvSpPr txBox="1"/>
          <p:nvPr/>
        </p:nvSpPr>
        <p:spPr>
          <a:xfrm>
            <a:off x="2438016" y="2485805"/>
            <a:ext cx="5678462" cy="900238"/>
          </a:xfrm>
          <a:prstGeom prst="rect">
            <a:avLst/>
          </a:prstGeom>
          <a:noFill/>
        </p:spPr>
        <p:txBody>
          <a:bodyPr wrap="none" lIns="68572" tIns="34286" rIns="68572" bIns="34286">
            <a:spAutoFit/>
          </a:bodyPr>
          <a:lstStyle/>
          <a:p>
            <a:pPr algn="ctr">
              <a:buNone/>
            </a:pPr>
            <a:r>
              <a:rPr lang="zh-CN" altLang="en-US" sz="54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rPr>
              <a:t>数学建模竞赛实战</a:t>
            </a:r>
          </a:p>
        </p:txBody>
      </p:sp>
      <p:sp>
        <p:nvSpPr>
          <p:cNvPr id="70" name="矩形 69"/>
          <p:cNvSpPr/>
          <p:nvPr/>
        </p:nvSpPr>
        <p:spPr>
          <a:xfrm>
            <a:off x="4125119" y="4912469"/>
            <a:ext cx="2304256" cy="377018"/>
          </a:xfrm>
          <a:prstGeom prst="rect">
            <a:avLst/>
          </a:prstGeom>
        </p:spPr>
        <p:txBody>
          <a:bodyPr wrap="square" lIns="68572" tIns="34286" rIns="68572" bIns="34286">
            <a:spAutoFit/>
          </a:bodyPr>
          <a:lstStyle/>
          <a:p>
            <a:pPr algn="ctr"/>
            <a:r>
              <a:rPr lang="zh-CN" altLang="en-US" sz="20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rPr>
              <a:t>授课老师：查永春</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endParaRPr>
          </a:p>
        </p:txBody>
      </p:sp>
      <p:sp>
        <p:nvSpPr>
          <p:cNvPr id="71" name="矩形 70"/>
          <p:cNvSpPr/>
          <p:nvPr/>
        </p:nvSpPr>
        <p:spPr>
          <a:xfrm>
            <a:off x="1532831" y="4005514"/>
            <a:ext cx="10477277" cy="684795"/>
          </a:xfrm>
          <a:prstGeom prst="rect">
            <a:avLst/>
          </a:prstGeom>
        </p:spPr>
        <p:txBody>
          <a:bodyPr wrap="square" lIns="68572" tIns="34286" rIns="68572" bIns="34286">
            <a:spAutoFit/>
          </a:bodyPr>
          <a:lstStyle/>
          <a:p>
            <a:pPr algn="ctr"/>
            <a:r>
              <a:rPr lang="zh-CN" altLang="en-US" sz="40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rPr>
              <a:t>案例篇：上海世博会影响力定量评估</a:t>
            </a:r>
            <a:r>
              <a:rPr lang="en-US" altLang="zh-CN" sz="40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rPr>
              <a:t>(2010B)</a:t>
            </a:r>
          </a:p>
        </p:txBody>
      </p:sp>
      <p:grpSp>
        <p:nvGrpSpPr>
          <p:cNvPr id="9" name="组合 8">
            <a:extLst>
              <a:ext uri="{FF2B5EF4-FFF2-40B4-BE49-F238E27FC236}">
                <a16:creationId xmlns:a16="http://schemas.microsoft.com/office/drawing/2014/main" id="{2F222261-4E86-0943-8883-4C95AE9A9E72}"/>
              </a:ext>
            </a:extLst>
          </p:cNvPr>
          <p:cNvGrpSpPr/>
          <p:nvPr/>
        </p:nvGrpSpPr>
        <p:grpSpPr>
          <a:xfrm rot="16200000">
            <a:off x="-642015" y="2594437"/>
            <a:ext cx="3528130" cy="2443343"/>
            <a:chOff x="4540310" y="-64474"/>
            <a:chExt cx="3182548" cy="2036641"/>
          </a:xfrm>
        </p:grpSpPr>
        <p:sp>
          <p:nvSpPr>
            <p:cNvPr id="10" name="等腰三角形 10">
              <a:extLst>
                <a:ext uri="{FF2B5EF4-FFF2-40B4-BE49-F238E27FC236}">
                  <a16:creationId xmlns:a16="http://schemas.microsoft.com/office/drawing/2014/main" id="{33A7C23F-57F6-BB4E-88FC-81AAE6DAE0D6}"/>
                </a:ext>
              </a:extLst>
            </p:cNvPr>
            <p:cNvSpPr/>
            <p:nvPr/>
          </p:nvSpPr>
          <p:spPr>
            <a:xfrm flipV="1">
              <a:off x="4540310" y="-8671"/>
              <a:ext cx="3175876" cy="1980838"/>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11" name="等腰三角形 7">
              <a:extLst>
                <a:ext uri="{FF2B5EF4-FFF2-40B4-BE49-F238E27FC236}">
                  <a16:creationId xmlns:a16="http://schemas.microsoft.com/office/drawing/2014/main" id="{23223162-D8A0-AD48-8C8F-4FC3094C3180}"/>
                </a:ext>
              </a:extLst>
            </p:cNvPr>
            <p:cNvSpPr/>
            <p:nvPr/>
          </p:nvSpPr>
          <p:spPr>
            <a:xfrm rot="5400000">
              <a:off x="5907233" y="156541"/>
              <a:ext cx="2036640" cy="1594610"/>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Lst>
              <a:ahLst/>
              <a:cxnLst>
                <a:cxn ang="0">
                  <a:pos x="connsiteX0-1" y="connsiteY0-2"/>
                </a:cxn>
                <a:cxn ang="0">
                  <a:pos x="connsiteX1-3" y="connsiteY1-4"/>
                </a:cxn>
                <a:cxn ang="0">
                  <a:pos x="connsiteX2-5" y="connsiteY2-6"/>
                </a:cxn>
                <a:cxn ang="0">
                  <a:pos x="connsiteX3-7" y="connsiteY3-8"/>
                </a:cxn>
              </a:cxnLst>
              <a:rect l="l" t="t" r="r" b="b"/>
              <a:pathLst>
                <a:path w="3109533" h="1138237">
                  <a:moveTo>
                    <a:pt x="0" y="661987"/>
                  </a:moveTo>
                  <a:lnTo>
                    <a:pt x="89747" y="0"/>
                  </a:lnTo>
                  <a:lnTo>
                    <a:pt x="3109533" y="1138237"/>
                  </a:lnTo>
                  <a:lnTo>
                    <a:pt x="0" y="661987"/>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grpSp>
      <p:grpSp>
        <p:nvGrpSpPr>
          <p:cNvPr id="12" name="组合 11">
            <a:extLst>
              <a:ext uri="{FF2B5EF4-FFF2-40B4-BE49-F238E27FC236}">
                <a16:creationId xmlns:a16="http://schemas.microsoft.com/office/drawing/2014/main" id="{9C1980D8-2607-6745-9DFC-1FEE09635A38}"/>
              </a:ext>
            </a:extLst>
          </p:cNvPr>
          <p:cNvGrpSpPr/>
          <p:nvPr/>
        </p:nvGrpSpPr>
        <p:grpSpPr>
          <a:xfrm rot="16200000">
            <a:off x="-994828" y="1022086"/>
            <a:ext cx="3542320" cy="1708211"/>
            <a:chOff x="5314256" y="-36573"/>
            <a:chExt cx="4223384" cy="2036640"/>
          </a:xfrm>
        </p:grpSpPr>
        <p:sp>
          <p:nvSpPr>
            <p:cNvPr id="13" name="等腰三角形 9">
              <a:extLst>
                <a:ext uri="{FF2B5EF4-FFF2-40B4-BE49-F238E27FC236}">
                  <a16:creationId xmlns:a16="http://schemas.microsoft.com/office/drawing/2014/main" id="{6621FBA1-36E4-4A4C-A316-B73E3E0B8A7C}"/>
                </a:ext>
              </a:extLst>
            </p:cNvPr>
            <p:cNvSpPr/>
            <p:nvPr/>
          </p:nvSpPr>
          <p:spPr>
            <a:xfrm flipV="1">
              <a:off x="5314256" y="17181"/>
              <a:ext cx="4190029" cy="1980838"/>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14" name="等腰三角形 7">
              <a:extLst>
                <a:ext uri="{FF2B5EF4-FFF2-40B4-BE49-F238E27FC236}">
                  <a16:creationId xmlns:a16="http://schemas.microsoft.com/office/drawing/2014/main" id="{7091281C-56D6-FD40-8584-0EDF44E39EF6}"/>
                </a:ext>
              </a:extLst>
            </p:cNvPr>
            <p:cNvSpPr/>
            <p:nvPr/>
          </p:nvSpPr>
          <p:spPr>
            <a:xfrm rot="5400000">
              <a:off x="7455135" y="-82438"/>
              <a:ext cx="2036640" cy="2128370"/>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 name="connsiteX0-65" fmla="*/ 0 w 3109533"/>
                <a:gd name="connsiteY0-66" fmla="*/ 947737 h 1423987"/>
                <a:gd name="connsiteX1-67" fmla="*/ 132344 w 3109533"/>
                <a:gd name="connsiteY1-68" fmla="*/ 0 h 1423987"/>
                <a:gd name="connsiteX2-69" fmla="*/ 3109533 w 3109533"/>
                <a:gd name="connsiteY2-70" fmla="*/ 1423987 h 1423987"/>
                <a:gd name="connsiteX3-71" fmla="*/ 0 w 3109533"/>
                <a:gd name="connsiteY3-72" fmla="*/ 947737 h 1423987"/>
                <a:gd name="connsiteX0-73" fmla="*/ 0 w 3109533"/>
                <a:gd name="connsiteY0-74" fmla="*/ 966787 h 1443037"/>
                <a:gd name="connsiteX1-75" fmla="*/ 132344 w 3109533"/>
                <a:gd name="connsiteY1-76" fmla="*/ 0 h 1443037"/>
                <a:gd name="connsiteX2-77" fmla="*/ 3109533 w 3109533"/>
                <a:gd name="connsiteY2-78" fmla="*/ 1443037 h 1443037"/>
                <a:gd name="connsiteX3-79" fmla="*/ 0 w 3109533"/>
                <a:gd name="connsiteY3-80" fmla="*/ 966787 h 1443037"/>
                <a:gd name="connsiteX0-81" fmla="*/ 0 w 3109533"/>
                <a:gd name="connsiteY0-82" fmla="*/ 1042987 h 1519237"/>
                <a:gd name="connsiteX1-83" fmla="*/ 47151 w 3109533"/>
                <a:gd name="connsiteY1-84" fmla="*/ 0 h 1519237"/>
                <a:gd name="connsiteX2-85" fmla="*/ 3109533 w 3109533"/>
                <a:gd name="connsiteY2-86" fmla="*/ 1519237 h 1519237"/>
                <a:gd name="connsiteX3-87" fmla="*/ 0 w 3109533"/>
                <a:gd name="connsiteY3-88" fmla="*/ 1042987 h 1519237"/>
              </a:gdLst>
              <a:ahLst/>
              <a:cxnLst>
                <a:cxn ang="0">
                  <a:pos x="connsiteX0-1" y="connsiteY0-2"/>
                </a:cxn>
                <a:cxn ang="0">
                  <a:pos x="connsiteX1-3" y="connsiteY1-4"/>
                </a:cxn>
                <a:cxn ang="0">
                  <a:pos x="connsiteX2-5" y="connsiteY2-6"/>
                </a:cxn>
                <a:cxn ang="0">
                  <a:pos x="connsiteX3-7" y="connsiteY3-8"/>
                </a:cxn>
              </a:cxnLst>
              <a:rect l="l" t="t" r="r" b="b"/>
              <a:pathLst>
                <a:path w="3109533" h="1519237">
                  <a:moveTo>
                    <a:pt x="0" y="1042987"/>
                  </a:moveTo>
                  <a:lnTo>
                    <a:pt x="47151" y="0"/>
                  </a:lnTo>
                  <a:lnTo>
                    <a:pt x="3109533" y="1519237"/>
                  </a:lnTo>
                  <a:lnTo>
                    <a:pt x="0" y="1042987"/>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grpSp>
      <p:sp>
        <p:nvSpPr>
          <p:cNvPr id="16" name="等腰三角形 14">
            <a:extLst>
              <a:ext uri="{FF2B5EF4-FFF2-40B4-BE49-F238E27FC236}">
                <a16:creationId xmlns:a16="http://schemas.microsoft.com/office/drawing/2014/main" id="{C06DB7B6-A1E1-D442-8B05-2B9134D23689}"/>
              </a:ext>
            </a:extLst>
          </p:cNvPr>
          <p:cNvSpPr/>
          <p:nvPr/>
        </p:nvSpPr>
        <p:spPr>
          <a:xfrm rot="16200000" flipV="1">
            <a:off x="-637423" y="4314030"/>
            <a:ext cx="3016850" cy="1826683"/>
          </a:xfrm>
          <a:prstGeom prst="triangle">
            <a:avLst/>
          </a:prstGeom>
          <a:solidFill>
            <a:schemeClr val="accent1">
              <a:lumMod val="40000"/>
              <a:lumOff val="60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17" name="等腰三角形 7">
            <a:extLst>
              <a:ext uri="{FF2B5EF4-FFF2-40B4-BE49-F238E27FC236}">
                <a16:creationId xmlns:a16="http://schemas.microsoft.com/office/drawing/2014/main" id="{97D2F4CA-2203-584F-B55B-0E6AA9D9E548}"/>
              </a:ext>
            </a:extLst>
          </p:cNvPr>
          <p:cNvSpPr/>
          <p:nvPr/>
        </p:nvSpPr>
        <p:spPr>
          <a:xfrm>
            <a:off x="-54563" y="3709258"/>
            <a:ext cx="1839448" cy="1547591"/>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 name="connsiteX0-65" fmla="*/ 0 w 3109533"/>
              <a:gd name="connsiteY0-66" fmla="*/ 343072 h 819322"/>
              <a:gd name="connsiteX1-67" fmla="*/ 1083753 w 3109533"/>
              <a:gd name="connsiteY1-68" fmla="*/ 0 h 819322"/>
              <a:gd name="connsiteX2-69" fmla="*/ 3109533 w 3109533"/>
              <a:gd name="connsiteY2-70" fmla="*/ 819322 h 819322"/>
              <a:gd name="connsiteX3-71" fmla="*/ 0 w 3109533"/>
              <a:gd name="connsiteY3-72" fmla="*/ 343072 h 819322"/>
              <a:gd name="connsiteX0-73" fmla="*/ 104211 w 2025780"/>
              <a:gd name="connsiteY0-74" fmla="*/ 502530 h 819322"/>
              <a:gd name="connsiteX1-75" fmla="*/ 0 w 2025780"/>
              <a:gd name="connsiteY1-76" fmla="*/ 0 h 819322"/>
              <a:gd name="connsiteX2-77" fmla="*/ 2025780 w 2025780"/>
              <a:gd name="connsiteY2-78" fmla="*/ 819322 h 819322"/>
              <a:gd name="connsiteX3-79" fmla="*/ 104211 w 2025780"/>
              <a:gd name="connsiteY3-80" fmla="*/ 502530 h 819322"/>
              <a:gd name="connsiteX0-81" fmla="*/ 31479 w 1953048"/>
              <a:gd name="connsiteY0-82" fmla="*/ 490264 h 807056"/>
              <a:gd name="connsiteX1-83" fmla="*/ 0 w 1953048"/>
              <a:gd name="connsiteY1-84" fmla="*/ 0 h 807056"/>
              <a:gd name="connsiteX2-85" fmla="*/ 1953048 w 1953048"/>
              <a:gd name="connsiteY2-86" fmla="*/ 807056 h 807056"/>
              <a:gd name="connsiteX3-87" fmla="*/ 31479 w 1953048"/>
              <a:gd name="connsiteY3-88" fmla="*/ 490264 h 807056"/>
            </a:gdLst>
            <a:ahLst/>
            <a:cxnLst>
              <a:cxn ang="0">
                <a:pos x="connsiteX0-1" y="connsiteY0-2"/>
              </a:cxn>
              <a:cxn ang="0">
                <a:pos x="connsiteX1-3" y="connsiteY1-4"/>
              </a:cxn>
              <a:cxn ang="0">
                <a:pos x="connsiteX2-5" y="connsiteY2-6"/>
              </a:cxn>
              <a:cxn ang="0">
                <a:pos x="connsiteX3-7" y="connsiteY3-8"/>
              </a:cxn>
            </a:cxnLst>
            <a:rect l="l" t="t" r="r" b="b"/>
            <a:pathLst>
              <a:path w="1953048" h="807056">
                <a:moveTo>
                  <a:pt x="31479" y="490264"/>
                </a:moveTo>
                <a:lnTo>
                  <a:pt x="0" y="0"/>
                </a:lnTo>
                <a:lnTo>
                  <a:pt x="1953048" y="807056"/>
                </a:lnTo>
                <a:lnTo>
                  <a:pt x="31479" y="490264"/>
                </a:lnTo>
                <a:close/>
              </a:path>
            </a:pathLst>
          </a:custGeom>
          <a:solidFill>
            <a:schemeClr val="bg1">
              <a:lumMod val="8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1122721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建立模型：纵向评估模型</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a:extLst>
              <a:ext uri="{FF2B5EF4-FFF2-40B4-BE49-F238E27FC236}">
                <a16:creationId xmlns:a16="http://schemas.microsoft.com/office/drawing/2014/main" id="{4AEA9F37-20DF-4A36-BFB2-63E73DAFAADC}"/>
              </a:ext>
            </a:extLst>
          </p:cNvPr>
          <p:cNvSpPr/>
          <p:nvPr/>
        </p:nvSpPr>
        <p:spPr>
          <a:xfrm>
            <a:off x="2252911" y="1202822"/>
            <a:ext cx="10153128" cy="1710148"/>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层次分析法求权重：在定量评估</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2010</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年上海世博会的影响力过程中考虑到世博会涉及的直接影响因素，例如参展国家、参展天数、观展人数、基建投入、资金总投入等。此处考虑到分析实际问题的基本准则是对于最重要因素进行分析，可以根据体现文化交流的重要性差异，进一步将其简化归类为四个主要因子：参展国家、观展人数、历时天数和场馆面积。此处利用层次分析法对上述 </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4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个因子进行权重分析，基本的层次结构如下图所示：</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p:pic>
        <p:nvPicPr>
          <p:cNvPr id="3" name="图片 2">
            <a:extLst>
              <a:ext uri="{FF2B5EF4-FFF2-40B4-BE49-F238E27FC236}">
                <a16:creationId xmlns:a16="http://schemas.microsoft.com/office/drawing/2014/main" id="{E88E7040-F546-4A12-8A35-EF33424FEAD2}"/>
              </a:ext>
            </a:extLst>
          </p:cNvPr>
          <p:cNvPicPr>
            <a:picLocks noChangeAspect="1"/>
          </p:cNvPicPr>
          <p:nvPr/>
        </p:nvPicPr>
        <p:blipFill>
          <a:blip r:embed="rId3"/>
          <a:stretch>
            <a:fillRect/>
          </a:stretch>
        </p:blipFill>
        <p:spPr>
          <a:xfrm>
            <a:off x="2173497" y="3056464"/>
            <a:ext cx="7208205" cy="4079671"/>
          </a:xfrm>
          <a:prstGeom prst="rect">
            <a:avLst/>
          </a:prstGeom>
        </p:spPr>
      </p:pic>
    </p:spTree>
    <p:extLst>
      <p:ext uri="{BB962C8B-B14F-4D97-AF65-F5344CB8AC3E}">
        <p14:creationId xmlns:p14="http://schemas.microsoft.com/office/powerpoint/2010/main" val="82486044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建立模型：纵向评估模型</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a:extLst>
              <a:ext uri="{FF2B5EF4-FFF2-40B4-BE49-F238E27FC236}">
                <a16:creationId xmlns:a16="http://schemas.microsoft.com/office/drawing/2014/main" id="{4AEA9F37-20DF-4A36-BFB2-63E73DAFAADC}"/>
              </a:ext>
            </a:extLst>
          </p:cNvPr>
          <p:cNvSpPr/>
          <p:nvPr/>
        </p:nvSpPr>
        <p:spPr>
          <a:xfrm>
            <a:off x="2252911" y="1202822"/>
            <a:ext cx="10153128" cy="712952"/>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层次分析法求权重：层次分析法是一种定性分析和定量计算相结合的方法，根据相关文献资料，构造因素间的成对比较矩阵参展国家、观展人数、历时天数和场馆面积比较矩阵</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p:pic>
        <p:nvPicPr>
          <p:cNvPr id="2" name="图片 1">
            <a:extLst>
              <a:ext uri="{FF2B5EF4-FFF2-40B4-BE49-F238E27FC236}">
                <a16:creationId xmlns:a16="http://schemas.microsoft.com/office/drawing/2014/main" id="{C3EE699A-3C99-493D-8687-F433098A81D1}"/>
              </a:ext>
            </a:extLst>
          </p:cNvPr>
          <p:cNvPicPr>
            <a:picLocks noChangeAspect="1"/>
          </p:cNvPicPr>
          <p:nvPr/>
        </p:nvPicPr>
        <p:blipFill>
          <a:blip r:embed="rId3"/>
          <a:stretch>
            <a:fillRect/>
          </a:stretch>
        </p:blipFill>
        <p:spPr>
          <a:xfrm>
            <a:off x="2284129" y="2060997"/>
            <a:ext cx="2571750" cy="2800350"/>
          </a:xfrm>
          <a:prstGeom prst="rect">
            <a:avLst/>
          </a:prstGeom>
        </p:spPr>
      </p:pic>
      <p:sp>
        <p:nvSpPr>
          <p:cNvPr id="12" name="Pentagon 33">
            <a:extLst>
              <a:ext uri="{FF2B5EF4-FFF2-40B4-BE49-F238E27FC236}">
                <a16:creationId xmlns:a16="http://schemas.microsoft.com/office/drawing/2014/main" id="{D9E434E9-802C-4B7F-9A80-71A22803B1E6}"/>
              </a:ext>
            </a:extLst>
          </p:cNvPr>
          <p:cNvSpPr/>
          <p:nvPr/>
        </p:nvSpPr>
        <p:spPr>
          <a:xfrm>
            <a:off x="1532831" y="4793516"/>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mc:Choice xmlns:a14="http://schemas.microsoft.com/office/drawing/2010/main" Requires="a14">
          <p:sp>
            <p:nvSpPr>
              <p:cNvPr id="13" name="矩形 12">
                <a:extLst>
                  <a:ext uri="{FF2B5EF4-FFF2-40B4-BE49-F238E27FC236}">
                    <a16:creationId xmlns:a16="http://schemas.microsoft.com/office/drawing/2014/main" id="{957578D9-FC79-4C43-A4D6-466650FED695}"/>
                  </a:ext>
                </a:extLst>
              </p:cNvPr>
              <p:cNvSpPr/>
              <p:nvPr/>
            </p:nvSpPr>
            <p:spPr>
              <a:xfrm>
                <a:off x="2252911" y="4775581"/>
                <a:ext cx="10153128" cy="1533690"/>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层次分析法求权重：对上述权重矩阵按行求和并归一化，可得权重向量：</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14:m>
                  <m:oMathPara xmlns:m="http://schemas.openxmlformats.org/officeDocument/2006/math">
                    <m:oMathParaPr>
                      <m:jc m:val="centerGroup"/>
                    </m:oMathParaPr>
                    <m:oMath xmlns:m="http://schemas.openxmlformats.org/officeDocument/2006/math">
                      <m:sSub>
                        <m:sSub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𝑤</m:t>
                          </m:r>
                        </m:e>
                        <m: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1</m:t>
                          </m:r>
                        </m:sub>
                      </m:s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=[0.2537  0.4623  0.1701  0.1140]</m:t>
                      </m:r>
                    </m:oMath>
                  </m:oMathPara>
                </a14:m>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进一步，</a:t>
                </a:r>
                <a14:m>
                  <m:oMath xmlns:m="http://schemas.openxmlformats.org/officeDocument/2006/math">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𝜆</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=4.405,</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𝑅𝐼</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=0.9,</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𝐶𝐼</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f>
                      <m:f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fPr>
                      <m:num>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𝜆</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𝑛</m:t>
                        </m:r>
                      </m:num>
                      <m:den>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𝑛</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−1</m:t>
                        </m:r>
                      </m:den>
                    </m:f>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=0.0135,⇒</m:t>
                    </m:r>
                    <m:r>
                      <a:rPr lang="zh-CN" altLang="en-US" i="1">
                        <a:solidFill>
                          <a:schemeClr val="accent1">
                            <a:lumMod val="75000"/>
                          </a:schemeClr>
                        </a:solidFill>
                        <a:latin typeface="Cambria Math" panose="02040503050406030204" pitchFamily="18" charset="0"/>
                        <a:ea typeface="黑体" panose="02010609060101010101" pitchFamily="49" charset="-122"/>
                        <a:cs typeface="+mn-ea"/>
                      </a:rPr>
                      <m:t>一致性</m:t>
                    </m:r>
                    <m:r>
                      <a:rPr lang="zh-CN" altLang="en-US" i="1" smtClean="0">
                        <a:solidFill>
                          <a:schemeClr val="accent1">
                            <a:lumMod val="75000"/>
                          </a:schemeClr>
                        </a:solidFill>
                        <a:latin typeface="Cambria Math" panose="02040503050406030204" pitchFamily="18" charset="0"/>
                        <a:ea typeface="黑体" panose="02010609060101010101" pitchFamily="49" charset="-122"/>
                        <a:cs typeface="+mn-ea"/>
                      </a:rPr>
                      <m:t>指标</m:t>
                    </m:r>
                    <m:r>
                      <a:rPr lang="zh-CN" altLang="en-US" i="1">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𝐶𝑅</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f>
                      <m:f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fPr>
                      <m:num>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𝐶𝐼</m:t>
                        </m:r>
                      </m:num>
                      <m:den>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𝑅𝐼</m:t>
                        </m:r>
                      </m:den>
                    </m:f>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=0.015&lt;0.1</m:t>
                    </m:r>
                    <m:r>
                      <a:rPr lang="zh-CN" altLang="en-US" i="1">
                        <a:solidFill>
                          <a:schemeClr val="accent1">
                            <a:lumMod val="75000"/>
                          </a:schemeClr>
                        </a:solidFill>
                        <a:latin typeface="Cambria Math" panose="02040503050406030204" pitchFamily="18" charset="0"/>
                        <a:ea typeface="黑体" panose="02010609060101010101" pitchFamily="49" charset="-122"/>
                        <a:cs typeface="+mn-ea"/>
                      </a:rPr>
                      <m:t>，</m:t>
                    </m:r>
                  </m:oMath>
                </a14:m>
                <a:r>
                  <a:rPr lang="zh-CN" altLang="en-US" dirty="0">
                    <a:solidFill>
                      <a:schemeClr val="accent1">
                        <a:lumMod val="75000"/>
                      </a:schemeClr>
                    </a:solidFill>
                    <a:latin typeface="黑体" panose="02010609060101010101" pitchFamily="49" charset="-122"/>
                    <a:ea typeface="黑体" panose="02010609060101010101" pitchFamily="49" charset="-122"/>
                    <a:cs typeface="+mn-ea"/>
                  </a:rPr>
                  <a:t>说明结果满足一致性要求。</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p:sp>
            <p:nvSpPr>
              <p:cNvPr id="13" name="矩形 12">
                <a:extLst>
                  <a:ext uri="{FF2B5EF4-FFF2-40B4-BE49-F238E27FC236}">
                    <a16:creationId xmlns:a16="http://schemas.microsoft.com/office/drawing/2014/main" id="{957578D9-FC79-4C43-A4D6-466650FED695}"/>
                  </a:ext>
                </a:extLst>
              </p:cNvPr>
              <p:cNvSpPr>
                <a:spLocks noRot="1" noChangeAspect="1" noMove="1" noResize="1" noEditPoints="1" noAdjustHandles="1" noChangeArrowheads="1" noChangeShapeType="1" noTextEdit="1"/>
              </p:cNvSpPr>
              <p:nvPr/>
            </p:nvSpPr>
            <p:spPr>
              <a:xfrm>
                <a:off x="2252911" y="4775581"/>
                <a:ext cx="10153128" cy="1533690"/>
              </a:xfrm>
              <a:prstGeom prst="rect">
                <a:avLst/>
              </a:prstGeom>
              <a:blipFill>
                <a:blip r:embed="rId4"/>
                <a:stretch>
                  <a:fillRect l="-541" t="-1190" b="-51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7839500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建立模型：纵向评估模型</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a:extLst>
              <a:ext uri="{FF2B5EF4-FFF2-40B4-BE49-F238E27FC236}">
                <a16:creationId xmlns:a16="http://schemas.microsoft.com/office/drawing/2014/main" id="{4AEA9F37-20DF-4A36-BFB2-63E73DAFAADC}"/>
              </a:ext>
            </a:extLst>
          </p:cNvPr>
          <p:cNvSpPr/>
          <p:nvPr/>
        </p:nvSpPr>
        <p:spPr>
          <a:xfrm>
            <a:off x="2252911" y="1202822"/>
            <a:ext cx="10153128" cy="380553"/>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模糊评价模型：选取成功举办的</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6</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届世博会与上海世博会进行分析对比，具体的分析数据表所示：</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p:pic>
        <p:nvPicPr>
          <p:cNvPr id="3" name="图片 2">
            <a:extLst>
              <a:ext uri="{FF2B5EF4-FFF2-40B4-BE49-F238E27FC236}">
                <a16:creationId xmlns:a16="http://schemas.microsoft.com/office/drawing/2014/main" id="{159EC2DC-A9F5-4CF2-861C-F5658E64A2CD}"/>
              </a:ext>
            </a:extLst>
          </p:cNvPr>
          <p:cNvPicPr>
            <a:picLocks noChangeAspect="1"/>
          </p:cNvPicPr>
          <p:nvPr/>
        </p:nvPicPr>
        <p:blipFill>
          <a:blip r:embed="rId3"/>
          <a:stretch>
            <a:fillRect/>
          </a:stretch>
        </p:blipFill>
        <p:spPr>
          <a:xfrm>
            <a:off x="2153972" y="1744117"/>
            <a:ext cx="9048750" cy="3209925"/>
          </a:xfrm>
          <a:prstGeom prst="rect">
            <a:avLst/>
          </a:prstGeom>
        </p:spPr>
      </p:pic>
    </p:spTree>
    <p:extLst>
      <p:ext uri="{BB962C8B-B14F-4D97-AF65-F5344CB8AC3E}">
        <p14:creationId xmlns:p14="http://schemas.microsoft.com/office/powerpoint/2010/main" val="387681855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建立模型：纵向评估模型</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4AEA9F37-20DF-4A36-BFB2-63E73DAFAADC}"/>
                  </a:ext>
                </a:extLst>
              </p:cNvPr>
              <p:cNvSpPr/>
              <p:nvPr/>
            </p:nvSpPr>
            <p:spPr>
              <a:xfrm>
                <a:off x="2252911" y="1202822"/>
                <a:ext cx="10153128" cy="948145"/>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模糊评价模型：由上面权重分析已经得到了</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4</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个世博会的直接影响因素的权重，此处我们利</a:t>
                </a: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用模糊数学公式</a:t>
                </a:r>
                <a14:m>
                  <m:oMath xmlns:m="http://schemas.openxmlformats.org/officeDocument/2006/math">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𝑝</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f>
                      <m:f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fPr>
                      <m:num>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𝑓</m:t>
                        </m:r>
                        <m:d>
                          <m:d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𝑖𝑗</m:t>
                                </m:r>
                              </m:sub>
                            </m:sSub>
                          </m:e>
                        </m:d>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func>
                          <m:func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funcPr>
                          <m:fName>
                            <m:r>
                              <m:rPr>
                                <m:sty m:val="p"/>
                              </m:rPr>
                              <a:rPr lang="en-US" altLang="zh-CN" b="0" i="0" smtClean="0">
                                <a:solidFill>
                                  <a:schemeClr val="accent1">
                                    <a:lumMod val="75000"/>
                                  </a:schemeClr>
                                </a:solidFill>
                                <a:latin typeface="Cambria Math" panose="02040503050406030204" pitchFamily="18" charset="0"/>
                                <a:ea typeface="黑体" panose="02010609060101010101" pitchFamily="49" charset="-122"/>
                                <a:cs typeface="+mn-ea"/>
                              </a:rPr>
                              <m:t>max</m:t>
                            </m:r>
                          </m:fName>
                          <m:e/>
                        </m:func>
                      </m:num>
                      <m:den>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𝑚𝑎𝑥</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𝑚𝑖𝑛</m:t>
                        </m:r>
                      </m:den>
                    </m:f>
                    <m:r>
                      <a:rPr lang="zh-CN" altLang="en-US" i="1">
                        <a:solidFill>
                          <a:schemeClr val="accent1">
                            <a:lumMod val="75000"/>
                          </a:schemeClr>
                        </a:solidFill>
                        <a:latin typeface="Cambria Math" panose="02040503050406030204" pitchFamily="18" charset="0"/>
                        <a:ea typeface="黑体" panose="02010609060101010101" pitchFamily="49" charset="-122"/>
                        <a:cs typeface="+mn-ea"/>
                      </a:rPr>
                      <m:t>将</m:t>
                    </m:r>
                    <m:r>
                      <a:rPr lang="zh-CN" altLang="en-US" i="1">
                        <a:solidFill>
                          <a:schemeClr val="accent1">
                            <a:lumMod val="75000"/>
                          </a:schemeClr>
                        </a:solidFill>
                        <a:latin typeface="Cambria Math" panose="02040503050406030204" pitchFamily="18" charset="0"/>
                        <a:ea typeface="黑体" panose="02010609060101010101" pitchFamily="49" charset="-122"/>
                        <a:cs typeface="+mn-ea"/>
                      </a:rPr>
                      <m:t> 4</m:t>
                    </m:r>
                    <m:r>
                      <a:rPr lang="zh-CN" altLang="en-US" i="1">
                        <a:solidFill>
                          <a:schemeClr val="accent1">
                            <a:lumMod val="75000"/>
                          </a:schemeClr>
                        </a:solidFill>
                        <a:latin typeface="Cambria Math" panose="02040503050406030204" pitchFamily="18" charset="0"/>
                        <a:ea typeface="黑体" panose="02010609060101010101" pitchFamily="49" charset="-122"/>
                        <a:cs typeface="+mn-ea"/>
                      </a:rPr>
                      <m:t>个评价指标的数字进行模糊处理，建立模糊关系矩阵</m:t>
                    </m:r>
                  </m:oMath>
                </a14:m>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p:sp>
            <p:nvSpPr>
              <p:cNvPr id="9" name="矩形 8">
                <a:extLst>
                  <a:ext uri="{FF2B5EF4-FFF2-40B4-BE49-F238E27FC236}">
                    <a16:creationId xmlns:a16="http://schemas.microsoft.com/office/drawing/2014/main" id="{4AEA9F37-20DF-4A36-BFB2-63E73DAFAADC}"/>
                  </a:ext>
                </a:extLst>
              </p:cNvPr>
              <p:cNvSpPr>
                <a:spLocks noRot="1" noChangeAspect="1" noMove="1" noResize="1" noEditPoints="1" noAdjustHandles="1" noChangeArrowheads="1" noChangeShapeType="1" noTextEdit="1"/>
              </p:cNvSpPr>
              <p:nvPr/>
            </p:nvSpPr>
            <p:spPr>
              <a:xfrm>
                <a:off x="2252911" y="1202822"/>
                <a:ext cx="10153128" cy="948145"/>
              </a:xfrm>
              <a:prstGeom prst="rect">
                <a:avLst/>
              </a:prstGeom>
              <a:blipFill>
                <a:blip r:embed="rId3"/>
                <a:stretch>
                  <a:fillRect l="-541" t="-1923" b="-641"/>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0ECF33D7-A5D9-4256-B4EC-85BF60FF9170}"/>
              </a:ext>
            </a:extLst>
          </p:cNvPr>
          <p:cNvPicPr>
            <a:picLocks noChangeAspect="1"/>
          </p:cNvPicPr>
          <p:nvPr/>
        </p:nvPicPr>
        <p:blipFill>
          <a:blip r:embed="rId4"/>
          <a:stretch>
            <a:fillRect/>
          </a:stretch>
        </p:blipFill>
        <p:spPr>
          <a:xfrm>
            <a:off x="2164531" y="2254989"/>
            <a:ext cx="7762875" cy="1743075"/>
          </a:xfrm>
          <a:prstGeom prst="rect">
            <a:avLst/>
          </a:prstGeom>
        </p:spPr>
      </p:pic>
      <p:sp>
        <p:nvSpPr>
          <p:cNvPr id="13" name="Pentagon 33">
            <a:extLst>
              <a:ext uri="{FF2B5EF4-FFF2-40B4-BE49-F238E27FC236}">
                <a16:creationId xmlns:a16="http://schemas.microsoft.com/office/drawing/2014/main" id="{FA2B0310-77EC-4852-963A-7BB1CE441B5A}"/>
              </a:ext>
            </a:extLst>
          </p:cNvPr>
          <p:cNvSpPr/>
          <p:nvPr/>
        </p:nvSpPr>
        <p:spPr>
          <a:xfrm>
            <a:off x="1532831" y="4126275"/>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mc:Choice xmlns:a14="http://schemas.microsoft.com/office/drawing/2010/main" Requires="a14">
          <p:sp>
            <p:nvSpPr>
              <p:cNvPr id="14" name="矩形 13">
                <a:extLst>
                  <a:ext uri="{FF2B5EF4-FFF2-40B4-BE49-F238E27FC236}">
                    <a16:creationId xmlns:a16="http://schemas.microsoft.com/office/drawing/2014/main" id="{0BC69F74-A18A-40BD-B301-DFE2BCA5E316}"/>
                  </a:ext>
                </a:extLst>
              </p:cNvPr>
              <p:cNvSpPr/>
              <p:nvPr/>
            </p:nvSpPr>
            <p:spPr>
              <a:xfrm>
                <a:off x="2252911" y="4108340"/>
                <a:ext cx="10153128" cy="1448730"/>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模糊评价模型：结合前面所求的权重矩阵</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W</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，二者相乘即可得到模糊综合评价结果：</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14:m>
                  <m:oMathPara xmlns:m="http://schemas.openxmlformats.org/officeDocument/2006/math">
                    <m:oMathParaPr>
                      <m:jc m:val="centerGroup"/>
                    </m:oMathParaPr>
                    <m:oMath xmlns:m="http://schemas.openxmlformats.org/officeDocument/2006/math">
                      <m:r>
                        <m:rPr>
                          <m:sty m:val="p"/>
                        </m:r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k</m:t>
                      </m:r>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𝑊</m:t>
                      </m:r>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𝑝</m:t>
                          </m:r>
                        </m:e>
                        <m: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𝑖𝑗</m:t>
                          </m:r>
                        </m:sub>
                      </m:s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m:t>
                      </m:r>
                      <m:d>
                        <m:dPr>
                          <m:begChr m:val="["/>
                          <m:endChr m:val="]"/>
                          <m:ctrlP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0.2514  0.3678  0.4596  0.3455  0.2419  0.2649  0.7548</m:t>
                          </m:r>
                        </m:e>
                      </m:d>
                    </m:oMath>
                  </m:oMathPara>
                </a14:m>
                <a:endParaRPr lang="en-US" altLang="zh-CN" b="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对矩阵进行归一化处理得到最终的模糊综合评价结果矩阵</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S:</a:t>
                </a:r>
              </a:p>
              <a:p>
                <a:pPr defTabSz="963930">
                  <a:lnSpc>
                    <a:spcPct val="120000"/>
                  </a:lnSpc>
                </a:pPr>
                <a14:m>
                  <m:oMathPara xmlns:m="http://schemas.openxmlformats.org/officeDocument/2006/math">
                    <m:oMathParaPr>
                      <m:jc m:val="centerGroup"/>
                    </m:oMathParaPr>
                    <m:oMath xmlns:m="http://schemas.openxmlformats.org/officeDocument/2006/math">
                      <m:r>
                        <a:rPr lang="en-US" altLang="zh-CN" i="1">
                          <a:solidFill>
                            <a:schemeClr val="accent1">
                              <a:lumMod val="75000"/>
                            </a:schemeClr>
                          </a:solidFill>
                          <a:latin typeface="Cambria Math" panose="02040503050406030204" pitchFamily="18" charset="0"/>
                          <a:ea typeface="黑体" panose="02010609060101010101" pitchFamily="49" charset="-122"/>
                          <a:cs typeface="+mn-ea"/>
                        </a:rPr>
                        <m:t>𝑆</m:t>
                      </m:r>
                      <m:r>
                        <a:rPr lang="en-US" altLang="zh-CN" i="1">
                          <a:solidFill>
                            <a:schemeClr val="accent1">
                              <a:lumMod val="75000"/>
                            </a:schemeClr>
                          </a:solidFill>
                          <a:latin typeface="Cambria Math" panose="02040503050406030204" pitchFamily="18" charset="0"/>
                          <a:ea typeface="黑体" panose="02010609060101010101" pitchFamily="49" charset="-122"/>
                          <a:cs typeface="+mn-ea"/>
                        </a:rPr>
                        <m:t>=[0.0</m:t>
                      </m:r>
                      <m:r>
                        <a:rPr lang="en-US" altLang="zh-CN" i="1">
                          <a:solidFill>
                            <a:schemeClr val="accent1">
                              <a:lumMod val="75000"/>
                            </a:schemeClr>
                          </a:solidFill>
                          <a:latin typeface="Cambria Math" panose="02040503050406030204" pitchFamily="18" charset="0"/>
                          <a:ea typeface="黑体" panose="02010609060101010101" pitchFamily="49" charset="-122"/>
                          <a:cs typeface="+mn-ea"/>
                        </a:rPr>
                        <m:t>936 0.1369 0.1711 0.1286 0.0986 0.0901 0.2810]</m:t>
                      </m:r>
                    </m:oMath>
                  </m:oMathPara>
                </a14:m>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p:sp>
            <p:nvSpPr>
              <p:cNvPr id="14" name="矩形 13">
                <a:extLst>
                  <a:ext uri="{FF2B5EF4-FFF2-40B4-BE49-F238E27FC236}">
                    <a16:creationId xmlns:a16="http://schemas.microsoft.com/office/drawing/2014/main" id="{0BC69F74-A18A-40BD-B301-DFE2BCA5E316}"/>
                  </a:ext>
                </a:extLst>
              </p:cNvPr>
              <p:cNvSpPr>
                <a:spLocks noRot="1" noChangeAspect="1" noMove="1" noResize="1" noEditPoints="1" noAdjustHandles="1" noChangeArrowheads="1" noChangeShapeType="1" noTextEdit="1"/>
              </p:cNvSpPr>
              <p:nvPr/>
            </p:nvSpPr>
            <p:spPr>
              <a:xfrm>
                <a:off x="2252911" y="4108340"/>
                <a:ext cx="10153128" cy="1448730"/>
              </a:xfrm>
              <a:prstGeom prst="rect">
                <a:avLst/>
              </a:prstGeom>
              <a:blipFill>
                <a:blip r:embed="rId5"/>
                <a:stretch>
                  <a:fillRect l="-541" t="-1681" b="-16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20881758"/>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建立模型：纵向评估模型</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a:extLst>
              <a:ext uri="{FF2B5EF4-FFF2-40B4-BE49-F238E27FC236}">
                <a16:creationId xmlns:a16="http://schemas.microsoft.com/office/drawing/2014/main" id="{4AEA9F37-20DF-4A36-BFB2-63E73DAFAADC}"/>
              </a:ext>
            </a:extLst>
          </p:cNvPr>
          <p:cNvSpPr/>
          <p:nvPr/>
        </p:nvSpPr>
        <p:spPr>
          <a:xfrm>
            <a:off x="2252911" y="1202822"/>
            <a:ext cx="10153128" cy="1710148"/>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模糊评价模型结果分析：将上述模糊综合评价结果矩阵</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S</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用饼图可视化，可以清楚地看出上海世博会在各国文化交流方面的影响明显优于已成功举办的其他世博会，无论是从规模、参展国家、还是从观展人数方面上海世博会都有着明显的优势，由此我们不难得出上海世博会对于世界文化交流所产生的影响是空前的、是其他世博会所未能企及的。世界各国的文化交流必定会因上海世博会而更近一成，上海世博会也必定为以后举办世博的国家留下不可忽略的见解财富。</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p:pic>
        <p:nvPicPr>
          <p:cNvPr id="3" name="图片 2">
            <a:extLst>
              <a:ext uri="{FF2B5EF4-FFF2-40B4-BE49-F238E27FC236}">
                <a16:creationId xmlns:a16="http://schemas.microsoft.com/office/drawing/2014/main" id="{A8411AEA-B31F-46AF-A815-C0A65372E291}"/>
              </a:ext>
            </a:extLst>
          </p:cNvPr>
          <p:cNvPicPr>
            <a:picLocks noChangeAspect="1"/>
          </p:cNvPicPr>
          <p:nvPr/>
        </p:nvPicPr>
        <p:blipFill>
          <a:blip r:embed="rId3"/>
          <a:stretch>
            <a:fillRect/>
          </a:stretch>
        </p:blipFill>
        <p:spPr>
          <a:xfrm>
            <a:off x="2202954" y="2998157"/>
            <a:ext cx="6438478" cy="4202455"/>
          </a:xfrm>
          <a:prstGeom prst="rect">
            <a:avLst/>
          </a:prstGeom>
        </p:spPr>
      </p:pic>
    </p:spTree>
    <p:extLst>
      <p:ext uri="{BB962C8B-B14F-4D97-AF65-F5344CB8AC3E}">
        <p14:creationId xmlns:p14="http://schemas.microsoft.com/office/powerpoint/2010/main" val="209975943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建立模型：横向评估模型</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a:extLst>
              <a:ext uri="{FF2B5EF4-FFF2-40B4-BE49-F238E27FC236}">
                <a16:creationId xmlns:a16="http://schemas.microsoft.com/office/drawing/2014/main" id="{4AEA9F37-20DF-4A36-BFB2-63E73DAFAADC}"/>
              </a:ext>
            </a:extLst>
          </p:cNvPr>
          <p:cNvSpPr/>
          <p:nvPr/>
        </p:nvSpPr>
        <p:spPr>
          <a:xfrm>
            <a:off x="2252911" y="1202822"/>
            <a:ext cx="10153128" cy="4036939"/>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指标选取：当今社会的主题是和谐。为了突出这个主题，对上海市横向比较时，以影响和谐的因素为主选取经济影响因子指标 </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GDP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环境因子指标环境投入资金、精神面貌表现指标精神方面资金投入三个方面作为综合评价模型的一级指标。每一个影响和谐的因素又都具有各自的影响因素，把这些影响因素作为综合评价的二级指标。二级指标的选取的原则是对一级指标影响较大。根据这个原则，分别对三个一级指标选取影响因素。首先，对经济因子指标进行选取影响因素。在上海世博举行之前，政府及相关行业、企业的投资主要用作场馆建设、配套设施和整改环境，对第二产业的建筑业有较大拉动影响，而对第三产业的影响不大。世界博览会举行时以及举办后的一段时间里，必然会拉动第三产业，使其具有较大的发展，因此选取对第三产业影响较大的指标交通运输、仓储及邮电通信，教育经费，旅游业，金融保险业，科技成果，房地产业，卫生事业机构个数作为经济因子指标的影响因素。对环境因子指标进行选取时，选取对环境影响较大的指标可吸入颗粒物、二氧化硫、二氧化氮作为其影响因素。对精神面貌指标选取时，选取具有代表性的福利机构数量、图书馆、文化活动机构作为其影响因素。</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p:pic>
        <p:nvPicPr>
          <p:cNvPr id="2" name="图片 1">
            <a:extLst>
              <a:ext uri="{FF2B5EF4-FFF2-40B4-BE49-F238E27FC236}">
                <a16:creationId xmlns:a16="http://schemas.microsoft.com/office/drawing/2014/main" id="{2AE87875-420D-41D6-99B4-A142297E6660}"/>
              </a:ext>
            </a:extLst>
          </p:cNvPr>
          <p:cNvPicPr>
            <a:picLocks noChangeAspect="1"/>
          </p:cNvPicPr>
          <p:nvPr/>
        </p:nvPicPr>
        <p:blipFill>
          <a:blip r:embed="rId3"/>
          <a:stretch>
            <a:fillRect/>
          </a:stretch>
        </p:blipFill>
        <p:spPr>
          <a:xfrm>
            <a:off x="2229573" y="5198720"/>
            <a:ext cx="9115425" cy="1933575"/>
          </a:xfrm>
          <a:prstGeom prst="rect">
            <a:avLst/>
          </a:prstGeom>
        </p:spPr>
      </p:pic>
    </p:spTree>
    <p:extLst>
      <p:ext uri="{BB962C8B-B14F-4D97-AF65-F5344CB8AC3E}">
        <p14:creationId xmlns:p14="http://schemas.microsoft.com/office/powerpoint/2010/main" val="83112893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建立模型：横向评估模型</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a:extLst>
              <a:ext uri="{FF2B5EF4-FFF2-40B4-BE49-F238E27FC236}">
                <a16:creationId xmlns:a16="http://schemas.microsoft.com/office/drawing/2014/main" id="{4AEA9F37-20DF-4A36-BFB2-63E73DAFAADC}"/>
              </a:ext>
            </a:extLst>
          </p:cNvPr>
          <p:cNvSpPr/>
          <p:nvPr/>
        </p:nvSpPr>
        <p:spPr>
          <a:xfrm>
            <a:off x="2252911" y="1202822"/>
            <a:ext cx="10153128" cy="1710148"/>
          </a:xfrm>
          <a:prstGeom prst="rect">
            <a:avLst/>
          </a:prstGeom>
        </p:spPr>
        <p:txBody>
          <a:bodyPr wrap="square">
            <a:spAutoFit/>
          </a:bodyPr>
          <a:lstStyle/>
          <a:p>
            <a:pPr defTabSz="963930">
              <a:lnSpc>
                <a:spcPct val="120000"/>
              </a:lnSpc>
            </a:pP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先考虑上海在不举办世博会的情况下，预测 </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2010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年上海市影响和谐的综合指标。首先对选取的二级指标利用无偏 模型进行预测，预测出 </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2009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年、 </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2010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年的二级指标值。然后将选取一级指标作为因变量，把影响该指标的多个二级指标作为自变量，建立反映而二者关系的多元回归模型。将于测出的 </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2010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年二级指标值带入多元回归模型，就可以得到上海不举行世博会情况下三个一级指标的预测值，分别赋予三个指标不同权值，估算出无世博会影响下上海市的综合评价指标。</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2" name="Pentagon 33">
            <a:extLst>
              <a:ext uri="{FF2B5EF4-FFF2-40B4-BE49-F238E27FC236}">
                <a16:creationId xmlns:a16="http://schemas.microsoft.com/office/drawing/2014/main" id="{5575400B-B931-4EAD-9906-7B2771EF2EAA}"/>
              </a:ext>
            </a:extLst>
          </p:cNvPr>
          <p:cNvSpPr/>
          <p:nvPr/>
        </p:nvSpPr>
        <p:spPr>
          <a:xfrm>
            <a:off x="1550851" y="341569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3" name="矩形 12">
            <a:extLst>
              <a:ext uri="{FF2B5EF4-FFF2-40B4-BE49-F238E27FC236}">
                <a16:creationId xmlns:a16="http://schemas.microsoft.com/office/drawing/2014/main" id="{A60E8D2B-0D3D-482A-B1C8-F81A9661D839}"/>
              </a:ext>
            </a:extLst>
          </p:cNvPr>
          <p:cNvSpPr/>
          <p:nvPr/>
        </p:nvSpPr>
        <p:spPr>
          <a:xfrm>
            <a:off x="2270931" y="3397762"/>
            <a:ext cx="10153128" cy="1710148"/>
          </a:xfrm>
          <a:prstGeom prst="rect">
            <a:avLst/>
          </a:prstGeom>
        </p:spPr>
        <p:txBody>
          <a:bodyPr wrap="square">
            <a:spAutoFit/>
          </a:bodyPr>
          <a:lstStyle/>
          <a:p>
            <a:pPr defTabSz="963930">
              <a:lnSpc>
                <a:spcPct val="120000"/>
              </a:lnSpc>
            </a:pP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其次考虑上海在举办世博会情况下， </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2010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年影响和谐的综合指标。根据上海市 </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GDP</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的增长率建立上海市生产总值增长模型，根据 </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2009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年上海 </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GDP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预测出世博会影响下</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2010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年经济影响因子。再根据官方网站对环境资金投入和精神方面资金投入的预测，得出世博会影响下 </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2010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年环境因子指标值和精神面貌体现指标值。最后，我们分别赋予三个指标不同权值，估算出世博会影响下上海市的综合评价指标。</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4" name="Pentagon 33">
            <a:extLst>
              <a:ext uri="{FF2B5EF4-FFF2-40B4-BE49-F238E27FC236}">
                <a16:creationId xmlns:a16="http://schemas.microsoft.com/office/drawing/2014/main" id="{9494BC53-05A3-47D5-93E2-EF6217766C3B}"/>
              </a:ext>
            </a:extLst>
          </p:cNvPr>
          <p:cNvSpPr/>
          <p:nvPr/>
        </p:nvSpPr>
        <p:spPr>
          <a:xfrm>
            <a:off x="1532831" y="5380496"/>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5" name="矩形 14">
            <a:extLst>
              <a:ext uri="{FF2B5EF4-FFF2-40B4-BE49-F238E27FC236}">
                <a16:creationId xmlns:a16="http://schemas.microsoft.com/office/drawing/2014/main" id="{806ED7CE-07ED-4CB2-BFCE-CD34D0137002}"/>
              </a:ext>
            </a:extLst>
          </p:cNvPr>
          <p:cNvSpPr/>
          <p:nvPr/>
        </p:nvSpPr>
        <p:spPr>
          <a:xfrm>
            <a:off x="2252911" y="5362561"/>
            <a:ext cx="10153128" cy="712952"/>
          </a:xfrm>
          <a:prstGeom prst="rect">
            <a:avLst/>
          </a:prstGeom>
        </p:spPr>
        <p:txBody>
          <a:bodyPr wrap="square">
            <a:spAutoFit/>
          </a:bodyPr>
          <a:lstStyle/>
          <a:p>
            <a:pPr defTabSz="963930">
              <a:lnSpc>
                <a:spcPct val="120000"/>
              </a:lnSpc>
            </a:pPr>
            <a:r>
              <a:rPr lang="en-US" altLang="zh-CN" dirty="0">
                <a:solidFill>
                  <a:schemeClr val="accent1">
                    <a:lumMod val="75000"/>
                  </a:schemeClr>
                </a:solidFill>
                <a:latin typeface="黑体" panose="02010609060101010101" pitchFamily="49" charset="-122"/>
                <a:ea typeface="黑体" panose="02010609060101010101" pitchFamily="49" charset="-122"/>
                <a:cs typeface="+mn-ea"/>
              </a:rPr>
              <a:t>3.</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最后，建立比较模型，对两个综合评价指标进行比较，计算出有世博会影响下上海市综合评价指标的值比无世博会影响下增长的百分点。这样就可以得到世博会对上海综合的影响。</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p:spTree>
    <p:extLst>
      <p:ext uri="{BB962C8B-B14F-4D97-AF65-F5344CB8AC3E}">
        <p14:creationId xmlns:p14="http://schemas.microsoft.com/office/powerpoint/2010/main" val="299384089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建立模型：横向评估模型</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4AEA9F37-20DF-4A36-BFB2-63E73DAFAADC}"/>
                  </a:ext>
                </a:extLst>
              </p:cNvPr>
              <p:cNvSpPr/>
              <p:nvPr/>
            </p:nvSpPr>
            <p:spPr>
              <a:xfrm>
                <a:off x="2252911" y="1202822"/>
                <a:ext cx="10153128" cy="3967368"/>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模型简建立：无偏</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GM(1,1)</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模型：</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根据原始数据，建立时间序列：</a:t>
                </a:r>
                <a14:m>
                  <m:oMath xmlns:m="http://schemas.openxmlformats.org/officeDocument/2006/math">
                    <m:sSup>
                      <m:sSupPr>
                        <m:ctrlP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ctrlPr>
                      </m:sSupPr>
                      <m:e>
                        <m:r>
                          <m:rPr>
                            <m:sty m:val="p"/>
                          </m:r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X</m:t>
                        </m:r>
                      </m:e>
                      <m:sup>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(0)</m:t>
                        </m:r>
                      </m:sup>
                    </m:sSup>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m:t>
                    </m:r>
                    <m:d>
                      <m:dPr>
                        <m:begChr m:val="{"/>
                        <m:endChr m:val="}"/>
                        <m:ctrlP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ctrlPr>
                      </m:dPr>
                      <m:e>
                        <m:sSup>
                          <m:sSupPr>
                            <m:ctrlP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𝑋</m:t>
                            </m:r>
                          </m:e>
                          <m:sup>
                            <m:d>
                              <m:dPr>
                                <m:ctrlP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0</m:t>
                                </m:r>
                              </m:e>
                            </m:d>
                          </m:sup>
                        </m:sSup>
                        <m:d>
                          <m:dPr>
                            <m:ctrlP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1</m:t>
                            </m:r>
                          </m:e>
                        </m:d>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m:t>
                        </m:r>
                        <m:sSup>
                          <m:sSupPr>
                            <m:ctrl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𝑋</m:t>
                            </m:r>
                          </m:e>
                          <m:sup>
                            <m:d>
                              <m:dPr>
                                <m:ctrl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0</m:t>
                                </m:r>
                              </m:e>
                            </m:d>
                          </m:sup>
                        </m:sSup>
                        <m:d>
                          <m:dPr>
                            <m:ctrl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2</m:t>
                            </m:r>
                          </m:e>
                        </m:d>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m:t>
                        </m:r>
                        <m:sSup>
                          <m:sSupPr>
                            <m:ctrl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𝑋</m:t>
                            </m:r>
                          </m:e>
                          <m:sup>
                            <m:d>
                              <m:dPr>
                                <m:ctrl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0</m:t>
                                </m:r>
                              </m:e>
                            </m:d>
                          </m:sup>
                        </m:sSup>
                        <m:d>
                          <m:dPr>
                            <m:ctrl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𝑛</m:t>
                            </m:r>
                          </m:e>
                        </m:d>
                      </m:e>
                    </m:d>
                  </m:oMath>
                </a14:m>
                <a:endParaRPr lang="en-US" altLang="zh-CN" b="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通过将原始数据进行一次累加生成新序列：</a:t>
                </a:r>
                <a:r>
                  <a:rPr lang="en-US" altLang="zh-CN" dirty="0">
                    <a:solidFill>
                      <a:schemeClr val="accent1">
                        <a:lumMod val="75000"/>
                      </a:schemeClr>
                    </a:solidFill>
                    <a:ea typeface="黑体" panose="02010609060101010101" pitchFamily="49" charset="-122"/>
                    <a:cs typeface="+mn-ea"/>
                  </a:rPr>
                  <a:t> </a:t>
                </a:r>
                <a14:m>
                  <m:oMath xmlns:m="http://schemas.openxmlformats.org/officeDocument/2006/math">
                    <m:sSup>
                      <m:sSupPr>
                        <m:ctrl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ctrlPr>
                      </m:sSupPr>
                      <m:e>
                        <m:r>
                          <m:rPr>
                            <m:sty m:val="p"/>
                          </m:r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X</m:t>
                        </m:r>
                      </m:e>
                      <m:sup>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1</m:t>
                        </m:r>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m:t>
                        </m:r>
                      </m:sup>
                    </m:sSup>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m:t>
                    </m:r>
                    <m:d>
                      <m:dPr>
                        <m:begChr m:val="{"/>
                        <m:endChr m:val="}"/>
                        <m:ctrl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ctrlPr>
                      </m:dPr>
                      <m:e>
                        <m:sSup>
                          <m:sSupPr>
                            <m:ctrl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𝑋</m:t>
                            </m:r>
                          </m:e>
                          <m:sup>
                            <m:d>
                              <m:dPr>
                                <m:ctrl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1</m:t>
                                </m:r>
                              </m:e>
                            </m:d>
                          </m:sup>
                        </m:sSup>
                        <m:d>
                          <m:dPr>
                            <m:ctrl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1</m:t>
                            </m:r>
                          </m:e>
                        </m:d>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m:t>
                        </m:r>
                        <m:sSup>
                          <m:sSupPr>
                            <m:ctrl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𝑋</m:t>
                            </m:r>
                          </m:e>
                          <m:sup>
                            <m:d>
                              <m:dPr>
                                <m:ctrl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1</m:t>
                                </m:r>
                              </m:e>
                            </m:d>
                          </m:sup>
                        </m:sSup>
                        <m:d>
                          <m:dPr>
                            <m:ctrl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2</m:t>
                            </m:r>
                          </m:e>
                        </m:d>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m:t>
                        </m:r>
                        <m:sSup>
                          <m:sSupPr>
                            <m:ctrl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𝑋</m:t>
                            </m:r>
                          </m:e>
                          <m:sup>
                            <m:d>
                              <m:dPr>
                                <m:ctrl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1</m:t>
                                </m:r>
                              </m:e>
                            </m:d>
                          </m:sup>
                        </m:sSup>
                        <m:d>
                          <m:dPr>
                            <m:ctrl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𝑛</m:t>
                            </m:r>
                          </m:e>
                        </m:d>
                      </m:e>
                    </m:d>
                  </m:oMath>
                </a14:m>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en-US" altLang="zh-CN" dirty="0">
                    <a:solidFill>
                      <a:schemeClr val="accent1">
                        <a:lumMod val="75000"/>
                      </a:schemeClr>
                    </a:solidFill>
                    <a:latin typeface="黑体" panose="02010609060101010101" pitchFamily="49" charset="-122"/>
                    <a:ea typeface="黑体" panose="02010609060101010101" pitchFamily="49" charset="-122"/>
                    <a:cs typeface="+mn-ea"/>
                  </a:rPr>
                  <a:t>3.</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建立 </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GM(1,1)</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模型相应的微分方程为：</a:t>
                </a:r>
                <a14:m>
                  <m:oMath xmlns:m="http://schemas.openxmlformats.org/officeDocument/2006/math">
                    <m:f>
                      <m:f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fPr>
                      <m:num>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𝑑</m:t>
                        </m:r>
                        <m:sSup>
                          <m:sSup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𝑋</m:t>
                            </m:r>
                          </m:e>
                          <m:sup>
                            <m:d>
                              <m:d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1</m:t>
                                </m:r>
                              </m:e>
                            </m:d>
                          </m:sup>
                        </m:sSup>
                      </m:num>
                      <m:den>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𝑑𝑡</m:t>
                        </m:r>
                      </m:den>
                    </m:f>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𝛼</m:t>
                    </m:r>
                    <m:sSup>
                      <m:sSup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𝑋</m:t>
                        </m:r>
                      </m:e>
                      <m:sup>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(1)</m:t>
                        </m:r>
                      </m:sup>
                    </m:sSup>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𝜇</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 ,</m:t>
                    </m:r>
                    <m:r>
                      <a:rPr lang="zh-CN" altLang="en-US" i="1">
                        <a:solidFill>
                          <a:schemeClr val="accent1">
                            <a:lumMod val="75000"/>
                          </a:schemeClr>
                        </a:solidFill>
                        <a:latin typeface="Cambria Math" panose="02040503050406030204" pitchFamily="18" charset="0"/>
                        <a:ea typeface="黑体" panose="02010609060101010101" pitchFamily="49" charset="-122"/>
                        <a:cs typeface="+mn-ea"/>
                      </a:rPr>
                      <m:t>其中：</m:t>
                    </m:r>
                    <m:r>
                      <a:rPr lang="en-US" altLang="zh-CN" i="1">
                        <a:solidFill>
                          <a:schemeClr val="accent1">
                            <a:lumMod val="75000"/>
                          </a:schemeClr>
                        </a:solidFill>
                        <a:latin typeface="Cambria Math" panose="02040503050406030204" pitchFamily="18" charset="0"/>
                        <a:ea typeface="黑体" panose="02010609060101010101" pitchFamily="49" charset="-122"/>
                        <a:cs typeface="+mn-ea"/>
                      </a:rPr>
                      <m:t>𝛼</m:t>
                    </m:r>
                    <m:r>
                      <a:rPr lang="zh-CN" altLang="en-US" i="1">
                        <a:solidFill>
                          <a:schemeClr val="accent1">
                            <a:lumMod val="75000"/>
                          </a:schemeClr>
                        </a:solidFill>
                        <a:latin typeface="Cambria Math" panose="02040503050406030204" pitchFamily="18" charset="0"/>
                        <a:ea typeface="黑体" panose="02010609060101010101" pitchFamily="49" charset="-122"/>
                        <a:cs typeface="+mn-ea"/>
                      </a:rPr>
                      <m:t>称为发展灰数；</m:t>
                    </m:r>
                    <m:r>
                      <a:rPr lang="en-US" altLang="zh-CN" i="1">
                        <a:solidFill>
                          <a:schemeClr val="accent1">
                            <a:lumMod val="75000"/>
                          </a:schemeClr>
                        </a:solidFill>
                        <a:latin typeface="Cambria Math" panose="02040503050406030204" pitchFamily="18" charset="0"/>
                        <a:ea typeface="黑体" panose="02010609060101010101" pitchFamily="49" charset="-122"/>
                        <a:cs typeface="+mn-ea"/>
                      </a:rPr>
                      <m:t>𝜇</m:t>
                    </m:r>
                    <m:r>
                      <a:rPr lang="zh-CN" altLang="en-US" i="1">
                        <a:solidFill>
                          <a:schemeClr val="accent1">
                            <a:lumMod val="75000"/>
                          </a:schemeClr>
                        </a:solidFill>
                        <a:latin typeface="Cambria Math" panose="02040503050406030204" pitchFamily="18" charset="0"/>
                        <a:ea typeface="黑体" panose="02010609060101010101" pitchFamily="49" charset="-122"/>
                        <a:cs typeface="+mn-ea"/>
                      </a:rPr>
                      <m:t>称为内生控制灰数。</m:t>
                    </m:r>
                  </m:oMath>
                </a14:m>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en-US" altLang="zh-CN" dirty="0">
                    <a:solidFill>
                      <a:schemeClr val="accent1">
                        <a:lumMod val="75000"/>
                      </a:schemeClr>
                    </a:solidFill>
                    <a:latin typeface="黑体" panose="02010609060101010101" pitchFamily="49" charset="-122"/>
                    <a:ea typeface="黑体" panose="02010609060101010101" pitchFamily="49" charset="-122"/>
                    <a:cs typeface="+mn-ea"/>
                  </a:rPr>
                  <a:t>4.</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求解微分方程，即可得预测模型：</a:t>
                </a:r>
                <a14:m>
                  <m:oMath xmlns:m="http://schemas.openxmlformats.org/officeDocument/2006/math">
                    <m:sSup>
                      <m:sSupPr>
                        <m:ctrlPr>
                          <a:rPr lang="en-US" altLang="zh-CN" b="0" i="1" smtClean="0">
                            <a:solidFill>
                              <a:schemeClr val="accent1">
                                <a:lumMod val="75000"/>
                              </a:schemeClr>
                            </a:solidFill>
                            <a:latin typeface="Cambria Math" panose="02040503050406030204" pitchFamily="18" charset="0"/>
                            <a:cs typeface="+mn-ea"/>
                          </a:rPr>
                        </m:ctrlPr>
                      </m:sSupPr>
                      <m:e>
                        <m:acc>
                          <m:accPr>
                            <m:chr m:val="̂"/>
                            <m:ctrlPr>
                              <a:rPr lang="zh-CN" altLang="en-US" i="1" smtClean="0">
                                <a:solidFill>
                                  <a:schemeClr val="accent1">
                                    <a:lumMod val="75000"/>
                                  </a:schemeClr>
                                </a:solidFill>
                                <a:latin typeface="Cambria Math" panose="02040503050406030204" pitchFamily="18" charset="0"/>
                                <a:cs typeface="+mn-ea"/>
                              </a:rPr>
                            </m:ctrlPr>
                          </m:accPr>
                          <m:e>
                            <m:r>
                              <a:rPr lang="en-US" altLang="zh-CN" b="0" i="1" smtClean="0">
                                <a:solidFill>
                                  <a:schemeClr val="accent1">
                                    <a:lumMod val="75000"/>
                                  </a:schemeClr>
                                </a:solidFill>
                                <a:latin typeface="Cambria Math" panose="02040503050406030204" pitchFamily="18" charset="0"/>
                                <a:cs typeface="+mn-ea"/>
                              </a:rPr>
                              <m:t>𝑋</m:t>
                            </m:r>
                          </m:e>
                        </m:acc>
                      </m:e>
                      <m:sup>
                        <m:d>
                          <m:dPr>
                            <m:ctrlPr>
                              <a:rPr lang="en-US" altLang="zh-CN" b="0" i="1" smtClean="0">
                                <a:solidFill>
                                  <a:schemeClr val="accent1">
                                    <a:lumMod val="75000"/>
                                  </a:schemeClr>
                                </a:solidFill>
                                <a:latin typeface="Cambria Math" panose="02040503050406030204" pitchFamily="18" charset="0"/>
                                <a:cs typeface="+mn-ea"/>
                              </a:rPr>
                            </m:ctrlPr>
                          </m:dPr>
                          <m:e>
                            <m:r>
                              <a:rPr lang="en-US" altLang="zh-CN" b="0" i="1" smtClean="0">
                                <a:solidFill>
                                  <a:schemeClr val="accent1">
                                    <a:lumMod val="75000"/>
                                  </a:schemeClr>
                                </a:solidFill>
                                <a:latin typeface="Cambria Math" panose="02040503050406030204" pitchFamily="18" charset="0"/>
                                <a:cs typeface="+mn-ea"/>
                              </a:rPr>
                              <m:t>1</m:t>
                            </m:r>
                          </m:e>
                        </m:d>
                      </m:sup>
                    </m:sSup>
                    <m:d>
                      <m:dPr>
                        <m:ctrlPr>
                          <a:rPr lang="en-US" altLang="zh-CN" b="0" i="1" smtClean="0">
                            <a:solidFill>
                              <a:schemeClr val="accent1">
                                <a:lumMod val="75000"/>
                              </a:schemeClr>
                            </a:solidFill>
                            <a:latin typeface="Cambria Math" panose="02040503050406030204" pitchFamily="18" charset="0"/>
                            <a:cs typeface="+mn-ea"/>
                          </a:rPr>
                        </m:ctrlPr>
                      </m:dPr>
                      <m:e>
                        <m:r>
                          <a:rPr lang="en-US" altLang="zh-CN" b="0" i="1" smtClean="0">
                            <a:solidFill>
                              <a:schemeClr val="accent1">
                                <a:lumMod val="75000"/>
                              </a:schemeClr>
                            </a:solidFill>
                            <a:latin typeface="Cambria Math" panose="02040503050406030204" pitchFamily="18" charset="0"/>
                            <a:cs typeface="+mn-ea"/>
                          </a:rPr>
                          <m:t>𝑘</m:t>
                        </m:r>
                        <m:r>
                          <a:rPr lang="en-US" altLang="zh-CN" b="0" i="1" smtClean="0">
                            <a:solidFill>
                              <a:schemeClr val="accent1">
                                <a:lumMod val="75000"/>
                              </a:schemeClr>
                            </a:solidFill>
                            <a:latin typeface="Cambria Math" panose="02040503050406030204" pitchFamily="18" charset="0"/>
                            <a:cs typeface="+mn-ea"/>
                          </a:rPr>
                          <m:t>+1</m:t>
                        </m:r>
                      </m:e>
                    </m:d>
                    <m:r>
                      <a:rPr lang="en-US" altLang="zh-CN" b="0" i="1" smtClean="0">
                        <a:solidFill>
                          <a:schemeClr val="accent1">
                            <a:lumMod val="75000"/>
                          </a:schemeClr>
                        </a:solidFill>
                        <a:latin typeface="Cambria Math" panose="02040503050406030204" pitchFamily="18" charset="0"/>
                        <a:cs typeface="+mn-ea"/>
                      </a:rPr>
                      <m:t>=</m:t>
                    </m:r>
                    <m:d>
                      <m:dPr>
                        <m:begChr m:val="["/>
                        <m:endChr m:val="]"/>
                        <m:ctrlPr>
                          <a:rPr lang="en-US" altLang="zh-CN" b="0" i="1" smtClean="0">
                            <a:solidFill>
                              <a:schemeClr val="accent1">
                                <a:lumMod val="75000"/>
                              </a:schemeClr>
                            </a:solidFill>
                            <a:latin typeface="Cambria Math" panose="02040503050406030204" pitchFamily="18" charset="0"/>
                            <a:cs typeface="+mn-ea"/>
                          </a:rPr>
                        </m:ctrlPr>
                      </m:dPr>
                      <m:e>
                        <m:sSup>
                          <m:sSupPr>
                            <m:ctrlPr>
                              <a:rPr lang="en-US" altLang="zh-CN" b="0" i="1" smtClean="0">
                                <a:solidFill>
                                  <a:schemeClr val="accent1">
                                    <a:lumMod val="75000"/>
                                  </a:schemeClr>
                                </a:solidFill>
                                <a:latin typeface="Cambria Math" panose="02040503050406030204" pitchFamily="18" charset="0"/>
                                <a:cs typeface="+mn-ea"/>
                              </a:rPr>
                            </m:ctrlPr>
                          </m:sSupPr>
                          <m:e>
                            <m:r>
                              <a:rPr lang="en-US" altLang="zh-CN" b="0" i="1" smtClean="0">
                                <a:solidFill>
                                  <a:schemeClr val="accent1">
                                    <a:lumMod val="75000"/>
                                  </a:schemeClr>
                                </a:solidFill>
                                <a:latin typeface="Cambria Math" panose="02040503050406030204" pitchFamily="18" charset="0"/>
                                <a:cs typeface="+mn-ea"/>
                              </a:rPr>
                              <m:t>𝑋</m:t>
                            </m:r>
                          </m:e>
                          <m:sup>
                            <m:d>
                              <m:dPr>
                                <m:ctrlPr>
                                  <a:rPr lang="en-US" altLang="zh-CN" b="0" i="1" smtClean="0">
                                    <a:solidFill>
                                      <a:schemeClr val="accent1">
                                        <a:lumMod val="75000"/>
                                      </a:schemeClr>
                                    </a:solidFill>
                                    <a:latin typeface="Cambria Math" panose="02040503050406030204" pitchFamily="18" charset="0"/>
                                    <a:cs typeface="+mn-ea"/>
                                  </a:rPr>
                                </m:ctrlPr>
                              </m:dPr>
                              <m:e>
                                <m:r>
                                  <a:rPr lang="en-US" altLang="zh-CN" b="0" i="1" smtClean="0">
                                    <a:solidFill>
                                      <a:schemeClr val="accent1">
                                        <a:lumMod val="75000"/>
                                      </a:schemeClr>
                                    </a:solidFill>
                                    <a:latin typeface="Cambria Math" panose="02040503050406030204" pitchFamily="18" charset="0"/>
                                    <a:cs typeface="+mn-ea"/>
                                  </a:rPr>
                                  <m:t>0</m:t>
                                </m:r>
                              </m:e>
                            </m:d>
                          </m:sup>
                        </m:sSup>
                        <m:d>
                          <m:dPr>
                            <m:ctrlPr>
                              <a:rPr lang="en-US" altLang="zh-CN" b="0" i="1" smtClean="0">
                                <a:solidFill>
                                  <a:schemeClr val="accent1">
                                    <a:lumMod val="75000"/>
                                  </a:schemeClr>
                                </a:solidFill>
                                <a:latin typeface="Cambria Math" panose="02040503050406030204" pitchFamily="18" charset="0"/>
                                <a:cs typeface="+mn-ea"/>
                              </a:rPr>
                            </m:ctrlPr>
                          </m:dPr>
                          <m:e>
                            <m:r>
                              <a:rPr lang="en-US" altLang="zh-CN" b="0" i="1" smtClean="0">
                                <a:solidFill>
                                  <a:schemeClr val="accent1">
                                    <a:lumMod val="75000"/>
                                  </a:schemeClr>
                                </a:solidFill>
                                <a:latin typeface="Cambria Math" panose="02040503050406030204" pitchFamily="18" charset="0"/>
                                <a:cs typeface="+mn-ea"/>
                              </a:rPr>
                              <m:t>1</m:t>
                            </m:r>
                          </m:e>
                        </m:d>
                        <m:r>
                          <a:rPr lang="en-US" altLang="zh-CN" b="0" i="1" smtClean="0">
                            <a:solidFill>
                              <a:schemeClr val="accent1">
                                <a:lumMod val="75000"/>
                              </a:schemeClr>
                            </a:solidFill>
                            <a:latin typeface="Cambria Math" panose="02040503050406030204" pitchFamily="18" charset="0"/>
                            <a:cs typeface="+mn-ea"/>
                          </a:rPr>
                          <m:t>−</m:t>
                        </m:r>
                        <m:f>
                          <m:fPr>
                            <m:ctrlPr>
                              <a:rPr lang="en-US" altLang="zh-CN" b="0" i="1" smtClean="0">
                                <a:solidFill>
                                  <a:schemeClr val="accent1">
                                    <a:lumMod val="75000"/>
                                  </a:schemeClr>
                                </a:solidFill>
                                <a:latin typeface="Cambria Math" panose="02040503050406030204" pitchFamily="18" charset="0"/>
                                <a:cs typeface="+mn-ea"/>
                              </a:rPr>
                            </m:ctrlPr>
                          </m:fPr>
                          <m:num>
                            <m:r>
                              <a:rPr lang="en-US" altLang="zh-CN" b="0" i="1" smtClean="0">
                                <a:solidFill>
                                  <a:schemeClr val="accent1">
                                    <a:lumMod val="75000"/>
                                  </a:schemeClr>
                                </a:solidFill>
                                <a:latin typeface="Cambria Math" panose="02040503050406030204" pitchFamily="18" charset="0"/>
                                <a:cs typeface="+mn-ea"/>
                              </a:rPr>
                              <m:t>𝜇</m:t>
                            </m:r>
                          </m:num>
                          <m:den>
                            <m:r>
                              <a:rPr lang="en-US" altLang="zh-CN" b="0" i="1" smtClean="0">
                                <a:solidFill>
                                  <a:schemeClr val="accent1">
                                    <a:lumMod val="75000"/>
                                  </a:schemeClr>
                                </a:solidFill>
                                <a:latin typeface="Cambria Math" panose="02040503050406030204" pitchFamily="18" charset="0"/>
                                <a:cs typeface="+mn-ea"/>
                              </a:rPr>
                              <m:t>𝛼</m:t>
                            </m:r>
                          </m:den>
                        </m:f>
                      </m:e>
                    </m:d>
                    <m:r>
                      <a:rPr lang="en-US" altLang="zh-CN" b="0" i="1" smtClean="0">
                        <a:solidFill>
                          <a:schemeClr val="accent1">
                            <a:lumMod val="75000"/>
                          </a:schemeClr>
                        </a:solidFill>
                        <a:latin typeface="Cambria Math" panose="02040503050406030204" pitchFamily="18" charset="0"/>
                        <a:cs typeface="+mn-ea"/>
                      </a:rPr>
                      <m:t>∗</m:t>
                    </m:r>
                    <m:sSup>
                      <m:sSupPr>
                        <m:ctrlPr>
                          <a:rPr lang="en-US" altLang="zh-CN" b="0" i="1" smtClean="0">
                            <a:solidFill>
                              <a:schemeClr val="accent1">
                                <a:lumMod val="75000"/>
                              </a:schemeClr>
                            </a:solidFill>
                            <a:latin typeface="Cambria Math" panose="02040503050406030204" pitchFamily="18" charset="0"/>
                            <a:cs typeface="+mn-ea"/>
                          </a:rPr>
                        </m:ctrlPr>
                      </m:sSupPr>
                      <m:e>
                        <m:r>
                          <a:rPr lang="en-US" altLang="zh-CN" b="0" i="1" smtClean="0">
                            <a:solidFill>
                              <a:schemeClr val="accent1">
                                <a:lumMod val="75000"/>
                              </a:schemeClr>
                            </a:solidFill>
                            <a:latin typeface="Cambria Math" panose="02040503050406030204" pitchFamily="18" charset="0"/>
                            <a:cs typeface="+mn-ea"/>
                          </a:rPr>
                          <m:t>𝑒</m:t>
                        </m:r>
                      </m:e>
                      <m:sup>
                        <m:r>
                          <a:rPr lang="en-US" altLang="zh-CN" b="0" i="1" smtClean="0">
                            <a:solidFill>
                              <a:schemeClr val="accent1">
                                <a:lumMod val="75000"/>
                              </a:schemeClr>
                            </a:solidFill>
                            <a:latin typeface="Cambria Math" panose="02040503050406030204" pitchFamily="18" charset="0"/>
                            <a:cs typeface="+mn-ea"/>
                          </a:rPr>
                          <m:t>−</m:t>
                        </m:r>
                        <m:r>
                          <a:rPr lang="en-US" altLang="zh-CN" b="0" i="1" smtClean="0">
                            <a:solidFill>
                              <a:schemeClr val="accent1">
                                <a:lumMod val="75000"/>
                              </a:schemeClr>
                            </a:solidFill>
                            <a:latin typeface="Cambria Math" panose="02040503050406030204" pitchFamily="18" charset="0"/>
                            <a:cs typeface="+mn-ea"/>
                          </a:rPr>
                          <m:t>𝛼</m:t>
                        </m:r>
                        <m:r>
                          <a:rPr lang="en-US" altLang="zh-CN" b="0" i="1" smtClean="0">
                            <a:solidFill>
                              <a:schemeClr val="accent1">
                                <a:lumMod val="75000"/>
                              </a:schemeClr>
                            </a:solidFill>
                            <a:latin typeface="Cambria Math" panose="02040503050406030204" pitchFamily="18" charset="0"/>
                            <a:cs typeface="+mn-ea"/>
                          </a:rPr>
                          <m:t>𝑘</m:t>
                        </m:r>
                      </m:sup>
                    </m:sSup>
                    <m:r>
                      <a:rPr lang="en-US" altLang="zh-CN" b="0" i="1" smtClean="0">
                        <a:solidFill>
                          <a:schemeClr val="accent1">
                            <a:lumMod val="75000"/>
                          </a:schemeClr>
                        </a:solidFill>
                        <a:latin typeface="Cambria Math" panose="02040503050406030204" pitchFamily="18" charset="0"/>
                        <a:cs typeface="+mn-ea"/>
                      </a:rPr>
                      <m:t>+</m:t>
                    </m:r>
                    <m:f>
                      <m:fPr>
                        <m:ctrlPr>
                          <a:rPr lang="en-US" altLang="zh-CN" b="0" i="1" smtClean="0">
                            <a:solidFill>
                              <a:schemeClr val="accent1">
                                <a:lumMod val="75000"/>
                              </a:schemeClr>
                            </a:solidFill>
                            <a:latin typeface="Cambria Math" panose="02040503050406030204" pitchFamily="18" charset="0"/>
                            <a:cs typeface="+mn-ea"/>
                          </a:rPr>
                        </m:ctrlPr>
                      </m:fPr>
                      <m:num>
                        <m:r>
                          <a:rPr lang="en-US" altLang="zh-CN" b="0" i="1" smtClean="0">
                            <a:solidFill>
                              <a:schemeClr val="accent1">
                                <a:lumMod val="75000"/>
                              </a:schemeClr>
                            </a:solidFill>
                            <a:latin typeface="Cambria Math" panose="02040503050406030204" pitchFamily="18" charset="0"/>
                            <a:cs typeface="+mn-ea"/>
                          </a:rPr>
                          <m:t>𝜇</m:t>
                        </m:r>
                      </m:num>
                      <m:den>
                        <m:r>
                          <a:rPr lang="en-US" altLang="zh-CN" b="0" i="1" smtClean="0">
                            <a:solidFill>
                              <a:schemeClr val="accent1">
                                <a:lumMod val="75000"/>
                              </a:schemeClr>
                            </a:solidFill>
                            <a:latin typeface="Cambria Math" panose="02040503050406030204" pitchFamily="18" charset="0"/>
                            <a:cs typeface="+mn-ea"/>
                          </a:rPr>
                          <m:t>𝛼</m:t>
                        </m:r>
                      </m:den>
                    </m:f>
                    <m:r>
                      <a:rPr lang="en-US" altLang="zh-CN" b="0" i="1" smtClean="0">
                        <a:solidFill>
                          <a:schemeClr val="accent1">
                            <a:lumMod val="75000"/>
                          </a:schemeClr>
                        </a:solidFill>
                        <a:latin typeface="Cambria Math" panose="02040503050406030204" pitchFamily="18" charset="0"/>
                        <a:cs typeface="+mn-ea"/>
                      </a:rPr>
                      <m:t>.</m:t>
                    </m:r>
                    <m:r>
                      <a:rPr lang="en-US" altLang="zh-CN" b="0" i="1" smtClean="0">
                        <a:solidFill>
                          <a:schemeClr val="accent1">
                            <a:lumMod val="75000"/>
                          </a:schemeClr>
                        </a:solidFill>
                        <a:latin typeface="Cambria Math" panose="02040503050406030204" pitchFamily="18" charset="0"/>
                        <a:cs typeface="+mn-ea"/>
                      </a:rPr>
                      <m:t>𝑘</m:t>
                    </m:r>
                    <m:r>
                      <a:rPr lang="en-US" altLang="zh-CN" b="0" i="1" smtClean="0">
                        <a:solidFill>
                          <a:schemeClr val="accent1">
                            <a:lumMod val="75000"/>
                          </a:schemeClr>
                        </a:solidFill>
                        <a:latin typeface="Cambria Math" panose="02040503050406030204" pitchFamily="18" charset="0"/>
                        <a:cs typeface="+mn-ea"/>
                      </a:rPr>
                      <m:t>=1,2,…,</m:t>
                    </m:r>
                    <m:r>
                      <a:rPr lang="en-US" altLang="zh-CN" b="0" i="1" smtClean="0">
                        <a:solidFill>
                          <a:schemeClr val="accent1">
                            <a:lumMod val="75000"/>
                          </a:schemeClr>
                        </a:solidFill>
                        <a:latin typeface="Cambria Math" panose="02040503050406030204" pitchFamily="18" charset="0"/>
                        <a:cs typeface="+mn-ea"/>
                      </a:rPr>
                      <m:t>𝑛</m:t>
                    </m:r>
                  </m:oMath>
                </a14:m>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en-US" altLang="zh-CN" dirty="0">
                    <a:solidFill>
                      <a:schemeClr val="accent1">
                        <a:lumMod val="75000"/>
                      </a:schemeClr>
                    </a:solidFill>
                    <a:latin typeface="黑体" panose="02010609060101010101" pitchFamily="49" charset="-122"/>
                    <a:ea typeface="黑体" panose="02010609060101010101" pitchFamily="49" charset="-122"/>
                    <a:cs typeface="+mn-ea"/>
                  </a:rPr>
                  <a:t>5.</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设原始的序列为严格的指数序列，即：</a:t>
                </a:r>
                <a14:m>
                  <m:oMath xmlns:m="http://schemas.openxmlformats.org/officeDocument/2006/math">
                    <m:sSup>
                      <m:sSup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𝑥</m:t>
                        </m:r>
                      </m:e>
                      <m:sup>
                        <m:d>
                          <m:d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0</m:t>
                            </m:r>
                          </m:e>
                        </m:d>
                      </m:sup>
                    </m:sSup>
                    <m:d>
                      <m:d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𝑘</m:t>
                        </m:r>
                      </m:e>
                    </m:d>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𝐴</m:t>
                    </m:r>
                    <m:sSup>
                      <m:sSup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𝑒</m:t>
                        </m:r>
                      </m:e>
                      <m:sup>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𝛼</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𝑡</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−1)</m:t>
                        </m:r>
                      </m:sup>
                    </m:sSup>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𝑘</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=1,2,…,</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𝑛</m:t>
                    </m:r>
                  </m:oMath>
                </a14:m>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en-US" altLang="zh-CN" dirty="0">
                    <a:solidFill>
                      <a:schemeClr val="accent1">
                        <a:lumMod val="75000"/>
                      </a:schemeClr>
                    </a:solidFill>
                    <a:latin typeface="黑体" panose="02010609060101010101" pitchFamily="49" charset="-122"/>
                    <a:ea typeface="黑体" panose="02010609060101010101" pitchFamily="49" charset="-122"/>
                    <a:cs typeface="+mn-ea"/>
                  </a:rPr>
                  <a:t>6.</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则该序列进行一次累加生成序列为：</a:t>
                </a:r>
                <a14:m>
                  <m:oMath xmlns:m="http://schemas.openxmlformats.org/officeDocument/2006/math">
                    <m:sSup>
                      <m:sSupPr>
                        <m:ctrlPr>
                          <a:rPr lang="en-US" altLang="zh-CN" i="1">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i="1">
                            <a:solidFill>
                              <a:schemeClr val="accent1">
                                <a:lumMod val="75000"/>
                              </a:schemeClr>
                            </a:solidFill>
                            <a:latin typeface="Cambria Math" panose="02040503050406030204" pitchFamily="18" charset="0"/>
                            <a:ea typeface="黑体" panose="02010609060101010101" pitchFamily="49" charset="-122"/>
                            <a:cs typeface="+mn-ea"/>
                          </a:rPr>
                          <m:t>𝑥</m:t>
                        </m:r>
                      </m:e>
                      <m:sup>
                        <m:d>
                          <m:dPr>
                            <m:ctrlPr>
                              <a:rPr lang="en-US" altLang="zh-CN" i="1">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1</m:t>
                            </m:r>
                          </m:e>
                        </m:d>
                      </m:sup>
                    </m:sSup>
                    <m:d>
                      <m:dPr>
                        <m:ctrlPr>
                          <a:rPr lang="en-US" altLang="zh-CN" i="1">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i="1">
                            <a:solidFill>
                              <a:schemeClr val="accent1">
                                <a:lumMod val="75000"/>
                              </a:schemeClr>
                            </a:solidFill>
                            <a:latin typeface="Cambria Math" panose="02040503050406030204" pitchFamily="18" charset="0"/>
                            <a:ea typeface="黑体" panose="02010609060101010101" pitchFamily="49" charset="-122"/>
                            <a:cs typeface="+mn-ea"/>
                          </a:rPr>
                          <m:t>𝑘</m:t>
                        </m:r>
                      </m:e>
                    </m:d>
                    <m:r>
                      <a:rPr lang="en-US" altLang="zh-CN" i="1">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i="1">
                        <a:solidFill>
                          <a:schemeClr val="accent1">
                            <a:lumMod val="75000"/>
                          </a:schemeClr>
                        </a:solidFill>
                        <a:latin typeface="Cambria Math" panose="02040503050406030204" pitchFamily="18" charset="0"/>
                        <a:ea typeface="黑体" panose="02010609060101010101" pitchFamily="49" charset="-122"/>
                        <a:cs typeface="+mn-ea"/>
                      </a:rPr>
                      <m:t>𝐴</m:t>
                    </m:r>
                    <m:f>
                      <m:f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fPr>
                      <m:num>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1−</m:t>
                        </m:r>
                        <m:sSup>
                          <m:sSup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𝑒</m:t>
                            </m:r>
                          </m:e>
                          <m:sup>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𝛼</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𝑘</m:t>
                            </m:r>
                          </m:sup>
                        </m:sSup>
                      </m:num>
                      <m:den>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1−</m:t>
                        </m:r>
                        <m:sSup>
                          <m:sSup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𝑒</m:t>
                            </m:r>
                          </m:e>
                          <m:sup>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𝛼</m:t>
                            </m:r>
                          </m:sup>
                        </m:sSup>
                      </m:den>
                    </m:f>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 </m:t>
                    </m:r>
                    <m:r>
                      <a:rPr lang="en-US" altLang="zh-CN" i="1">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i="1">
                        <a:solidFill>
                          <a:schemeClr val="accent1">
                            <a:lumMod val="75000"/>
                          </a:schemeClr>
                        </a:solidFill>
                        <a:latin typeface="Cambria Math" panose="02040503050406030204" pitchFamily="18" charset="0"/>
                        <a:ea typeface="黑体" panose="02010609060101010101" pitchFamily="49" charset="-122"/>
                        <a:cs typeface="+mn-ea"/>
                      </a:rPr>
                      <m:t>𝑘</m:t>
                    </m:r>
                    <m:r>
                      <a:rPr lang="en-US" altLang="zh-CN" i="1">
                        <a:solidFill>
                          <a:schemeClr val="accent1">
                            <a:lumMod val="75000"/>
                          </a:schemeClr>
                        </a:solidFill>
                        <a:latin typeface="Cambria Math" panose="02040503050406030204" pitchFamily="18" charset="0"/>
                        <a:ea typeface="黑体" panose="02010609060101010101" pitchFamily="49" charset="-122"/>
                        <a:cs typeface="+mn-ea"/>
                      </a:rPr>
                      <m:t>=1,2,…,</m:t>
                    </m:r>
                    <m:r>
                      <a:rPr lang="en-US" altLang="zh-CN" i="1">
                        <a:solidFill>
                          <a:schemeClr val="accent1">
                            <a:lumMod val="75000"/>
                          </a:schemeClr>
                        </a:solidFill>
                        <a:latin typeface="Cambria Math" panose="02040503050406030204" pitchFamily="18" charset="0"/>
                        <a:ea typeface="黑体" panose="02010609060101010101" pitchFamily="49" charset="-122"/>
                        <a:cs typeface="+mn-ea"/>
                      </a:rPr>
                      <m:t>𝑛</m:t>
                    </m:r>
                  </m:oMath>
                </a14:m>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en-US" altLang="zh-CN" dirty="0">
                    <a:solidFill>
                      <a:schemeClr val="accent1">
                        <a:lumMod val="75000"/>
                      </a:schemeClr>
                    </a:solidFill>
                    <a:latin typeface="黑体" panose="02010609060101010101" pitchFamily="49" charset="-122"/>
                    <a:ea typeface="黑体" panose="02010609060101010101" pitchFamily="49" charset="-122"/>
                    <a:cs typeface="+mn-ea"/>
                  </a:rPr>
                  <a:t>7.</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由</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GM(1,1)</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模型求解可得：</a:t>
                </a:r>
                <a14:m>
                  <m:oMath xmlns:m="http://schemas.openxmlformats.org/officeDocument/2006/math">
                    <m:sSup>
                      <m:sSupPr>
                        <m:ctrlPr>
                          <a:rPr lang="en-US" altLang="zh-CN" b="0" i="1" smtClean="0">
                            <a:solidFill>
                              <a:schemeClr val="accent1">
                                <a:lumMod val="75000"/>
                              </a:schemeClr>
                            </a:solidFill>
                            <a:latin typeface="Cambria Math" panose="02040503050406030204" pitchFamily="18" charset="0"/>
                            <a:cs typeface="+mn-ea"/>
                          </a:rPr>
                        </m:ctrlPr>
                      </m:sSupPr>
                      <m:e>
                        <m:acc>
                          <m:accPr>
                            <m:chr m:val="̂"/>
                            <m:ctrlPr>
                              <a:rPr lang="zh-CN" altLang="en-US" i="1" smtClean="0">
                                <a:solidFill>
                                  <a:schemeClr val="accent1">
                                    <a:lumMod val="75000"/>
                                  </a:schemeClr>
                                </a:solidFill>
                                <a:latin typeface="Cambria Math" panose="02040503050406030204" pitchFamily="18" charset="0"/>
                                <a:cs typeface="+mn-ea"/>
                              </a:rPr>
                            </m:ctrlPr>
                          </m:accPr>
                          <m:e>
                            <m:r>
                              <a:rPr lang="zh-CN" altLang="en-US" i="1" smtClean="0">
                                <a:solidFill>
                                  <a:schemeClr val="accent1">
                                    <a:lumMod val="75000"/>
                                  </a:schemeClr>
                                </a:solidFill>
                                <a:latin typeface="Cambria Math" panose="02040503050406030204" pitchFamily="18" charset="0"/>
                                <a:cs typeface="+mn-ea"/>
                              </a:rPr>
                              <m:t>𝑥</m:t>
                            </m:r>
                          </m:e>
                        </m:acc>
                      </m:e>
                      <m:sup>
                        <m:d>
                          <m:dPr>
                            <m:ctrlPr>
                              <a:rPr lang="en-US" altLang="zh-CN" b="0" i="1" smtClean="0">
                                <a:solidFill>
                                  <a:schemeClr val="accent1">
                                    <a:lumMod val="75000"/>
                                  </a:schemeClr>
                                </a:solidFill>
                                <a:latin typeface="Cambria Math" panose="02040503050406030204" pitchFamily="18" charset="0"/>
                                <a:cs typeface="+mn-ea"/>
                              </a:rPr>
                            </m:ctrlPr>
                          </m:dPr>
                          <m:e>
                            <m:r>
                              <a:rPr lang="en-US" altLang="zh-CN" b="0" i="1" smtClean="0">
                                <a:solidFill>
                                  <a:schemeClr val="accent1">
                                    <a:lumMod val="75000"/>
                                  </a:schemeClr>
                                </a:solidFill>
                                <a:latin typeface="Cambria Math" panose="02040503050406030204" pitchFamily="18" charset="0"/>
                                <a:cs typeface="+mn-ea"/>
                              </a:rPr>
                              <m:t>0</m:t>
                            </m:r>
                          </m:e>
                        </m:d>
                      </m:sup>
                    </m:sSup>
                    <m:d>
                      <m:dPr>
                        <m:ctrlPr>
                          <a:rPr lang="en-US" altLang="zh-CN" b="0" i="1" smtClean="0">
                            <a:solidFill>
                              <a:schemeClr val="accent1">
                                <a:lumMod val="75000"/>
                              </a:schemeClr>
                            </a:solidFill>
                            <a:latin typeface="Cambria Math" panose="02040503050406030204" pitchFamily="18" charset="0"/>
                            <a:cs typeface="+mn-ea"/>
                          </a:rPr>
                        </m:ctrlPr>
                      </m:dPr>
                      <m:e>
                        <m:r>
                          <a:rPr lang="en-US" altLang="zh-CN" b="0" i="1" smtClean="0">
                            <a:solidFill>
                              <a:schemeClr val="accent1">
                                <a:lumMod val="75000"/>
                              </a:schemeClr>
                            </a:solidFill>
                            <a:latin typeface="Cambria Math" panose="02040503050406030204" pitchFamily="18" charset="0"/>
                            <a:cs typeface="+mn-ea"/>
                          </a:rPr>
                          <m:t>1</m:t>
                        </m:r>
                      </m:e>
                    </m:d>
                    <m:r>
                      <a:rPr lang="en-US" altLang="zh-CN" b="0" i="1" smtClean="0">
                        <a:solidFill>
                          <a:schemeClr val="accent1">
                            <a:lumMod val="75000"/>
                          </a:schemeClr>
                        </a:solidFill>
                        <a:latin typeface="Cambria Math" panose="02040503050406030204" pitchFamily="18" charset="0"/>
                        <a:cs typeface="+mn-ea"/>
                      </a:rPr>
                      <m:t>=</m:t>
                    </m:r>
                    <m:r>
                      <a:rPr lang="en-US" altLang="zh-CN" b="0" i="1" smtClean="0">
                        <a:solidFill>
                          <a:schemeClr val="accent1">
                            <a:lumMod val="75000"/>
                          </a:schemeClr>
                        </a:solidFill>
                        <a:latin typeface="Cambria Math" panose="02040503050406030204" pitchFamily="18" charset="0"/>
                        <a:cs typeface="+mn-ea"/>
                      </a:rPr>
                      <m:t>𝐴</m:t>
                    </m:r>
                    <m:sSup>
                      <m:sSupPr>
                        <m:ctrlPr>
                          <a:rPr lang="en-US" altLang="zh-CN" i="1">
                            <a:solidFill>
                              <a:schemeClr val="accent1">
                                <a:lumMod val="75000"/>
                              </a:schemeClr>
                            </a:solidFill>
                            <a:latin typeface="Cambria Math" panose="02040503050406030204" pitchFamily="18" charset="0"/>
                            <a:cs typeface="+mn-ea"/>
                          </a:rPr>
                        </m:ctrlPr>
                      </m:sSupPr>
                      <m:e>
                        <m:r>
                          <a:rPr lang="en-US" altLang="zh-CN" b="0" i="1" smtClean="0">
                            <a:solidFill>
                              <a:schemeClr val="accent1">
                                <a:lumMod val="75000"/>
                              </a:schemeClr>
                            </a:solidFill>
                            <a:latin typeface="Cambria Math" panose="02040503050406030204" pitchFamily="18" charset="0"/>
                            <a:cs typeface="+mn-ea"/>
                          </a:rPr>
                          <m:t>  </m:t>
                        </m:r>
                        <m:acc>
                          <m:accPr>
                            <m:chr m:val="̂"/>
                            <m:ctrlPr>
                              <a:rPr lang="zh-CN" altLang="en-US" i="1">
                                <a:solidFill>
                                  <a:schemeClr val="accent1">
                                    <a:lumMod val="75000"/>
                                  </a:schemeClr>
                                </a:solidFill>
                                <a:latin typeface="Cambria Math" panose="02040503050406030204" pitchFamily="18" charset="0"/>
                                <a:cs typeface="+mn-ea"/>
                              </a:rPr>
                            </m:ctrlPr>
                          </m:accPr>
                          <m:e>
                            <m:r>
                              <a:rPr lang="zh-CN" altLang="en-US" i="1">
                                <a:solidFill>
                                  <a:schemeClr val="accent1">
                                    <a:lumMod val="75000"/>
                                  </a:schemeClr>
                                </a:solidFill>
                                <a:latin typeface="Cambria Math" panose="02040503050406030204" pitchFamily="18" charset="0"/>
                                <a:cs typeface="+mn-ea"/>
                              </a:rPr>
                              <m:t>𝑥</m:t>
                            </m:r>
                          </m:e>
                        </m:acc>
                      </m:e>
                      <m:sup>
                        <m:d>
                          <m:dPr>
                            <m:ctrlPr>
                              <a:rPr lang="en-US" altLang="zh-CN" i="1">
                                <a:solidFill>
                                  <a:schemeClr val="accent1">
                                    <a:lumMod val="75000"/>
                                  </a:schemeClr>
                                </a:solidFill>
                                <a:latin typeface="Cambria Math" panose="02040503050406030204" pitchFamily="18" charset="0"/>
                                <a:cs typeface="+mn-ea"/>
                              </a:rPr>
                            </m:ctrlPr>
                          </m:dPr>
                          <m:e>
                            <m:r>
                              <a:rPr lang="en-US" altLang="zh-CN" b="0" i="1" smtClean="0">
                                <a:solidFill>
                                  <a:schemeClr val="accent1">
                                    <a:lumMod val="75000"/>
                                  </a:schemeClr>
                                </a:solidFill>
                                <a:latin typeface="Cambria Math" panose="02040503050406030204" pitchFamily="18" charset="0"/>
                                <a:cs typeface="+mn-ea"/>
                              </a:rPr>
                              <m:t>𝑘</m:t>
                            </m:r>
                          </m:e>
                        </m:d>
                      </m:sup>
                    </m:sSup>
                    <m:r>
                      <a:rPr lang="en-US" altLang="zh-CN" i="1">
                        <a:solidFill>
                          <a:schemeClr val="accent1">
                            <a:lumMod val="75000"/>
                          </a:schemeClr>
                        </a:solidFill>
                        <a:latin typeface="Cambria Math" panose="02040503050406030204" pitchFamily="18" charset="0"/>
                        <a:cs typeface="+mn-ea"/>
                      </a:rPr>
                      <m:t>=</m:t>
                    </m:r>
                    <m:f>
                      <m:fPr>
                        <m:ctrlPr>
                          <a:rPr lang="en-US" altLang="zh-CN" b="0" i="1" smtClean="0">
                            <a:solidFill>
                              <a:schemeClr val="accent1">
                                <a:lumMod val="75000"/>
                              </a:schemeClr>
                            </a:solidFill>
                            <a:latin typeface="Cambria Math" panose="02040503050406030204" pitchFamily="18" charset="0"/>
                            <a:cs typeface="+mn-ea"/>
                          </a:rPr>
                        </m:ctrlPr>
                      </m:fPr>
                      <m:num>
                        <m:r>
                          <a:rPr lang="en-US" altLang="zh-CN" i="1">
                            <a:solidFill>
                              <a:schemeClr val="accent1">
                                <a:lumMod val="75000"/>
                              </a:schemeClr>
                            </a:solidFill>
                            <a:latin typeface="Cambria Math" panose="02040503050406030204" pitchFamily="18" charset="0"/>
                            <a:cs typeface="+mn-ea"/>
                          </a:rPr>
                          <m:t>𝐴</m:t>
                        </m:r>
                        <m:sSup>
                          <m:sSupPr>
                            <m:ctrlPr>
                              <a:rPr lang="en-US" altLang="zh-CN" b="0" i="1" smtClean="0">
                                <a:solidFill>
                                  <a:schemeClr val="accent1">
                                    <a:lumMod val="75000"/>
                                  </a:schemeClr>
                                </a:solidFill>
                                <a:latin typeface="Cambria Math" panose="02040503050406030204" pitchFamily="18" charset="0"/>
                                <a:cs typeface="+mn-ea"/>
                              </a:rPr>
                            </m:ctrlPr>
                          </m:sSupPr>
                          <m:e>
                            <m:r>
                              <a:rPr lang="en-US" altLang="zh-CN" b="0" i="1" smtClean="0">
                                <a:solidFill>
                                  <a:schemeClr val="accent1">
                                    <a:lumMod val="75000"/>
                                  </a:schemeClr>
                                </a:solidFill>
                                <a:latin typeface="Cambria Math" panose="02040503050406030204" pitchFamily="18" charset="0"/>
                                <a:cs typeface="+mn-ea"/>
                              </a:rPr>
                              <m:t>𝑒</m:t>
                            </m:r>
                          </m:e>
                          <m:sup>
                            <m:r>
                              <a:rPr lang="en-US" altLang="zh-CN" b="0" i="1" smtClean="0">
                                <a:solidFill>
                                  <a:schemeClr val="accent1">
                                    <a:lumMod val="75000"/>
                                  </a:schemeClr>
                                </a:solidFill>
                                <a:latin typeface="Cambria Math" panose="02040503050406030204" pitchFamily="18" charset="0"/>
                                <a:cs typeface="+mn-ea"/>
                              </a:rPr>
                              <m:t>𝛼</m:t>
                            </m:r>
                          </m:sup>
                        </m:sSup>
                        <m:r>
                          <a:rPr lang="en-US" altLang="zh-CN" b="0" i="1" smtClean="0">
                            <a:solidFill>
                              <a:schemeClr val="accent1">
                                <a:lumMod val="75000"/>
                              </a:schemeClr>
                            </a:solidFill>
                            <a:latin typeface="Cambria Math" panose="02040503050406030204" pitchFamily="18" charset="0"/>
                            <a:cs typeface="+mn-ea"/>
                          </a:rPr>
                          <m:t>(1−</m:t>
                        </m:r>
                        <m:sSup>
                          <m:sSupPr>
                            <m:ctrlPr>
                              <a:rPr lang="en-US" altLang="zh-CN" b="0" i="1" smtClean="0">
                                <a:solidFill>
                                  <a:schemeClr val="accent1">
                                    <a:lumMod val="75000"/>
                                  </a:schemeClr>
                                </a:solidFill>
                                <a:latin typeface="Cambria Math" panose="02040503050406030204" pitchFamily="18" charset="0"/>
                                <a:cs typeface="+mn-ea"/>
                              </a:rPr>
                            </m:ctrlPr>
                          </m:sSupPr>
                          <m:e>
                            <m:r>
                              <a:rPr lang="en-US" altLang="zh-CN" b="0" i="1" smtClean="0">
                                <a:solidFill>
                                  <a:schemeClr val="accent1">
                                    <a:lumMod val="75000"/>
                                  </a:schemeClr>
                                </a:solidFill>
                                <a:latin typeface="Cambria Math" panose="02040503050406030204" pitchFamily="18" charset="0"/>
                                <a:cs typeface="+mn-ea"/>
                              </a:rPr>
                              <m:t>𝑒</m:t>
                            </m:r>
                          </m:e>
                          <m:sup>
                            <m:r>
                              <a:rPr lang="en-US" altLang="zh-CN" b="0" i="1" smtClean="0">
                                <a:solidFill>
                                  <a:schemeClr val="accent1">
                                    <a:lumMod val="75000"/>
                                  </a:schemeClr>
                                </a:solidFill>
                                <a:latin typeface="Cambria Math" panose="02040503050406030204" pitchFamily="18" charset="0"/>
                                <a:cs typeface="+mn-ea"/>
                              </a:rPr>
                              <m:t>𝛼</m:t>
                            </m:r>
                          </m:sup>
                        </m:sSup>
                        <m:r>
                          <a:rPr lang="en-US" altLang="zh-CN" b="0" i="1" smtClean="0">
                            <a:solidFill>
                              <a:schemeClr val="accent1">
                                <a:lumMod val="75000"/>
                              </a:schemeClr>
                            </a:solidFill>
                            <a:latin typeface="Cambria Math" panose="02040503050406030204" pitchFamily="18" charset="0"/>
                            <a:cs typeface="+mn-ea"/>
                          </a:rPr>
                          <m:t>)</m:t>
                        </m:r>
                      </m:num>
                      <m:den>
                        <m:r>
                          <a:rPr lang="en-US" altLang="zh-CN" b="0" i="1" smtClean="0">
                            <a:solidFill>
                              <a:schemeClr val="accent1">
                                <a:lumMod val="75000"/>
                              </a:schemeClr>
                            </a:solidFill>
                            <a:latin typeface="Cambria Math" panose="02040503050406030204" pitchFamily="18" charset="0"/>
                            <a:cs typeface="+mn-ea"/>
                          </a:rPr>
                          <m:t>1−</m:t>
                        </m:r>
                        <m:sSup>
                          <m:sSupPr>
                            <m:ctrlPr>
                              <a:rPr lang="en-US" altLang="zh-CN" b="0" i="1" smtClean="0">
                                <a:solidFill>
                                  <a:schemeClr val="accent1">
                                    <a:lumMod val="75000"/>
                                  </a:schemeClr>
                                </a:solidFill>
                                <a:latin typeface="Cambria Math" panose="02040503050406030204" pitchFamily="18" charset="0"/>
                                <a:cs typeface="+mn-ea"/>
                              </a:rPr>
                            </m:ctrlPr>
                          </m:sSupPr>
                          <m:e>
                            <m:r>
                              <a:rPr lang="en-US" altLang="zh-CN" b="0" i="1" smtClean="0">
                                <a:solidFill>
                                  <a:schemeClr val="accent1">
                                    <a:lumMod val="75000"/>
                                  </a:schemeClr>
                                </a:solidFill>
                                <a:latin typeface="Cambria Math" panose="02040503050406030204" pitchFamily="18" charset="0"/>
                                <a:cs typeface="+mn-ea"/>
                              </a:rPr>
                              <m:t>𝑒</m:t>
                            </m:r>
                          </m:e>
                          <m:sup>
                            <m:r>
                              <a:rPr lang="en-US" altLang="zh-CN" b="0" i="1" smtClean="0">
                                <a:solidFill>
                                  <a:schemeClr val="accent1">
                                    <a:lumMod val="75000"/>
                                  </a:schemeClr>
                                </a:solidFill>
                                <a:latin typeface="Cambria Math" panose="02040503050406030204" pitchFamily="18" charset="0"/>
                                <a:cs typeface="+mn-ea"/>
                              </a:rPr>
                              <m:t>𝛼</m:t>
                            </m:r>
                          </m:sup>
                        </m:sSup>
                      </m:den>
                    </m:f>
                    <m:r>
                      <a:rPr lang="en-US" altLang="zh-CN" b="0" i="1" smtClean="0">
                        <a:solidFill>
                          <a:schemeClr val="accent1">
                            <a:lumMod val="75000"/>
                          </a:schemeClr>
                        </a:solidFill>
                        <a:latin typeface="Cambria Math" panose="02040503050406030204" pitchFamily="18" charset="0"/>
                        <a:cs typeface="+mn-ea"/>
                      </a:rPr>
                      <m:t>∗</m:t>
                    </m:r>
                    <m:sSup>
                      <m:sSupPr>
                        <m:ctrlPr>
                          <a:rPr lang="en-US" altLang="zh-CN" b="0" i="1" smtClean="0">
                            <a:solidFill>
                              <a:schemeClr val="accent1">
                                <a:lumMod val="75000"/>
                              </a:schemeClr>
                            </a:solidFill>
                            <a:latin typeface="Cambria Math" panose="02040503050406030204" pitchFamily="18" charset="0"/>
                            <a:cs typeface="+mn-ea"/>
                          </a:rPr>
                        </m:ctrlPr>
                      </m:sSupPr>
                      <m:e>
                        <m:r>
                          <a:rPr lang="en-US" altLang="zh-CN" b="0" i="1" smtClean="0">
                            <a:solidFill>
                              <a:schemeClr val="accent1">
                                <a:lumMod val="75000"/>
                              </a:schemeClr>
                            </a:solidFill>
                            <a:latin typeface="Cambria Math" panose="02040503050406030204" pitchFamily="18" charset="0"/>
                            <a:cs typeface="+mn-ea"/>
                          </a:rPr>
                          <m:t>𝑒</m:t>
                        </m:r>
                      </m:e>
                      <m:sup>
                        <m:r>
                          <a:rPr lang="en-US" altLang="zh-CN" b="0" i="1" smtClean="0">
                            <a:solidFill>
                              <a:schemeClr val="accent1">
                                <a:lumMod val="75000"/>
                              </a:schemeClr>
                            </a:solidFill>
                            <a:latin typeface="Cambria Math" panose="02040503050406030204" pitchFamily="18" charset="0"/>
                            <a:cs typeface="+mn-ea"/>
                          </a:rPr>
                          <m:t>−</m:t>
                        </m:r>
                        <m:r>
                          <a:rPr lang="en-US" altLang="zh-CN" b="0" i="1" smtClean="0">
                            <a:solidFill>
                              <a:schemeClr val="accent1">
                                <a:lumMod val="75000"/>
                              </a:schemeClr>
                            </a:solidFill>
                            <a:latin typeface="Cambria Math" panose="02040503050406030204" pitchFamily="18" charset="0"/>
                            <a:cs typeface="+mn-ea"/>
                          </a:rPr>
                          <m:t>𝛼</m:t>
                        </m:r>
                        <m:d>
                          <m:dPr>
                            <m:ctrlPr>
                              <a:rPr lang="en-US" altLang="zh-CN" b="0" i="1" smtClean="0">
                                <a:solidFill>
                                  <a:schemeClr val="accent1">
                                    <a:lumMod val="75000"/>
                                  </a:schemeClr>
                                </a:solidFill>
                                <a:latin typeface="Cambria Math" panose="02040503050406030204" pitchFamily="18" charset="0"/>
                                <a:cs typeface="+mn-ea"/>
                              </a:rPr>
                            </m:ctrlPr>
                          </m:dPr>
                          <m:e>
                            <m:r>
                              <a:rPr lang="en-US" altLang="zh-CN" b="0" i="1" smtClean="0">
                                <a:solidFill>
                                  <a:schemeClr val="accent1">
                                    <a:lumMod val="75000"/>
                                  </a:schemeClr>
                                </a:solidFill>
                                <a:latin typeface="Cambria Math" panose="02040503050406030204" pitchFamily="18" charset="0"/>
                                <a:cs typeface="+mn-ea"/>
                              </a:rPr>
                              <m:t>𝑘</m:t>
                            </m:r>
                            <m:r>
                              <a:rPr lang="en-US" altLang="zh-CN" b="0" i="1" smtClean="0">
                                <a:solidFill>
                                  <a:schemeClr val="accent1">
                                    <a:lumMod val="75000"/>
                                  </a:schemeClr>
                                </a:solidFill>
                                <a:latin typeface="Cambria Math" panose="02040503050406030204" pitchFamily="18" charset="0"/>
                                <a:cs typeface="+mn-ea"/>
                              </a:rPr>
                              <m:t>−1</m:t>
                            </m:r>
                          </m:e>
                        </m:d>
                      </m:sup>
                    </m:sSup>
                    <m:r>
                      <a:rPr lang="en-US" altLang="zh-CN" b="0" i="1" smtClean="0">
                        <a:solidFill>
                          <a:schemeClr val="accent1">
                            <a:lumMod val="75000"/>
                          </a:schemeClr>
                        </a:solidFill>
                        <a:latin typeface="Cambria Math" panose="02040503050406030204" pitchFamily="18" charset="0"/>
                        <a:cs typeface="+mn-ea"/>
                      </a:rPr>
                      <m:t>,</m:t>
                    </m:r>
                    <m:r>
                      <a:rPr lang="en-US" altLang="zh-CN" b="0" i="1" smtClean="0">
                        <a:solidFill>
                          <a:schemeClr val="accent1">
                            <a:lumMod val="75000"/>
                          </a:schemeClr>
                        </a:solidFill>
                        <a:latin typeface="Cambria Math" panose="02040503050406030204" pitchFamily="18" charset="0"/>
                        <a:cs typeface="+mn-ea"/>
                      </a:rPr>
                      <m:t>𝑘</m:t>
                    </m:r>
                    <m:r>
                      <a:rPr lang="en-US" altLang="zh-CN" b="0" i="1" smtClean="0">
                        <a:solidFill>
                          <a:schemeClr val="accent1">
                            <a:lumMod val="75000"/>
                          </a:schemeClr>
                        </a:solidFill>
                        <a:latin typeface="Cambria Math" panose="02040503050406030204" pitchFamily="18" charset="0"/>
                        <a:cs typeface="+mn-ea"/>
                      </a:rPr>
                      <m:t>=2,3,…,</m:t>
                    </m:r>
                    <m:r>
                      <a:rPr lang="en-US" altLang="zh-CN" b="0" i="1" smtClean="0">
                        <a:solidFill>
                          <a:schemeClr val="accent1">
                            <a:lumMod val="75000"/>
                          </a:schemeClr>
                        </a:solidFill>
                        <a:latin typeface="Cambria Math" panose="02040503050406030204" pitchFamily="18" charset="0"/>
                        <a:cs typeface="+mn-ea"/>
                      </a:rPr>
                      <m:t>𝑛</m:t>
                    </m:r>
                  </m:oMath>
                </a14:m>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p:sp>
            <p:nvSpPr>
              <p:cNvPr id="9" name="矩形 8">
                <a:extLst>
                  <a:ext uri="{FF2B5EF4-FFF2-40B4-BE49-F238E27FC236}">
                    <a16:creationId xmlns:a16="http://schemas.microsoft.com/office/drawing/2014/main" id="{4AEA9F37-20DF-4A36-BFB2-63E73DAFAADC}"/>
                  </a:ext>
                </a:extLst>
              </p:cNvPr>
              <p:cNvSpPr>
                <a:spLocks noRot="1" noChangeAspect="1" noMove="1" noResize="1" noEditPoints="1" noAdjustHandles="1" noChangeArrowheads="1" noChangeShapeType="1" noTextEdit="1"/>
              </p:cNvSpPr>
              <p:nvPr/>
            </p:nvSpPr>
            <p:spPr>
              <a:xfrm>
                <a:off x="2252911" y="1202822"/>
                <a:ext cx="10153128" cy="3967368"/>
              </a:xfrm>
              <a:prstGeom prst="rect">
                <a:avLst/>
              </a:prstGeom>
              <a:blipFill>
                <a:blip r:embed="rId3"/>
                <a:stretch>
                  <a:fillRect l="-541" t="-4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2090392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建立模型：横向评估模型</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a:extLst>
              <a:ext uri="{FF2B5EF4-FFF2-40B4-BE49-F238E27FC236}">
                <a16:creationId xmlns:a16="http://schemas.microsoft.com/office/drawing/2014/main" id="{4AEA9F37-20DF-4A36-BFB2-63E73DAFAADC}"/>
              </a:ext>
            </a:extLst>
          </p:cNvPr>
          <p:cNvSpPr/>
          <p:nvPr/>
        </p:nvSpPr>
        <p:spPr>
          <a:xfrm>
            <a:off x="2206134" y="1186865"/>
            <a:ext cx="10153128" cy="380553"/>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预测模型求解：首先，获取影响经济因子的二级指标</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p:pic>
        <p:nvPicPr>
          <p:cNvPr id="2" name="图片 1">
            <a:extLst>
              <a:ext uri="{FF2B5EF4-FFF2-40B4-BE49-F238E27FC236}">
                <a16:creationId xmlns:a16="http://schemas.microsoft.com/office/drawing/2014/main" id="{4E990A3F-7E50-433C-BDD4-678F12C0EDF5}"/>
              </a:ext>
            </a:extLst>
          </p:cNvPr>
          <p:cNvPicPr>
            <a:picLocks noChangeAspect="1"/>
          </p:cNvPicPr>
          <p:nvPr/>
        </p:nvPicPr>
        <p:blipFill rotWithShape="1">
          <a:blip r:embed="rId3"/>
          <a:srcRect t="2011"/>
          <a:stretch/>
        </p:blipFill>
        <p:spPr>
          <a:xfrm>
            <a:off x="2138124" y="1718992"/>
            <a:ext cx="8953500" cy="3509374"/>
          </a:xfrm>
          <a:prstGeom prst="rect">
            <a:avLst/>
          </a:prstGeom>
        </p:spPr>
      </p:pic>
    </p:spTree>
    <p:extLst>
      <p:ext uri="{BB962C8B-B14F-4D97-AF65-F5344CB8AC3E}">
        <p14:creationId xmlns:p14="http://schemas.microsoft.com/office/powerpoint/2010/main" val="331641700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建立模型：横向评估模型</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a:extLst>
              <a:ext uri="{FF2B5EF4-FFF2-40B4-BE49-F238E27FC236}">
                <a16:creationId xmlns:a16="http://schemas.microsoft.com/office/drawing/2014/main" id="{4AEA9F37-20DF-4A36-BFB2-63E73DAFAADC}"/>
              </a:ext>
            </a:extLst>
          </p:cNvPr>
          <p:cNvSpPr/>
          <p:nvPr/>
        </p:nvSpPr>
        <p:spPr>
          <a:xfrm>
            <a:off x="2206134" y="1186865"/>
            <a:ext cx="10153128" cy="380553"/>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预测模型求解：然后，使用无偏</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GM(1,1)</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模型求解：</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p:pic>
        <p:nvPicPr>
          <p:cNvPr id="3" name="图片 2">
            <a:extLst>
              <a:ext uri="{FF2B5EF4-FFF2-40B4-BE49-F238E27FC236}">
                <a16:creationId xmlns:a16="http://schemas.microsoft.com/office/drawing/2014/main" id="{8F52ACFE-1DC8-458B-BAB1-DB87174C7D85}"/>
              </a:ext>
            </a:extLst>
          </p:cNvPr>
          <p:cNvPicPr>
            <a:picLocks noChangeAspect="1"/>
          </p:cNvPicPr>
          <p:nvPr/>
        </p:nvPicPr>
        <p:blipFill>
          <a:blip r:embed="rId3"/>
          <a:stretch>
            <a:fillRect/>
          </a:stretch>
        </p:blipFill>
        <p:spPr>
          <a:xfrm>
            <a:off x="2146870" y="1672109"/>
            <a:ext cx="8963025" cy="1257300"/>
          </a:xfrm>
          <a:prstGeom prst="rect">
            <a:avLst/>
          </a:prstGeom>
        </p:spPr>
      </p:pic>
    </p:spTree>
    <p:extLst>
      <p:ext uri="{BB962C8B-B14F-4D97-AF65-F5344CB8AC3E}">
        <p14:creationId xmlns:p14="http://schemas.microsoft.com/office/powerpoint/2010/main" val="1349549229"/>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26"/>
          <p:cNvSpPr/>
          <p:nvPr/>
        </p:nvSpPr>
        <p:spPr>
          <a:xfrm>
            <a:off x="670088" y="2968253"/>
            <a:ext cx="10328729" cy="1491059"/>
          </a:xfrm>
          <a:prstGeom prst="roundRect">
            <a:avLst>
              <a:gd name="adj" fmla="val 0"/>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39" name="TextBox 38"/>
          <p:cNvSpPr txBox="1"/>
          <p:nvPr/>
        </p:nvSpPr>
        <p:spPr>
          <a:xfrm>
            <a:off x="814536" y="3000524"/>
            <a:ext cx="10161073" cy="1482522"/>
          </a:xfrm>
          <a:prstGeom prst="rect">
            <a:avLst/>
          </a:prstGeom>
          <a:noFill/>
        </p:spPr>
        <p:txBody>
          <a:bodyPr wrap="square" lIns="0" tIns="0" rIns="0" bIns="0" rtlCol="0">
            <a:spAutoFit/>
          </a:bodyPr>
          <a:lstStyle/>
          <a:p>
            <a:pPr defTabSz="963930">
              <a:lnSpc>
                <a:spcPct val="120000"/>
              </a:lnSpc>
            </a:pPr>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rPr>
              <a:t>本次课程代码下载地址：</a:t>
            </a:r>
            <a:r>
              <a:rPr lang="en-US" altLang="zh-CN" sz="2800" dirty="0">
                <a:solidFill>
                  <a:schemeClr val="accent1">
                    <a:lumMod val="75000"/>
                  </a:schemeClr>
                </a:solidFill>
                <a:latin typeface="黑体" panose="02010609060101010101" pitchFamily="49" charset="-122"/>
                <a:ea typeface="黑体" panose="02010609060101010101" pitchFamily="49" charset="-122"/>
              </a:rPr>
              <a:t>https://github.com/yooongchun/MatlabCourse/tree/master/Lecture18</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0" name="矩形 93"/>
          <p:cNvSpPr/>
          <p:nvPr/>
        </p:nvSpPr>
        <p:spPr>
          <a:xfrm>
            <a:off x="617121" y="2920788"/>
            <a:ext cx="405001" cy="405001"/>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1" name="矩形 93"/>
          <p:cNvSpPr/>
          <p:nvPr/>
        </p:nvSpPr>
        <p:spPr>
          <a:xfrm rot="10800000">
            <a:off x="10649585" y="4101778"/>
            <a:ext cx="405001" cy="405001"/>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黑体" panose="02010609060101010101" pitchFamily="49" charset="-122"/>
              <a:ea typeface="黑体" panose="02010609060101010101" pitchFamily="49" charset="-122"/>
              <a:cs typeface="+mn-ea"/>
              <a:sym typeface="Arial" panose="020B0604020202020204" pitchFamily="34" charset="0"/>
            </a:endParaRPr>
          </a:p>
        </p:txBody>
      </p:sp>
      <p:grpSp>
        <p:nvGrpSpPr>
          <p:cNvPr id="15" name="组合 14">
            <a:extLst>
              <a:ext uri="{FF2B5EF4-FFF2-40B4-BE49-F238E27FC236}">
                <a16:creationId xmlns:a16="http://schemas.microsoft.com/office/drawing/2014/main" id="{384EDF4D-75FE-6845-9136-A3C2FA54AAA2}"/>
              </a:ext>
            </a:extLst>
          </p:cNvPr>
          <p:cNvGrpSpPr/>
          <p:nvPr/>
        </p:nvGrpSpPr>
        <p:grpSpPr>
          <a:xfrm>
            <a:off x="596727" y="472248"/>
            <a:ext cx="5409245" cy="523220"/>
            <a:chOff x="-4764" y="99435"/>
            <a:chExt cx="5409245" cy="523220"/>
          </a:xfrm>
        </p:grpSpPr>
        <p:sp>
          <p:nvSpPr>
            <p:cNvPr id="16" name="文本框 15">
              <a:extLst>
                <a:ext uri="{FF2B5EF4-FFF2-40B4-BE49-F238E27FC236}">
                  <a16:creationId xmlns:a16="http://schemas.microsoft.com/office/drawing/2014/main" id="{26AD4EA6-8CA9-1246-A420-A9845054AAC6}"/>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代码下载地址</a:t>
              </a:r>
            </a:p>
          </p:txBody>
        </p:sp>
        <p:grpSp>
          <p:nvGrpSpPr>
            <p:cNvPr id="17" name="组合 16">
              <a:extLst>
                <a:ext uri="{FF2B5EF4-FFF2-40B4-BE49-F238E27FC236}">
                  <a16:creationId xmlns:a16="http://schemas.microsoft.com/office/drawing/2014/main" id="{6E351974-C2E0-B04A-B142-DE765E9C1381}"/>
                </a:ext>
              </a:extLst>
            </p:cNvPr>
            <p:cNvGrpSpPr/>
            <p:nvPr/>
          </p:nvGrpSpPr>
          <p:grpSpPr>
            <a:xfrm>
              <a:off x="-4764" y="142875"/>
              <a:ext cx="565783" cy="436341"/>
              <a:chOff x="-4764" y="142875"/>
              <a:chExt cx="565783" cy="436341"/>
            </a:xfrm>
          </p:grpSpPr>
          <p:sp>
            <p:nvSpPr>
              <p:cNvPr id="18" name="矩形 17">
                <a:extLst>
                  <a:ext uri="{FF2B5EF4-FFF2-40B4-BE49-F238E27FC236}">
                    <a16:creationId xmlns:a16="http://schemas.microsoft.com/office/drawing/2014/main" id="{B417C83F-6560-D24C-B8E3-C2144CF40CC5}"/>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19" name="矩形 18">
                <a:extLst>
                  <a:ext uri="{FF2B5EF4-FFF2-40B4-BE49-F238E27FC236}">
                    <a16:creationId xmlns:a16="http://schemas.microsoft.com/office/drawing/2014/main" id="{9DC9983D-5F76-BE4F-ABCD-DEB72B6E8292}"/>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grpSp>
      </p:grpSp>
      <p:sp>
        <p:nvSpPr>
          <p:cNvPr id="11" name="TextBox 38">
            <a:extLst>
              <a:ext uri="{FF2B5EF4-FFF2-40B4-BE49-F238E27FC236}">
                <a16:creationId xmlns:a16="http://schemas.microsoft.com/office/drawing/2014/main" id="{148B66E0-3665-4B70-9110-157B01438B27}"/>
              </a:ext>
            </a:extLst>
          </p:cNvPr>
          <p:cNvSpPr txBox="1"/>
          <p:nvPr/>
        </p:nvSpPr>
        <p:spPr>
          <a:xfrm>
            <a:off x="814536" y="4875310"/>
            <a:ext cx="10161073" cy="448392"/>
          </a:xfrm>
          <a:prstGeom prst="rect">
            <a:avLst/>
          </a:prstGeom>
          <a:noFill/>
        </p:spPr>
        <p:txBody>
          <a:bodyPr wrap="square" lIns="0" tIns="0" rIns="0" bIns="0" rtlCol="0">
            <a:spAutoFit/>
          </a:bodyPr>
          <a:lstStyle/>
          <a:p>
            <a:pPr defTabSz="963930">
              <a:lnSpc>
                <a:spcPct val="120000"/>
              </a:lnSpc>
            </a:pPr>
            <a:r>
              <a:rPr lang="zh-CN" altLang="en-US" sz="2800" dirty="0">
                <a:solidFill>
                  <a:schemeClr val="accent1">
                    <a:lumMod val="75000"/>
                  </a:schemeClr>
                </a:solidFill>
                <a:latin typeface="黑体" panose="02010609060101010101" pitchFamily="49" charset="-122"/>
                <a:ea typeface="黑体" panose="02010609060101010101" pitchFamily="49" charset="-122"/>
              </a:rPr>
              <a:t>参考文献：上海世博会影响力定量分析</a:t>
            </a:r>
            <a:r>
              <a:rPr lang="en-US" altLang="zh-CN" sz="2800" dirty="0">
                <a:solidFill>
                  <a:schemeClr val="accent1">
                    <a:lumMod val="75000"/>
                  </a:schemeClr>
                </a:solidFill>
                <a:latin typeface="黑体" panose="02010609060101010101" pitchFamily="49" charset="-122"/>
                <a:ea typeface="黑体" panose="02010609060101010101" pitchFamily="49" charset="-122"/>
              </a:rPr>
              <a:t>—</a:t>
            </a:r>
            <a:r>
              <a:rPr lang="zh-CN" altLang="en-US" sz="2800" dirty="0">
                <a:solidFill>
                  <a:schemeClr val="accent1">
                    <a:lumMod val="75000"/>
                  </a:schemeClr>
                </a:solidFill>
                <a:latin typeface="黑体" panose="02010609060101010101" pitchFamily="49" charset="-122"/>
                <a:ea typeface="黑体" panose="02010609060101010101" pitchFamily="49" charset="-122"/>
              </a:rPr>
              <a:t>天津农学院，李建忠等</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2" name="矩形 93">
            <a:extLst>
              <a:ext uri="{FF2B5EF4-FFF2-40B4-BE49-F238E27FC236}">
                <a16:creationId xmlns:a16="http://schemas.microsoft.com/office/drawing/2014/main" id="{C4E2BA1A-8C51-4786-B8A8-B768BC888EC6}"/>
              </a:ext>
            </a:extLst>
          </p:cNvPr>
          <p:cNvSpPr/>
          <p:nvPr/>
        </p:nvSpPr>
        <p:spPr>
          <a:xfrm>
            <a:off x="617121" y="4795574"/>
            <a:ext cx="405001" cy="405001"/>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3" name="矩形 93">
            <a:extLst>
              <a:ext uri="{FF2B5EF4-FFF2-40B4-BE49-F238E27FC236}">
                <a16:creationId xmlns:a16="http://schemas.microsoft.com/office/drawing/2014/main" id="{941656B4-4339-4807-87AC-8DB9DCFE5894}"/>
              </a:ext>
            </a:extLst>
          </p:cNvPr>
          <p:cNvSpPr/>
          <p:nvPr/>
        </p:nvSpPr>
        <p:spPr>
          <a:xfrm rot="10800000">
            <a:off x="10649585" y="5976564"/>
            <a:ext cx="405001" cy="405001"/>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4" name="圆角矩形 26">
            <a:extLst>
              <a:ext uri="{FF2B5EF4-FFF2-40B4-BE49-F238E27FC236}">
                <a16:creationId xmlns:a16="http://schemas.microsoft.com/office/drawing/2014/main" id="{815E0B12-E33D-42A0-B284-89404EF9EA68}"/>
              </a:ext>
            </a:extLst>
          </p:cNvPr>
          <p:cNvSpPr/>
          <p:nvPr/>
        </p:nvSpPr>
        <p:spPr>
          <a:xfrm>
            <a:off x="665465" y="4875310"/>
            <a:ext cx="10328729" cy="1491059"/>
          </a:xfrm>
          <a:prstGeom prst="roundRect">
            <a:avLst>
              <a:gd name="adj" fmla="val 0"/>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黑体" panose="02010609060101010101" pitchFamily="49" charset="-122"/>
              <a:ea typeface="黑体" panose="02010609060101010101" pitchFamily="49" charset="-122"/>
              <a:cs typeface="+mn-ea"/>
              <a:sym typeface="Arial" panose="020B0604020202020204" pitchFamily="34" charset="0"/>
            </a:endParaRPr>
          </a:p>
        </p:txBody>
      </p:sp>
    </p:spTree>
    <p:extLst>
      <p:ext uri="{BB962C8B-B14F-4D97-AF65-F5344CB8AC3E}">
        <p14:creationId xmlns:p14="http://schemas.microsoft.com/office/powerpoint/2010/main" val="428514707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建立模型：横向评估模型</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a:extLst>
              <a:ext uri="{FF2B5EF4-FFF2-40B4-BE49-F238E27FC236}">
                <a16:creationId xmlns:a16="http://schemas.microsoft.com/office/drawing/2014/main" id="{4AEA9F37-20DF-4A36-BFB2-63E73DAFAADC}"/>
              </a:ext>
            </a:extLst>
          </p:cNvPr>
          <p:cNvSpPr/>
          <p:nvPr/>
        </p:nvSpPr>
        <p:spPr>
          <a:xfrm>
            <a:off x="2206134" y="1186865"/>
            <a:ext cx="10153128" cy="380553"/>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预测模型求解：首先，获取影响环境因子的二级指标</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p:pic>
        <p:nvPicPr>
          <p:cNvPr id="3" name="图片 2">
            <a:extLst>
              <a:ext uri="{FF2B5EF4-FFF2-40B4-BE49-F238E27FC236}">
                <a16:creationId xmlns:a16="http://schemas.microsoft.com/office/drawing/2014/main" id="{A8C339B6-9716-4CA4-9EB7-1FB4D62DF50B}"/>
              </a:ext>
            </a:extLst>
          </p:cNvPr>
          <p:cNvPicPr>
            <a:picLocks noChangeAspect="1"/>
          </p:cNvPicPr>
          <p:nvPr/>
        </p:nvPicPr>
        <p:blipFill>
          <a:blip r:embed="rId3"/>
          <a:stretch>
            <a:fillRect/>
          </a:stretch>
        </p:blipFill>
        <p:spPr>
          <a:xfrm>
            <a:off x="2140333" y="1613768"/>
            <a:ext cx="8848725" cy="3571875"/>
          </a:xfrm>
          <a:prstGeom prst="rect">
            <a:avLst/>
          </a:prstGeom>
        </p:spPr>
      </p:pic>
    </p:spTree>
    <p:extLst>
      <p:ext uri="{BB962C8B-B14F-4D97-AF65-F5344CB8AC3E}">
        <p14:creationId xmlns:p14="http://schemas.microsoft.com/office/powerpoint/2010/main" val="2053145998"/>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建立模型：横向评估模型</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a:extLst>
              <a:ext uri="{FF2B5EF4-FFF2-40B4-BE49-F238E27FC236}">
                <a16:creationId xmlns:a16="http://schemas.microsoft.com/office/drawing/2014/main" id="{4AEA9F37-20DF-4A36-BFB2-63E73DAFAADC}"/>
              </a:ext>
            </a:extLst>
          </p:cNvPr>
          <p:cNvSpPr/>
          <p:nvPr/>
        </p:nvSpPr>
        <p:spPr>
          <a:xfrm>
            <a:off x="2206134" y="1186865"/>
            <a:ext cx="10153128" cy="380553"/>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预测模型求解：然后，使用无偏</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GM(1,1)</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模型求解：</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p:pic>
        <p:nvPicPr>
          <p:cNvPr id="2" name="图片 1">
            <a:extLst>
              <a:ext uri="{FF2B5EF4-FFF2-40B4-BE49-F238E27FC236}">
                <a16:creationId xmlns:a16="http://schemas.microsoft.com/office/drawing/2014/main" id="{D09E90A5-7F8C-4D5C-B1A1-D4F21B2C4142}"/>
              </a:ext>
            </a:extLst>
          </p:cNvPr>
          <p:cNvPicPr>
            <a:picLocks noChangeAspect="1"/>
          </p:cNvPicPr>
          <p:nvPr/>
        </p:nvPicPr>
        <p:blipFill>
          <a:blip r:embed="rId3"/>
          <a:stretch>
            <a:fillRect/>
          </a:stretch>
        </p:blipFill>
        <p:spPr>
          <a:xfrm>
            <a:off x="2116384" y="1758815"/>
            <a:ext cx="9010650" cy="942975"/>
          </a:xfrm>
          <a:prstGeom prst="rect">
            <a:avLst/>
          </a:prstGeom>
        </p:spPr>
      </p:pic>
    </p:spTree>
    <p:extLst>
      <p:ext uri="{BB962C8B-B14F-4D97-AF65-F5344CB8AC3E}">
        <p14:creationId xmlns:p14="http://schemas.microsoft.com/office/powerpoint/2010/main" val="356549269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建立模型：横向评估模型</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a:extLst>
              <a:ext uri="{FF2B5EF4-FFF2-40B4-BE49-F238E27FC236}">
                <a16:creationId xmlns:a16="http://schemas.microsoft.com/office/drawing/2014/main" id="{4AEA9F37-20DF-4A36-BFB2-63E73DAFAADC}"/>
              </a:ext>
            </a:extLst>
          </p:cNvPr>
          <p:cNvSpPr/>
          <p:nvPr/>
        </p:nvSpPr>
        <p:spPr>
          <a:xfrm>
            <a:off x="2206134" y="1186865"/>
            <a:ext cx="10153128" cy="380553"/>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预测模型求解：首先，获取影响精神面貌因子的二级指标</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p:pic>
        <p:nvPicPr>
          <p:cNvPr id="2" name="图片 1">
            <a:extLst>
              <a:ext uri="{FF2B5EF4-FFF2-40B4-BE49-F238E27FC236}">
                <a16:creationId xmlns:a16="http://schemas.microsoft.com/office/drawing/2014/main" id="{F218DCE0-AD2E-4649-8324-C54B5CABDB67}"/>
              </a:ext>
            </a:extLst>
          </p:cNvPr>
          <p:cNvPicPr>
            <a:picLocks noChangeAspect="1"/>
          </p:cNvPicPr>
          <p:nvPr/>
        </p:nvPicPr>
        <p:blipFill>
          <a:blip r:embed="rId3"/>
          <a:stretch>
            <a:fillRect/>
          </a:stretch>
        </p:blipFill>
        <p:spPr>
          <a:xfrm>
            <a:off x="2165998" y="1782963"/>
            <a:ext cx="8867775" cy="3533775"/>
          </a:xfrm>
          <a:prstGeom prst="rect">
            <a:avLst/>
          </a:prstGeom>
        </p:spPr>
      </p:pic>
    </p:spTree>
    <p:extLst>
      <p:ext uri="{BB962C8B-B14F-4D97-AF65-F5344CB8AC3E}">
        <p14:creationId xmlns:p14="http://schemas.microsoft.com/office/powerpoint/2010/main" val="354228205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建立模型：横向评估模型</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a:extLst>
              <a:ext uri="{FF2B5EF4-FFF2-40B4-BE49-F238E27FC236}">
                <a16:creationId xmlns:a16="http://schemas.microsoft.com/office/drawing/2014/main" id="{4AEA9F37-20DF-4A36-BFB2-63E73DAFAADC}"/>
              </a:ext>
            </a:extLst>
          </p:cNvPr>
          <p:cNvSpPr/>
          <p:nvPr/>
        </p:nvSpPr>
        <p:spPr>
          <a:xfrm>
            <a:off x="2206134" y="1186865"/>
            <a:ext cx="10153128" cy="380553"/>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预测模型求解：然后，使用无偏</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GM(1,1)</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模型求解：</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p:pic>
        <p:nvPicPr>
          <p:cNvPr id="3" name="图片 2">
            <a:extLst>
              <a:ext uri="{FF2B5EF4-FFF2-40B4-BE49-F238E27FC236}">
                <a16:creationId xmlns:a16="http://schemas.microsoft.com/office/drawing/2014/main" id="{D6B9D326-B888-4C7C-AE43-E3CEEF23E225}"/>
              </a:ext>
            </a:extLst>
          </p:cNvPr>
          <p:cNvPicPr>
            <a:picLocks noChangeAspect="1"/>
          </p:cNvPicPr>
          <p:nvPr/>
        </p:nvPicPr>
        <p:blipFill>
          <a:blip r:embed="rId3"/>
          <a:stretch>
            <a:fillRect/>
          </a:stretch>
        </p:blipFill>
        <p:spPr>
          <a:xfrm>
            <a:off x="2108770" y="1851229"/>
            <a:ext cx="9001125" cy="1438275"/>
          </a:xfrm>
          <a:prstGeom prst="rect">
            <a:avLst/>
          </a:prstGeom>
        </p:spPr>
      </p:pic>
    </p:spTree>
    <p:extLst>
      <p:ext uri="{BB962C8B-B14F-4D97-AF65-F5344CB8AC3E}">
        <p14:creationId xmlns:p14="http://schemas.microsoft.com/office/powerpoint/2010/main" val="135569781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建立模型：横向评估模型</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4AEA9F37-20DF-4A36-BFB2-63E73DAFAADC}"/>
                  </a:ext>
                </a:extLst>
              </p:cNvPr>
              <p:cNvSpPr/>
              <p:nvPr/>
            </p:nvSpPr>
            <p:spPr>
              <a:xfrm>
                <a:off x="2206134" y="1186865"/>
                <a:ext cx="10153128" cy="1071255"/>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如果世界博览会不在上海举行，根据 </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2000—2008</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年</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GDP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、环境因子指标以及精神面貌体现指标等影响和谐的因素，利用多元线性回归的方法，建立多元回归模型：</a:t>
                </a:r>
                <a14:m>
                  <m:oMath xmlns:m="http://schemas.openxmlformats.org/officeDocument/2006/math">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𝑦</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𝛽</m:t>
                        </m:r>
                      </m:e>
                      <m: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0</m:t>
                        </m:r>
                      </m:sub>
                    </m:s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i="1">
                            <a:solidFill>
                              <a:schemeClr val="accent1">
                                <a:lumMod val="75000"/>
                              </a:schemeClr>
                            </a:solidFill>
                            <a:latin typeface="Cambria Math" panose="02040503050406030204" pitchFamily="18" charset="0"/>
                            <a:ea typeface="黑体" panose="02010609060101010101" pitchFamily="49" charset="-122"/>
                            <a:cs typeface="+mn-ea"/>
                          </a:rPr>
                          <m:t>𝛽</m:t>
                        </m:r>
                      </m:e>
                      <m: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1</m:t>
                        </m:r>
                      </m:sub>
                    </m:sSub>
                    <m:sSub>
                      <m:sSub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1</m:t>
                        </m:r>
                      </m:sub>
                    </m:s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𝛽</m:t>
                        </m:r>
                      </m:e>
                      <m: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𝑘</m:t>
                        </m:r>
                      </m:sub>
                    </m:sSub>
                    <m:sSub>
                      <m:sSub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𝑘</m:t>
                        </m:r>
                      </m:sub>
                    </m:sSub>
                    <m:r>
                      <a:rPr lang="zh-CN" altLang="en-US" i="1">
                        <a:solidFill>
                          <a:schemeClr val="accent1">
                            <a:lumMod val="75000"/>
                          </a:schemeClr>
                        </a:solidFill>
                        <a:latin typeface="Cambria Math" panose="02040503050406030204" pitchFamily="18" charset="0"/>
                        <a:ea typeface="黑体" panose="02010609060101010101" pitchFamily="49" charset="-122"/>
                        <a:cs typeface="+mn-ea"/>
                      </a:rPr>
                      <m:t>，</m:t>
                    </m:r>
                  </m:oMath>
                </a14:m>
                <a:r>
                  <a:rPr lang="zh-CN" altLang="en-US" dirty="0">
                    <a:solidFill>
                      <a:schemeClr val="accent1">
                        <a:lumMod val="75000"/>
                      </a:schemeClr>
                    </a:solidFill>
                    <a:latin typeface="黑体" panose="02010609060101010101" pitchFamily="49" charset="-122"/>
                    <a:ea typeface="黑体" panose="02010609060101010101" pitchFamily="49" charset="-122"/>
                    <a:cs typeface="+mn-ea"/>
                  </a:rPr>
                  <a:t>用最小二乘法可得到估计值：</a:t>
                </a:r>
                <a14:m>
                  <m:oMath xmlns:m="http://schemas.openxmlformats.org/officeDocument/2006/math">
                    <m:acc>
                      <m:accPr>
                        <m:chr m:val="̂"/>
                        <m:ctrlPr>
                          <a:rPr lang="en-US" altLang="zh-CN" dirty="0" smtClean="0">
                            <a:solidFill>
                              <a:schemeClr val="accent1">
                                <a:lumMod val="75000"/>
                              </a:schemeClr>
                            </a:solidFill>
                            <a:latin typeface="Cambria Math" panose="02040503050406030204" pitchFamily="18" charset="0"/>
                            <a:cs typeface="+mn-ea"/>
                          </a:rPr>
                        </m:ctrlPr>
                      </m:accPr>
                      <m:e>
                        <m:r>
                          <a:rPr lang="en-US" altLang="zh-CN" i="1" dirty="0">
                            <a:solidFill>
                              <a:schemeClr val="accent1">
                                <a:lumMod val="75000"/>
                              </a:schemeClr>
                            </a:solidFill>
                            <a:latin typeface="Cambria Math" panose="02040503050406030204" pitchFamily="18" charset="0"/>
                            <a:cs typeface="+mn-ea"/>
                          </a:rPr>
                          <m:t>𝛽</m:t>
                        </m:r>
                      </m:e>
                    </m:acc>
                    <m:r>
                      <a:rPr lang="en-US" altLang="zh-CN" b="0" i="1" dirty="0" smtClean="0">
                        <a:solidFill>
                          <a:schemeClr val="accent1">
                            <a:lumMod val="75000"/>
                          </a:schemeClr>
                        </a:solidFill>
                        <a:latin typeface="Cambria Math" panose="02040503050406030204" pitchFamily="18" charset="0"/>
                        <a:cs typeface="+mn-ea"/>
                      </a:rPr>
                      <m:t>=</m:t>
                    </m:r>
                    <m:sSup>
                      <m:sSupPr>
                        <m:ctrlPr>
                          <a:rPr lang="en-US" altLang="zh-CN" b="0" i="1" dirty="0" smtClean="0">
                            <a:solidFill>
                              <a:schemeClr val="accent1">
                                <a:lumMod val="75000"/>
                              </a:schemeClr>
                            </a:solidFill>
                            <a:latin typeface="Cambria Math" panose="02040503050406030204" pitchFamily="18" charset="0"/>
                            <a:cs typeface="+mn-ea"/>
                          </a:rPr>
                        </m:ctrlPr>
                      </m:sSupPr>
                      <m:e>
                        <m:d>
                          <m:dPr>
                            <m:ctrlPr>
                              <a:rPr lang="en-US" altLang="zh-CN" b="0" i="1" dirty="0" smtClean="0">
                                <a:solidFill>
                                  <a:schemeClr val="accent1">
                                    <a:lumMod val="75000"/>
                                  </a:schemeClr>
                                </a:solidFill>
                                <a:latin typeface="Cambria Math" panose="02040503050406030204" pitchFamily="18" charset="0"/>
                                <a:cs typeface="+mn-ea"/>
                              </a:rPr>
                            </m:ctrlPr>
                          </m:dPr>
                          <m:e>
                            <m:sSup>
                              <m:sSupPr>
                                <m:ctrlPr>
                                  <a:rPr lang="en-US" altLang="zh-CN" b="0" i="1" dirty="0" smtClean="0">
                                    <a:solidFill>
                                      <a:schemeClr val="accent1">
                                        <a:lumMod val="75000"/>
                                      </a:schemeClr>
                                    </a:solidFill>
                                    <a:latin typeface="Cambria Math" panose="02040503050406030204" pitchFamily="18" charset="0"/>
                                    <a:cs typeface="+mn-ea"/>
                                  </a:rPr>
                                </m:ctrlPr>
                              </m:sSupPr>
                              <m:e>
                                <m:r>
                                  <a:rPr lang="en-US" altLang="zh-CN" b="0" i="1" dirty="0" smtClean="0">
                                    <a:solidFill>
                                      <a:schemeClr val="accent1">
                                        <a:lumMod val="75000"/>
                                      </a:schemeClr>
                                    </a:solidFill>
                                    <a:latin typeface="Cambria Math" panose="02040503050406030204" pitchFamily="18" charset="0"/>
                                    <a:cs typeface="+mn-ea"/>
                                  </a:rPr>
                                  <m:t>𝑋</m:t>
                                </m:r>
                              </m:e>
                              <m:sup>
                                <m:r>
                                  <a:rPr lang="en-US" altLang="zh-CN" b="0" i="1" dirty="0" smtClean="0">
                                    <a:solidFill>
                                      <a:schemeClr val="accent1">
                                        <a:lumMod val="75000"/>
                                      </a:schemeClr>
                                    </a:solidFill>
                                    <a:latin typeface="Cambria Math" panose="02040503050406030204" pitchFamily="18" charset="0"/>
                                    <a:cs typeface="+mn-ea"/>
                                  </a:rPr>
                                  <m:t>𝑇</m:t>
                                </m:r>
                              </m:sup>
                            </m:sSup>
                            <m:r>
                              <a:rPr lang="en-US" altLang="zh-CN" b="0" i="1" dirty="0" smtClean="0">
                                <a:solidFill>
                                  <a:schemeClr val="accent1">
                                    <a:lumMod val="75000"/>
                                  </a:schemeClr>
                                </a:solidFill>
                                <a:latin typeface="Cambria Math" panose="02040503050406030204" pitchFamily="18" charset="0"/>
                                <a:cs typeface="+mn-ea"/>
                              </a:rPr>
                              <m:t>𝑋</m:t>
                            </m:r>
                          </m:e>
                        </m:d>
                      </m:e>
                      <m:sup>
                        <m:r>
                          <a:rPr lang="en-US" altLang="zh-CN" b="0" i="1" dirty="0" smtClean="0">
                            <a:solidFill>
                              <a:schemeClr val="accent1">
                                <a:lumMod val="75000"/>
                              </a:schemeClr>
                            </a:solidFill>
                            <a:latin typeface="Cambria Math" panose="02040503050406030204" pitchFamily="18" charset="0"/>
                            <a:cs typeface="+mn-ea"/>
                          </a:rPr>
                          <m:t>−1</m:t>
                        </m:r>
                      </m:sup>
                    </m:sSup>
                    <m:sSup>
                      <m:sSupPr>
                        <m:ctrlPr>
                          <a:rPr lang="en-US" altLang="zh-CN" b="0" i="1" dirty="0" smtClean="0">
                            <a:solidFill>
                              <a:schemeClr val="accent1">
                                <a:lumMod val="75000"/>
                              </a:schemeClr>
                            </a:solidFill>
                            <a:latin typeface="Cambria Math" panose="02040503050406030204" pitchFamily="18" charset="0"/>
                            <a:cs typeface="+mn-ea"/>
                          </a:rPr>
                        </m:ctrlPr>
                      </m:sSupPr>
                      <m:e>
                        <m:r>
                          <a:rPr lang="en-US" altLang="zh-CN" b="0" i="1" dirty="0" smtClean="0">
                            <a:solidFill>
                              <a:schemeClr val="accent1">
                                <a:lumMod val="75000"/>
                              </a:schemeClr>
                            </a:solidFill>
                            <a:latin typeface="Cambria Math" panose="02040503050406030204" pitchFamily="18" charset="0"/>
                            <a:cs typeface="+mn-ea"/>
                          </a:rPr>
                          <m:t>𝑋</m:t>
                        </m:r>
                      </m:e>
                      <m:sup>
                        <m:r>
                          <a:rPr lang="en-US" altLang="zh-CN" b="0" i="1" dirty="0" smtClean="0">
                            <a:solidFill>
                              <a:schemeClr val="accent1">
                                <a:lumMod val="75000"/>
                              </a:schemeClr>
                            </a:solidFill>
                            <a:latin typeface="Cambria Math" panose="02040503050406030204" pitchFamily="18" charset="0"/>
                            <a:cs typeface="+mn-ea"/>
                          </a:rPr>
                          <m:t>𝑇</m:t>
                        </m:r>
                      </m:sup>
                    </m:sSup>
                    <m:r>
                      <a:rPr lang="en-US" altLang="zh-CN" b="0" i="1" dirty="0" smtClean="0">
                        <a:solidFill>
                          <a:schemeClr val="accent1">
                            <a:lumMod val="75000"/>
                          </a:schemeClr>
                        </a:solidFill>
                        <a:latin typeface="Cambria Math" panose="02040503050406030204" pitchFamily="18" charset="0"/>
                        <a:cs typeface="+mn-ea"/>
                      </a:rPr>
                      <m:t>𝑌</m:t>
                    </m:r>
                  </m:oMath>
                </a14:m>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p:sp>
            <p:nvSpPr>
              <p:cNvPr id="9" name="矩形 8">
                <a:extLst>
                  <a:ext uri="{FF2B5EF4-FFF2-40B4-BE49-F238E27FC236}">
                    <a16:creationId xmlns:a16="http://schemas.microsoft.com/office/drawing/2014/main" id="{4AEA9F37-20DF-4A36-BFB2-63E73DAFAADC}"/>
                  </a:ext>
                </a:extLst>
              </p:cNvPr>
              <p:cNvSpPr>
                <a:spLocks noRot="1" noChangeAspect="1" noMove="1" noResize="1" noEditPoints="1" noAdjustHandles="1" noChangeArrowheads="1" noChangeShapeType="1" noTextEdit="1"/>
              </p:cNvSpPr>
              <p:nvPr/>
            </p:nvSpPr>
            <p:spPr>
              <a:xfrm>
                <a:off x="2206134" y="1186865"/>
                <a:ext cx="10153128" cy="1071255"/>
              </a:xfrm>
              <a:prstGeom prst="rect">
                <a:avLst/>
              </a:prstGeom>
              <a:blipFill>
                <a:blip r:embed="rId3"/>
                <a:stretch>
                  <a:fillRect l="-541" t="-2286" r="-240" b="-7429"/>
                </a:stretch>
              </a:blipFill>
            </p:spPr>
            <p:txBody>
              <a:bodyPr/>
              <a:lstStyle/>
              <a:p>
                <a:r>
                  <a:rPr lang="zh-CN" altLang="en-US">
                    <a:noFill/>
                  </a:rPr>
                  <a:t> </a:t>
                </a:r>
              </a:p>
            </p:txBody>
          </p:sp>
        </mc:Fallback>
      </mc:AlternateContent>
      <p:sp>
        <p:nvSpPr>
          <p:cNvPr id="12" name="Pentagon 33">
            <a:extLst>
              <a:ext uri="{FF2B5EF4-FFF2-40B4-BE49-F238E27FC236}">
                <a16:creationId xmlns:a16="http://schemas.microsoft.com/office/drawing/2014/main" id="{3DFE9170-79C0-4B6E-B3C7-E86C295FFDDA}"/>
              </a:ext>
            </a:extLst>
          </p:cNvPr>
          <p:cNvSpPr/>
          <p:nvPr/>
        </p:nvSpPr>
        <p:spPr>
          <a:xfrm>
            <a:off x="1532831" y="2611590"/>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mc:Choice xmlns:a14="http://schemas.microsoft.com/office/drawing/2010/main" Requires="a14">
          <p:sp>
            <p:nvSpPr>
              <p:cNvPr id="13" name="矩形 12">
                <a:extLst>
                  <a:ext uri="{FF2B5EF4-FFF2-40B4-BE49-F238E27FC236}">
                    <a16:creationId xmlns:a16="http://schemas.microsoft.com/office/drawing/2014/main" id="{EDA50713-06B9-410E-B7E0-C317134D6E10}"/>
                  </a:ext>
                </a:extLst>
              </p:cNvPr>
              <p:cNvSpPr/>
              <p:nvPr/>
            </p:nvSpPr>
            <p:spPr>
              <a:xfrm>
                <a:off x="2206134" y="2577698"/>
                <a:ext cx="10153128" cy="1377749"/>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经济因子指标</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—GDP</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求解</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根据</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GDP</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数据拟合得到回归模型：</a:t>
                </a:r>
                <a14:m>
                  <m:oMath xmlns:m="http://schemas.openxmlformats.org/officeDocument/2006/math">
                    <m:sSub>
                      <m:sSubPr>
                        <m:ctrlP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m:rPr>
                            <m:sty m:val="p"/>
                          </m:r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y</m:t>
                        </m:r>
                      </m:e>
                      <m: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𝑖</m:t>
                        </m:r>
                      </m:sub>
                    </m:s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=−161.5496+5.0041</m:t>
                    </m:r>
                    <m:sSub>
                      <m:sSubPr>
                        <m:ctrlP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1</m:t>
                        </m:r>
                      </m:sub>
                    </m:s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−2.5285</m:t>
                    </m:r>
                    <m:sSub>
                      <m:sSubPr>
                        <m:ctrlP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2</m:t>
                        </m:r>
                      </m:sub>
                    </m:s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+2.8967</m:t>
                    </m:r>
                    <m:sSub>
                      <m:sSubPr>
                        <m:ctrlP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3</m:t>
                        </m:r>
                      </m:sub>
                    </m:s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+2.0690</m:t>
                    </m:r>
                    <m:sSub>
                      <m:sSubPr>
                        <m:ctrlP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4</m:t>
                        </m:r>
                      </m:sub>
                    </m:s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−1.2401</m:t>
                    </m:r>
                    <m:sSub>
                      <m:sSubPr>
                        <m:ctrlP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5</m:t>
                        </m:r>
                      </m:sub>
                    </m:s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+3.5910</m:t>
                    </m:r>
                    <m:sSub>
                      <m:sSubPr>
                        <m:ctrlP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6</m:t>
                        </m:r>
                      </m:sub>
                    </m:sSub>
                    <m:r>
                      <a:rPr lang="zh-CN" altLang="en-US" i="1" dirty="0">
                        <a:solidFill>
                          <a:schemeClr val="accent1">
                            <a:lumMod val="75000"/>
                          </a:schemeClr>
                        </a:solidFill>
                        <a:latin typeface="Cambria Math" panose="02040503050406030204" pitchFamily="18" charset="0"/>
                        <a:ea typeface="黑体" panose="02010609060101010101" pitchFamily="49" charset="-122"/>
                        <a:cs typeface="+mn-ea"/>
                      </a:rPr>
                      <m:t>，</m:t>
                    </m:r>
                  </m:oMath>
                </a14:m>
                <a:r>
                  <a:rPr lang="zh-CN" altLang="en-US" dirty="0">
                    <a:solidFill>
                      <a:schemeClr val="accent1">
                        <a:lumMod val="75000"/>
                      </a:schemeClr>
                    </a:solidFill>
                    <a:latin typeface="黑体" panose="02010609060101010101" pitchFamily="49" charset="-122"/>
                    <a:ea typeface="黑体" panose="02010609060101010101" pitchFamily="49" charset="-122"/>
                    <a:cs typeface="+mn-ea"/>
                  </a:rPr>
                  <a:t>进而使用</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GM(1,1)</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模型可得</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2010</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年预测值为：</a:t>
                </a:r>
                <a14:m>
                  <m:oMath xmlns:m="http://schemas.openxmlformats.org/officeDocument/2006/math">
                    <m:sSub>
                      <m:sSub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𝑦</m:t>
                        </m:r>
                      </m:e>
                      <m: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2010</m:t>
                        </m:r>
                      </m:sub>
                    </m:s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=7819.5</m:t>
                    </m:r>
                    <m:r>
                      <a:rPr lang="zh-CN" altLang="en-US" i="1">
                        <a:solidFill>
                          <a:schemeClr val="accent1">
                            <a:lumMod val="75000"/>
                          </a:schemeClr>
                        </a:solidFill>
                        <a:latin typeface="Cambria Math" panose="02040503050406030204" pitchFamily="18" charset="0"/>
                        <a:ea typeface="黑体" panose="02010609060101010101" pitchFamily="49" charset="-122"/>
                        <a:cs typeface="+mn-ea"/>
                      </a:rPr>
                      <m:t>亿元</m:t>
                    </m:r>
                  </m:oMath>
                </a14:m>
                <a:r>
                  <a:rPr lang="zh-CN" altLang="en-US" dirty="0">
                    <a:solidFill>
                      <a:schemeClr val="accent1">
                        <a:lumMod val="75000"/>
                      </a:schemeClr>
                    </a:solidFill>
                    <a:latin typeface="黑体" panose="02010609060101010101" pitchFamily="49" charset="-122"/>
                    <a:ea typeface="黑体" panose="02010609060101010101" pitchFamily="49" charset="-122"/>
                    <a:cs typeface="+mn-ea"/>
                  </a:rPr>
                  <a:t>，要得到经济因子指标 </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GDP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与第三产业 </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GDP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的影响因子的关系，就需要找到上海市 </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GDP</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与第三产业</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GDP</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的关系。利用最小二乘拟合得到</a:t>
                </a:r>
                <a14:m>
                  <m:oMath xmlns:m="http://schemas.openxmlformats.org/officeDocument/2006/math">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𝐺</m:t>
                    </m:r>
                    <m:d>
                      <m:d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2010</m:t>
                            </m:r>
                          </m:sub>
                        </m:sSub>
                      </m:e>
                    </m:d>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=14561.0</m:t>
                    </m:r>
                    <m:r>
                      <a:rPr lang="zh-CN" altLang="en-US" i="1">
                        <a:solidFill>
                          <a:schemeClr val="accent1">
                            <a:lumMod val="75000"/>
                          </a:schemeClr>
                        </a:solidFill>
                        <a:latin typeface="Cambria Math" panose="02040503050406030204" pitchFamily="18" charset="0"/>
                        <a:ea typeface="黑体" panose="02010609060101010101" pitchFamily="49" charset="-122"/>
                        <a:cs typeface="+mn-ea"/>
                      </a:rPr>
                      <m:t>亿元</m:t>
                    </m:r>
                  </m:oMath>
                </a14:m>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p:sp>
            <p:nvSpPr>
              <p:cNvPr id="13" name="矩形 12">
                <a:extLst>
                  <a:ext uri="{FF2B5EF4-FFF2-40B4-BE49-F238E27FC236}">
                    <a16:creationId xmlns:a16="http://schemas.microsoft.com/office/drawing/2014/main" id="{EDA50713-06B9-410E-B7E0-C317134D6E10}"/>
                  </a:ext>
                </a:extLst>
              </p:cNvPr>
              <p:cNvSpPr>
                <a:spLocks noRot="1" noChangeAspect="1" noMove="1" noResize="1" noEditPoints="1" noAdjustHandles="1" noChangeArrowheads="1" noChangeShapeType="1" noTextEdit="1"/>
              </p:cNvSpPr>
              <p:nvPr/>
            </p:nvSpPr>
            <p:spPr>
              <a:xfrm>
                <a:off x="2206134" y="2577698"/>
                <a:ext cx="10153128" cy="1377749"/>
              </a:xfrm>
              <a:prstGeom prst="rect">
                <a:avLst/>
              </a:prstGeom>
              <a:blipFill>
                <a:blip r:embed="rId4"/>
                <a:stretch>
                  <a:fillRect l="-541" t="-1770" r="-360" b="-6195"/>
                </a:stretch>
              </a:blipFill>
            </p:spPr>
            <p:txBody>
              <a:bodyPr/>
              <a:lstStyle/>
              <a:p>
                <a:r>
                  <a:rPr lang="zh-CN" altLang="en-US">
                    <a:noFill/>
                  </a:rPr>
                  <a:t> </a:t>
                </a:r>
              </a:p>
            </p:txBody>
          </p:sp>
        </mc:Fallback>
      </mc:AlternateContent>
      <p:sp>
        <p:nvSpPr>
          <p:cNvPr id="15" name="Pentagon 33">
            <a:extLst>
              <a:ext uri="{FF2B5EF4-FFF2-40B4-BE49-F238E27FC236}">
                <a16:creationId xmlns:a16="http://schemas.microsoft.com/office/drawing/2014/main" id="{B63147D0-B520-497F-B27A-A9B68A65BDD9}"/>
              </a:ext>
            </a:extLst>
          </p:cNvPr>
          <p:cNvSpPr/>
          <p:nvPr/>
        </p:nvSpPr>
        <p:spPr>
          <a:xfrm>
            <a:off x="1532831" y="4226281"/>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mc:Choice xmlns:a14="http://schemas.microsoft.com/office/drawing/2010/main" Requires="a14">
          <p:sp>
            <p:nvSpPr>
              <p:cNvPr id="16" name="矩形 15">
                <a:extLst>
                  <a:ext uri="{FF2B5EF4-FFF2-40B4-BE49-F238E27FC236}">
                    <a16:creationId xmlns:a16="http://schemas.microsoft.com/office/drawing/2014/main" id="{22E21F01-543A-4A6F-9BB8-F34CC058961E}"/>
                  </a:ext>
                </a:extLst>
              </p:cNvPr>
              <p:cNvSpPr/>
              <p:nvPr/>
            </p:nvSpPr>
            <p:spPr>
              <a:xfrm>
                <a:off x="2206134" y="4192389"/>
                <a:ext cx="10153128" cy="723147"/>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环境因子指标</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环境资金投入：同样根据相关数据得到拟合模型：</a:t>
                </a:r>
                <a:endParaRPr lang="en-US" altLang="zh-CN" b="0" i="1" dirty="0">
                  <a:solidFill>
                    <a:schemeClr val="accent1">
                      <a:lumMod val="75000"/>
                    </a:schemeClr>
                  </a:solidFill>
                  <a:latin typeface="Cambria Math" panose="02040503050406030204" pitchFamily="18" charset="0"/>
                  <a:ea typeface="黑体" panose="02010609060101010101" pitchFamily="49" charset="-122"/>
                  <a:cs typeface="+mn-ea"/>
                </a:endParaRPr>
              </a:p>
              <a:p>
                <a:pPr defTabSz="963930">
                  <a:lnSpc>
                    <a:spcPct val="120000"/>
                  </a:lnSpc>
                </a:pPr>
                <a14:m>
                  <m:oMath xmlns:m="http://schemas.openxmlformats.org/officeDocument/2006/math">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𝐻</m:t>
                    </m:r>
                    <m:d>
                      <m:d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𝑎</m:t>
                            </m:r>
                          </m:e>
                          <m: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𝑖</m:t>
                            </m:r>
                          </m:sub>
                        </m:sSub>
                      </m:e>
                    </m:d>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=778−345</m:t>
                    </m:r>
                    <m:sSub>
                      <m:sSub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7</m:t>
                        </m:r>
                      </m:sub>
                    </m:s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+9967</m:t>
                    </m:r>
                    <m:sSub>
                      <m:sSub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8</m:t>
                        </m:r>
                      </m:sub>
                    </m:s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−17211</m:t>
                    </m:r>
                    <m:sSub>
                      <m:sSub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9</m:t>
                        </m:r>
                      </m:sub>
                    </m:sSub>
                    <m:r>
                      <a:rPr lang="zh-CN" altLang="en-US" i="1">
                        <a:solidFill>
                          <a:schemeClr val="accent1">
                            <a:lumMod val="75000"/>
                          </a:schemeClr>
                        </a:solidFill>
                        <a:latin typeface="Cambria Math" panose="02040503050406030204" pitchFamily="18" charset="0"/>
                        <a:ea typeface="黑体" panose="02010609060101010101" pitchFamily="49" charset="-122"/>
                        <a:cs typeface="+mn-ea"/>
                      </a:rPr>
                      <m:t>，</m:t>
                    </m:r>
                  </m:oMath>
                </a14:m>
                <a:r>
                  <a:rPr lang="zh-CN" altLang="en-US" dirty="0">
                    <a:solidFill>
                      <a:schemeClr val="accent1">
                        <a:lumMod val="75000"/>
                      </a:schemeClr>
                    </a:solidFill>
                    <a:latin typeface="黑体" panose="02010609060101010101" pitchFamily="49" charset="-122"/>
                    <a:ea typeface="黑体" panose="02010609060101010101" pitchFamily="49" charset="-122"/>
                    <a:cs typeface="+mn-ea"/>
                  </a:rPr>
                  <a:t>带入</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GM</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1,1</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）模型可得</a:t>
                </a:r>
                <a14:m>
                  <m:oMath xmlns:m="http://schemas.openxmlformats.org/officeDocument/2006/math">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𝐻</m:t>
                    </m:r>
                    <m:d>
                      <m:d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𝑎</m:t>
                            </m:r>
                          </m:e>
                          <m: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2010</m:t>
                            </m:r>
                          </m:sub>
                        </m:sSub>
                      </m:e>
                    </m:d>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=444.7842</m:t>
                    </m:r>
                    <m:r>
                      <a:rPr lang="zh-CN" altLang="en-US" i="1">
                        <a:solidFill>
                          <a:schemeClr val="accent1">
                            <a:lumMod val="75000"/>
                          </a:schemeClr>
                        </a:solidFill>
                        <a:latin typeface="Cambria Math" panose="02040503050406030204" pitchFamily="18" charset="0"/>
                        <a:ea typeface="黑体" panose="02010609060101010101" pitchFamily="49" charset="-122"/>
                        <a:cs typeface="+mn-ea"/>
                      </a:rPr>
                      <m:t>亿元</m:t>
                    </m:r>
                  </m:oMath>
                </a14:m>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p:sp>
            <p:nvSpPr>
              <p:cNvPr id="16" name="矩形 15">
                <a:extLst>
                  <a:ext uri="{FF2B5EF4-FFF2-40B4-BE49-F238E27FC236}">
                    <a16:creationId xmlns:a16="http://schemas.microsoft.com/office/drawing/2014/main" id="{22E21F01-543A-4A6F-9BB8-F34CC058961E}"/>
                  </a:ext>
                </a:extLst>
              </p:cNvPr>
              <p:cNvSpPr>
                <a:spLocks noRot="1" noChangeAspect="1" noMove="1" noResize="1" noEditPoints="1" noAdjustHandles="1" noChangeArrowheads="1" noChangeShapeType="1" noTextEdit="1"/>
              </p:cNvSpPr>
              <p:nvPr/>
            </p:nvSpPr>
            <p:spPr>
              <a:xfrm>
                <a:off x="2206134" y="4192389"/>
                <a:ext cx="10153128" cy="723147"/>
              </a:xfrm>
              <a:prstGeom prst="rect">
                <a:avLst/>
              </a:prstGeom>
              <a:blipFill>
                <a:blip r:embed="rId5"/>
                <a:stretch>
                  <a:fillRect l="-541" t="-3390" b="-11864"/>
                </a:stretch>
              </a:blipFill>
            </p:spPr>
            <p:txBody>
              <a:bodyPr/>
              <a:lstStyle/>
              <a:p>
                <a:r>
                  <a:rPr lang="zh-CN" altLang="en-US">
                    <a:noFill/>
                  </a:rPr>
                  <a:t> </a:t>
                </a:r>
              </a:p>
            </p:txBody>
          </p:sp>
        </mc:Fallback>
      </mc:AlternateContent>
      <p:sp>
        <p:nvSpPr>
          <p:cNvPr id="17" name="Pentagon 33">
            <a:extLst>
              <a:ext uri="{FF2B5EF4-FFF2-40B4-BE49-F238E27FC236}">
                <a16:creationId xmlns:a16="http://schemas.microsoft.com/office/drawing/2014/main" id="{2A9EAD8D-47E2-4209-9316-407BC0EA242D}"/>
              </a:ext>
            </a:extLst>
          </p:cNvPr>
          <p:cNvSpPr/>
          <p:nvPr/>
        </p:nvSpPr>
        <p:spPr>
          <a:xfrm>
            <a:off x="1532831" y="5218222"/>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mc:Choice xmlns:a14="http://schemas.microsoft.com/office/drawing/2010/main" Requires="a14">
          <p:sp>
            <p:nvSpPr>
              <p:cNvPr id="18" name="矩形 17">
                <a:extLst>
                  <a:ext uri="{FF2B5EF4-FFF2-40B4-BE49-F238E27FC236}">
                    <a16:creationId xmlns:a16="http://schemas.microsoft.com/office/drawing/2014/main" id="{34246365-7C7C-4446-8FC6-2564E6DFF29E}"/>
                  </a:ext>
                </a:extLst>
              </p:cNvPr>
              <p:cNvSpPr/>
              <p:nvPr/>
            </p:nvSpPr>
            <p:spPr>
              <a:xfrm>
                <a:off x="2206134" y="5170119"/>
                <a:ext cx="10153128" cy="1055545"/>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精神面貌因子指标</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精神面貌资金投入：同样根据相关数据得到拟合模型：</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14:m>
                  <m:oMath xmlns:m="http://schemas.openxmlformats.org/officeDocument/2006/math">
                    <m:r>
                      <m:rPr>
                        <m:sty m:val="p"/>
                      </m:r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J</m:t>
                    </m:r>
                    <m:d>
                      <m:dPr>
                        <m:ctrlPr>
                          <a:rPr lang="en-US" altLang="zh-CN" i="1">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𝑏</m:t>
                            </m:r>
                          </m:e>
                          <m:sub>
                            <m:r>
                              <a:rPr lang="en-US" altLang="zh-CN" i="1">
                                <a:solidFill>
                                  <a:schemeClr val="accent1">
                                    <a:lumMod val="75000"/>
                                  </a:schemeClr>
                                </a:solidFill>
                                <a:latin typeface="Cambria Math" panose="02040503050406030204" pitchFamily="18" charset="0"/>
                                <a:ea typeface="黑体" panose="02010609060101010101" pitchFamily="49" charset="-122"/>
                                <a:cs typeface="+mn-ea"/>
                              </a:rPr>
                              <m:t>𝑖</m:t>
                            </m:r>
                          </m:sub>
                        </m:sSub>
                      </m:e>
                    </m:d>
                    <m:r>
                      <a:rPr lang="en-US" altLang="zh-CN" i="1">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−582.2323+20.2256</m:t>
                    </m:r>
                    <m:sSub>
                      <m:sSubPr>
                        <m:ctrlPr>
                          <a:rPr lang="en-US" altLang="zh-CN"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i="1">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10</m:t>
                        </m:r>
                      </m:sub>
                    </m:s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−77.7327</m:t>
                    </m:r>
                    <m:sSub>
                      <m:sSubPr>
                        <m:ctrlPr>
                          <a:rPr lang="en-US" altLang="zh-CN"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i="1">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11</m:t>
                        </m:r>
                      </m:sub>
                    </m:s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−9.1928</m:t>
                    </m:r>
                    <m:sSub>
                      <m:sSubPr>
                        <m:ctrlPr>
                          <a:rPr lang="en-US" altLang="zh-CN"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i="1">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12</m:t>
                        </m:r>
                      </m:sub>
                    </m:sSub>
                    <m:r>
                      <a:rPr lang="zh-CN" altLang="en-US" i="1">
                        <a:solidFill>
                          <a:schemeClr val="accent1">
                            <a:lumMod val="75000"/>
                          </a:schemeClr>
                        </a:solidFill>
                        <a:latin typeface="Cambria Math" panose="02040503050406030204" pitchFamily="18" charset="0"/>
                        <a:ea typeface="黑体" panose="02010609060101010101" pitchFamily="49" charset="-122"/>
                        <a:cs typeface="+mn-ea"/>
                      </a:rPr>
                      <m:t>，</m:t>
                    </m:r>
                  </m:oMath>
                </a14:m>
                <a:r>
                  <a:rPr lang="zh-CN" altLang="en-US" dirty="0">
                    <a:solidFill>
                      <a:schemeClr val="accent1">
                        <a:lumMod val="75000"/>
                      </a:schemeClr>
                    </a:solidFill>
                    <a:latin typeface="黑体" panose="02010609060101010101" pitchFamily="49" charset="-122"/>
                    <a:ea typeface="黑体" panose="02010609060101010101" pitchFamily="49" charset="-122"/>
                    <a:cs typeface="+mn-ea"/>
                  </a:rPr>
                  <a:t>带入</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GM</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1,1</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）模型可得</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J</a:t>
                </a:r>
                <a14:m>
                  <m:oMath xmlns:m="http://schemas.openxmlformats.org/officeDocument/2006/math">
                    <m:d>
                      <m:dPr>
                        <m:ctrlPr>
                          <a:rPr lang="en-US" altLang="zh-CN" i="1">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𝑏</m:t>
                            </m:r>
                          </m:e>
                          <m:sub>
                            <m:r>
                              <a:rPr lang="en-US" altLang="zh-CN" i="1">
                                <a:solidFill>
                                  <a:schemeClr val="accent1">
                                    <a:lumMod val="75000"/>
                                  </a:schemeClr>
                                </a:solidFill>
                                <a:latin typeface="Cambria Math" panose="02040503050406030204" pitchFamily="18" charset="0"/>
                                <a:ea typeface="黑体" panose="02010609060101010101" pitchFamily="49" charset="-122"/>
                                <a:cs typeface="+mn-ea"/>
                              </a:rPr>
                              <m:t>2010</m:t>
                            </m:r>
                          </m:sub>
                        </m:sSub>
                      </m:e>
                    </m:d>
                    <m:r>
                      <a:rPr lang="en-US" altLang="zh-CN" i="1">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6879.5</m:t>
                    </m:r>
                    <m:r>
                      <a:rPr lang="zh-CN" altLang="en-US" i="1">
                        <a:solidFill>
                          <a:schemeClr val="accent1">
                            <a:lumMod val="75000"/>
                          </a:schemeClr>
                        </a:solidFill>
                        <a:latin typeface="Cambria Math" panose="02040503050406030204" pitchFamily="18" charset="0"/>
                        <a:ea typeface="黑体" panose="02010609060101010101" pitchFamily="49" charset="-122"/>
                        <a:cs typeface="+mn-ea"/>
                      </a:rPr>
                      <m:t>亿元</m:t>
                    </m:r>
                  </m:oMath>
                </a14:m>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p:sp>
            <p:nvSpPr>
              <p:cNvPr id="18" name="矩形 17">
                <a:extLst>
                  <a:ext uri="{FF2B5EF4-FFF2-40B4-BE49-F238E27FC236}">
                    <a16:creationId xmlns:a16="http://schemas.microsoft.com/office/drawing/2014/main" id="{34246365-7C7C-4446-8FC6-2564E6DFF29E}"/>
                  </a:ext>
                </a:extLst>
              </p:cNvPr>
              <p:cNvSpPr>
                <a:spLocks noRot="1" noChangeAspect="1" noMove="1" noResize="1" noEditPoints="1" noAdjustHandles="1" noChangeArrowheads="1" noChangeShapeType="1" noTextEdit="1"/>
              </p:cNvSpPr>
              <p:nvPr/>
            </p:nvSpPr>
            <p:spPr>
              <a:xfrm>
                <a:off x="2206134" y="5170119"/>
                <a:ext cx="10153128" cy="1055545"/>
              </a:xfrm>
              <a:prstGeom prst="rect">
                <a:avLst/>
              </a:prstGeom>
              <a:blipFill>
                <a:blip r:embed="rId6"/>
                <a:stretch>
                  <a:fillRect l="-541" t="-1734" b="-34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8452641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建立模型：综合评价模型</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4AEA9F37-20DF-4A36-BFB2-63E73DAFAADC}"/>
                  </a:ext>
                </a:extLst>
              </p:cNvPr>
              <p:cNvSpPr/>
              <p:nvPr/>
            </p:nvSpPr>
            <p:spPr>
              <a:xfrm>
                <a:off x="2206134" y="1186865"/>
                <a:ext cx="10153128" cy="2042547"/>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将</a:t>
                </a:r>
                <a14:m>
                  <m:oMath xmlns:m="http://schemas.openxmlformats.org/officeDocument/2006/math">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𝐺</m:t>
                    </m:r>
                    <m:d>
                      <m:d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𝑖</m:t>
                            </m:r>
                          </m:sub>
                        </m:sSub>
                      </m:e>
                    </m:d>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𝐻</m:t>
                    </m:r>
                    <m:d>
                      <m:d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𝑎</m:t>
                            </m:r>
                          </m:e>
                          <m: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𝑖</m:t>
                            </m:r>
                          </m:sub>
                        </m:sSub>
                      </m:e>
                    </m:d>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𝐽</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𝑏</m:t>
                        </m:r>
                      </m:e>
                      <m: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𝑖</m:t>
                        </m:r>
                      </m:sub>
                    </m:s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zh-CN" altLang="en-US" i="1">
                        <a:solidFill>
                          <a:schemeClr val="accent1">
                            <a:lumMod val="75000"/>
                          </a:schemeClr>
                        </a:solidFill>
                        <a:latin typeface="Cambria Math" panose="02040503050406030204" pitchFamily="18" charset="0"/>
                        <a:ea typeface="黑体" panose="02010609060101010101" pitchFamily="49" charset="-122"/>
                        <a:cs typeface="+mn-ea"/>
                      </a:rPr>
                      <m:t>赋予</m:t>
                    </m:r>
                    <m:r>
                      <a:rPr lang="zh-CN" altLang="en-US" i="1" smtClean="0">
                        <a:solidFill>
                          <a:schemeClr val="accent1">
                            <a:lumMod val="75000"/>
                          </a:schemeClr>
                        </a:solidFill>
                        <a:latin typeface="Cambria Math" panose="02040503050406030204" pitchFamily="18" charset="0"/>
                        <a:ea typeface="黑体" panose="02010609060101010101" pitchFamily="49" charset="-122"/>
                        <a:cs typeface="+mn-ea"/>
                      </a:rPr>
                      <m:t>权重</m:t>
                    </m:r>
                  </m:oMath>
                </a14:m>
                <a:r>
                  <a:rPr lang="zh-CN" altLang="en-US" dirty="0">
                    <a:solidFill>
                      <a:schemeClr val="accent1">
                        <a:lumMod val="75000"/>
                      </a:schemeClr>
                    </a:solidFill>
                    <a:latin typeface="黑体" panose="02010609060101010101" pitchFamily="49" charset="-122"/>
                    <a:ea typeface="黑体" panose="02010609060101010101" pitchFamily="49" charset="-122"/>
                    <a:cs typeface="+mn-ea"/>
                  </a:rPr>
                  <a:t>因子</a:t>
                </a:r>
                <a14:m>
                  <m:oMath xmlns:m="http://schemas.openxmlformats.org/officeDocument/2006/math">
                    <m:sSub>
                      <m:sSubPr>
                        <m:ctrlP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m:rPr>
                            <m:sty m:val="p"/>
                          </m:r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w</m:t>
                        </m:r>
                      </m:e>
                      <m: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1</m:t>
                        </m:r>
                      </m:sub>
                    </m:s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𝑤</m:t>
                        </m:r>
                      </m:e>
                      <m: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2</m:t>
                        </m:r>
                      </m:sub>
                    </m:s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𝑤</m:t>
                        </m:r>
                      </m:e>
                      <m: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3</m:t>
                        </m:r>
                      </m:sub>
                    </m:sSub>
                  </m:oMath>
                </a14:m>
                <a:r>
                  <a:rPr lang="zh-CN" altLang="en-US" dirty="0">
                    <a:solidFill>
                      <a:schemeClr val="accent1">
                        <a:lumMod val="75000"/>
                      </a:schemeClr>
                    </a:solidFill>
                    <a:latin typeface="黑体" panose="02010609060101010101" pitchFamily="49" charset="-122"/>
                    <a:ea typeface="黑体" panose="02010609060101010101" pitchFamily="49" charset="-122"/>
                    <a:cs typeface="+mn-ea"/>
                  </a:rPr>
                  <a:t>可得综合评价模型：</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14:m>
                  <m:oMathPara xmlns:m="http://schemas.openxmlformats.org/officeDocument/2006/math">
                    <m:oMathParaPr>
                      <m:jc m:val="centerGroup"/>
                    </m:oMathParaPr>
                    <m:oMath xmlns:m="http://schemas.openxmlformats.org/officeDocument/2006/math">
                      <m:sSub>
                        <m:sSubPr>
                          <m:ctrlP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m:rPr>
                              <m:sty m:val="p"/>
                            </m:r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A</m:t>
                          </m:r>
                        </m:e>
                        <m: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𝑖</m:t>
                          </m:r>
                        </m:sub>
                      </m:s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𝑤</m:t>
                          </m:r>
                        </m:e>
                        <m: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1</m:t>
                          </m:r>
                        </m:sub>
                      </m:s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𝐺</m:t>
                      </m:r>
                      <m:d>
                        <m:dPr>
                          <m:ctrlP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𝑖</m:t>
                              </m:r>
                            </m:sub>
                          </m:sSub>
                        </m:e>
                      </m:d>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𝑤</m:t>
                          </m:r>
                        </m:e>
                        <m: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2</m:t>
                          </m:r>
                        </m:sub>
                      </m:s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𝐻</m:t>
                      </m:r>
                      <m:d>
                        <m:dPr>
                          <m:ctrlP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𝑎</m:t>
                              </m:r>
                            </m:e>
                            <m: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𝑖</m:t>
                              </m:r>
                            </m:sub>
                          </m:sSub>
                        </m:e>
                      </m:d>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𝑤</m:t>
                          </m:r>
                        </m:e>
                        <m: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3</m:t>
                          </m:r>
                        </m:sub>
                      </m:s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𝐽</m:t>
                      </m:r>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𝑏</m:t>
                          </m:r>
                        </m:e>
                        <m: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𝑖</m:t>
                          </m:r>
                        </m:sub>
                      </m:s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m:t>
                      </m:r>
                    </m:oMath>
                  </m:oMathPara>
                </a14:m>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如果 </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2010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年世博会不在上海举行，分别赋予经济影响因子</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GDP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、环境因子以及精神面貌表现三个不同评价指标权重为</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0.7</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0.1</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0.2</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。运用以上模型求得的结果，可以计算出这种情况下上海市和谐因素的综合评价指标，可得：</a:t>
                </a:r>
                <a14:m>
                  <m:oMath xmlns:m="http://schemas.openxmlformats.org/officeDocument/2006/math">
                    <m:sSub>
                      <m:sSubPr>
                        <m:ctrl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ctrlPr>
                      </m:sSubPr>
                      <m:e>
                        <m:r>
                          <m:rPr>
                            <m:sty m:val="p"/>
                          </m:r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A</m:t>
                        </m:r>
                      </m:e>
                      <m: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2010</m:t>
                        </m:r>
                      </m:sub>
                    </m:sSub>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0.7</m:t>
                    </m:r>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𝐺</m:t>
                    </m:r>
                    <m:d>
                      <m:dPr>
                        <m:ctrl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2010</m:t>
                            </m:r>
                          </m:sub>
                        </m:sSub>
                      </m:e>
                    </m:d>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0.1</m:t>
                    </m:r>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𝐻</m:t>
                    </m:r>
                    <m:d>
                      <m:dPr>
                        <m:ctrl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𝑎</m:t>
                            </m:r>
                          </m:e>
                          <m: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2010</m:t>
                            </m:r>
                          </m:sub>
                        </m:sSub>
                      </m:e>
                    </m:d>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0.2</m:t>
                    </m:r>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𝐽</m:t>
                    </m:r>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𝑏</m:t>
                        </m:r>
                      </m:e>
                      <m: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2010</m:t>
                        </m:r>
                      </m:sub>
                    </m:sSub>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i="1" dirty="0" smtClean="0">
                        <a:solidFill>
                          <a:schemeClr val="accent1">
                            <a:lumMod val="75000"/>
                          </a:schemeClr>
                        </a:solidFill>
                        <a:latin typeface="Cambria Math" panose="02040503050406030204" pitchFamily="18" charset="0"/>
                        <a:ea typeface="黑体" panose="02010609060101010101" pitchFamily="49" charset="-122"/>
                        <a:cs typeface="+mn-ea"/>
                      </a:rPr>
                      <m:t>=</m:t>
                    </m:r>
                  </m:oMath>
                </a14:m>
                <a:r>
                  <a:rPr lang="en-US" altLang="zh-CN" dirty="0">
                    <a:solidFill>
                      <a:schemeClr val="accent1">
                        <a:lumMod val="75000"/>
                      </a:schemeClr>
                    </a:solidFill>
                    <a:latin typeface="黑体" panose="02010609060101010101" pitchFamily="49" charset="-122"/>
                    <a:ea typeface="黑体" panose="02010609060101010101" pitchFamily="49" charset="-122"/>
                    <a:cs typeface="+mn-ea"/>
                  </a:rPr>
                  <a:t>11613.0</a:t>
                </a:r>
              </a:p>
              <a:p>
                <a:pPr defTabSz="963930">
                  <a:lnSpc>
                    <a:spcPct val="120000"/>
                  </a:lnSpc>
                </a:pP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p:sp>
            <p:nvSpPr>
              <p:cNvPr id="9" name="矩形 8">
                <a:extLst>
                  <a:ext uri="{FF2B5EF4-FFF2-40B4-BE49-F238E27FC236}">
                    <a16:creationId xmlns:a16="http://schemas.microsoft.com/office/drawing/2014/main" id="{4AEA9F37-20DF-4A36-BFB2-63E73DAFAADC}"/>
                  </a:ext>
                </a:extLst>
              </p:cNvPr>
              <p:cNvSpPr>
                <a:spLocks noRot="1" noChangeAspect="1" noMove="1" noResize="1" noEditPoints="1" noAdjustHandles="1" noChangeArrowheads="1" noChangeShapeType="1" noTextEdit="1"/>
              </p:cNvSpPr>
              <p:nvPr/>
            </p:nvSpPr>
            <p:spPr>
              <a:xfrm>
                <a:off x="2206134" y="1186865"/>
                <a:ext cx="10153128" cy="2042547"/>
              </a:xfrm>
              <a:prstGeom prst="rect">
                <a:avLst/>
              </a:prstGeom>
              <a:blipFill>
                <a:blip r:embed="rId3"/>
                <a:stretch>
                  <a:fillRect l="-541" t="-1194" r="-240"/>
                </a:stretch>
              </a:blipFill>
            </p:spPr>
            <p:txBody>
              <a:bodyPr/>
              <a:lstStyle/>
              <a:p>
                <a:r>
                  <a:rPr lang="zh-CN" altLang="en-US">
                    <a:noFill/>
                  </a:rPr>
                  <a:t> </a:t>
                </a:r>
              </a:p>
            </p:txBody>
          </p:sp>
        </mc:Fallback>
      </mc:AlternateContent>
      <p:sp>
        <p:nvSpPr>
          <p:cNvPr id="19" name="Pentagon 33">
            <a:extLst>
              <a:ext uri="{FF2B5EF4-FFF2-40B4-BE49-F238E27FC236}">
                <a16:creationId xmlns:a16="http://schemas.microsoft.com/office/drawing/2014/main" id="{6EAB5497-67B5-4B7A-933E-B3BC50C7694C}"/>
              </a:ext>
            </a:extLst>
          </p:cNvPr>
          <p:cNvSpPr/>
          <p:nvPr/>
        </p:nvSpPr>
        <p:spPr>
          <a:xfrm>
            <a:off x="1500195" y="3162998"/>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mc:Choice xmlns:a14="http://schemas.microsoft.com/office/drawing/2010/main" Requires="a14">
          <p:sp>
            <p:nvSpPr>
              <p:cNvPr id="20" name="矩形 19">
                <a:extLst>
                  <a:ext uri="{FF2B5EF4-FFF2-40B4-BE49-F238E27FC236}">
                    <a16:creationId xmlns:a16="http://schemas.microsoft.com/office/drawing/2014/main" id="{47EDE466-5A65-4170-9A9F-97EA9CB04167}"/>
                  </a:ext>
                </a:extLst>
              </p:cNvPr>
              <p:cNvSpPr/>
              <p:nvPr/>
            </p:nvSpPr>
            <p:spPr>
              <a:xfrm>
                <a:off x="2173498" y="3129106"/>
                <a:ext cx="10153128" cy="2403350"/>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根据以上建立的多元回归模型，利用无偏 </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GM(1,1)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模型可预测出在不举行世博会情况下 </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2010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年第三产业 </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GDP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值，再利用拟合模型估算出上海市 </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GDP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值。在世博会影响下，上海无论是第一、二产业，还是第三产业均会有较大增长， </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2010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年上海市生产总值必然会有较大的增长。可以得到 </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GDP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增长模型如下：</a:t>
                </a:r>
                <a14:m>
                  <m:oMath xmlns:m="http://schemas.openxmlformats.org/officeDocument/2006/math">
                    <m:sSup>
                      <m:sSup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𝐺</m:t>
                        </m:r>
                      </m:e>
                      <m:sup>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sup>
                    </m:sSup>
                    <m:d>
                      <m:d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𝑖</m:t>
                            </m:r>
                          </m:sub>
                        </m:sSub>
                      </m:e>
                    </m:d>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sSup>
                      <m:sSup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𝐺</m:t>
                        </m:r>
                      </m:e>
                      <m:sup>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sup>
                    </m:sSup>
                    <m:d>
                      <m:d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𝑖</m:t>
                            </m:r>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−1</m:t>
                            </m:r>
                          </m:sub>
                        </m:sSub>
                      </m:e>
                    </m:d>
                    <m:d>
                      <m:d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1+</m:t>
                        </m:r>
                        <m:sSub>
                          <m:sSub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𝑟</m:t>
                            </m:r>
                          </m:e>
                          <m: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𝑖</m:t>
                            </m:r>
                          </m:sub>
                        </m:sSub>
                      </m:e>
                    </m:d>
                    <m:r>
                      <a:rPr lang="zh-CN" altLang="en-US" i="1">
                        <a:solidFill>
                          <a:schemeClr val="accent1">
                            <a:lumMod val="75000"/>
                          </a:schemeClr>
                        </a:solidFill>
                        <a:latin typeface="Cambria Math" panose="02040503050406030204" pitchFamily="18" charset="0"/>
                        <a:ea typeface="黑体" panose="02010609060101010101" pitchFamily="49" charset="-122"/>
                        <a:cs typeface="+mn-ea"/>
                      </a:rPr>
                      <m:t>，</m:t>
                    </m:r>
                  </m:oMath>
                </a14:m>
                <a:r>
                  <a:rPr lang="zh-CN" altLang="en-US" dirty="0">
                    <a:solidFill>
                      <a:schemeClr val="accent1">
                        <a:lumMod val="75000"/>
                      </a:schemeClr>
                    </a:solidFill>
                    <a:latin typeface="黑体" panose="02010609060101010101" pitchFamily="49" charset="-122"/>
                    <a:ea typeface="黑体" panose="02010609060101010101" pitchFamily="49" charset="-122"/>
                    <a:cs typeface="+mn-ea"/>
                  </a:rPr>
                  <a:t>其中，</a:t>
                </a:r>
                <a:r>
                  <a:rPr lang="en-US" altLang="zh-CN" dirty="0">
                    <a:solidFill>
                      <a:schemeClr val="accent1">
                        <a:lumMod val="75000"/>
                      </a:schemeClr>
                    </a:solidFill>
                    <a:ea typeface="黑体" panose="02010609060101010101" pitchFamily="49" charset="-122"/>
                    <a:cs typeface="+mn-ea"/>
                  </a:rPr>
                  <a:t> </a:t>
                </a:r>
                <a14:m>
                  <m:oMath xmlns:m="http://schemas.openxmlformats.org/officeDocument/2006/math">
                    <m:sSup>
                      <m:sSupPr>
                        <m:ctrlPr>
                          <a:rPr lang="en-US" altLang="zh-CN" i="1">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i="1">
                            <a:solidFill>
                              <a:schemeClr val="accent1">
                                <a:lumMod val="75000"/>
                              </a:schemeClr>
                            </a:solidFill>
                            <a:latin typeface="Cambria Math" panose="02040503050406030204" pitchFamily="18" charset="0"/>
                            <a:ea typeface="黑体" panose="02010609060101010101" pitchFamily="49" charset="-122"/>
                            <a:cs typeface="+mn-ea"/>
                          </a:rPr>
                          <m:t>𝐺</m:t>
                        </m:r>
                      </m:e>
                      <m:sup/>
                    </m:sSup>
                    <m:d>
                      <m:dPr>
                        <m:ctrlPr>
                          <a:rPr lang="en-US" altLang="zh-CN" i="1">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i="1">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i="1">
                                <a:solidFill>
                                  <a:schemeClr val="accent1">
                                    <a:lumMod val="75000"/>
                                  </a:schemeClr>
                                </a:solidFill>
                                <a:latin typeface="Cambria Math" panose="02040503050406030204" pitchFamily="18" charset="0"/>
                                <a:ea typeface="黑体" panose="02010609060101010101" pitchFamily="49" charset="-122"/>
                                <a:cs typeface="+mn-ea"/>
                              </a:rPr>
                              <m:t>𝑖</m:t>
                            </m:r>
                          </m:sub>
                        </m:sSub>
                      </m:e>
                    </m:d>
                  </m:oMath>
                </a14:m>
                <a:r>
                  <a:rPr lang="zh-CN" altLang="en-US" dirty="0">
                    <a:solidFill>
                      <a:schemeClr val="accent1">
                        <a:lumMod val="75000"/>
                      </a:schemeClr>
                    </a:solidFill>
                    <a:latin typeface="黑体" panose="02010609060101010101" pitchFamily="49" charset="-122"/>
                    <a:ea typeface="黑体" panose="02010609060101010101" pitchFamily="49" charset="-122"/>
                    <a:cs typeface="+mn-ea"/>
                  </a:rPr>
                  <a:t>为上海市第</a:t>
                </a:r>
                <a:r>
                  <a:rPr lang="en-US" altLang="zh-CN" dirty="0" err="1">
                    <a:solidFill>
                      <a:schemeClr val="accent1">
                        <a:lumMod val="75000"/>
                      </a:schemeClr>
                    </a:solidFill>
                    <a:latin typeface="黑体" panose="02010609060101010101" pitchFamily="49" charset="-122"/>
                    <a:ea typeface="黑体" panose="02010609060101010101" pitchFamily="49" charset="-122"/>
                    <a:cs typeface="+mn-ea"/>
                  </a:rPr>
                  <a:t>i</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年生产总值</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GDP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dirty="0">
                    <a:solidFill>
                      <a:schemeClr val="accent1">
                        <a:lumMod val="75000"/>
                      </a:schemeClr>
                    </a:solidFill>
                    <a:ea typeface="黑体" panose="02010609060101010101" pitchFamily="49" charset="-122"/>
                    <a:cs typeface="+mn-ea"/>
                  </a:rPr>
                  <a:t> </a:t>
                </a:r>
                <a14:m>
                  <m:oMath xmlns:m="http://schemas.openxmlformats.org/officeDocument/2006/math">
                    <m:sSub>
                      <m:sSub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𝑟</m:t>
                        </m:r>
                      </m:e>
                      <m: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𝑖</m:t>
                        </m:r>
                      </m:sub>
                    </m:sSub>
                  </m:oMath>
                </a14:m>
                <a:r>
                  <a:rPr lang="zh-CN" altLang="en-US" dirty="0">
                    <a:solidFill>
                      <a:schemeClr val="accent1">
                        <a:lumMod val="75000"/>
                      </a:schemeClr>
                    </a:solidFill>
                    <a:latin typeface="黑体" panose="02010609060101010101" pitchFamily="49" charset="-122"/>
                    <a:ea typeface="黑体" panose="02010609060101010101" pitchFamily="49" charset="-122"/>
                    <a:cs typeface="+mn-ea"/>
                  </a:rPr>
                  <a:t>为第</a:t>
                </a:r>
                <a:r>
                  <a:rPr lang="en-US" altLang="zh-CN" dirty="0" err="1">
                    <a:solidFill>
                      <a:schemeClr val="accent1">
                        <a:lumMod val="75000"/>
                      </a:schemeClr>
                    </a:solidFill>
                    <a:latin typeface="黑体" panose="02010609060101010101" pitchFamily="49" charset="-122"/>
                    <a:ea typeface="黑体" panose="02010609060101010101" pitchFamily="49" charset="-122"/>
                    <a:cs typeface="+mn-ea"/>
                  </a:rPr>
                  <a:t>i</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年上海 </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GDP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的增长率。根据上海第十三届人民代表大会第三次会议上正市长报告可知， </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2010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年上海市</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GDP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较 </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2009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增加 </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8%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以上， </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2009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年上海市 </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GDP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的值为 </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14900.93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亿元。这样，就可以</a:t>
                </a: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预测出 </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2010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年上海在世博会影响下的 </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GDP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值，为：</a:t>
                </a:r>
                <a:r>
                  <a:rPr lang="en-US" altLang="zh-CN" dirty="0">
                    <a:solidFill>
                      <a:schemeClr val="accent1">
                        <a:lumMod val="75000"/>
                      </a:schemeClr>
                    </a:solidFill>
                    <a:ea typeface="黑体" panose="02010609060101010101" pitchFamily="49" charset="-122"/>
                    <a:cs typeface="+mn-ea"/>
                  </a:rPr>
                  <a:t> </a:t>
                </a:r>
                <a14:m>
                  <m:oMath xmlns:m="http://schemas.openxmlformats.org/officeDocument/2006/math">
                    <m:sSup>
                      <m:sSupPr>
                        <m:ctrlPr>
                          <a:rPr lang="en-US" altLang="zh-CN" i="1">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i="1">
                            <a:solidFill>
                              <a:schemeClr val="accent1">
                                <a:lumMod val="75000"/>
                              </a:schemeClr>
                            </a:solidFill>
                            <a:latin typeface="Cambria Math" panose="02040503050406030204" pitchFamily="18" charset="0"/>
                            <a:ea typeface="黑体" panose="02010609060101010101" pitchFamily="49" charset="-122"/>
                            <a:cs typeface="+mn-ea"/>
                          </a:rPr>
                          <m:t>𝐺</m:t>
                        </m:r>
                      </m:e>
                      <m:sup>
                        <m:r>
                          <a:rPr lang="en-US" altLang="zh-CN" i="1">
                            <a:solidFill>
                              <a:schemeClr val="accent1">
                                <a:lumMod val="75000"/>
                              </a:schemeClr>
                            </a:solidFill>
                            <a:latin typeface="Cambria Math" panose="02040503050406030204" pitchFamily="18" charset="0"/>
                            <a:ea typeface="黑体" panose="02010609060101010101" pitchFamily="49" charset="-122"/>
                            <a:cs typeface="+mn-ea"/>
                          </a:rPr>
                          <m:t>′</m:t>
                        </m:r>
                      </m:sup>
                    </m:sSup>
                    <m:d>
                      <m:dPr>
                        <m:ctrlPr>
                          <a:rPr lang="en-US" altLang="zh-CN" i="1">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i="1">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2010</m:t>
                            </m:r>
                          </m:sub>
                        </m:sSub>
                      </m:e>
                    </m:d>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=16093.0</m:t>
                    </m:r>
                    <m:r>
                      <a:rPr lang="zh-CN" altLang="en-US" i="1">
                        <a:solidFill>
                          <a:schemeClr val="accent1">
                            <a:lumMod val="75000"/>
                          </a:schemeClr>
                        </a:solidFill>
                        <a:latin typeface="Cambria Math" panose="02040503050406030204" pitchFamily="18" charset="0"/>
                        <a:ea typeface="黑体" panose="02010609060101010101" pitchFamily="49" charset="-122"/>
                        <a:cs typeface="+mn-ea"/>
                      </a:rPr>
                      <m:t>亿元</m:t>
                    </m:r>
                  </m:oMath>
                </a14:m>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p:sp>
            <p:nvSpPr>
              <p:cNvPr id="20" name="矩形 19">
                <a:extLst>
                  <a:ext uri="{FF2B5EF4-FFF2-40B4-BE49-F238E27FC236}">
                    <a16:creationId xmlns:a16="http://schemas.microsoft.com/office/drawing/2014/main" id="{47EDE466-5A65-4170-9A9F-97EA9CB04167}"/>
                  </a:ext>
                </a:extLst>
              </p:cNvPr>
              <p:cNvSpPr>
                <a:spLocks noRot="1" noChangeAspect="1" noMove="1" noResize="1" noEditPoints="1" noAdjustHandles="1" noChangeArrowheads="1" noChangeShapeType="1" noTextEdit="1"/>
              </p:cNvSpPr>
              <p:nvPr/>
            </p:nvSpPr>
            <p:spPr>
              <a:xfrm>
                <a:off x="2173498" y="3129106"/>
                <a:ext cx="10153128" cy="2403350"/>
              </a:xfrm>
              <a:prstGeom prst="rect">
                <a:avLst/>
              </a:prstGeom>
              <a:blipFill>
                <a:blip r:embed="rId4"/>
                <a:stretch>
                  <a:fillRect l="-541" t="-759" r="-240" b="-27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24123686"/>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建立模型：比较模型</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4AEA9F37-20DF-4A36-BFB2-63E73DAFAADC}"/>
                  </a:ext>
                </a:extLst>
              </p:cNvPr>
              <p:cNvSpPr/>
              <p:nvPr/>
            </p:nvSpPr>
            <p:spPr>
              <a:xfrm>
                <a:off x="2206134" y="1186865"/>
                <a:ext cx="10153128" cy="1606658"/>
              </a:xfrm>
              <a:prstGeom prst="rect">
                <a:avLst/>
              </a:prstGeom>
            </p:spPr>
            <p:txBody>
              <a:bodyPr wrap="square">
                <a:spAutoFit/>
              </a:bodyPr>
              <a:lstStyle/>
              <a:p>
                <a:pPr defTabSz="963930">
                  <a:lnSpc>
                    <a:spcPct val="120000"/>
                  </a:lnSpc>
                </a:pP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2010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年世博会在上海举行，必然会对上海经济、环境、精神、文化等多方面造成影响，使上海的经济、环境、精神等影响和谐的因素发生较大的变化。这就需要在不举办世博会的情况下预测出的综合评价指标与在世博影响下的综合评价指标进行比较。首先建立世博会影响下的综合评价指标模型：</a:t>
                </a:r>
                <a14:m>
                  <m:oMath xmlns:m="http://schemas.openxmlformats.org/officeDocument/2006/math">
                    <m:sSub>
                      <m:sSubPr>
                        <m:ctrl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ctrlPr>
                      </m:sSubPr>
                      <m:e>
                        <m:r>
                          <m:rPr>
                            <m:sty m:val="p"/>
                          </m:r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B</m:t>
                        </m:r>
                      </m:e>
                      <m:sub>
                        <m:r>
                          <m:rPr>
                            <m:sty m:val="p"/>
                          </m:r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i</m:t>
                        </m:r>
                      </m:sub>
                    </m:sSub>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𝑤</m:t>
                        </m:r>
                      </m:e>
                      <m:sub>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1</m:t>
                        </m:r>
                      </m:sub>
                    </m:sSub>
                    <m:sSup>
                      <m:sSupPr>
                        <m:ctrlP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𝐺</m:t>
                        </m:r>
                      </m:e>
                      <m:sup>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m:t>
                        </m:r>
                      </m:sup>
                    </m:sSup>
                    <m:d>
                      <m:dPr>
                        <m:ctrl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𝑖</m:t>
                            </m:r>
                          </m:sub>
                        </m:sSub>
                      </m:e>
                    </m:d>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𝑤</m:t>
                        </m:r>
                      </m:e>
                      <m:sub>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2</m:t>
                        </m:r>
                      </m:sub>
                    </m:sSub>
                    <m:sSup>
                      <m:sSupPr>
                        <m:ctrlP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𝐻</m:t>
                        </m:r>
                      </m:e>
                      <m:sup>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m:t>
                        </m:r>
                      </m:sup>
                    </m:sSup>
                    <m:d>
                      <m:dPr>
                        <m:ctrl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𝑎</m:t>
                            </m:r>
                          </m:e>
                          <m:sub>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𝑖</m:t>
                            </m:r>
                          </m:sub>
                        </m:sSub>
                      </m:e>
                    </m:d>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𝑤</m:t>
                        </m:r>
                      </m:e>
                      <m:sub>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3</m:t>
                        </m:r>
                      </m:sub>
                    </m:sSub>
                    <m:sSup>
                      <m:sSupPr>
                        <m:ctrlP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𝐽</m:t>
                        </m:r>
                      </m:e>
                      <m:sup>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m:t>
                        </m:r>
                      </m:sup>
                    </m:sSup>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𝑏</m:t>
                        </m:r>
                      </m:e>
                      <m:sub>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𝑖</m:t>
                        </m:r>
                      </m:sub>
                    </m:sSub>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m:t>
                    </m:r>
                    <m:r>
                      <a:rPr lang="zh-CN" altLang="en-US" i="1" dirty="0" smtClean="0">
                        <a:solidFill>
                          <a:schemeClr val="accent1">
                            <a:lumMod val="75000"/>
                          </a:schemeClr>
                        </a:solidFill>
                        <a:latin typeface="Cambria Math" panose="02040503050406030204" pitchFamily="18" charset="0"/>
                        <a:ea typeface="黑体" panose="02010609060101010101" pitchFamily="49" charset="-122"/>
                        <a:cs typeface="+mn-ea"/>
                      </a:rPr>
                      <m:t>，</m:t>
                    </m:r>
                  </m:oMath>
                </a14:m>
                <a:r>
                  <a:rPr lang="zh-CN" altLang="en-US" dirty="0">
                    <a:solidFill>
                      <a:schemeClr val="accent1">
                        <a:lumMod val="75000"/>
                      </a:schemeClr>
                    </a:solidFill>
                    <a:latin typeface="黑体" panose="02010609060101010101" pitchFamily="49" charset="-122"/>
                    <a:ea typeface="黑体" panose="02010609060101010101" pitchFamily="49" charset="-122"/>
                    <a:cs typeface="+mn-ea"/>
                  </a:rPr>
                  <a:t>然后，建立二者的比较模型：</a:t>
                </a:r>
                <a14:m>
                  <m:oMath xmlns:m="http://schemas.openxmlformats.org/officeDocument/2006/math">
                    <m:r>
                      <m:rPr>
                        <m:sty m:val="p"/>
                      </m:r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s</m:t>
                    </m:r>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m:t>
                    </m:r>
                    <m:f>
                      <m:fPr>
                        <m:ctrlP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ctrlPr>
                      </m:fPr>
                      <m:num>
                        <m:sSub>
                          <m:sSubPr>
                            <m:ctrlP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𝐵</m:t>
                            </m:r>
                          </m:e>
                          <m: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𝑖</m:t>
                            </m:r>
                          </m:sub>
                        </m:s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𝐴</m:t>
                            </m:r>
                          </m:e>
                          <m: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𝑖</m:t>
                            </m:r>
                          </m:sub>
                        </m:sSub>
                      </m:num>
                      <m:den>
                        <m:sSub>
                          <m:sSubPr>
                            <m:ctrlP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𝐴</m:t>
                            </m:r>
                          </m:e>
                          <m: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𝑖</m:t>
                            </m:r>
                          </m:sub>
                        </m:sSub>
                      </m:den>
                    </m:f>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∗100%</m:t>
                    </m:r>
                  </m:oMath>
                </a14:m>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p:sp>
            <p:nvSpPr>
              <p:cNvPr id="9" name="矩形 8">
                <a:extLst>
                  <a:ext uri="{FF2B5EF4-FFF2-40B4-BE49-F238E27FC236}">
                    <a16:creationId xmlns:a16="http://schemas.microsoft.com/office/drawing/2014/main" id="{4AEA9F37-20DF-4A36-BFB2-63E73DAFAADC}"/>
                  </a:ext>
                </a:extLst>
              </p:cNvPr>
              <p:cNvSpPr>
                <a:spLocks noRot="1" noChangeAspect="1" noMove="1" noResize="1" noEditPoints="1" noAdjustHandles="1" noChangeArrowheads="1" noChangeShapeType="1" noTextEdit="1"/>
              </p:cNvSpPr>
              <p:nvPr/>
            </p:nvSpPr>
            <p:spPr>
              <a:xfrm>
                <a:off x="2206134" y="1186865"/>
                <a:ext cx="10153128" cy="1606658"/>
              </a:xfrm>
              <a:prstGeom prst="rect">
                <a:avLst/>
              </a:prstGeom>
              <a:blipFill>
                <a:blip r:embed="rId3"/>
                <a:stretch>
                  <a:fillRect l="-541" t="-1521" r="-1321"/>
                </a:stretch>
              </a:blipFill>
            </p:spPr>
            <p:txBody>
              <a:bodyPr/>
              <a:lstStyle/>
              <a:p>
                <a:r>
                  <a:rPr lang="zh-CN" altLang="en-US">
                    <a:noFill/>
                  </a:rPr>
                  <a:t> </a:t>
                </a:r>
              </a:p>
            </p:txBody>
          </p:sp>
        </mc:Fallback>
      </mc:AlternateContent>
      <p:sp>
        <p:nvSpPr>
          <p:cNvPr id="19" name="Pentagon 33">
            <a:extLst>
              <a:ext uri="{FF2B5EF4-FFF2-40B4-BE49-F238E27FC236}">
                <a16:creationId xmlns:a16="http://schemas.microsoft.com/office/drawing/2014/main" id="{6EAB5497-67B5-4B7A-933E-B3BC50C7694C}"/>
              </a:ext>
            </a:extLst>
          </p:cNvPr>
          <p:cNvSpPr/>
          <p:nvPr/>
        </p:nvSpPr>
        <p:spPr>
          <a:xfrm>
            <a:off x="1500195" y="3162998"/>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mc:Choice xmlns:a14="http://schemas.microsoft.com/office/drawing/2010/main" Requires="a14">
          <p:sp>
            <p:nvSpPr>
              <p:cNvPr id="20" name="矩形 19">
                <a:extLst>
                  <a:ext uri="{FF2B5EF4-FFF2-40B4-BE49-F238E27FC236}">
                    <a16:creationId xmlns:a16="http://schemas.microsoft.com/office/drawing/2014/main" id="{47EDE466-5A65-4170-9A9F-97EA9CB04167}"/>
                  </a:ext>
                </a:extLst>
              </p:cNvPr>
              <p:cNvSpPr/>
              <p:nvPr/>
            </p:nvSpPr>
            <p:spPr>
              <a:xfrm>
                <a:off x="2173498" y="3129106"/>
                <a:ext cx="10153128" cy="2374946"/>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世博会影响下，上海市和谐影响因素综合评价指标为：</a:t>
                </a:r>
                <a:r>
                  <a:rPr lang="en-US" altLang="zh-CN" dirty="0">
                    <a:solidFill>
                      <a:schemeClr val="accent1">
                        <a:lumMod val="75000"/>
                      </a:schemeClr>
                    </a:solidFill>
                    <a:ea typeface="黑体" panose="02010609060101010101" pitchFamily="49" charset="-122"/>
                    <a:cs typeface="+mn-ea"/>
                  </a:rPr>
                  <a:t> </a:t>
                </a:r>
                <a:endParaRPr lang="en-US" altLang="zh-CN" i="1" dirty="0">
                  <a:solidFill>
                    <a:schemeClr val="accent1">
                      <a:lumMod val="75000"/>
                    </a:schemeClr>
                  </a:solidFill>
                  <a:latin typeface="Cambria Math" panose="02040503050406030204" pitchFamily="18" charset="0"/>
                  <a:ea typeface="黑体" panose="02010609060101010101" pitchFamily="49" charset="-122"/>
                  <a:cs typeface="+mn-ea"/>
                </a:endParaRPr>
              </a:p>
              <a:p>
                <a:pPr defTabSz="963930">
                  <a:lnSpc>
                    <a:spcPct val="120000"/>
                  </a:lnSpc>
                </a:pPr>
                <a14:m>
                  <m:oMathPara xmlns:m="http://schemas.openxmlformats.org/officeDocument/2006/math">
                    <m:oMathParaPr>
                      <m:jc m:val="centerGroup"/>
                    </m:oMathParaPr>
                    <m:oMath xmlns:m="http://schemas.openxmlformats.org/officeDocument/2006/math">
                      <m:sSub>
                        <m:sSubPr>
                          <m:ctrl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ctrlPr>
                        </m:sSubPr>
                        <m:e>
                          <m:r>
                            <m:rPr>
                              <m:sty m:val="p"/>
                            </m:r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B</m:t>
                          </m:r>
                        </m:e>
                        <m: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2010</m:t>
                          </m:r>
                        </m:sub>
                      </m:sSub>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0.7</m:t>
                      </m:r>
                      <m:sSup>
                        <m:sSupPr>
                          <m:ctrl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𝐺</m:t>
                          </m:r>
                        </m:e>
                        <m:sup>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m:t>
                          </m:r>
                        </m:sup>
                      </m:sSup>
                      <m:d>
                        <m:dPr>
                          <m:ctrl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2010</m:t>
                              </m:r>
                            </m:sub>
                          </m:sSub>
                        </m:e>
                      </m:d>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0.1</m:t>
                      </m:r>
                      <m:sSup>
                        <m:sSupPr>
                          <m:ctrl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𝐻</m:t>
                          </m:r>
                        </m:e>
                        <m:sup>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m:t>
                          </m:r>
                        </m:sup>
                      </m:sSup>
                      <m:d>
                        <m:dPr>
                          <m:ctrl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𝑎</m:t>
                              </m:r>
                            </m:e>
                            <m: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2010</m:t>
                              </m:r>
                            </m:sub>
                          </m:sSub>
                        </m:e>
                      </m:d>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0.2</m:t>
                      </m:r>
                      <m:sSup>
                        <m:sSupPr>
                          <m:ctrl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𝐽</m:t>
                          </m:r>
                        </m:e>
                        <m:sup>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m:t>
                          </m:r>
                        </m:sup>
                      </m:sSup>
                      <m:d>
                        <m:dPr>
                          <m:ctrl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𝑏</m:t>
                              </m:r>
                            </m:e>
                            <m: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2010</m:t>
                              </m:r>
                            </m:sub>
                          </m:sSub>
                        </m:e>
                      </m:d>
                    </m:oMath>
                  </m:oMathPara>
                </a14:m>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通过权威数值预测可得到上海市在世博会影响下环境投入指标</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a:t>
                </a:r>
                <a14:m>
                  <m:oMath xmlns:m="http://schemas.openxmlformats.org/officeDocument/2006/math">
                    <m:sSup>
                      <m:sSup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𝐻</m:t>
                        </m:r>
                      </m:e>
                      <m:sup>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m:t>
                        </m:r>
                      </m:sup>
                    </m:sSup>
                    <m:d>
                      <m:d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𝑎</m:t>
                            </m:r>
                          </m:e>
                          <m:sub>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2010</m:t>
                            </m:r>
                          </m:sub>
                        </m:sSub>
                      </m:e>
                    </m:d>
                    <m:r>
                      <a:rPr lang="en-US" altLang="zh-CN" b="0" i="1" smtClean="0">
                        <a:solidFill>
                          <a:schemeClr val="accent1">
                            <a:lumMod val="75000"/>
                          </a:schemeClr>
                        </a:solidFill>
                        <a:latin typeface="Cambria Math" panose="02040503050406030204" pitchFamily="18" charset="0"/>
                        <a:ea typeface="黑体" panose="02010609060101010101" pitchFamily="49" charset="-122"/>
                        <a:cs typeface="+mn-ea"/>
                      </a:rPr>
                      <m:t>=482.79,</m:t>
                    </m:r>
                    <m:r>
                      <a:rPr lang="zh-CN" altLang="en-US" i="1">
                        <a:solidFill>
                          <a:schemeClr val="accent1">
                            <a:lumMod val="75000"/>
                          </a:schemeClr>
                        </a:solidFill>
                        <a:latin typeface="Cambria Math" panose="02040503050406030204" pitchFamily="18" charset="0"/>
                        <a:ea typeface="黑体" panose="02010609060101010101" pitchFamily="49" charset="-122"/>
                        <a:cs typeface="+mn-ea"/>
                      </a:rPr>
                      <m:t>精神</m:t>
                    </m:r>
                  </m:oMath>
                </a14:m>
                <a:r>
                  <a:rPr lang="zh-CN" altLang="en-US" dirty="0">
                    <a:solidFill>
                      <a:schemeClr val="accent1">
                        <a:lumMod val="75000"/>
                      </a:schemeClr>
                    </a:solidFill>
                    <a:latin typeface="黑体" panose="02010609060101010101" pitchFamily="49" charset="-122"/>
                    <a:ea typeface="黑体" panose="02010609060101010101" pitchFamily="49" charset="-122"/>
                    <a:cs typeface="+mn-ea"/>
                  </a:rPr>
                  <a:t>方面投资</a:t>
                </a:r>
                <a14:m>
                  <m:oMath xmlns:m="http://schemas.openxmlformats.org/officeDocument/2006/math">
                    <m:sSup>
                      <m:sSupPr>
                        <m:ctrl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𝐽</m:t>
                        </m:r>
                      </m:e>
                      <m:sup>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m:t>
                        </m:r>
                      </m:sup>
                    </m:sSup>
                    <m:d>
                      <m:dPr>
                        <m:ctrl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𝑏</m:t>
                            </m:r>
                          </m:e>
                          <m:sub>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2010</m:t>
                            </m:r>
                          </m:sub>
                        </m:sSub>
                      </m:e>
                    </m:d>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=8445.1</m:t>
                    </m:r>
                  </m:oMath>
                </a14:m>
                <a:r>
                  <a:rPr lang="en-US" altLang="zh-CN"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进而可解得：</a:t>
                </a:r>
                <a:r>
                  <a:rPr lang="en-US" altLang="zh-CN" dirty="0">
                    <a:solidFill>
                      <a:schemeClr val="accent1">
                        <a:lumMod val="75000"/>
                      </a:schemeClr>
                    </a:solidFill>
                    <a:ea typeface="黑体" panose="02010609060101010101" pitchFamily="49" charset="-122"/>
                    <a:cs typeface="+mn-ea"/>
                  </a:rPr>
                  <a:t> </a:t>
                </a:r>
                <a14:m>
                  <m:oMath xmlns:m="http://schemas.openxmlformats.org/officeDocument/2006/math">
                    <m:sSub>
                      <m:sSubPr>
                        <m:ctrlP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m:rPr>
                            <m:sty m:val="p"/>
                          </m:rPr>
                          <a:rPr lang="en-US" altLang="zh-CN" i="1" dirty="0" smtClean="0">
                            <a:solidFill>
                              <a:schemeClr val="accent1">
                                <a:lumMod val="75000"/>
                              </a:schemeClr>
                            </a:solidFill>
                            <a:latin typeface="Cambria Math" panose="02040503050406030204" pitchFamily="18" charset="0"/>
                            <a:ea typeface="黑体" panose="02010609060101010101" pitchFamily="49" charset="-122"/>
                            <a:cs typeface="+mn-ea"/>
                          </a:rPr>
                          <m:t>B</m:t>
                        </m:r>
                      </m:e>
                      <m: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2010</m:t>
                        </m:r>
                      </m:sub>
                    </m:s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=13002.0</m:t>
                    </m:r>
                  </m:oMath>
                </a14:m>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根据以上数据，可以解得上海市在世博会影响下和不受世博会影响下，综合评价指标增长百分点，结果为：</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 s =11.96%</a:t>
                </a:r>
              </a:p>
            </p:txBody>
          </p:sp>
        </mc:Choice>
        <mc:Fallback>
          <p:sp>
            <p:nvSpPr>
              <p:cNvPr id="20" name="矩形 19">
                <a:extLst>
                  <a:ext uri="{FF2B5EF4-FFF2-40B4-BE49-F238E27FC236}">
                    <a16:creationId xmlns:a16="http://schemas.microsoft.com/office/drawing/2014/main" id="{47EDE466-5A65-4170-9A9F-97EA9CB04167}"/>
                  </a:ext>
                </a:extLst>
              </p:cNvPr>
              <p:cNvSpPr>
                <a:spLocks noRot="1" noChangeAspect="1" noMove="1" noResize="1" noEditPoints="1" noAdjustHandles="1" noChangeArrowheads="1" noChangeShapeType="1" noTextEdit="1"/>
              </p:cNvSpPr>
              <p:nvPr/>
            </p:nvSpPr>
            <p:spPr>
              <a:xfrm>
                <a:off x="2173498" y="3129106"/>
                <a:ext cx="10153128" cy="2374946"/>
              </a:xfrm>
              <a:prstGeom prst="rect">
                <a:avLst/>
              </a:prstGeom>
              <a:blipFill>
                <a:blip r:embed="rId4"/>
                <a:stretch>
                  <a:fillRect l="-541" t="-769" b="-30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39214683"/>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 y="3562252"/>
            <a:ext cx="12858044" cy="137162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solidFill>
                <a:sysClr val="windowText" lastClr="000000"/>
              </a:solidFill>
              <a:latin typeface="黑体" panose="02010609060101010101" pitchFamily="49" charset="-122"/>
              <a:ea typeface="黑体" panose="02010609060101010101" pitchFamily="49" charset="-122"/>
            </a:endParaRPr>
          </a:p>
        </p:txBody>
      </p:sp>
      <p:sp>
        <p:nvSpPr>
          <p:cNvPr id="2053" name="文本框 14"/>
          <p:cNvSpPr txBox="1">
            <a:spLocks noChangeArrowheads="1"/>
          </p:cNvSpPr>
          <p:nvPr>
            <p:custDataLst>
              <p:tags r:id="rId2"/>
            </p:custDataLst>
          </p:nvPr>
        </p:nvSpPr>
        <p:spPr bwMode="auto">
          <a:xfrm>
            <a:off x="2396927" y="3400301"/>
            <a:ext cx="123110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a:solidFill>
                  <a:schemeClr val="bg1"/>
                </a:solidFill>
                <a:latin typeface="黑体" panose="02010609060101010101" pitchFamily="49" charset="-122"/>
                <a:ea typeface="黑体" panose="02010609060101010101" pitchFamily="49" charset="-122"/>
                <a:sym typeface="Arial" panose="020B0604020202020204" pitchFamily="34" charset="0"/>
              </a:rPr>
              <a:t>03</a:t>
            </a:r>
            <a:endParaRPr lang="zh-CN" altLang="en-US" sz="9600" dirty="0">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sp>
        <p:nvSpPr>
          <p:cNvPr id="6" name="标题 5"/>
          <p:cNvSpPr txBox="1"/>
          <p:nvPr>
            <p:custDataLst>
              <p:tags r:id="rId3"/>
            </p:custDataLst>
          </p:nvPr>
        </p:nvSpPr>
        <p:spPr>
          <a:xfrm>
            <a:off x="3765079" y="3832566"/>
            <a:ext cx="8790576" cy="830997"/>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6000" kern="0" dirty="0">
                <a:solidFill>
                  <a:schemeClr val="bg1"/>
                </a:solidFill>
                <a:latin typeface="黑体" panose="02010609060101010101" pitchFamily="49" charset="-122"/>
                <a:ea typeface="黑体" panose="02010609060101010101" pitchFamily="49" charset="-122"/>
                <a:sym typeface="Arial" panose="020B0604020202020204" pitchFamily="34" charset="0"/>
              </a:rPr>
              <a:t>模型评价</a:t>
            </a:r>
            <a:endParaRPr lang="zh-CN" altLang="en-US" sz="9600" kern="0" dirty="0">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spTree>
    <p:custDataLst>
      <p:tags r:id="rId1"/>
    </p:custDataLst>
    <p:extLst>
      <p:ext uri="{BB962C8B-B14F-4D97-AF65-F5344CB8AC3E}">
        <p14:creationId xmlns:p14="http://schemas.microsoft.com/office/powerpoint/2010/main" val="269387624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模型评价：结果分析</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a:extLst>
              <a:ext uri="{FF2B5EF4-FFF2-40B4-BE49-F238E27FC236}">
                <a16:creationId xmlns:a16="http://schemas.microsoft.com/office/drawing/2014/main" id="{4AEA9F37-20DF-4A36-BFB2-63E73DAFAADC}"/>
              </a:ext>
            </a:extLst>
          </p:cNvPr>
          <p:cNvSpPr/>
          <p:nvPr/>
        </p:nvSpPr>
        <p:spPr>
          <a:xfrm>
            <a:off x="2206134" y="1186865"/>
            <a:ext cx="10153128" cy="2042547"/>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通过对评价模型的求解，可以得到三个一级指标的在世博会影响情况下比无世博会影响情况下的增长百分比。其中经济影响因子指标 </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GDP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、环境因子指标、精神面貌表现指标的增长百分比分为 </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10.52%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 </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8.54%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 </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22.76%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。对于第三个一级指标数据误差较大，而采用动态加权法对三个指标赋予权值之后，得到综合评价模型。使用该模型解出的上海市影响和谐的因素综合评价指标在世博会影响比无世博会影响下的值增长的百分比为 </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11.96%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。这个数据较为合理且相对于单项预测更为准确。能相对准确对上海世博会的影响做出预测。</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p:spTree>
    <p:extLst>
      <p:ext uri="{BB962C8B-B14F-4D97-AF65-F5344CB8AC3E}">
        <p14:creationId xmlns:p14="http://schemas.microsoft.com/office/powerpoint/2010/main" val="1511444668"/>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模型评价：优点</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a:extLst>
              <a:ext uri="{FF2B5EF4-FFF2-40B4-BE49-F238E27FC236}">
                <a16:creationId xmlns:a16="http://schemas.microsoft.com/office/drawing/2014/main" id="{4AEA9F37-20DF-4A36-BFB2-63E73DAFAADC}"/>
              </a:ext>
            </a:extLst>
          </p:cNvPr>
          <p:cNvSpPr/>
          <p:nvPr/>
        </p:nvSpPr>
        <p:spPr>
          <a:xfrm>
            <a:off x="2206134" y="1186865"/>
            <a:ext cx="10153128" cy="2374946"/>
          </a:xfrm>
          <a:prstGeom prst="rect">
            <a:avLst/>
          </a:prstGeom>
        </p:spPr>
        <p:txBody>
          <a:bodyPr wrap="square">
            <a:spAutoFit/>
          </a:bodyPr>
          <a:lstStyle/>
          <a:p>
            <a:pPr defTabSz="963930">
              <a:lnSpc>
                <a:spcPct val="120000"/>
              </a:lnSpc>
            </a:pP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．层次分析法的使用将准则目标得以很好的量化，使评估模型更加简单明确。</a:t>
            </a:r>
          </a:p>
          <a:p>
            <a:pPr defTabSz="963930">
              <a:lnSpc>
                <a:spcPct val="120000"/>
              </a:lnSpc>
            </a:pP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．熵值取权法不具有如何主观色彩，权重向量的决定是客观的，具有评价过程的透明性，减少了单独采用层次分析法因主观因素对结果造成的影响，使结果更加精确，有说服力。</a:t>
            </a:r>
          </a:p>
          <a:p>
            <a:pPr defTabSz="963930">
              <a:lnSpc>
                <a:spcPct val="120000"/>
              </a:lnSpc>
            </a:pPr>
            <a:r>
              <a:rPr lang="en-US" altLang="zh-CN" dirty="0">
                <a:solidFill>
                  <a:schemeClr val="accent1">
                    <a:lumMod val="75000"/>
                  </a:schemeClr>
                </a:solidFill>
                <a:latin typeface="黑体" panose="02010609060101010101" pitchFamily="49" charset="-122"/>
                <a:ea typeface="黑体" panose="02010609060101010101" pitchFamily="49" charset="-122"/>
                <a:cs typeface="+mn-ea"/>
              </a:rPr>
              <a:t>3.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无偏</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GM</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1,1</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）模型的运用消除了传统</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GM(1,1)</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模型所存在的固有偏差，所以可以更精确的进行数据预测。</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en-US" altLang="zh-CN" dirty="0">
                <a:solidFill>
                  <a:schemeClr val="accent1">
                    <a:lumMod val="75000"/>
                  </a:schemeClr>
                </a:solidFill>
                <a:latin typeface="黑体" panose="02010609060101010101" pitchFamily="49" charset="-122"/>
                <a:ea typeface="黑体" panose="02010609060101010101" pitchFamily="49" charset="-122"/>
                <a:cs typeface="+mn-ea"/>
              </a:rPr>
              <a:t>4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．对于世博会对上海市的影响，采用动态加权、综合预测的方法，避免了单指标考虑，提高模型的精确度，还能定量估算出世博会对上海市的综合影响。</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p:spTree>
    <p:extLst>
      <p:ext uri="{BB962C8B-B14F-4D97-AF65-F5344CB8AC3E}">
        <p14:creationId xmlns:p14="http://schemas.microsoft.com/office/powerpoint/2010/main" val="2667893541"/>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p:nvPr/>
        </p:nvSpPr>
        <p:spPr>
          <a:xfrm>
            <a:off x="1892871" y="808013"/>
            <a:ext cx="3172335" cy="698478"/>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4500" b="1" dirty="0">
                <a:solidFill>
                  <a:schemeClr val="accent1">
                    <a:lumMod val="75000"/>
                  </a:schemeClr>
                </a:solidFill>
                <a:latin typeface="黑体" panose="02010609060101010101" pitchFamily="49" charset="-122"/>
                <a:ea typeface="黑体" panose="02010609060101010101" pitchFamily="49" charset="-122"/>
                <a:cs typeface="+mn-ea"/>
                <a:sym typeface="+mn-lt"/>
              </a:rPr>
              <a:t>目录</a:t>
            </a:r>
            <a:endParaRPr lang="en-GB" sz="2530" b="1" dirty="0">
              <a:solidFill>
                <a:schemeClr val="accent1">
                  <a:lumMod val="75000"/>
                </a:schemeClr>
              </a:solidFill>
              <a:latin typeface="黑体" panose="02010609060101010101" pitchFamily="49" charset="-122"/>
              <a:ea typeface="黑体" panose="02010609060101010101" pitchFamily="49" charset="-122"/>
              <a:cs typeface="+mn-ea"/>
              <a:sym typeface="+mn-lt"/>
            </a:endParaRPr>
          </a:p>
        </p:txBody>
      </p:sp>
      <p:grpSp>
        <p:nvGrpSpPr>
          <p:cNvPr id="9" name="组合 8"/>
          <p:cNvGrpSpPr/>
          <p:nvPr/>
        </p:nvGrpSpPr>
        <p:grpSpPr>
          <a:xfrm>
            <a:off x="2017962" y="1672109"/>
            <a:ext cx="1257328" cy="698118"/>
            <a:chOff x="2215144" y="927951"/>
            <a:chExt cx="1244730" cy="910317"/>
          </a:xfrm>
        </p:grpSpPr>
        <p:sp>
          <p:nvSpPr>
            <p:cNvPr id="10" name="平行四边形 9"/>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solidFill>
                  <a:schemeClr val="accent1">
                    <a:lumMod val="75000"/>
                  </a:schemeClr>
                </a:solidFill>
                <a:latin typeface="黑体" panose="02010609060101010101" pitchFamily="49" charset="-122"/>
                <a:ea typeface="黑体" panose="02010609060101010101" pitchFamily="49" charset="-122"/>
                <a:cs typeface="+mn-ea"/>
                <a:sym typeface="+mn-lt"/>
              </a:endParaRPr>
            </a:p>
          </p:txBody>
        </p:sp>
        <p:sp>
          <p:nvSpPr>
            <p:cNvPr id="11" name="文本框 9"/>
            <p:cNvSpPr txBox="1"/>
            <p:nvPr/>
          </p:nvSpPr>
          <p:spPr>
            <a:xfrm>
              <a:off x="2393075" y="927951"/>
              <a:ext cx="1066799" cy="910317"/>
            </a:xfrm>
            <a:prstGeom prst="rect">
              <a:avLst/>
            </a:prstGeom>
            <a:noFill/>
          </p:spPr>
          <p:txBody>
            <a:bodyPr wrap="square" rtlCol="0">
              <a:spAutoFit/>
            </a:bodyPr>
            <a:lstStyle/>
            <a:p>
              <a:r>
                <a:rPr lang="en-US" altLang="zh-CN" sz="3935" dirty="0">
                  <a:solidFill>
                    <a:schemeClr val="bg1"/>
                  </a:solidFill>
                  <a:latin typeface="黑体" panose="02010609060101010101" pitchFamily="49" charset="-122"/>
                  <a:ea typeface="黑体" panose="02010609060101010101" pitchFamily="49" charset="-122"/>
                  <a:cs typeface="+mn-ea"/>
                  <a:sym typeface="+mn-lt"/>
                </a:rPr>
                <a:t>01</a:t>
              </a:r>
              <a:endParaRPr lang="zh-CN" altLang="en-US" sz="3935" dirty="0">
                <a:solidFill>
                  <a:schemeClr val="bg1"/>
                </a:solidFill>
                <a:latin typeface="黑体" panose="02010609060101010101" pitchFamily="49" charset="-122"/>
                <a:ea typeface="黑体" panose="02010609060101010101" pitchFamily="49" charset="-122"/>
                <a:cs typeface="+mn-ea"/>
                <a:sym typeface="+mn-lt"/>
              </a:endParaRPr>
            </a:p>
          </p:txBody>
        </p:sp>
      </p:grpSp>
      <p:grpSp>
        <p:nvGrpSpPr>
          <p:cNvPr id="12" name="组合 11"/>
          <p:cNvGrpSpPr/>
          <p:nvPr/>
        </p:nvGrpSpPr>
        <p:grpSpPr>
          <a:xfrm>
            <a:off x="2017962" y="2627647"/>
            <a:ext cx="1257328" cy="708853"/>
            <a:chOff x="2215144" y="1952311"/>
            <a:chExt cx="1244730" cy="924318"/>
          </a:xfrm>
        </p:grpSpPr>
        <p:sp>
          <p:nvSpPr>
            <p:cNvPr id="13" name="平行四边形 12"/>
            <p:cNvSpPr/>
            <p:nvPr/>
          </p:nvSpPr>
          <p:spPr>
            <a:xfrm>
              <a:off x="2215144" y="2033848"/>
              <a:ext cx="1120898" cy="842781"/>
            </a:xfrm>
            <a:prstGeom prst="parallelogram">
              <a:avLst>
                <a:gd name="adj" fmla="val 4820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latin typeface="黑体" panose="02010609060101010101" pitchFamily="49" charset="-122"/>
                <a:ea typeface="黑体" panose="02010609060101010101" pitchFamily="49" charset="-122"/>
                <a:cs typeface="+mn-ea"/>
                <a:sym typeface="+mn-lt"/>
              </a:endParaRPr>
            </a:p>
          </p:txBody>
        </p:sp>
        <p:sp>
          <p:nvSpPr>
            <p:cNvPr id="14" name="文本框 10"/>
            <p:cNvSpPr txBox="1"/>
            <p:nvPr/>
          </p:nvSpPr>
          <p:spPr>
            <a:xfrm>
              <a:off x="2393075" y="1952311"/>
              <a:ext cx="1066799" cy="910319"/>
            </a:xfrm>
            <a:prstGeom prst="rect">
              <a:avLst/>
            </a:prstGeom>
            <a:noFill/>
          </p:spPr>
          <p:txBody>
            <a:bodyPr wrap="square" rtlCol="0">
              <a:spAutoFit/>
            </a:bodyPr>
            <a:lstStyle/>
            <a:p>
              <a:r>
                <a:rPr lang="en-US" altLang="zh-CN" sz="3935" dirty="0">
                  <a:solidFill>
                    <a:schemeClr val="bg1"/>
                  </a:solidFill>
                  <a:latin typeface="黑体" panose="02010609060101010101" pitchFamily="49" charset="-122"/>
                  <a:ea typeface="黑体" panose="02010609060101010101" pitchFamily="49" charset="-122"/>
                  <a:cs typeface="+mn-ea"/>
                  <a:sym typeface="+mn-lt"/>
                </a:rPr>
                <a:t>02</a:t>
              </a:r>
              <a:endParaRPr lang="zh-CN" altLang="en-US" sz="3935" dirty="0">
                <a:solidFill>
                  <a:schemeClr val="bg1"/>
                </a:solidFill>
                <a:latin typeface="黑体" panose="02010609060101010101" pitchFamily="49" charset="-122"/>
                <a:ea typeface="黑体" panose="02010609060101010101" pitchFamily="49" charset="-122"/>
                <a:cs typeface="+mn-ea"/>
                <a:sym typeface="+mn-lt"/>
              </a:endParaRPr>
            </a:p>
          </p:txBody>
        </p:sp>
      </p:grpSp>
      <p:grpSp>
        <p:nvGrpSpPr>
          <p:cNvPr id="15" name="组合 14"/>
          <p:cNvGrpSpPr/>
          <p:nvPr/>
        </p:nvGrpSpPr>
        <p:grpSpPr>
          <a:xfrm>
            <a:off x="2017962" y="3614444"/>
            <a:ext cx="1257328" cy="698118"/>
            <a:chOff x="2215144" y="3018135"/>
            <a:chExt cx="1244730" cy="910318"/>
          </a:xfrm>
        </p:grpSpPr>
        <p:sp>
          <p:nvSpPr>
            <p:cNvPr id="16" name="平行四边形 15"/>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latin typeface="黑体" panose="02010609060101010101" pitchFamily="49" charset="-122"/>
                <a:ea typeface="黑体" panose="02010609060101010101" pitchFamily="49" charset="-122"/>
                <a:cs typeface="+mn-ea"/>
                <a:sym typeface="+mn-lt"/>
              </a:endParaRPr>
            </a:p>
          </p:txBody>
        </p:sp>
        <p:sp>
          <p:nvSpPr>
            <p:cNvPr id="17" name="文本框 11"/>
            <p:cNvSpPr txBox="1"/>
            <p:nvPr/>
          </p:nvSpPr>
          <p:spPr>
            <a:xfrm>
              <a:off x="2393075" y="3018135"/>
              <a:ext cx="1066799" cy="910318"/>
            </a:xfrm>
            <a:prstGeom prst="rect">
              <a:avLst/>
            </a:prstGeom>
            <a:noFill/>
          </p:spPr>
          <p:txBody>
            <a:bodyPr wrap="square" rtlCol="0">
              <a:spAutoFit/>
            </a:bodyPr>
            <a:lstStyle/>
            <a:p>
              <a:r>
                <a:rPr lang="en-US" altLang="zh-CN" sz="3935" dirty="0">
                  <a:solidFill>
                    <a:schemeClr val="bg1"/>
                  </a:solidFill>
                  <a:latin typeface="黑体" panose="02010609060101010101" pitchFamily="49" charset="-122"/>
                  <a:ea typeface="黑体" panose="02010609060101010101" pitchFamily="49" charset="-122"/>
                  <a:cs typeface="+mn-ea"/>
                  <a:sym typeface="+mn-lt"/>
                </a:rPr>
                <a:t>03</a:t>
              </a:r>
              <a:endParaRPr lang="zh-CN" altLang="en-US" sz="3935" dirty="0">
                <a:solidFill>
                  <a:schemeClr val="bg1"/>
                </a:solidFill>
                <a:latin typeface="黑体" panose="02010609060101010101" pitchFamily="49" charset="-122"/>
                <a:ea typeface="黑体" panose="02010609060101010101" pitchFamily="49" charset="-122"/>
                <a:cs typeface="+mn-ea"/>
                <a:sym typeface="+mn-lt"/>
              </a:endParaRPr>
            </a:p>
          </p:txBody>
        </p:sp>
      </p:grpSp>
      <p:grpSp>
        <p:nvGrpSpPr>
          <p:cNvPr id="21" name="组合 20"/>
          <p:cNvGrpSpPr/>
          <p:nvPr/>
        </p:nvGrpSpPr>
        <p:grpSpPr>
          <a:xfrm>
            <a:off x="2972991" y="1690824"/>
            <a:ext cx="5423290" cy="646324"/>
            <a:chOff x="4315150" y="953426"/>
            <a:chExt cx="3857250" cy="540057"/>
          </a:xfrm>
        </p:grpSpPr>
        <p:sp>
          <p:nvSpPr>
            <p:cNvPr id="22" name="矩形 21"/>
            <p:cNvSpPr/>
            <p:nvPr/>
          </p:nvSpPr>
          <p:spPr>
            <a:xfrm>
              <a:off x="4830202" y="992260"/>
              <a:ext cx="2827147" cy="374267"/>
            </a:xfrm>
            <a:prstGeom prst="rect">
              <a:avLst/>
            </a:prstGeom>
            <a:ln w="15875">
              <a:noFill/>
            </a:ln>
          </p:spPr>
          <p:txBody>
            <a:bodyPr wrap="square" lIns="96423" tIns="48212" rIns="96423" bIns="48212">
              <a:spAutoFit/>
            </a:bodyPr>
            <a:lstStyle/>
            <a:p>
              <a:pPr algn="ctr">
                <a:lnSpc>
                  <a:spcPct val="15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sym typeface="+mn-lt"/>
                </a:rPr>
                <a:t>问题分析</a:t>
              </a:r>
              <a:endParaRPr lang="en-GB" altLang="zh-CN" dirty="0">
                <a:solidFill>
                  <a:schemeClr val="accent1">
                    <a:lumMod val="75000"/>
                  </a:schemeClr>
                </a:solidFill>
                <a:latin typeface="黑体" panose="02010609060101010101" pitchFamily="49" charset="-122"/>
                <a:ea typeface="黑体" panose="02010609060101010101" pitchFamily="49" charset="-122"/>
                <a:cs typeface="+mn-ea"/>
                <a:sym typeface="+mn-lt"/>
              </a:endParaRPr>
            </a:p>
          </p:txBody>
        </p:sp>
        <p:sp>
          <p:nvSpPr>
            <p:cNvPr id="23" name="平行四边形 22"/>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6423" tIns="48212" rIns="96423" bIns="48212" rtlCol="0" anchor="ctr"/>
            <a:lstStyle/>
            <a:p>
              <a:pPr algn="ctr">
                <a:lnSpc>
                  <a:spcPct val="150000"/>
                </a:lnSpc>
              </a:pPr>
              <a:endParaRPr lang="zh-CN" altLang="en-US" sz="2250">
                <a:solidFill>
                  <a:schemeClr val="accent1"/>
                </a:solidFill>
                <a:latin typeface="黑体" panose="02010609060101010101" pitchFamily="49" charset="-122"/>
                <a:ea typeface="黑体" panose="02010609060101010101" pitchFamily="49" charset="-122"/>
                <a:cs typeface="+mn-ea"/>
                <a:sym typeface="+mn-lt"/>
              </a:endParaRPr>
            </a:p>
          </p:txBody>
        </p:sp>
      </p:grpSp>
      <p:grpSp>
        <p:nvGrpSpPr>
          <p:cNvPr id="24" name="组合 23"/>
          <p:cNvGrpSpPr/>
          <p:nvPr/>
        </p:nvGrpSpPr>
        <p:grpSpPr>
          <a:xfrm>
            <a:off x="2972991" y="2666802"/>
            <a:ext cx="5423290" cy="646324"/>
            <a:chOff x="4315150" y="1647579"/>
            <a:chExt cx="3857250" cy="540057"/>
          </a:xfrm>
        </p:grpSpPr>
        <p:sp>
          <p:nvSpPr>
            <p:cNvPr id="25" name="矩形 24"/>
            <p:cNvSpPr/>
            <p:nvPr/>
          </p:nvSpPr>
          <p:spPr>
            <a:xfrm>
              <a:off x="4841196" y="1699090"/>
              <a:ext cx="2827147" cy="374267"/>
            </a:xfrm>
            <a:prstGeom prst="rect">
              <a:avLst/>
            </a:prstGeom>
            <a:ln w="15875">
              <a:noFill/>
            </a:ln>
          </p:spPr>
          <p:txBody>
            <a:bodyPr wrap="square" lIns="96423" tIns="48212" rIns="96423" bIns="48212">
              <a:spAutoFit/>
            </a:bodyPr>
            <a:lstStyle/>
            <a:p>
              <a:pPr algn="ctr">
                <a:lnSpc>
                  <a:spcPct val="150000"/>
                </a:lnSpc>
              </a:pPr>
              <a:r>
                <a:rPr lang="zh-CN" altLang="en-US" dirty="0">
                  <a:solidFill>
                    <a:schemeClr val="accent2"/>
                  </a:solidFill>
                  <a:latin typeface="黑体" panose="02010609060101010101" pitchFamily="49" charset="-122"/>
                  <a:ea typeface="黑体" panose="02010609060101010101" pitchFamily="49" charset="-122"/>
                  <a:cs typeface="+mn-ea"/>
                  <a:sym typeface="+mn-lt"/>
                </a:rPr>
                <a:t>建立模型</a:t>
              </a:r>
              <a:endParaRPr lang="en-GB" altLang="zh-CN" dirty="0">
                <a:solidFill>
                  <a:schemeClr val="accent2"/>
                </a:solidFill>
                <a:latin typeface="黑体" panose="02010609060101010101" pitchFamily="49" charset="-122"/>
                <a:ea typeface="黑体" panose="02010609060101010101" pitchFamily="49" charset="-122"/>
                <a:cs typeface="+mn-ea"/>
                <a:sym typeface="+mn-lt"/>
              </a:endParaRPr>
            </a:p>
          </p:txBody>
        </p:sp>
        <p:sp>
          <p:nvSpPr>
            <p:cNvPr id="26" name="平行四边形 25"/>
            <p:cNvSpPr/>
            <p:nvPr/>
          </p:nvSpPr>
          <p:spPr>
            <a:xfrm>
              <a:off x="4315150" y="1647579"/>
              <a:ext cx="3857250" cy="540057"/>
            </a:xfrm>
            <a:prstGeom prst="parallelogram">
              <a:avLst>
                <a:gd name="adj" fmla="val 48207"/>
              </a:avLst>
            </a:prstGeom>
            <a:no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23" tIns="48212" rIns="96423" bIns="48212" rtlCol="0" anchor="ctr"/>
            <a:lstStyle/>
            <a:p>
              <a:pPr algn="ctr">
                <a:lnSpc>
                  <a:spcPct val="150000"/>
                </a:lnSpc>
              </a:pPr>
              <a:endParaRPr lang="zh-CN" altLang="en-US" sz="2250">
                <a:solidFill>
                  <a:schemeClr val="accent1"/>
                </a:solidFill>
                <a:latin typeface="黑体" panose="02010609060101010101" pitchFamily="49" charset="-122"/>
                <a:ea typeface="黑体" panose="02010609060101010101" pitchFamily="49" charset="-122"/>
                <a:cs typeface="+mn-ea"/>
                <a:sym typeface="+mn-lt"/>
              </a:endParaRPr>
            </a:p>
          </p:txBody>
        </p:sp>
      </p:grpSp>
      <p:grpSp>
        <p:nvGrpSpPr>
          <p:cNvPr id="27" name="组合 26"/>
          <p:cNvGrpSpPr/>
          <p:nvPr/>
        </p:nvGrpSpPr>
        <p:grpSpPr>
          <a:xfrm>
            <a:off x="2972991" y="3642780"/>
            <a:ext cx="5423290" cy="646324"/>
            <a:chOff x="4315150" y="2341731"/>
            <a:chExt cx="3857250" cy="540057"/>
          </a:xfrm>
        </p:grpSpPr>
        <p:sp>
          <p:nvSpPr>
            <p:cNvPr id="28" name="矩形 27"/>
            <p:cNvSpPr/>
            <p:nvPr/>
          </p:nvSpPr>
          <p:spPr>
            <a:xfrm>
              <a:off x="4841197" y="2390509"/>
              <a:ext cx="2827146" cy="374267"/>
            </a:xfrm>
            <a:prstGeom prst="rect">
              <a:avLst/>
            </a:prstGeom>
            <a:ln w="15875">
              <a:noFill/>
            </a:ln>
          </p:spPr>
          <p:txBody>
            <a:bodyPr wrap="square" lIns="96423" tIns="48212" rIns="96423" bIns="48212">
              <a:spAutoFit/>
            </a:bodyPr>
            <a:lstStyle/>
            <a:p>
              <a:pPr algn="ctr">
                <a:lnSpc>
                  <a:spcPct val="15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sym typeface="+mn-lt"/>
                </a:rPr>
                <a:t>模型评价</a:t>
              </a:r>
              <a:endParaRPr lang="en-GB" altLang="zh-CN" dirty="0">
                <a:solidFill>
                  <a:schemeClr val="accent1">
                    <a:lumMod val="75000"/>
                  </a:schemeClr>
                </a:solidFill>
                <a:latin typeface="黑体" panose="02010609060101010101" pitchFamily="49" charset="-122"/>
                <a:ea typeface="黑体" panose="02010609060101010101" pitchFamily="49" charset="-122"/>
                <a:cs typeface="+mn-ea"/>
                <a:sym typeface="+mn-lt"/>
              </a:endParaRPr>
            </a:p>
          </p:txBody>
        </p:sp>
        <p:sp>
          <p:nvSpPr>
            <p:cNvPr id="29" name="平行四边形 28"/>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6423" tIns="48212" rIns="96423" bIns="48212" rtlCol="0" anchor="ctr"/>
            <a:lstStyle/>
            <a:p>
              <a:pPr algn="ctr">
                <a:lnSpc>
                  <a:spcPct val="150000"/>
                </a:lnSpc>
              </a:pPr>
              <a:endParaRPr lang="zh-CN" altLang="en-US" sz="2250">
                <a:solidFill>
                  <a:schemeClr val="accent1"/>
                </a:solidFill>
                <a:latin typeface="黑体" panose="02010609060101010101" pitchFamily="49" charset="-122"/>
                <a:ea typeface="黑体" panose="02010609060101010101" pitchFamily="49" charset="-122"/>
                <a:cs typeface="+mn-ea"/>
                <a:sym typeface="+mn-lt"/>
              </a:endParaRPr>
            </a:p>
          </p:txBody>
        </p:sp>
      </p:grpSp>
      <p:sp>
        <p:nvSpPr>
          <p:cNvPr id="33" name="矩形 32">
            <a:extLst>
              <a:ext uri="{FF2B5EF4-FFF2-40B4-BE49-F238E27FC236}">
                <a16:creationId xmlns:a16="http://schemas.microsoft.com/office/drawing/2014/main" id="{89FFD593-B2C0-8B4B-8A2F-636A6A779334}"/>
              </a:ext>
            </a:extLst>
          </p:cNvPr>
          <p:cNvSpPr/>
          <p:nvPr/>
        </p:nvSpPr>
        <p:spPr>
          <a:xfrm>
            <a:off x="2602978" y="939021"/>
            <a:ext cx="176010" cy="5258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34" name="矩形 33">
            <a:extLst>
              <a:ext uri="{FF2B5EF4-FFF2-40B4-BE49-F238E27FC236}">
                <a16:creationId xmlns:a16="http://schemas.microsoft.com/office/drawing/2014/main" id="{DA9B46C7-8E35-934B-B0DD-DC5622D50492}"/>
              </a:ext>
            </a:extLst>
          </p:cNvPr>
          <p:cNvSpPr/>
          <p:nvPr/>
        </p:nvSpPr>
        <p:spPr>
          <a:xfrm>
            <a:off x="2126550" y="939021"/>
            <a:ext cx="414394" cy="5258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grpSp>
        <p:nvGrpSpPr>
          <p:cNvPr id="30" name="组合 29"/>
          <p:cNvGrpSpPr/>
          <p:nvPr/>
        </p:nvGrpSpPr>
        <p:grpSpPr>
          <a:xfrm>
            <a:off x="1995272" y="4562087"/>
            <a:ext cx="1257328" cy="708853"/>
            <a:chOff x="2215144" y="1952311"/>
            <a:chExt cx="1244730" cy="924318"/>
          </a:xfrm>
        </p:grpSpPr>
        <p:sp>
          <p:nvSpPr>
            <p:cNvPr id="31" name="平行四边形 30"/>
            <p:cNvSpPr/>
            <p:nvPr/>
          </p:nvSpPr>
          <p:spPr>
            <a:xfrm>
              <a:off x="2215144" y="2033848"/>
              <a:ext cx="1120898" cy="842781"/>
            </a:xfrm>
            <a:prstGeom prst="parallelogram">
              <a:avLst>
                <a:gd name="adj" fmla="val 4820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latin typeface="黑体" panose="02010609060101010101" pitchFamily="49" charset="-122"/>
                <a:ea typeface="黑体" panose="02010609060101010101" pitchFamily="49" charset="-122"/>
                <a:cs typeface="+mn-ea"/>
                <a:sym typeface="+mn-lt"/>
              </a:endParaRPr>
            </a:p>
          </p:txBody>
        </p:sp>
        <p:sp>
          <p:nvSpPr>
            <p:cNvPr id="32" name="文本框 10"/>
            <p:cNvSpPr txBox="1"/>
            <p:nvPr/>
          </p:nvSpPr>
          <p:spPr>
            <a:xfrm>
              <a:off x="2393075" y="1952311"/>
              <a:ext cx="1066799" cy="910319"/>
            </a:xfrm>
            <a:prstGeom prst="rect">
              <a:avLst/>
            </a:prstGeom>
            <a:noFill/>
          </p:spPr>
          <p:txBody>
            <a:bodyPr wrap="square" rtlCol="0">
              <a:spAutoFit/>
            </a:bodyPr>
            <a:lstStyle/>
            <a:p>
              <a:r>
                <a:rPr lang="en-US" altLang="zh-CN" sz="3935" dirty="0">
                  <a:solidFill>
                    <a:schemeClr val="bg1"/>
                  </a:solidFill>
                  <a:latin typeface="黑体" panose="02010609060101010101" pitchFamily="49" charset="-122"/>
                  <a:ea typeface="黑体" panose="02010609060101010101" pitchFamily="49" charset="-122"/>
                  <a:cs typeface="+mn-ea"/>
                  <a:sym typeface="+mn-lt"/>
                </a:rPr>
                <a:t>04</a:t>
              </a:r>
              <a:endParaRPr lang="zh-CN" altLang="en-US" sz="3935" dirty="0">
                <a:solidFill>
                  <a:schemeClr val="bg1"/>
                </a:solidFill>
                <a:latin typeface="黑体" panose="02010609060101010101" pitchFamily="49" charset="-122"/>
                <a:ea typeface="黑体" panose="02010609060101010101" pitchFamily="49" charset="-122"/>
                <a:cs typeface="+mn-ea"/>
                <a:sym typeface="+mn-lt"/>
              </a:endParaRPr>
            </a:p>
          </p:txBody>
        </p:sp>
      </p:grpSp>
      <p:grpSp>
        <p:nvGrpSpPr>
          <p:cNvPr id="38" name="组合 37"/>
          <p:cNvGrpSpPr/>
          <p:nvPr/>
        </p:nvGrpSpPr>
        <p:grpSpPr>
          <a:xfrm>
            <a:off x="2950301" y="4601242"/>
            <a:ext cx="5423290" cy="646324"/>
            <a:chOff x="4315150" y="1647579"/>
            <a:chExt cx="3857250" cy="540057"/>
          </a:xfrm>
        </p:grpSpPr>
        <p:sp>
          <p:nvSpPr>
            <p:cNvPr id="39" name="矩形 38"/>
            <p:cNvSpPr/>
            <p:nvPr/>
          </p:nvSpPr>
          <p:spPr>
            <a:xfrm>
              <a:off x="4841196" y="1699090"/>
              <a:ext cx="2827147" cy="374267"/>
            </a:xfrm>
            <a:prstGeom prst="rect">
              <a:avLst/>
            </a:prstGeom>
            <a:ln w="15875">
              <a:noFill/>
            </a:ln>
          </p:spPr>
          <p:txBody>
            <a:bodyPr wrap="square" lIns="96423" tIns="48212" rIns="96423" bIns="48212">
              <a:spAutoFit/>
            </a:bodyPr>
            <a:lstStyle/>
            <a:p>
              <a:pPr algn="ctr">
                <a:lnSpc>
                  <a:spcPct val="150000"/>
                </a:lnSpc>
              </a:pPr>
              <a:r>
                <a:rPr lang="zh-CN" altLang="en-US" dirty="0">
                  <a:solidFill>
                    <a:schemeClr val="accent4"/>
                  </a:solidFill>
                  <a:latin typeface="黑体" panose="02010609060101010101" pitchFamily="49" charset="-122"/>
                  <a:ea typeface="黑体" panose="02010609060101010101" pitchFamily="49" charset="-122"/>
                  <a:cs typeface="+mn-ea"/>
                  <a:sym typeface="+mn-lt"/>
                </a:rPr>
                <a:t>小结</a:t>
              </a:r>
              <a:endParaRPr lang="en-GB" altLang="zh-CN" dirty="0">
                <a:solidFill>
                  <a:schemeClr val="accent4"/>
                </a:solidFill>
                <a:latin typeface="黑体" panose="02010609060101010101" pitchFamily="49" charset="-122"/>
                <a:ea typeface="黑体" panose="02010609060101010101" pitchFamily="49" charset="-122"/>
                <a:cs typeface="+mn-ea"/>
                <a:sym typeface="+mn-lt"/>
              </a:endParaRPr>
            </a:p>
          </p:txBody>
        </p:sp>
        <p:sp>
          <p:nvSpPr>
            <p:cNvPr id="40" name="平行四边形 39"/>
            <p:cNvSpPr/>
            <p:nvPr/>
          </p:nvSpPr>
          <p:spPr>
            <a:xfrm>
              <a:off x="4315150" y="1647579"/>
              <a:ext cx="3857250" cy="540057"/>
            </a:xfrm>
            <a:prstGeom prst="parallelogram">
              <a:avLst>
                <a:gd name="adj" fmla="val 48207"/>
              </a:avLst>
            </a:prstGeom>
            <a:no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23" tIns="48212" rIns="96423" bIns="48212" rtlCol="0" anchor="ctr"/>
            <a:lstStyle/>
            <a:p>
              <a:pPr algn="ctr">
                <a:lnSpc>
                  <a:spcPct val="150000"/>
                </a:lnSpc>
              </a:pPr>
              <a:endParaRPr lang="zh-CN" altLang="en-US" sz="2250">
                <a:solidFill>
                  <a:schemeClr val="accent1"/>
                </a:solidFill>
                <a:latin typeface="黑体" panose="02010609060101010101" pitchFamily="49" charset="-122"/>
                <a:ea typeface="黑体" panose="02010609060101010101" pitchFamily="49" charset="-122"/>
                <a:cs typeface="+mn-ea"/>
                <a:sym typeface="+mn-lt"/>
              </a:endParaRPr>
            </a:p>
          </p:txBody>
        </p:sp>
      </p:grpSp>
    </p:spTree>
    <p:extLst>
      <p:ext uri="{BB962C8B-B14F-4D97-AF65-F5344CB8AC3E}">
        <p14:creationId xmlns:p14="http://schemas.microsoft.com/office/powerpoint/2010/main" val="324657896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模型评价：缺点</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a:extLst>
              <a:ext uri="{FF2B5EF4-FFF2-40B4-BE49-F238E27FC236}">
                <a16:creationId xmlns:a16="http://schemas.microsoft.com/office/drawing/2014/main" id="{4AEA9F37-20DF-4A36-BFB2-63E73DAFAADC}"/>
              </a:ext>
            </a:extLst>
          </p:cNvPr>
          <p:cNvSpPr/>
          <p:nvPr/>
        </p:nvSpPr>
        <p:spPr>
          <a:xfrm>
            <a:off x="2206134" y="1186865"/>
            <a:ext cx="10153128" cy="2042547"/>
          </a:xfrm>
          <a:prstGeom prst="rect">
            <a:avLst/>
          </a:prstGeom>
        </p:spPr>
        <p:txBody>
          <a:bodyPr wrap="square">
            <a:spAutoFit/>
          </a:bodyPr>
          <a:lstStyle/>
          <a:p>
            <a:pPr defTabSz="963930">
              <a:lnSpc>
                <a:spcPct val="120000"/>
              </a:lnSpc>
            </a:pP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．由于所查到的数据量的局限性，上海世博会的长期影响以及其对周边省市乃至全国的影响不能够定量预测。</a:t>
            </a:r>
          </a:p>
          <a:p>
            <a:pPr defTabSz="963930">
              <a:lnSpc>
                <a:spcPct val="120000"/>
              </a:lnSpc>
            </a:pP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．由于上海世博会尚未结束，所得到的 </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2010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年上海市世博会影响的指标均是预测值，这必将与现实值具有一定误差。</a:t>
            </a:r>
          </a:p>
          <a:p>
            <a:pPr defTabSz="963930">
              <a:lnSpc>
                <a:spcPct val="120000"/>
              </a:lnSpc>
            </a:pPr>
            <a:r>
              <a:rPr lang="en-US" altLang="zh-CN" dirty="0">
                <a:solidFill>
                  <a:schemeClr val="accent1">
                    <a:lumMod val="75000"/>
                  </a:schemeClr>
                </a:solidFill>
                <a:latin typeface="黑体" panose="02010609060101010101" pitchFamily="49" charset="-122"/>
                <a:ea typeface="黑体" panose="02010609060101010101" pitchFamily="49" charset="-122"/>
                <a:cs typeface="+mn-ea"/>
              </a:rPr>
              <a:t>3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．所采用的一级指标及二级指标，在一定程度上有局限性，这必然会导致模型误差在一定程度上增大。</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p:spTree>
    <p:extLst>
      <p:ext uri="{BB962C8B-B14F-4D97-AF65-F5344CB8AC3E}">
        <p14:creationId xmlns:p14="http://schemas.microsoft.com/office/powerpoint/2010/main" val="96318133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模型评价：改进</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a:extLst>
              <a:ext uri="{FF2B5EF4-FFF2-40B4-BE49-F238E27FC236}">
                <a16:creationId xmlns:a16="http://schemas.microsoft.com/office/drawing/2014/main" id="{4AEA9F37-20DF-4A36-BFB2-63E73DAFAADC}"/>
              </a:ext>
            </a:extLst>
          </p:cNvPr>
          <p:cNvSpPr/>
          <p:nvPr/>
        </p:nvSpPr>
        <p:spPr>
          <a:xfrm>
            <a:off x="2206134" y="1186865"/>
            <a:ext cx="10153128" cy="1377749"/>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上海世博会无论是对本市、中国还是世界必然会产生的深远影响。由于数据问题未能进行全面考虑，但可以利用以往各届世博对于本国及世界产生的影响建立改进模型，对上海世博深远影响进行预测与估计。除此之外，还可以考虑通过上海周边省市经济增长变化率建立改进模型，来预测上海世博会对周边地区的带动情况。</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p:spTree>
    <p:extLst>
      <p:ext uri="{BB962C8B-B14F-4D97-AF65-F5344CB8AC3E}">
        <p14:creationId xmlns:p14="http://schemas.microsoft.com/office/powerpoint/2010/main" val="4104881246"/>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 y="3562252"/>
            <a:ext cx="12858044" cy="137162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solidFill>
                <a:sysClr val="windowText" lastClr="000000"/>
              </a:solidFill>
              <a:latin typeface="黑体" panose="02010609060101010101" pitchFamily="49" charset="-122"/>
              <a:ea typeface="黑体" panose="02010609060101010101" pitchFamily="49" charset="-122"/>
            </a:endParaRPr>
          </a:p>
        </p:txBody>
      </p:sp>
      <p:sp>
        <p:nvSpPr>
          <p:cNvPr id="2053" name="文本框 14"/>
          <p:cNvSpPr txBox="1">
            <a:spLocks noChangeArrowheads="1"/>
          </p:cNvSpPr>
          <p:nvPr>
            <p:custDataLst>
              <p:tags r:id="rId2"/>
            </p:custDataLst>
          </p:nvPr>
        </p:nvSpPr>
        <p:spPr bwMode="auto">
          <a:xfrm>
            <a:off x="2396927" y="3400301"/>
            <a:ext cx="123110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a:solidFill>
                  <a:schemeClr val="bg1"/>
                </a:solidFill>
                <a:latin typeface="黑体" panose="02010609060101010101" pitchFamily="49" charset="-122"/>
                <a:ea typeface="黑体" panose="02010609060101010101" pitchFamily="49" charset="-122"/>
                <a:sym typeface="Arial" panose="020B0604020202020204" pitchFamily="34" charset="0"/>
              </a:rPr>
              <a:t>04</a:t>
            </a:r>
            <a:endParaRPr lang="zh-CN" altLang="en-US" sz="9600" dirty="0">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sp>
        <p:nvSpPr>
          <p:cNvPr id="6" name="标题 5"/>
          <p:cNvSpPr txBox="1"/>
          <p:nvPr>
            <p:custDataLst>
              <p:tags r:id="rId3"/>
            </p:custDataLst>
          </p:nvPr>
        </p:nvSpPr>
        <p:spPr>
          <a:xfrm>
            <a:off x="3765079" y="3832566"/>
            <a:ext cx="8790576" cy="830997"/>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6000" kern="0" dirty="0">
                <a:solidFill>
                  <a:schemeClr val="bg1"/>
                </a:solidFill>
                <a:latin typeface="黑体" panose="02010609060101010101" pitchFamily="49" charset="-122"/>
                <a:ea typeface="黑体" panose="02010609060101010101" pitchFamily="49" charset="-122"/>
                <a:sym typeface="Arial" panose="020B0604020202020204" pitchFamily="34" charset="0"/>
              </a:rPr>
              <a:t>小结</a:t>
            </a:r>
            <a:endParaRPr lang="zh-CN" altLang="en-US" sz="9600" kern="0" dirty="0">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spTree>
    <p:custDataLst>
      <p:tags r:id="rId1"/>
    </p:custDataLst>
    <p:extLst>
      <p:ext uri="{BB962C8B-B14F-4D97-AF65-F5344CB8AC3E}">
        <p14:creationId xmlns:p14="http://schemas.microsoft.com/office/powerpoint/2010/main" val="338086533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nut 44">
            <a:extLst>
              <a:ext uri="{FF2B5EF4-FFF2-40B4-BE49-F238E27FC236}">
                <a16:creationId xmlns:a16="http://schemas.microsoft.com/office/drawing/2014/main" id="{FFAEADBD-77DF-471D-BDDE-D68AB8809788}"/>
              </a:ext>
            </a:extLst>
          </p:cNvPr>
          <p:cNvSpPr/>
          <p:nvPr/>
        </p:nvSpPr>
        <p:spPr>
          <a:xfrm>
            <a:off x="2180903" y="1922016"/>
            <a:ext cx="724494" cy="724494"/>
          </a:xfrm>
          <a:prstGeom prst="donut">
            <a:avLst>
              <a:gd name="adj" fmla="val 680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200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Donut 51">
            <a:extLst>
              <a:ext uri="{FF2B5EF4-FFF2-40B4-BE49-F238E27FC236}">
                <a16:creationId xmlns:a16="http://schemas.microsoft.com/office/drawing/2014/main" id="{7F10B7CE-DF2A-401B-A70D-71EF2E0596B6}"/>
              </a:ext>
            </a:extLst>
          </p:cNvPr>
          <p:cNvSpPr/>
          <p:nvPr/>
        </p:nvSpPr>
        <p:spPr>
          <a:xfrm>
            <a:off x="2180903" y="2977330"/>
            <a:ext cx="724494" cy="724494"/>
          </a:xfrm>
          <a:prstGeom prst="donut">
            <a:avLst>
              <a:gd name="adj" fmla="val 680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200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2" name="TextBox 53">
            <a:extLst>
              <a:ext uri="{FF2B5EF4-FFF2-40B4-BE49-F238E27FC236}">
                <a16:creationId xmlns:a16="http://schemas.microsoft.com/office/drawing/2014/main" id="{C5048B4E-6E7E-4682-9E34-32C62E6C1F18}"/>
              </a:ext>
            </a:extLst>
          </p:cNvPr>
          <p:cNvSpPr txBox="1"/>
          <p:nvPr/>
        </p:nvSpPr>
        <p:spPr>
          <a:xfrm>
            <a:off x="4053111" y="2117568"/>
            <a:ext cx="4190579" cy="412613"/>
          </a:xfrm>
          <a:prstGeom prst="rect">
            <a:avLst/>
          </a:prstGeom>
          <a:noFill/>
        </p:spPr>
        <p:txBody>
          <a:bodyPr wrap="square" rtlCol="0">
            <a:spAutoFit/>
          </a:bodyPr>
          <a:lstStyle/>
          <a:p>
            <a:pPr algn="just">
              <a:lnSpc>
                <a:spcPct val="120000"/>
              </a:lnSpc>
            </a:pPr>
            <a:r>
              <a:rPr lang="zh-CN" altLang="en-US" sz="2000" b="1"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rPr>
              <a:t>问题分析：建模方法、逐步改进</a:t>
            </a:r>
            <a:endParaRPr lang="en-GB" sz="2000" b="1"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3" name="TextBox 55">
            <a:extLst>
              <a:ext uri="{FF2B5EF4-FFF2-40B4-BE49-F238E27FC236}">
                <a16:creationId xmlns:a16="http://schemas.microsoft.com/office/drawing/2014/main" id="{48C51C1A-18A7-4220-8FBD-62F6C341E31E}"/>
              </a:ext>
            </a:extLst>
          </p:cNvPr>
          <p:cNvSpPr txBox="1"/>
          <p:nvPr/>
        </p:nvSpPr>
        <p:spPr>
          <a:xfrm>
            <a:off x="3405039" y="3224778"/>
            <a:ext cx="6643230" cy="412613"/>
          </a:xfrm>
          <a:prstGeom prst="rect">
            <a:avLst/>
          </a:prstGeom>
          <a:noFill/>
        </p:spPr>
        <p:txBody>
          <a:bodyPr wrap="square" rtlCol="0">
            <a:spAutoFit/>
          </a:bodyPr>
          <a:lstStyle/>
          <a:p>
            <a:pPr algn="just">
              <a:lnSpc>
                <a:spcPct val="120000"/>
              </a:lnSpc>
            </a:pPr>
            <a:r>
              <a:rPr lang="zh-CN" altLang="en-US" sz="2000" b="1"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rPr>
              <a:t>建立模型：分解问题、分解因素、逐步求解、归纳总结</a:t>
            </a:r>
            <a:endParaRPr lang="en-GB" sz="2000" b="1"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4" name="TextBox 57">
            <a:extLst>
              <a:ext uri="{FF2B5EF4-FFF2-40B4-BE49-F238E27FC236}">
                <a16:creationId xmlns:a16="http://schemas.microsoft.com/office/drawing/2014/main" id="{464D3D1E-4791-440E-9936-05DC7270C860}"/>
              </a:ext>
            </a:extLst>
          </p:cNvPr>
          <p:cNvSpPr txBox="1"/>
          <p:nvPr/>
        </p:nvSpPr>
        <p:spPr>
          <a:xfrm>
            <a:off x="3968892" y="4171173"/>
            <a:ext cx="3539752" cy="412613"/>
          </a:xfrm>
          <a:prstGeom prst="rect">
            <a:avLst/>
          </a:prstGeom>
          <a:noFill/>
        </p:spPr>
        <p:txBody>
          <a:bodyPr wrap="none" rtlCol="0">
            <a:spAutoFit/>
          </a:bodyPr>
          <a:lstStyle/>
          <a:p>
            <a:pPr algn="just">
              <a:lnSpc>
                <a:spcPct val="120000"/>
              </a:lnSpc>
            </a:pPr>
            <a:r>
              <a:rPr lang="zh-CN" altLang="en-US" sz="2000" b="1"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rPr>
              <a:t>模型评价：优点、缺点、改进</a:t>
            </a:r>
            <a:endParaRPr lang="en-GB" sz="2000" b="1"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5" name="Freeform 45"/>
          <p:cNvSpPr>
            <a:spLocks noEditPoints="1"/>
          </p:cNvSpPr>
          <p:nvPr/>
        </p:nvSpPr>
        <p:spPr bwMode="auto">
          <a:xfrm>
            <a:off x="2324512" y="2065625"/>
            <a:ext cx="437275" cy="437275"/>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ln>
        </p:spPr>
        <p:txBody>
          <a:bodyPr vert="horz" wrap="square" lIns="128580" tIns="64290" rIns="128580" bIns="64290" numCol="1" anchor="t" anchorCtr="0" compatLnSpc="1"/>
          <a:lstStyle/>
          <a:p>
            <a:pPr>
              <a:lnSpc>
                <a:spcPct val="120000"/>
              </a:lnSpc>
            </a:pPr>
            <a:endParaRPr lang="en-US"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6" name="Freeform 45"/>
          <p:cNvSpPr>
            <a:spLocks noEditPoints="1"/>
          </p:cNvSpPr>
          <p:nvPr/>
        </p:nvSpPr>
        <p:spPr bwMode="auto">
          <a:xfrm>
            <a:off x="2324512" y="3120939"/>
            <a:ext cx="437275" cy="437275"/>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525">
            <a:noFill/>
            <a:round/>
          </a:ln>
        </p:spPr>
        <p:txBody>
          <a:bodyPr vert="horz" wrap="square" lIns="128580" tIns="64290" rIns="128580" bIns="64290" numCol="1" anchor="t" anchorCtr="0" compatLnSpc="1"/>
          <a:lstStyle/>
          <a:p>
            <a:pPr>
              <a:lnSpc>
                <a:spcPct val="120000"/>
              </a:lnSpc>
            </a:pPr>
            <a:endParaRPr lang="en-US"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7" name="Donut 44">
            <a:extLst>
              <a:ext uri="{FF2B5EF4-FFF2-40B4-BE49-F238E27FC236}">
                <a16:creationId xmlns:a16="http://schemas.microsoft.com/office/drawing/2014/main" id="{FFAEADBD-77DF-471D-BDDE-D68AB8809788}"/>
              </a:ext>
            </a:extLst>
          </p:cNvPr>
          <p:cNvSpPr/>
          <p:nvPr/>
        </p:nvSpPr>
        <p:spPr>
          <a:xfrm>
            <a:off x="2180903" y="3990685"/>
            <a:ext cx="724494" cy="724494"/>
          </a:xfrm>
          <a:prstGeom prst="donut">
            <a:avLst>
              <a:gd name="adj" fmla="val 680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200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8" name="Freeform 45"/>
          <p:cNvSpPr>
            <a:spLocks noEditPoints="1"/>
          </p:cNvSpPr>
          <p:nvPr/>
        </p:nvSpPr>
        <p:spPr bwMode="auto">
          <a:xfrm>
            <a:off x="2324512" y="4134294"/>
            <a:ext cx="437275" cy="437275"/>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ln>
        </p:spPr>
        <p:txBody>
          <a:bodyPr vert="horz" wrap="square" lIns="128580" tIns="64290" rIns="128580" bIns="64290" numCol="1" anchor="t" anchorCtr="0" compatLnSpc="1"/>
          <a:lstStyle/>
          <a:p>
            <a:pPr>
              <a:lnSpc>
                <a:spcPct val="120000"/>
              </a:lnSpc>
            </a:pPr>
            <a:endParaRPr lang="en-US"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grpSp>
        <p:nvGrpSpPr>
          <p:cNvPr id="19" name="组合 18">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20" name="文本框 19">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pPr defTabSz="963930"/>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小结</a:t>
              </a:r>
            </a:p>
          </p:txBody>
        </p:sp>
        <p:grpSp>
          <p:nvGrpSpPr>
            <p:cNvPr id="21" name="组合 20">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22" name="矩形 21">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accent1">
                      <a:lumMod val="75000"/>
                    </a:schemeClr>
                  </a:solidFill>
                  <a:latin typeface="黑体" panose="02010609060101010101" pitchFamily="49" charset="-122"/>
                  <a:ea typeface="黑体" panose="02010609060101010101" pitchFamily="49" charset="-122"/>
                </a:endParaRPr>
              </a:p>
            </p:txBody>
          </p:sp>
          <p:sp>
            <p:nvSpPr>
              <p:cNvPr id="23" name="矩形 22">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24" name="圆角矩形 23">
            <a:extLst>
              <a:ext uri="{FF2B5EF4-FFF2-40B4-BE49-F238E27FC236}">
                <a16:creationId xmlns:a16="http://schemas.microsoft.com/office/drawing/2014/main" id="{006AD0DA-C77C-F84A-BE93-B0B4B6618DC3}"/>
              </a:ext>
            </a:extLst>
          </p:cNvPr>
          <p:cNvSpPr/>
          <p:nvPr/>
        </p:nvSpPr>
        <p:spPr>
          <a:xfrm>
            <a:off x="3192239" y="2977329"/>
            <a:ext cx="5351145" cy="858659"/>
          </a:xfrm>
          <a:prstGeom prst="roundRect">
            <a:avLst/>
          </a:prstGeom>
          <a:noFill/>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atin typeface="黑体" panose="02010609060101010101" pitchFamily="49" charset="-122"/>
              <a:ea typeface="黑体" panose="02010609060101010101" pitchFamily="49" charset="-122"/>
            </a:endParaRPr>
          </a:p>
        </p:txBody>
      </p:sp>
      <p:sp>
        <p:nvSpPr>
          <p:cNvPr id="25" name="圆角矩形 24">
            <a:extLst>
              <a:ext uri="{FF2B5EF4-FFF2-40B4-BE49-F238E27FC236}">
                <a16:creationId xmlns:a16="http://schemas.microsoft.com/office/drawing/2014/main" id="{006AD0DA-C77C-F84A-BE93-B0B4B6618DC3}"/>
              </a:ext>
            </a:extLst>
          </p:cNvPr>
          <p:cNvSpPr/>
          <p:nvPr/>
        </p:nvSpPr>
        <p:spPr>
          <a:xfrm>
            <a:off x="3192240" y="1917839"/>
            <a:ext cx="5253360" cy="812072"/>
          </a:xfrm>
          <a:prstGeom prst="roundRect">
            <a:avLst/>
          </a:prstGeom>
          <a:noFill/>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atin typeface="黑体" panose="02010609060101010101" pitchFamily="49" charset="-122"/>
              <a:ea typeface="黑体" panose="02010609060101010101" pitchFamily="49" charset="-122"/>
            </a:endParaRPr>
          </a:p>
        </p:txBody>
      </p:sp>
      <p:sp>
        <p:nvSpPr>
          <p:cNvPr id="26" name="圆角矩形 25">
            <a:extLst>
              <a:ext uri="{FF2B5EF4-FFF2-40B4-BE49-F238E27FC236}">
                <a16:creationId xmlns:a16="http://schemas.microsoft.com/office/drawing/2014/main" id="{006AD0DA-C77C-F84A-BE93-B0B4B6618DC3}"/>
              </a:ext>
            </a:extLst>
          </p:cNvPr>
          <p:cNvSpPr/>
          <p:nvPr/>
        </p:nvSpPr>
        <p:spPr>
          <a:xfrm>
            <a:off x="3192239" y="3986508"/>
            <a:ext cx="5351145" cy="781945"/>
          </a:xfrm>
          <a:prstGeom prst="roundRect">
            <a:avLst/>
          </a:prstGeom>
          <a:noFill/>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47018268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10"/>
          <p:cNvSpPr txBox="1"/>
          <p:nvPr/>
        </p:nvSpPr>
        <p:spPr>
          <a:xfrm>
            <a:off x="3417022" y="5559540"/>
            <a:ext cx="6024711" cy="900238"/>
          </a:xfrm>
          <a:prstGeom prst="rect">
            <a:avLst/>
          </a:prstGeom>
          <a:noFill/>
        </p:spPr>
        <p:txBody>
          <a:bodyPr wrap="none" lIns="68572" tIns="34286" rIns="68572" bIns="34286">
            <a:spAutoFit/>
          </a:bodyPr>
          <a:lstStyle/>
          <a:p>
            <a:pPr algn="ctr">
              <a:buNone/>
            </a:pPr>
            <a:r>
              <a:rPr lang="zh-CN" altLang="en-US" sz="5400" dirty="0">
                <a:solidFill>
                  <a:schemeClr val="accent1"/>
                </a:solidFill>
                <a:latin typeface="黑体" panose="02010609060101010101" pitchFamily="49" charset="-122"/>
                <a:ea typeface="黑体" panose="02010609060101010101" pitchFamily="49" charset="-122"/>
                <a:cs typeface="Arial" panose="020B0604020202020204" pitchFamily="34" charset="0"/>
              </a:rPr>
              <a:t>感谢聆听 批评指导</a:t>
            </a:r>
          </a:p>
        </p:txBody>
      </p:sp>
      <p:sp>
        <p:nvSpPr>
          <p:cNvPr id="71" name="矩形 70"/>
          <p:cNvSpPr/>
          <p:nvPr/>
        </p:nvSpPr>
        <p:spPr>
          <a:xfrm>
            <a:off x="3945101" y="6496645"/>
            <a:ext cx="4968552" cy="315463"/>
          </a:xfrm>
          <a:prstGeom prst="rect">
            <a:avLst/>
          </a:prstGeom>
        </p:spPr>
        <p:txBody>
          <a:bodyPr wrap="square" lIns="68572" tIns="34286" rIns="68572" bIns="34286">
            <a:spAutoFit/>
          </a:bodyPr>
          <a:lstStyle/>
          <a:p>
            <a:pPr algn="ctr"/>
            <a:r>
              <a:rPr lang="en-US" altLang="zh-CN" sz="1600" dirty="0">
                <a:solidFill>
                  <a:schemeClr val="accent1"/>
                </a:solidFill>
                <a:latin typeface="黑体" panose="02010609060101010101" pitchFamily="49" charset="-122"/>
                <a:ea typeface="黑体" panose="02010609060101010101" pitchFamily="49" charset="-122"/>
                <a:cs typeface="Arial" panose="020B0604020202020204" pitchFamily="34" charset="0"/>
              </a:rPr>
              <a:t>GENERAL EDUCATION TEACHING COURSEWARE</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9175" y="1121936"/>
            <a:ext cx="4112444" cy="4112444"/>
          </a:xfrm>
          <a:prstGeom prst="rect">
            <a:avLst/>
          </a:prstGeom>
        </p:spPr>
      </p:pic>
      <p:pic>
        <p:nvPicPr>
          <p:cNvPr id="4" name="图片 3" descr="卡通人物&#10;&#10;描述已自动生成">
            <a:extLst>
              <a:ext uri="{FF2B5EF4-FFF2-40B4-BE49-F238E27FC236}">
                <a16:creationId xmlns:a16="http://schemas.microsoft.com/office/drawing/2014/main" id="{789E5A49-9892-4544-BCAD-5420FF1F98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7927"/>
            <a:ext cx="12858750" cy="705679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 y="3562252"/>
            <a:ext cx="12858044" cy="137162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solidFill>
                <a:sysClr val="windowText" lastClr="000000"/>
              </a:solidFill>
              <a:latin typeface="黑体" panose="02010609060101010101" pitchFamily="49" charset="-122"/>
              <a:ea typeface="黑体" panose="02010609060101010101" pitchFamily="49" charset="-122"/>
            </a:endParaRPr>
          </a:p>
        </p:txBody>
      </p:sp>
      <p:sp>
        <p:nvSpPr>
          <p:cNvPr id="2053" name="文本框 14"/>
          <p:cNvSpPr txBox="1">
            <a:spLocks noChangeArrowheads="1"/>
          </p:cNvSpPr>
          <p:nvPr>
            <p:custDataLst>
              <p:tags r:id="rId2"/>
            </p:custDataLst>
          </p:nvPr>
        </p:nvSpPr>
        <p:spPr bwMode="auto">
          <a:xfrm>
            <a:off x="2396927" y="3400301"/>
            <a:ext cx="123110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a:solidFill>
                  <a:schemeClr val="bg1"/>
                </a:solidFill>
                <a:latin typeface="黑体" panose="02010609060101010101" pitchFamily="49" charset="-122"/>
                <a:ea typeface="黑体" panose="02010609060101010101" pitchFamily="49" charset="-122"/>
                <a:sym typeface="Arial" panose="020B0604020202020204" pitchFamily="34" charset="0"/>
              </a:rPr>
              <a:t>01</a:t>
            </a:r>
            <a:endParaRPr lang="zh-CN" altLang="en-US" sz="9600" dirty="0">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sp>
        <p:nvSpPr>
          <p:cNvPr id="6" name="标题 5"/>
          <p:cNvSpPr txBox="1"/>
          <p:nvPr>
            <p:custDataLst>
              <p:tags r:id="rId3"/>
            </p:custDataLst>
          </p:nvPr>
        </p:nvSpPr>
        <p:spPr>
          <a:xfrm>
            <a:off x="3693071" y="3749467"/>
            <a:ext cx="8790576" cy="997196"/>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7200" kern="0" dirty="0">
                <a:solidFill>
                  <a:schemeClr val="bg1"/>
                </a:solidFill>
                <a:latin typeface="黑体" panose="02010609060101010101" pitchFamily="49" charset="-122"/>
                <a:ea typeface="黑体" panose="02010609060101010101" pitchFamily="49" charset="-122"/>
                <a:sym typeface="Arial" panose="020B0604020202020204" pitchFamily="34" charset="0"/>
              </a:rPr>
              <a:t>问题分析</a:t>
            </a:r>
          </a:p>
        </p:txBody>
      </p:sp>
    </p:spTree>
    <p:custDataLst>
      <p:tags r:id="rId1"/>
    </p:custDataLst>
    <p:extLst>
      <p:ext uri="{BB962C8B-B14F-4D97-AF65-F5344CB8AC3E}">
        <p14:creationId xmlns:p14="http://schemas.microsoft.com/office/powerpoint/2010/main" val="2808021147"/>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问题分析</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a:extLst>
              <a:ext uri="{FF2B5EF4-FFF2-40B4-BE49-F238E27FC236}">
                <a16:creationId xmlns:a16="http://schemas.microsoft.com/office/drawing/2014/main" id="{4AEA9F37-20DF-4A36-BFB2-63E73DAFAADC}"/>
              </a:ext>
            </a:extLst>
          </p:cNvPr>
          <p:cNvSpPr/>
          <p:nvPr/>
        </p:nvSpPr>
        <p:spPr>
          <a:xfrm>
            <a:off x="2396927" y="1220757"/>
            <a:ext cx="6264696" cy="2042547"/>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题目：</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2010</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年上海世博会是首次在中国举办的世界博览会。从</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1851</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年伦敦的“万国工业博览会”开始，世博会正日益成为各国人民交流历史文化、展示科技成果、体现合作精神、展望未来发展等的重要舞台。请你们选择感兴趣的某个侧面，建立数学模型，利用互联网数据，定量评估</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2010</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年上海世博会的影响力</a:t>
            </a:r>
          </a:p>
        </p:txBody>
      </p:sp>
      <p:sp>
        <p:nvSpPr>
          <p:cNvPr id="11" name="Pentagon 33">
            <a:extLst>
              <a:ext uri="{FF2B5EF4-FFF2-40B4-BE49-F238E27FC236}">
                <a16:creationId xmlns:a16="http://schemas.microsoft.com/office/drawing/2014/main" id="{8E03FCD8-37C0-42C4-B904-123B0EC2FFFD}"/>
              </a:ext>
            </a:extLst>
          </p:cNvPr>
          <p:cNvSpPr/>
          <p:nvPr/>
        </p:nvSpPr>
        <p:spPr>
          <a:xfrm>
            <a:off x="1532831" y="3719562"/>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2" name="矩形 11">
            <a:extLst>
              <a:ext uri="{FF2B5EF4-FFF2-40B4-BE49-F238E27FC236}">
                <a16:creationId xmlns:a16="http://schemas.microsoft.com/office/drawing/2014/main" id="{F3E98545-4C1E-421E-82F2-2527C04C6A35}"/>
              </a:ext>
            </a:extLst>
          </p:cNvPr>
          <p:cNvSpPr/>
          <p:nvPr/>
        </p:nvSpPr>
        <p:spPr>
          <a:xfrm>
            <a:off x="2396927" y="3719562"/>
            <a:ext cx="6264696" cy="2042547"/>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评阅要点：影响力的定义，即因素的选定：考虑到</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3</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天时间不太可能进行一个全面的影响力分析，如何恰当地选择一个影响力的侧面极其相关因素是解题的基本前提。容易考虑到的影响力包括经济、旅游、社会、文化等多个方面，也可以是一个较小的侧面（比如表演、自愿者、摄影）。要求有明确具体的定义，要有合理的论证，要有数据支撑。</a:t>
            </a:r>
          </a:p>
        </p:txBody>
      </p:sp>
    </p:spTree>
    <p:extLst>
      <p:ext uri="{BB962C8B-B14F-4D97-AF65-F5344CB8AC3E}">
        <p14:creationId xmlns:p14="http://schemas.microsoft.com/office/powerpoint/2010/main" val="3936170656"/>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问题分析</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a:extLst>
              <a:ext uri="{FF2B5EF4-FFF2-40B4-BE49-F238E27FC236}">
                <a16:creationId xmlns:a16="http://schemas.microsoft.com/office/drawing/2014/main" id="{4AEA9F37-20DF-4A36-BFB2-63E73DAFAADC}"/>
              </a:ext>
            </a:extLst>
          </p:cNvPr>
          <p:cNvSpPr/>
          <p:nvPr/>
        </p:nvSpPr>
        <p:spPr>
          <a:xfrm>
            <a:off x="2396927" y="1220757"/>
            <a:ext cx="6264696" cy="1045351"/>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评阅要点：因素的组织结构模型和有关信息的搜索：因素的相关性、信息的完备性等都是值得注意的问题。鼓励直接从网络采集因素数据，比如词汇搜索量、点击率等等。</a:t>
            </a:r>
          </a:p>
        </p:txBody>
      </p:sp>
      <p:sp>
        <p:nvSpPr>
          <p:cNvPr id="11" name="Pentagon 33">
            <a:extLst>
              <a:ext uri="{FF2B5EF4-FFF2-40B4-BE49-F238E27FC236}">
                <a16:creationId xmlns:a16="http://schemas.microsoft.com/office/drawing/2014/main" id="{8E03FCD8-37C0-42C4-B904-123B0EC2FFFD}"/>
              </a:ext>
            </a:extLst>
          </p:cNvPr>
          <p:cNvSpPr/>
          <p:nvPr/>
        </p:nvSpPr>
        <p:spPr>
          <a:xfrm>
            <a:off x="1532831" y="246419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2" name="矩形 11">
            <a:extLst>
              <a:ext uri="{FF2B5EF4-FFF2-40B4-BE49-F238E27FC236}">
                <a16:creationId xmlns:a16="http://schemas.microsoft.com/office/drawing/2014/main" id="{F3E98545-4C1E-421E-82F2-2527C04C6A35}"/>
              </a:ext>
            </a:extLst>
          </p:cNvPr>
          <p:cNvSpPr/>
          <p:nvPr/>
        </p:nvSpPr>
        <p:spPr>
          <a:xfrm>
            <a:off x="2396927" y="2464197"/>
            <a:ext cx="6264696" cy="1045351"/>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评阅要点： 定量建模，数据的收集和分析：要注意模型的合理性，注意数据之间的可比性与归一化。鼓励纵向（时间）和横向（其它重大事件）的比较。</a:t>
            </a:r>
          </a:p>
        </p:txBody>
      </p:sp>
    </p:spTree>
    <p:extLst>
      <p:ext uri="{BB962C8B-B14F-4D97-AF65-F5344CB8AC3E}">
        <p14:creationId xmlns:p14="http://schemas.microsoft.com/office/powerpoint/2010/main" val="3514690401"/>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 y="3562252"/>
            <a:ext cx="12858044" cy="137162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solidFill>
                <a:sysClr val="windowText" lastClr="000000"/>
              </a:solidFill>
              <a:latin typeface="黑体" panose="02010609060101010101" pitchFamily="49" charset="-122"/>
              <a:ea typeface="黑体" panose="02010609060101010101" pitchFamily="49" charset="-122"/>
            </a:endParaRPr>
          </a:p>
        </p:txBody>
      </p:sp>
      <p:sp>
        <p:nvSpPr>
          <p:cNvPr id="2053" name="文本框 14"/>
          <p:cNvSpPr txBox="1">
            <a:spLocks noChangeArrowheads="1"/>
          </p:cNvSpPr>
          <p:nvPr>
            <p:custDataLst>
              <p:tags r:id="rId2"/>
            </p:custDataLst>
          </p:nvPr>
        </p:nvSpPr>
        <p:spPr bwMode="auto">
          <a:xfrm>
            <a:off x="2396927" y="3400301"/>
            <a:ext cx="123110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a:solidFill>
                  <a:schemeClr val="bg1"/>
                </a:solidFill>
                <a:latin typeface="黑体" panose="02010609060101010101" pitchFamily="49" charset="-122"/>
                <a:ea typeface="黑体" panose="02010609060101010101" pitchFamily="49" charset="-122"/>
                <a:sym typeface="Arial" panose="020B0604020202020204" pitchFamily="34" charset="0"/>
              </a:rPr>
              <a:t>02</a:t>
            </a:r>
            <a:endParaRPr lang="zh-CN" altLang="en-US" sz="9600" dirty="0">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sp>
        <p:nvSpPr>
          <p:cNvPr id="6" name="标题 5"/>
          <p:cNvSpPr txBox="1"/>
          <p:nvPr>
            <p:custDataLst>
              <p:tags r:id="rId3"/>
            </p:custDataLst>
          </p:nvPr>
        </p:nvSpPr>
        <p:spPr>
          <a:xfrm>
            <a:off x="3693071" y="3749467"/>
            <a:ext cx="8790576" cy="997196"/>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7200" kern="0" dirty="0">
                <a:solidFill>
                  <a:schemeClr val="bg1"/>
                </a:solidFill>
                <a:latin typeface="黑体" panose="02010609060101010101" pitchFamily="49" charset="-122"/>
                <a:ea typeface="黑体" panose="02010609060101010101" pitchFamily="49" charset="-122"/>
                <a:sym typeface="Arial" panose="020B0604020202020204" pitchFamily="34" charset="0"/>
              </a:rPr>
              <a:t>建立模型</a:t>
            </a:r>
          </a:p>
        </p:txBody>
      </p:sp>
    </p:spTree>
    <p:custDataLst>
      <p:tags r:id="rId1"/>
    </p:custDataLst>
    <p:extLst>
      <p:ext uri="{BB962C8B-B14F-4D97-AF65-F5344CB8AC3E}">
        <p14:creationId xmlns:p14="http://schemas.microsoft.com/office/powerpoint/2010/main" val="3666615296"/>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建立模型</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a:extLst>
              <a:ext uri="{FF2B5EF4-FFF2-40B4-BE49-F238E27FC236}">
                <a16:creationId xmlns:a16="http://schemas.microsoft.com/office/drawing/2014/main" id="{4AEA9F37-20DF-4A36-BFB2-63E73DAFAADC}"/>
              </a:ext>
            </a:extLst>
          </p:cNvPr>
          <p:cNvSpPr/>
          <p:nvPr/>
        </p:nvSpPr>
        <p:spPr>
          <a:xfrm>
            <a:off x="2252911" y="1202822"/>
            <a:ext cx="10153128" cy="5366534"/>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从</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1851</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年伦敦的“万国工业博览会”开始，世博会正日益成为各国人民交流历史文化、展示科技成果、体现合作精神、展望未来发展等的重要舞台。中国是一个有着悠久历史文明的国家，</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2010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年上海世博会是首次在中国举办的世界博览会，这无疑是给了中国一次向世界展示文明的机会，同时也给了中国一次发展的机会。本题要求定量评估 </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2010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年上海世博会的影响力。选取历史文化交流与经济影响因子、环境因子、精神面貌表现等影响和谐的因素为两个侧重点分别进行纵向比较和横向比较，来说明上海世博会的影响力。</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）在对于各国人民历史文化交流方面进行横行比较。选取已经成功举办的</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6</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届世博会包括比利时布鲁塞尔、加拿大蒙特利尔、日本大阪、西班牙塞维利亚、德国汉诺威、日本爱知。通过对选取的各届参展国家、参展天数、观展人数和世博占地面积的分析，并且通过与上海世博预计数据进行分析对比突出上海世博在各国人民历史文化交流方面的巨大影响。</a:t>
            </a:r>
          </a:p>
          <a:p>
            <a:pPr defTabSz="963930">
              <a:lnSpc>
                <a:spcPct val="120000"/>
              </a:lnSpc>
            </a:pP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在经济影响因子、环境因子、精神面貌表现等影响和谐的因素方面进行横向比较。选取这些影响因子作为评价一级指标，选取影响一级指标的影响因素作为二级评价指标。通过互联网获得这些指标的数据，分析相关数据获得指标间的关系。通过预测上海市无世博会影响情况下这些指标的预测值，与有世博会影响的指标值进行比较，定量估算出上海世博会对上海和谐因素的影响力。</a:t>
            </a:r>
          </a:p>
        </p:txBody>
      </p:sp>
      <p:sp>
        <p:nvSpPr>
          <p:cNvPr id="13" name="Pentagon 33">
            <a:extLst>
              <a:ext uri="{FF2B5EF4-FFF2-40B4-BE49-F238E27FC236}">
                <a16:creationId xmlns:a16="http://schemas.microsoft.com/office/drawing/2014/main" id="{569BFCF5-14FC-464C-911B-765F41F041BE}"/>
              </a:ext>
            </a:extLst>
          </p:cNvPr>
          <p:cNvSpPr/>
          <p:nvPr/>
        </p:nvSpPr>
        <p:spPr>
          <a:xfrm>
            <a:off x="1516510" y="350072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4" name="Pentagon 33">
            <a:extLst>
              <a:ext uri="{FF2B5EF4-FFF2-40B4-BE49-F238E27FC236}">
                <a16:creationId xmlns:a16="http://schemas.microsoft.com/office/drawing/2014/main" id="{38BEEB4A-D076-405F-9AB6-ACB0326FE923}"/>
              </a:ext>
            </a:extLst>
          </p:cNvPr>
          <p:cNvSpPr/>
          <p:nvPr/>
        </p:nvSpPr>
        <p:spPr>
          <a:xfrm>
            <a:off x="1516509" y="5171653"/>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Tree>
    <p:extLst>
      <p:ext uri="{BB962C8B-B14F-4D97-AF65-F5344CB8AC3E}">
        <p14:creationId xmlns:p14="http://schemas.microsoft.com/office/powerpoint/2010/main" val="370193025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建立模型</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a:extLst>
              <a:ext uri="{FF2B5EF4-FFF2-40B4-BE49-F238E27FC236}">
                <a16:creationId xmlns:a16="http://schemas.microsoft.com/office/drawing/2014/main" id="{4AEA9F37-20DF-4A36-BFB2-63E73DAFAADC}"/>
              </a:ext>
            </a:extLst>
          </p:cNvPr>
          <p:cNvSpPr/>
          <p:nvPr/>
        </p:nvSpPr>
        <p:spPr>
          <a:xfrm>
            <a:off x="2252911" y="1202822"/>
            <a:ext cx="10153128" cy="1045351"/>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建模思路：首先利用历届世博的相关数据与上海世博数据建立纵向评估模型，分析上海世博在文化交流方面的影响力，然后再利用上海的经济、环境和精神面貌的各项指标来建立横向评估模型；最后对模型的结果进行分析说明，并作相应的模型讨论、误差分析、模型评价、改进及推广。</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p:pic>
        <p:nvPicPr>
          <p:cNvPr id="2" name="图片 1">
            <a:extLst>
              <a:ext uri="{FF2B5EF4-FFF2-40B4-BE49-F238E27FC236}">
                <a16:creationId xmlns:a16="http://schemas.microsoft.com/office/drawing/2014/main" id="{6DC08452-CEAB-4C33-AC02-FF1C0B3DD4FB}"/>
              </a:ext>
            </a:extLst>
          </p:cNvPr>
          <p:cNvPicPr>
            <a:picLocks noChangeAspect="1"/>
          </p:cNvPicPr>
          <p:nvPr/>
        </p:nvPicPr>
        <p:blipFill>
          <a:blip r:embed="rId3"/>
          <a:stretch>
            <a:fillRect/>
          </a:stretch>
        </p:blipFill>
        <p:spPr>
          <a:xfrm>
            <a:off x="2272155" y="2392189"/>
            <a:ext cx="6269464" cy="4752528"/>
          </a:xfrm>
          <a:prstGeom prst="rect">
            <a:avLst/>
          </a:prstGeom>
        </p:spPr>
      </p:pic>
    </p:spTree>
    <p:extLst>
      <p:ext uri="{BB962C8B-B14F-4D97-AF65-F5344CB8AC3E}">
        <p14:creationId xmlns:p14="http://schemas.microsoft.com/office/powerpoint/2010/main" val="1154557896"/>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11.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12.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2.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3.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4.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5.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6.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7.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8.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9.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heme/theme1.xml><?xml version="1.0" encoding="utf-8"?>
<a:theme xmlns:a="http://schemas.openxmlformats.org/drawingml/2006/main" name="1_自定义设计方案">
  <a:themeElements>
    <a:clrScheme name="自定义 372">
      <a:dk1>
        <a:sysClr val="windowText" lastClr="000000"/>
      </a:dk1>
      <a:lt1>
        <a:sysClr val="window" lastClr="FFFFFF"/>
      </a:lt1>
      <a:dk2>
        <a:srgbClr val="44546A"/>
      </a:dk2>
      <a:lt2>
        <a:srgbClr val="E7E6E6"/>
      </a:lt2>
      <a:accent1>
        <a:srgbClr val="007DDD"/>
      </a:accent1>
      <a:accent2>
        <a:srgbClr val="00B0F2"/>
      </a:accent2>
      <a:accent3>
        <a:srgbClr val="007DDD"/>
      </a:accent3>
      <a:accent4>
        <a:srgbClr val="00B0F2"/>
      </a:accent4>
      <a:accent5>
        <a:srgbClr val="007DDD"/>
      </a:accent5>
      <a:accent6>
        <a:srgbClr val="00B0F2"/>
      </a:accent6>
      <a:hlink>
        <a:srgbClr val="007DDD"/>
      </a:hlink>
      <a:folHlink>
        <a:srgbClr val="00B0F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3506</Words>
  <Application>Microsoft Office PowerPoint</Application>
  <PresentationFormat>自定义</PresentationFormat>
  <Paragraphs>180</Paragraphs>
  <Slides>34</Slides>
  <Notes>34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34</vt:i4>
      </vt:variant>
    </vt:vector>
  </HeadingPairs>
  <TitlesOfParts>
    <vt:vector size="40" baseType="lpstr">
      <vt:lpstr>黑体</vt:lpstr>
      <vt:lpstr>Arial</vt:lpstr>
      <vt:lpstr>Calibri</vt:lpstr>
      <vt:lpstr>Calibri Light</vt:lpstr>
      <vt:lpstr>Cambria Math</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subject>熊猫办公</dc:subject>
  <dc:creator/>
  <cp:keywords>tukuppt; tukppt</cp:keywords>
  <cp:lastModifiedBy/>
  <cp:revision>1</cp:revision>
  <dcterms:created xsi:type="dcterms:W3CDTF">2016-10-17T14:00:00Z</dcterms:created>
  <dcterms:modified xsi:type="dcterms:W3CDTF">2019-11-03T04:13:04Z</dcterms:modified>
  <cp:category>tukuppt</cp:category>
  <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