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3"/>
  </p:notesMasterIdLst>
  <p:handoutMasterIdLst>
    <p:handoutMasterId r:id="rId34"/>
  </p:handoutMasterIdLst>
  <p:sldIdLst>
    <p:sldId id="3205" r:id="rId2"/>
    <p:sldId id="3206" r:id="rId3"/>
    <p:sldId id="3207" r:id="rId4"/>
    <p:sldId id="3219" r:id="rId5"/>
    <p:sldId id="3354" r:id="rId6"/>
    <p:sldId id="3382" r:id="rId7"/>
    <p:sldId id="3383" r:id="rId8"/>
    <p:sldId id="3384" r:id="rId9"/>
    <p:sldId id="3356" r:id="rId10"/>
    <p:sldId id="3376" r:id="rId11"/>
    <p:sldId id="3386" r:id="rId12"/>
    <p:sldId id="3387" r:id="rId13"/>
    <p:sldId id="3388" r:id="rId14"/>
    <p:sldId id="3389" r:id="rId15"/>
    <p:sldId id="3390" r:id="rId16"/>
    <p:sldId id="3391" r:id="rId17"/>
    <p:sldId id="3392" r:id="rId18"/>
    <p:sldId id="3393" r:id="rId19"/>
    <p:sldId id="3394" r:id="rId20"/>
    <p:sldId id="3395" r:id="rId21"/>
    <p:sldId id="3397" r:id="rId22"/>
    <p:sldId id="3396" r:id="rId23"/>
    <p:sldId id="3398" r:id="rId24"/>
    <p:sldId id="3399" r:id="rId25"/>
    <p:sldId id="3353" r:id="rId26"/>
    <p:sldId id="3381" r:id="rId27"/>
    <p:sldId id="3400" r:id="rId28"/>
    <p:sldId id="3401" r:id="rId29"/>
    <p:sldId id="3378" r:id="rId30"/>
    <p:sldId id="3204" r:id="rId31"/>
    <p:sldId id="3323" r:id="rId32"/>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p15:clr>
            <a:srgbClr val="A4A3A4"/>
          </p15:clr>
        </p15:guide>
        <p15:guide id="2" pos="5638" userDrawn="1">
          <p15:clr>
            <a:srgbClr val="A4A3A4"/>
          </p15:clr>
        </p15:guide>
        <p15:guide id="3" pos="603" userDrawn="1">
          <p15:clr>
            <a:srgbClr val="A4A3A4"/>
          </p15:clr>
        </p15:guide>
        <p15:guide id="4" orient="horz" pos="3866" userDrawn="1">
          <p15:clr>
            <a:srgbClr val="A4A3A4"/>
          </p15:clr>
        </p15:guide>
        <p15:guide id="5" pos="5955" userDrawn="1">
          <p15:clr>
            <a:srgbClr val="A4A3A4"/>
          </p15:clr>
        </p15:guide>
        <p15:guide id="6" pos="376">
          <p15:clr>
            <a:srgbClr val="A4A3A4"/>
          </p15:clr>
        </p15:guide>
        <p15:guide id="7" pos="137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3C36"/>
    <a:srgbClr val="0070C0"/>
    <a:srgbClr val="FFFFFF"/>
    <a:srgbClr val="08B689"/>
    <a:srgbClr val="79B50F"/>
    <a:srgbClr val="09B0DE"/>
    <a:srgbClr val="6669D2"/>
    <a:srgbClr val="33BE9B"/>
    <a:srgbClr val="33FCC4"/>
    <a:srgbClr val="42D2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1" autoAdjust="0"/>
    <p:restoredTop sz="92986" autoAdjust="0"/>
  </p:normalViewPr>
  <p:slideViewPr>
    <p:cSldViewPr>
      <p:cViewPr varScale="1">
        <p:scale>
          <a:sx n="90" d="100"/>
          <a:sy n="90" d="100"/>
        </p:scale>
        <p:origin x="64" y="1900"/>
      </p:cViewPr>
      <p:guideLst>
        <p:guide orient="horz" pos="328"/>
        <p:guide pos="5638"/>
        <p:guide pos="603"/>
        <p:guide orient="horz" pos="3866"/>
        <p:guide pos="5955"/>
        <p:guide pos="376"/>
        <p:guide pos="1374"/>
      </p:guideLst>
    </p:cSldViewPr>
  </p:slideViewPr>
  <p:outlineViewPr>
    <p:cViewPr>
      <p:scale>
        <a:sx n="100" d="100"/>
        <a:sy n="100" d="100"/>
      </p:scale>
      <p:origin x="0" y="-14412"/>
    </p:cViewPr>
  </p:outlineViewPr>
  <p:notesTextViewPr>
    <p:cViewPr>
      <p:scale>
        <a:sx n="1" d="1"/>
        <a:sy n="1" d="1"/>
      </p:scale>
      <p:origin x="0" y="0"/>
    </p:cViewPr>
  </p:notesTextViewPr>
  <p:sorterViewPr>
    <p:cViewPr>
      <p:scale>
        <a:sx n="75" d="100"/>
        <a:sy n="75" d="100"/>
      </p:scale>
      <p:origin x="0" y="0"/>
    </p:cViewPr>
  </p:sorterViewPr>
  <p:notesViewPr>
    <p:cSldViewPr>
      <p:cViewPr varScale="1">
        <p:scale>
          <a:sx n="57" d="100"/>
          <a:sy n="57" d="100"/>
        </p:scale>
        <p:origin x="256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2019/11/15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2019/11/15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a:t>
            </a:fld>
            <a:endParaRPr lang="zh-CN" altLang="en-US"/>
          </a:p>
        </p:txBody>
      </p:sp>
    </p:spTree>
    <p:extLst>
      <p:ext uri="{BB962C8B-B14F-4D97-AF65-F5344CB8AC3E}">
        <p14:creationId xmlns:p14="http://schemas.microsoft.com/office/powerpoint/2010/main" val="4025191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10</a:t>
            </a:fld>
            <a:endParaRPr lang="zh-CN" altLang="en-US"/>
          </a:p>
        </p:txBody>
      </p:sp>
    </p:spTree>
    <p:extLst>
      <p:ext uri="{BB962C8B-B14F-4D97-AF65-F5344CB8AC3E}">
        <p14:creationId xmlns:p14="http://schemas.microsoft.com/office/powerpoint/2010/main" val="1667826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11</a:t>
            </a:fld>
            <a:endParaRPr lang="zh-CN" altLang="en-US"/>
          </a:p>
        </p:txBody>
      </p:sp>
    </p:spTree>
    <p:extLst>
      <p:ext uri="{BB962C8B-B14F-4D97-AF65-F5344CB8AC3E}">
        <p14:creationId xmlns:p14="http://schemas.microsoft.com/office/powerpoint/2010/main" val="911618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12</a:t>
            </a:fld>
            <a:endParaRPr lang="zh-CN" altLang="en-US"/>
          </a:p>
        </p:txBody>
      </p:sp>
    </p:spTree>
    <p:extLst>
      <p:ext uri="{BB962C8B-B14F-4D97-AF65-F5344CB8AC3E}">
        <p14:creationId xmlns:p14="http://schemas.microsoft.com/office/powerpoint/2010/main" val="3867456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13</a:t>
            </a:fld>
            <a:endParaRPr lang="zh-CN" altLang="en-US"/>
          </a:p>
        </p:txBody>
      </p:sp>
    </p:spTree>
    <p:extLst>
      <p:ext uri="{BB962C8B-B14F-4D97-AF65-F5344CB8AC3E}">
        <p14:creationId xmlns:p14="http://schemas.microsoft.com/office/powerpoint/2010/main" val="46045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14</a:t>
            </a:fld>
            <a:endParaRPr lang="zh-CN" altLang="en-US"/>
          </a:p>
        </p:txBody>
      </p:sp>
    </p:spTree>
    <p:extLst>
      <p:ext uri="{BB962C8B-B14F-4D97-AF65-F5344CB8AC3E}">
        <p14:creationId xmlns:p14="http://schemas.microsoft.com/office/powerpoint/2010/main" val="1308290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15</a:t>
            </a:fld>
            <a:endParaRPr lang="zh-CN" altLang="en-US"/>
          </a:p>
        </p:txBody>
      </p:sp>
    </p:spTree>
    <p:extLst>
      <p:ext uri="{BB962C8B-B14F-4D97-AF65-F5344CB8AC3E}">
        <p14:creationId xmlns:p14="http://schemas.microsoft.com/office/powerpoint/2010/main" val="3880277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16</a:t>
            </a:fld>
            <a:endParaRPr lang="zh-CN" altLang="en-US"/>
          </a:p>
        </p:txBody>
      </p:sp>
    </p:spTree>
    <p:extLst>
      <p:ext uri="{BB962C8B-B14F-4D97-AF65-F5344CB8AC3E}">
        <p14:creationId xmlns:p14="http://schemas.microsoft.com/office/powerpoint/2010/main" val="3314804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17</a:t>
            </a:fld>
            <a:endParaRPr lang="zh-CN" altLang="en-US"/>
          </a:p>
        </p:txBody>
      </p:sp>
    </p:spTree>
    <p:extLst>
      <p:ext uri="{BB962C8B-B14F-4D97-AF65-F5344CB8AC3E}">
        <p14:creationId xmlns:p14="http://schemas.microsoft.com/office/powerpoint/2010/main" val="235098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18</a:t>
            </a:fld>
            <a:endParaRPr lang="zh-CN" altLang="en-US"/>
          </a:p>
        </p:txBody>
      </p:sp>
    </p:spTree>
    <p:extLst>
      <p:ext uri="{BB962C8B-B14F-4D97-AF65-F5344CB8AC3E}">
        <p14:creationId xmlns:p14="http://schemas.microsoft.com/office/powerpoint/2010/main" val="1331817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19</a:t>
            </a:fld>
            <a:endParaRPr lang="zh-CN" altLang="en-US"/>
          </a:p>
        </p:txBody>
      </p:sp>
    </p:spTree>
    <p:extLst>
      <p:ext uri="{BB962C8B-B14F-4D97-AF65-F5344CB8AC3E}">
        <p14:creationId xmlns:p14="http://schemas.microsoft.com/office/powerpoint/2010/main" val="2494413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2785715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20</a:t>
            </a:fld>
            <a:endParaRPr lang="zh-CN" altLang="en-US"/>
          </a:p>
        </p:txBody>
      </p:sp>
    </p:spTree>
    <p:extLst>
      <p:ext uri="{BB962C8B-B14F-4D97-AF65-F5344CB8AC3E}">
        <p14:creationId xmlns:p14="http://schemas.microsoft.com/office/powerpoint/2010/main" val="893228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21</a:t>
            </a:fld>
            <a:endParaRPr lang="zh-CN" altLang="en-US"/>
          </a:p>
        </p:txBody>
      </p:sp>
    </p:spTree>
    <p:extLst>
      <p:ext uri="{BB962C8B-B14F-4D97-AF65-F5344CB8AC3E}">
        <p14:creationId xmlns:p14="http://schemas.microsoft.com/office/powerpoint/2010/main" val="12497932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22</a:t>
            </a:fld>
            <a:endParaRPr lang="zh-CN" altLang="en-US"/>
          </a:p>
        </p:txBody>
      </p:sp>
    </p:spTree>
    <p:extLst>
      <p:ext uri="{BB962C8B-B14F-4D97-AF65-F5344CB8AC3E}">
        <p14:creationId xmlns:p14="http://schemas.microsoft.com/office/powerpoint/2010/main" val="1182105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23</a:t>
            </a:fld>
            <a:endParaRPr lang="zh-CN" altLang="en-US"/>
          </a:p>
        </p:txBody>
      </p:sp>
    </p:spTree>
    <p:extLst>
      <p:ext uri="{BB962C8B-B14F-4D97-AF65-F5344CB8AC3E}">
        <p14:creationId xmlns:p14="http://schemas.microsoft.com/office/powerpoint/2010/main" val="1797797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24</a:t>
            </a:fld>
            <a:endParaRPr lang="zh-CN" altLang="en-US"/>
          </a:p>
        </p:txBody>
      </p:sp>
    </p:spTree>
    <p:extLst>
      <p:ext uri="{BB962C8B-B14F-4D97-AF65-F5344CB8AC3E}">
        <p14:creationId xmlns:p14="http://schemas.microsoft.com/office/powerpoint/2010/main" val="2672351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25</a:t>
            </a:fld>
            <a:endParaRPr lang="zh-CN" altLang="en-US"/>
          </a:p>
        </p:txBody>
      </p:sp>
    </p:spTree>
    <p:extLst>
      <p:ext uri="{BB962C8B-B14F-4D97-AF65-F5344CB8AC3E}">
        <p14:creationId xmlns:p14="http://schemas.microsoft.com/office/powerpoint/2010/main" val="12897811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26</a:t>
            </a:fld>
            <a:endParaRPr lang="zh-CN" altLang="en-US"/>
          </a:p>
        </p:txBody>
      </p:sp>
    </p:spTree>
    <p:extLst>
      <p:ext uri="{BB962C8B-B14F-4D97-AF65-F5344CB8AC3E}">
        <p14:creationId xmlns:p14="http://schemas.microsoft.com/office/powerpoint/2010/main" val="4172554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27</a:t>
            </a:fld>
            <a:endParaRPr lang="zh-CN" altLang="en-US"/>
          </a:p>
        </p:txBody>
      </p:sp>
    </p:spTree>
    <p:extLst>
      <p:ext uri="{BB962C8B-B14F-4D97-AF65-F5344CB8AC3E}">
        <p14:creationId xmlns:p14="http://schemas.microsoft.com/office/powerpoint/2010/main" val="6504169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28</a:t>
            </a:fld>
            <a:endParaRPr lang="zh-CN" altLang="en-US"/>
          </a:p>
        </p:txBody>
      </p:sp>
    </p:spTree>
    <p:extLst>
      <p:ext uri="{BB962C8B-B14F-4D97-AF65-F5344CB8AC3E}">
        <p14:creationId xmlns:p14="http://schemas.microsoft.com/office/powerpoint/2010/main" val="316712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29</a:t>
            </a:fld>
            <a:endParaRPr lang="zh-CN" altLang="en-US"/>
          </a:p>
        </p:txBody>
      </p:sp>
    </p:spTree>
    <p:extLst>
      <p:ext uri="{BB962C8B-B14F-4D97-AF65-F5344CB8AC3E}">
        <p14:creationId xmlns:p14="http://schemas.microsoft.com/office/powerpoint/2010/main" val="1163312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extLst>
      <p:ext uri="{BB962C8B-B14F-4D97-AF65-F5344CB8AC3E}">
        <p14:creationId xmlns:p14="http://schemas.microsoft.com/office/powerpoint/2010/main" val="2463772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30</a:t>
            </a:fld>
            <a:endParaRPr lang="zh-CN" altLang="en-US"/>
          </a:p>
        </p:txBody>
      </p:sp>
    </p:spTree>
    <p:extLst>
      <p:ext uri="{BB962C8B-B14F-4D97-AF65-F5344CB8AC3E}">
        <p14:creationId xmlns:p14="http://schemas.microsoft.com/office/powerpoint/2010/main" val="39286766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4</a:t>
            </a:fld>
            <a:endParaRPr lang="zh-CN" altLang="en-US"/>
          </a:p>
        </p:txBody>
      </p:sp>
    </p:spTree>
    <p:extLst>
      <p:ext uri="{BB962C8B-B14F-4D97-AF65-F5344CB8AC3E}">
        <p14:creationId xmlns:p14="http://schemas.microsoft.com/office/powerpoint/2010/main" val="385429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5</a:t>
            </a:fld>
            <a:endParaRPr lang="zh-CN" altLang="en-US"/>
          </a:p>
        </p:txBody>
      </p:sp>
    </p:spTree>
    <p:extLst>
      <p:ext uri="{BB962C8B-B14F-4D97-AF65-F5344CB8AC3E}">
        <p14:creationId xmlns:p14="http://schemas.microsoft.com/office/powerpoint/2010/main" val="2209730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6</a:t>
            </a:fld>
            <a:endParaRPr lang="zh-CN" altLang="en-US"/>
          </a:p>
        </p:txBody>
      </p:sp>
    </p:spTree>
    <p:extLst>
      <p:ext uri="{BB962C8B-B14F-4D97-AF65-F5344CB8AC3E}">
        <p14:creationId xmlns:p14="http://schemas.microsoft.com/office/powerpoint/2010/main" val="2744003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7</a:t>
            </a:fld>
            <a:endParaRPr lang="zh-CN" altLang="en-US"/>
          </a:p>
        </p:txBody>
      </p:sp>
    </p:spTree>
    <p:extLst>
      <p:ext uri="{BB962C8B-B14F-4D97-AF65-F5344CB8AC3E}">
        <p14:creationId xmlns:p14="http://schemas.microsoft.com/office/powerpoint/2010/main" val="1522985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8</a:t>
            </a:fld>
            <a:endParaRPr lang="zh-CN" altLang="en-US"/>
          </a:p>
        </p:txBody>
      </p:sp>
    </p:spTree>
    <p:extLst>
      <p:ext uri="{BB962C8B-B14F-4D97-AF65-F5344CB8AC3E}">
        <p14:creationId xmlns:p14="http://schemas.microsoft.com/office/powerpoint/2010/main" val="4177071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9</a:t>
            </a:fld>
            <a:endParaRPr lang="zh-CN" altLang="en-US"/>
          </a:p>
        </p:txBody>
      </p:sp>
    </p:spTree>
    <p:extLst>
      <p:ext uri="{BB962C8B-B14F-4D97-AF65-F5344CB8AC3E}">
        <p14:creationId xmlns:p14="http://schemas.microsoft.com/office/powerpoint/2010/main" val="113353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Tm="0">
        <p:push dir="u"/>
      </p:transition>
    </mc:Choice>
    <mc:Fallback xmlns="">
      <p:transition spd="slow" advTm="0">
        <p:push dir="u"/>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2019/11/15</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1750" advTm="0">
        <p:push dir="u"/>
      </p:transition>
    </mc:Choice>
    <mc:Fallback xmlns="">
      <p:transition spd="slow" advTm="0">
        <p:push dir="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25.xml"/><Relationship Id="rId4"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29.xm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4.xml"/><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9.xml"/><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10"/>
          <p:cNvSpPr txBox="1"/>
          <p:nvPr/>
        </p:nvSpPr>
        <p:spPr>
          <a:xfrm>
            <a:off x="2438016" y="2485805"/>
            <a:ext cx="5678462" cy="900238"/>
          </a:xfrm>
          <a:prstGeom prst="rect">
            <a:avLst/>
          </a:prstGeom>
          <a:noFill/>
        </p:spPr>
        <p:txBody>
          <a:bodyPr wrap="none" lIns="68572" tIns="34286" rIns="68572" bIns="34286">
            <a:spAutoFit/>
          </a:bodyPr>
          <a:lstStyle/>
          <a:p>
            <a:pPr algn="ctr">
              <a:buNone/>
            </a:pPr>
            <a:r>
              <a:rPr lang="zh-CN" altLang="en-US" sz="54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数学建模竞赛实战</a:t>
            </a:r>
          </a:p>
        </p:txBody>
      </p:sp>
      <p:sp>
        <p:nvSpPr>
          <p:cNvPr id="70" name="矩形 69"/>
          <p:cNvSpPr/>
          <p:nvPr/>
        </p:nvSpPr>
        <p:spPr>
          <a:xfrm>
            <a:off x="4125119" y="4912469"/>
            <a:ext cx="2304256" cy="377018"/>
          </a:xfrm>
          <a:prstGeom prst="rect">
            <a:avLst/>
          </a:prstGeom>
        </p:spPr>
        <p:txBody>
          <a:bodyPr wrap="square" lIns="68572" tIns="34286" rIns="68572" bIns="34286">
            <a:spAutoFit/>
          </a:bodyPr>
          <a:lstStyle/>
          <a:p>
            <a:pPr algn="ctr"/>
            <a:r>
              <a:rPr lang="zh-CN" altLang="en-US" sz="2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授课老师：查永春</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endParaRPr>
          </a:p>
        </p:txBody>
      </p:sp>
      <p:sp>
        <p:nvSpPr>
          <p:cNvPr id="71" name="矩形 70"/>
          <p:cNvSpPr/>
          <p:nvPr/>
        </p:nvSpPr>
        <p:spPr>
          <a:xfrm>
            <a:off x="380703" y="4055220"/>
            <a:ext cx="10477277" cy="684795"/>
          </a:xfrm>
          <a:prstGeom prst="rect">
            <a:avLst/>
          </a:prstGeom>
        </p:spPr>
        <p:txBody>
          <a:bodyPr wrap="square" lIns="68572" tIns="34286" rIns="68572" bIns="34286">
            <a:spAutoFit/>
          </a:bodyPr>
          <a:lstStyle/>
          <a:p>
            <a:pPr algn="ctr"/>
            <a:r>
              <a:rPr lang="zh-CN" altLang="en-US" sz="4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案例篇：太阳影子定位</a:t>
            </a:r>
            <a:r>
              <a:rPr lang="en-US" altLang="zh-CN" sz="4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(2015A)</a:t>
            </a:r>
          </a:p>
        </p:txBody>
      </p:sp>
      <p:grpSp>
        <p:nvGrpSpPr>
          <p:cNvPr id="9" name="组合 8">
            <a:extLst>
              <a:ext uri="{FF2B5EF4-FFF2-40B4-BE49-F238E27FC236}">
                <a16:creationId xmlns:a16="http://schemas.microsoft.com/office/drawing/2014/main" id="{2F222261-4E86-0943-8883-4C95AE9A9E72}"/>
              </a:ext>
            </a:extLst>
          </p:cNvPr>
          <p:cNvGrpSpPr/>
          <p:nvPr/>
        </p:nvGrpSpPr>
        <p:grpSpPr>
          <a:xfrm rot="16200000">
            <a:off x="-642015" y="2594437"/>
            <a:ext cx="3528130" cy="2443343"/>
            <a:chOff x="4540310" y="-64474"/>
            <a:chExt cx="3182548" cy="2036641"/>
          </a:xfrm>
        </p:grpSpPr>
        <p:sp>
          <p:nvSpPr>
            <p:cNvPr id="10" name="等腰三角形 10">
              <a:extLst>
                <a:ext uri="{FF2B5EF4-FFF2-40B4-BE49-F238E27FC236}">
                  <a16:creationId xmlns:a16="http://schemas.microsoft.com/office/drawing/2014/main" id="{33A7C23F-57F6-BB4E-88FC-81AAE6DAE0D6}"/>
                </a:ext>
              </a:extLst>
            </p:cNvPr>
            <p:cNvSpPr/>
            <p:nvPr/>
          </p:nvSpPr>
          <p:spPr>
            <a:xfrm flipV="1">
              <a:off x="4540310" y="-8671"/>
              <a:ext cx="3175876" cy="1980838"/>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1" name="等腰三角形 7">
              <a:extLst>
                <a:ext uri="{FF2B5EF4-FFF2-40B4-BE49-F238E27FC236}">
                  <a16:creationId xmlns:a16="http://schemas.microsoft.com/office/drawing/2014/main" id="{23223162-D8A0-AD48-8C8F-4FC3094C3180}"/>
                </a:ext>
              </a:extLst>
            </p:cNvPr>
            <p:cNvSpPr/>
            <p:nvPr/>
          </p:nvSpPr>
          <p:spPr>
            <a:xfrm rot="5400000">
              <a:off x="5907233" y="156541"/>
              <a:ext cx="2036640" cy="1594610"/>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Lst>
              <a:ahLst/>
              <a:cxnLst>
                <a:cxn ang="0">
                  <a:pos x="connsiteX0-1" y="connsiteY0-2"/>
                </a:cxn>
                <a:cxn ang="0">
                  <a:pos x="connsiteX1-3" y="connsiteY1-4"/>
                </a:cxn>
                <a:cxn ang="0">
                  <a:pos x="connsiteX2-5" y="connsiteY2-6"/>
                </a:cxn>
                <a:cxn ang="0">
                  <a:pos x="connsiteX3-7" y="connsiteY3-8"/>
                </a:cxn>
              </a:cxnLst>
              <a:rect l="l" t="t" r="r" b="b"/>
              <a:pathLst>
                <a:path w="3109533" h="1138237">
                  <a:moveTo>
                    <a:pt x="0" y="661987"/>
                  </a:moveTo>
                  <a:lnTo>
                    <a:pt x="89747" y="0"/>
                  </a:lnTo>
                  <a:lnTo>
                    <a:pt x="3109533" y="1138237"/>
                  </a:lnTo>
                  <a:lnTo>
                    <a:pt x="0" y="661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grpSp>
      <p:grpSp>
        <p:nvGrpSpPr>
          <p:cNvPr id="12" name="组合 11">
            <a:extLst>
              <a:ext uri="{FF2B5EF4-FFF2-40B4-BE49-F238E27FC236}">
                <a16:creationId xmlns:a16="http://schemas.microsoft.com/office/drawing/2014/main" id="{9C1980D8-2607-6745-9DFC-1FEE09635A38}"/>
              </a:ext>
            </a:extLst>
          </p:cNvPr>
          <p:cNvGrpSpPr/>
          <p:nvPr/>
        </p:nvGrpSpPr>
        <p:grpSpPr>
          <a:xfrm rot="16200000">
            <a:off x="-994828" y="1022086"/>
            <a:ext cx="3542320" cy="1708211"/>
            <a:chOff x="5314256" y="-36573"/>
            <a:chExt cx="4223384" cy="2036640"/>
          </a:xfrm>
        </p:grpSpPr>
        <p:sp>
          <p:nvSpPr>
            <p:cNvPr id="13" name="等腰三角形 9">
              <a:extLst>
                <a:ext uri="{FF2B5EF4-FFF2-40B4-BE49-F238E27FC236}">
                  <a16:creationId xmlns:a16="http://schemas.microsoft.com/office/drawing/2014/main" id="{6621FBA1-36E4-4A4C-A316-B73E3E0B8A7C}"/>
                </a:ext>
              </a:extLst>
            </p:cNvPr>
            <p:cNvSpPr/>
            <p:nvPr/>
          </p:nvSpPr>
          <p:spPr>
            <a:xfrm flipV="1">
              <a:off x="5314256" y="17181"/>
              <a:ext cx="4190029" cy="1980838"/>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14" name="等腰三角形 7">
              <a:extLst>
                <a:ext uri="{FF2B5EF4-FFF2-40B4-BE49-F238E27FC236}">
                  <a16:creationId xmlns:a16="http://schemas.microsoft.com/office/drawing/2014/main" id="{7091281C-56D6-FD40-8584-0EDF44E39EF6}"/>
                </a:ext>
              </a:extLst>
            </p:cNvPr>
            <p:cNvSpPr/>
            <p:nvPr/>
          </p:nvSpPr>
          <p:spPr>
            <a:xfrm rot="5400000">
              <a:off x="7455135" y="-82438"/>
              <a:ext cx="2036640" cy="2128370"/>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947737 h 1423987"/>
                <a:gd name="connsiteX1-67" fmla="*/ 132344 w 3109533"/>
                <a:gd name="connsiteY1-68" fmla="*/ 0 h 1423987"/>
                <a:gd name="connsiteX2-69" fmla="*/ 3109533 w 3109533"/>
                <a:gd name="connsiteY2-70" fmla="*/ 1423987 h 1423987"/>
                <a:gd name="connsiteX3-71" fmla="*/ 0 w 3109533"/>
                <a:gd name="connsiteY3-72" fmla="*/ 947737 h 1423987"/>
                <a:gd name="connsiteX0-73" fmla="*/ 0 w 3109533"/>
                <a:gd name="connsiteY0-74" fmla="*/ 966787 h 1443037"/>
                <a:gd name="connsiteX1-75" fmla="*/ 132344 w 3109533"/>
                <a:gd name="connsiteY1-76" fmla="*/ 0 h 1443037"/>
                <a:gd name="connsiteX2-77" fmla="*/ 3109533 w 3109533"/>
                <a:gd name="connsiteY2-78" fmla="*/ 1443037 h 1443037"/>
                <a:gd name="connsiteX3-79" fmla="*/ 0 w 3109533"/>
                <a:gd name="connsiteY3-80" fmla="*/ 966787 h 1443037"/>
                <a:gd name="connsiteX0-81" fmla="*/ 0 w 3109533"/>
                <a:gd name="connsiteY0-82" fmla="*/ 1042987 h 1519237"/>
                <a:gd name="connsiteX1-83" fmla="*/ 47151 w 3109533"/>
                <a:gd name="connsiteY1-84" fmla="*/ 0 h 1519237"/>
                <a:gd name="connsiteX2-85" fmla="*/ 3109533 w 3109533"/>
                <a:gd name="connsiteY2-86" fmla="*/ 1519237 h 1519237"/>
                <a:gd name="connsiteX3-87" fmla="*/ 0 w 3109533"/>
                <a:gd name="connsiteY3-88" fmla="*/ 1042987 h 1519237"/>
              </a:gdLst>
              <a:ahLst/>
              <a:cxnLst>
                <a:cxn ang="0">
                  <a:pos x="connsiteX0-1" y="connsiteY0-2"/>
                </a:cxn>
                <a:cxn ang="0">
                  <a:pos x="connsiteX1-3" y="connsiteY1-4"/>
                </a:cxn>
                <a:cxn ang="0">
                  <a:pos x="connsiteX2-5" y="connsiteY2-6"/>
                </a:cxn>
                <a:cxn ang="0">
                  <a:pos x="connsiteX3-7" y="connsiteY3-8"/>
                </a:cxn>
              </a:cxnLst>
              <a:rect l="l" t="t" r="r" b="b"/>
              <a:pathLst>
                <a:path w="3109533" h="1519237">
                  <a:moveTo>
                    <a:pt x="0" y="1042987"/>
                  </a:moveTo>
                  <a:lnTo>
                    <a:pt x="47151" y="0"/>
                  </a:lnTo>
                  <a:lnTo>
                    <a:pt x="3109533" y="1519237"/>
                  </a:lnTo>
                  <a:lnTo>
                    <a:pt x="0" y="1042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grpSp>
      <p:sp>
        <p:nvSpPr>
          <p:cNvPr id="16" name="等腰三角形 14">
            <a:extLst>
              <a:ext uri="{FF2B5EF4-FFF2-40B4-BE49-F238E27FC236}">
                <a16:creationId xmlns:a16="http://schemas.microsoft.com/office/drawing/2014/main" id="{C06DB7B6-A1E1-D442-8B05-2B9134D23689}"/>
              </a:ext>
            </a:extLst>
          </p:cNvPr>
          <p:cNvSpPr/>
          <p:nvPr/>
        </p:nvSpPr>
        <p:spPr>
          <a:xfrm rot="16200000" flipV="1">
            <a:off x="-637423" y="4314030"/>
            <a:ext cx="3016850" cy="1826683"/>
          </a:xfrm>
          <a:prstGeom prst="triangle">
            <a:avLst/>
          </a:prstGeom>
          <a:solidFill>
            <a:schemeClr val="accent1">
              <a:lumMod val="40000"/>
              <a:lumOff val="6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17" name="等腰三角形 7">
            <a:extLst>
              <a:ext uri="{FF2B5EF4-FFF2-40B4-BE49-F238E27FC236}">
                <a16:creationId xmlns:a16="http://schemas.microsoft.com/office/drawing/2014/main" id="{97D2F4CA-2203-584F-B55B-0E6AA9D9E548}"/>
              </a:ext>
            </a:extLst>
          </p:cNvPr>
          <p:cNvSpPr/>
          <p:nvPr/>
        </p:nvSpPr>
        <p:spPr>
          <a:xfrm>
            <a:off x="-54563" y="3709258"/>
            <a:ext cx="1839448" cy="1547591"/>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343072 h 819322"/>
              <a:gd name="connsiteX1-67" fmla="*/ 1083753 w 3109533"/>
              <a:gd name="connsiteY1-68" fmla="*/ 0 h 819322"/>
              <a:gd name="connsiteX2-69" fmla="*/ 3109533 w 3109533"/>
              <a:gd name="connsiteY2-70" fmla="*/ 819322 h 819322"/>
              <a:gd name="connsiteX3-71" fmla="*/ 0 w 3109533"/>
              <a:gd name="connsiteY3-72" fmla="*/ 343072 h 819322"/>
              <a:gd name="connsiteX0-73" fmla="*/ 104211 w 2025780"/>
              <a:gd name="connsiteY0-74" fmla="*/ 502530 h 819322"/>
              <a:gd name="connsiteX1-75" fmla="*/ 0 w 2025780"/>
              <a:gd name="connsiteY1-76" fmla="*/ 0 h 819322"/>
              <a:gd name="connsiteX2-77" fmla="*/ 2025780 w 2025780"/>
              <a:gd name="connsiteY2-78" fmla="*/ 819322 h 819322"/>
              <a:gd name="connsiteX3-79" fmla="*/ 104211 w 2025780"/>
              <a:gd name="connsiteY3-80" fmla="*/ 502530 h 819322"/>
              <a:gd name="connsiteX0-81" fmla="*/ 31479 w 1953048"/>
              <a:gd name="connsiteY0-82" fmla="*/ 490264 h 807056"/>
              <a:gd name="connsiteX1-83" fmla="*/ 0 w 1953048"/>
              <a:gd name="connsiteY1-84" fmla="*/ 0 h 807056"/>
              <a:gd name="connsiteX2-85" fmla="*/ 1953048 w 1953048"/>
              <a:gd name="connsiteY2-86" fmla="*/ 807056 h 807056"/>
              <a:gd name="connsiteX3-87" fmla="*/ 31479 w 1953048"/>
              <a:gd name="connsiteY3-88" fmla="*/ 490264 h 807056"/>
            </a:gdLst>
            <a:ahLst/>
            <a:cxnLst>
              <a:cxn ang="0">
                <a:pos x="connsiteX0-1" y="connsiteY0-2"/>
              </a:cxn>
              <a:cxn ang="0">
                <a:pos x="connsiteX1-3" y="connsiteY1-4"/>
              </a:cxn>
              <a:cxn ang="0">
                <a:pos x="connsiteX2-5" y="connsiteY2-6"/>
              </a:cxn>
              <a:cxn ang="0">
                <a:pos x="connsiteX3-7" y="connsiteY3-8"/>
              </a:cxn>
            </a:cxnLst>
            <a:rect l="l" t="t" r="r" b="b"/>
            <a:pathLst>
              <a:path w="1953048" h="807056">
                <a:moveTo>
                  <a:pt x="31479" y="490264"/>
                </a:moveTo>
                <a:lnTo>
                  <a:pt x="0" y="0"/>
                </a:lnTo>
                <a:lnTo>
                  <a:pt x="1953048" y="807056"/>
                </a:lnTo>
                <a:lnTo>
                  <a:pt x="31479" y="490264"/>
                </a:lnTo>
                <a:close/>
              </a:path>
            </a:pathLst>
          </a:custGeom>
          <a:solidFill>
            <a:schemeClr val="bg1">
              <a:lumMod val="8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1122721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建立模型：问题一</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4AEA9F37-20DF-4A36-BFB2-63E73DAFAADC}"/>
                  </a:ext>
                </a:extLst>
              </p:cNvPr>
              <p:cNvSpPr/>
              <p:nvPr/>
            </p:nvSpPr>
            <p:spPr>
              <a:xfrm>
                <a:off x="2206134" y="1186865"/>
                <a:ext cx="10153128" cy="1335174"/>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影长𝑀与直杆长度𝐼、太阳高度角</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ℎ</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之间存在如下关系式：</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𝐿</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𝐻</m:t>
                          </m:r>
                        </m:num>
                        <m:den>
                          <m:func>
                            <m:func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funcPr>
                            <m:fName>
                              <m:r>
                                <m:rPr>
                                  <m:sty m:val="p"/>
                                </m:rPr>
                                <a:rPr lang="en-US" altLang="zh-CN" b="0" i="0" smtClean="0">
                                  <a:solidFill>
                                    <a:schemeClr val="accent1">
                                      <a:lumMod val="75000"/>
                                    </a:schemeClr>
                                  </a:solidFill>
                                  <a:latin typeface="Cambria Math" panose="02040503050406030204" pitchFamily="18" charset="0"/>
                                  <a:ea typeface="黑体" panose="02010609060101010101" pitchFamily="49" charset="-122"/>
                                  <a:cs typeface="+mn-ea"/>
                                </a:rPr>
                                <m:t>tan</m:t>
                              </m:r>
                            </m:fName>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h</m:t>
                              </m:r>
                            </m:e>
                          </m:func>
                        </m:den>
                      </m:f>
                    </m:oMath>
                  </m:oMathPara>
                </a14:m>
                <a:endParaRPr lang="en-US" altLang="zh-CN" b="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9" name="矩形 8">
                <a:extLst>
                  <a:ext uri="{FF2B5EF4-FFF2-40B4-BE49-F238E27FC236}">
                    <a16:creationId xmlns:a16="http://schemas.microsoft.com/office/drawing/2014/main" id="{4AEA9F37-20DF-4A36-BFB2-63E73DAFAADC}"/>
                  </a:ext>
                </a:extLst>
              </p:cNvPr>
              <p:cNvSpPr>
                <a:spLocks noRot="1" noChangeAspect="1" noMove="1" noResize="1" noEditPoints="1" noAdjustHandles="1" noChangeArrowheads="1" noChangeShapeType="1" noTextEdit="1"/>
              </p:cNvSpPr>
              <p:nvPr/>
            </p:nvSpPr>
            <p:spPr>
              <a:xfrm>
                <a:off x="2206134" y="1186865"/>
                <a:ext cx="10153128" cy="1335174"/>
              </a:xfrm>
              <a:prstGeom prst="rect">
                <a:avLst/>
              </a:prstGeom>
              <a:blipFill>
                <a:blip r:embed="rId3"/>
                <a:stretch>
                  <a:fillRect l="-541" t="-1826"/>
                </a:stretch>
              </a:blipFill>
            </p:spPr>
            <p:txBody>
              <a:bodyPr/>
              <a:lstStyle/>
              <a:p>
                <a:r>
                  <a:rPr lang="zh-CN" altLang="en-US">
                    <a:noFill/>
                  </a:rPr>
                  <a:t> </a:t>
                </a:r>
              </a:p>
            </p:txBody>
          </p:sp>
        </mc:Fallback>
      </mc:AlternateContent>
      <p:sp>
        <p:nvSpPr>
          <p:cNvPr id="19" name="Pentagon 33">
            <a:extLst>
              <a:ext uri="{FF2B5EF4-FFF2-40B4-BE49-F238E27FC236}">
                <a16:creationId xmlns:a16="http://schemas.microsoft.com/office/drawing/2014/main" id="{6EAB5497-67B5-4B7A-933E-B3BC50C7694C}"/>
              </a:ext>
            </a:extLst>
          </p:cNvPr>
          <p:cNvSpPr/>
          <p:nvPr/>
        </p:nvSpPr>
        <p:spPr>
          <a:xfrm>
            <a:off x="1500195" y="3578209"/>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47EDE466-5A65-4170-9A9F-97EA9CB04167}"/>
                  </a:ext>
                </a:extLst>
              </p:cNvPr>
              <p:cNvSpPr/>
              <p:nvPr/>
            </p:nvSpPr>
            <p:spPr>
              <a:xfrm>
                <a:off x="2173498" y="3544317"/>
                <a:ext cx="10153128" cy="1377749"/>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太阳高度角</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h</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的求法：太阳高度角是指太阳光的入射方向和地平面的夹角。由于假设太阳光不存在折射是平行光，得到太阳高度角</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ℎ</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的计算公式如下：</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func>
                        <m:func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funcPr>
                        <m:fName>
                          <m:r>
                            <m:rPr>
                              <m:sty m:val="p"/>
                            </m:rPr>
                            <a:rPr lang="en-US" altLang="zh-CN" b="0" i="0" smtClean="0">
                              <a:solidFill>
                                <a:schemeClr val="accent1">
                                  <a:lumMod val="75000"/>
                                </a:schemeClr>
                              </a:solidFill>
                              <a:latin typeface="Cambria Math" panose="02040503050406030204" pitchFamily="18" charset="0"/>
                              <a:ea typeface="黑体" panose="02010609060101010101" pitchFamily="49" charset="-122"/>
                              <a:cs typeface="+mn-ea"/>
                            </a:rPr>
                            <m:t>sin</m:t>
                          </m:r>
                        </m:fName>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h</m:t>
                          </m:r>
                        </m:e>
                      </m:func>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func>
                        <m:func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funcPr>
                        <m:fName>
                          <m:r>
                            <m:rPr>
                              <m:sty m:val="p"/>
                            </m:rPr>
                            <a:rPr lang="en-US" altLang="zh-CN" b="0" i="0" smtClean="0">
                              <a:solidFill>
                                <a:schemeClr val="accent1">
                                  <a:lumMod val="75000"/>
                                </a:schemeClr>
                              </a:solidFill>
                              <a:latin typeface="Cambria Math" panose="02040503050406030204" pitchFamily="18" charset="0"/>
                              <a:ea typeface="黑体" panose="02010609060101010101" pitchFamily="49" charset="-122"/>
                              <a:cs typeface="+mn-ea"/>
                            </a:rPr>
                            <m:t>sin</m:t>
                          </m:r>
                        </m:fName>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𝜙</m:t>
                          </m:r>
                          <m:func>
                            <m:func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funcPr>
                            <m:fName>
                              <m:r>
                                <m:rPr>
                                  <m:sty m:val="p"/>
                                </m:rPr>
                                <a:rPr lang="en-US" altLang="zh-CN" b="0" i="0" smtClean="0">
                                  <a:solidFill>
                                    <a:schemeClr val="accent1">
                                      <a:lumMod val="75000"/>
                                    </a:schemeClr>
                                  </a:solidFill>
                                  <a:latin typeface="Cambria Math" panose="02040503050406030204" pitchFamily="18" charset="0"/>
                                  <a:ea typeface="黑体" panose="02010609060101010101" pitchFamily="49" charset="-122"/>
                                  <a:cs typeface="+mn-ea"/>
                                </a:rPr>
                                <m:t>sin</m:t>
                              </m:r>
                            </m:fName>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𝛿</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𝑐𝑜𝑠</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𝜙</m:t>
                              </m:r>
                              <m:func>
                                <m:func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funcPr>
                                <m:fName>
                                  <m:r>
                                    <m:rPr>
                                      <m:sty m:val="p"/>
                                    </m:rPr>
                                    <a:rPr lang="en-US" altLang="zh-CN" b="0" i="0" smtClean="0">
                                      <a:solidFill>
                                        <a:schemeClr val="accent1">
                                          <a:lumMod val="75000"/>
                                        </a:schemeClr>
                                      </a:solidFill>
                                      <a:latin typeface="Cambria Math" panose="02040503050406030204" pitchFamily="18" charset="0"/>
                                      <a:ea typeface="黑体" panose="02010609060101010101" pitchFamily="49" charset="-122"/>
                                      <a:cs typeface="+mn-ea"/>
                                    </a:rPr>
                                    <m:t>cos</m:t>
                                  </m:r>
                                </m:fName>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𝛿</m:t>
                                  </m:r>
                                  <m:func>
                                    <m:func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funcPr>
                                    <m:fName>
                                      <m:r>
                                        <m:rPr>
                                          <m:sty m:val="p"/>
                                        </m:rPr>
                                        <a:rPr lang="en-US" altLang="zh-CN" b="0" i="0" smtClean="0">
                                          <a:solidFill>
                                            <a:schemeClr val="accent1">
                                              <a:lumMod val="75000"/>
                                            </a:schemeClr>
                                          </a:solidFill>
                                          <a:latin typeface="Cambria Math" panose="02040503050406030204" pitchFamily="18" charset="0"/>
                                          <a:ea typeface="黑体" panose="02010609060101010101" pitchFamily="49" charset="-122"/>
                                          <a:cs typeface="+mn-ea"/>
                                        </a:rPr>
                                        <m:t>cos</m:t>
                                      </m:r>
                                    </m:fName>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𝑡</m:t>
                                      </m:r>
                                    </m:e>
                                  </m:func>
                                </m:e>
                              </m:func>
                            </m:e>
                          </m:func>
                        </m:e>
                      </m:func>
                    </m:oMath>
                  </m:oMathPara>
                </a14:m>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式中，太阳赤纬以𝛿表示，观测地地理纬度用𝜑表示，地方时用</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表示</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20" name="矩形 19">
                <a:extLst>
                  <a:ext uri="{FF2B5EF4-FFF2-40B4-BE49-F238E27FC236}">
                    <a16:creationId xmlns:a16="http://schemas.microsoft.com/office/drawing/2014/main" id="{47EDE466-5A65-4170-9A9F-97EA9CB04167}"/>
                  </a:ext>
                </a:extLst>
              </p:cNvPr>
              <p:cNvSpPr>
                <a:spLocks noRot="1" noChangeAspect="1" noMove="1" noResize="1" noEditPoints="1" noAdjustHandles="1" noChangeArrowheads="1" noChangeShapeType="1" noTextEdit="1"/>
              </p:cNvSpPr>
              <p:nvPr/>
            </p:nvSpPr>
            <p:spPr>
              <a:xfrm>
                <a:off x="2173498" y="3544317"/>
                <a:ext cx="10153128" cy="1377749"/>
              </a:xfrm>
              <a:prstGeom prst="rect">
                <a:avLst/>
              </a:prstGeom>
              <a:blipFill>
                <a:blip r:embed="rId4"/>
                <a:stretch>
                  <a:fillRect l="-541" t="-1327" r="-240" b="-7080"/>
                </a:stretch>
              </a:blipFill>
            </p:spPr>
            <p:txBody>
              <a:bodyPr/>
              <a:lstStyle/>
              <a:p>
                <a:r>
                  <a:rPr lang="zh-CN" altLang="en-US">
                    <a:noFill/>
                  </a:rPr>
                  <a:t> </a:t>
                </a:r>
              </a:p>
            </p:txBody>
          </p:sp>
        </mc:Fallback>
      </mc:AlternateContent>
      <p:pic>
        <p:nvPicPr>
          <p:cNvPr id="7" name="图片 6" descr="手机屏幕截图&#10;&#10;描述已自动生成">
            <a:extLst>
              <a:ext uri="{FF2B5EF4-FFF2-40B4-BE49-F238E27FC236}">
                <a16:creationId xmlns:a16="http://schemas.microsoft.com/office/drawing/2014/main" id="{D0E2D6EC-5EFA-4BDE-95B0-A23B10266D89}"/>
              </a:ext>
            </a:extLst>
          </p:cNvPr>
          <p:cNvPicPr>
            <a:picLocks noChangeAspect="1"/>
          </p:cNvPicPr>
          <p:nvPr/>
        </p:nvPicPr>
        <p:blipFill rotWithShape="1">
          <a:blip r:embed="rId5">
            <a:extLst>
              <a:ext uri="{28A0092B-C50C-407E-A947-70E740481C1C}">
                <a14:useLocalDpi xmlns:a14="http://schemas.microsoft.com/office/drawing/2010/main" val="0"/>
              </a:ext>
            </a:extLst>
          </a:blip>
          <a:srcRect b="8259"/>
          <a:stretch/>
        </p:blipFill>
        <p:spPr>
          <a:xfrm>
            <a:off x="7941543" y="824867"/>
            <a:ext cx="4701322" cy="2304239"/>
          </a:xfrm>
          <a:prstGeom prst="rect">
            <a:avLst/>
          </a:prstGeom>
        </p:spPr>
      </p:pic>
      <p:sp>
        <p:nvSpPr>
          <p:cNvPr id="18" name="矩形 17">
            <a:extLst>
              <a:ext uri="{FF2B5EF4-FFF2-40B4-BE49-F238E27FC236}">
                <a16:creationId xmlns:a16="http://schemas.microsoft.com/office/drawing/2014/main" id="{838B5611-F44D-4E0E-B059-31A0F4619EDF}"/>
              </a:ext>
            </a:extLst>
          </p:cNvPr>
          <p:cNvSpPr/>
          <p:nvPr/>
        </p:nvSpPr>
        <p:spPr>
          <a:xfrm>
            <a:off x="9597727" y="3162998"/>
            <a:ext cx="1846089" cy="380553"/>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图片来源：网络</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21" name="Pentagon 33">
            <a:extLst>
              <a:ext uri="{FF2B5EF4-FFF2-40B4-BE49-F238E27FC236}">
                <a16:creationId xmlns:a16="http://schemas.microsoft.com/office/drawing/2014/main" id="{9E685E22-8E63-42E6-8914-50F5D39989A5}"/>
              </a:ext>
            </a:extLst>
          </p:cNvPr>
          <p:cNvSpPr/>
          <p:nvPr/>
        </p:nvSpPr>
        <p:spPr>
          <a:xfrm>
            <a:off x="1532831" y="541654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EF5F6FEC-1F6D-4EA3-A2A1-122E608E9D0D}"/>
                  </a:ext>
                </a:extLst>
              </p:cNvPr>
              <p:cNvSpPr/>
              <p:nvPr/>
            </p:nvSpPr>
            <p:spPr>
              <a:xfrm>
                <a:off x="2180905" y="5382654"/>
                <a:ext cx="10145722" cy="1895455"/>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太阳赤纬（</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ED</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）即太阳直射点纬度，查阅资料得到赤纬角</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𝛿</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的计算方式：</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r>
                        <a:rPr lang="zh-CN" altLang="en-US" i="1">
                          <a:solidFill>
                            <a:schemeClr val="accent1">
                              <a:lumMod val="75000"/>
                            </a:schemeClr>
                          </a:solidFill>
                          <a:latin typeface="Cambria Math" panose="02040503050406030204" pitchFamily="18" charset="0"/>
                          <a:ea typeface="黑体" panose="02010609060101010101" pitchFamily="49" charset="-122"/>
                          <a:cs typeface="+mn-ea"/>
                        </a:rPr>
                        <m:t>𝛿</m:t>
                      </m:r>
                      <m:r>
                        <a:rPr lang="zh-CN" altLang="en-US" i="1">
                          <a:solidFill>
                            <a:schemeClr val="accent1">
                              <a:lumMod val="75000"/>
                            </a:schemeClr>
                          </a:solidFill>
                          <a:latin typeface="Cambria Math" panose="02040503050406030204" pitchFamily="18" charset="0"/>
                          <a:ea typeface="黑体" panose="02010609060101010101" pitchFamily="49" charset="-122"/>
                          <a:cs typeface="+mn-ea"/>
                        </a:rPr>
                        <m:t> = 0.3723</m:t>
                      </m:r>
                      <m:r>
                        <a:rPr lang="en-US" altLang="zh-CN" i="1">
                          <a:solidFill>
                            <a:schemeClr val="accent1">
                              <a:lumMod val="75000"/>
                            </a:schemeClr>
                          </a:solidFill>
                          <a:latin typeface="Cambria Math" panose="02040503050406030204" pitchFamily="18" charset="0"/>
                          <a:ea typeface="黑体" panose="02010609060101010101" pitchFamily="49" charset="-122"/>
                          <a:cs typeface="+mn-ea"/>
                        </a:rPr>
                        <m:t> +23.2567</m:t>
                      </m:r>
                      <m:func>
                        <m:func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funcPr>
                        <m:fName>
                          <m:r>
                            <m:rPr>
                              <m:sty m:val="p"/>
                            </m:rPr>
                            <a:rPr lang="en-US" altLang="zh-CN" b="0" i="0" smtClean="0">
                              <a:solidFill>
                                <a:schemeClr val="accent1">
                                  <a:lumMod val="75000"/>
                                </a:schemeClr>
                              </a:solidFill>
                              <a:latin typeface="Cambria Math" panose="02040503050406030204" pitchFamily="18" charset="0"/>
                              <a:ea typeface="黑体" panose="02010609060101010101" pitchFamily="49" charset="-122"/>
                              <a:cs typeface="+mn-ea"/>
                            </a:rPr>
                            <m:t>sin</m:t>
                          </m:r>
                        </m:fName>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𝜃</m:t>
                          </m:r>
                        </m:e>
                      </m:func>
                      <m:r>
                        <a:rPr lang="zh-CN" altLang="en-US" i="1">
                          <a:solidFill>
                            <a:schemeClr val="accent1">
                              <a:lumMod val="75000"/>
                            </a:schemeClr>
                          </a:solidFill>
                          <a:latin typeface="Cambria Math" panose="02040503050406030204" pitchFamily="18" charset="0"/>
                          <a:ea typeface="黑体" panose="02010609060101010101" pitchFamily="49" charset="-122"/>
                          <a:cs typeface="+mn-ea"/>
                        </a:rPr>
                        <m:t> </m:t>
                      </m:r>
                      <m:r>
                        <a:rPr lang="en-US" altLang="zh-CN" i="1">
                          <a:solidFill>
                            <a:schemeClr val="accent1">
                              <a:lumMod val="75000"/>
                            </a:schemeClr>
                          </a:solidFill>
                          <a:latin typeface="Cambria Math" panose="02040503050406030204" pitchFamily="18" charset="0"/>
                          <a:ea typeface="黑体" panose="02010609060101010101" pitchFamily="49" charset="-122"/>
                          <a:cs typeface="+mn-ea"/>
                        </a:rPr>
                        <m:t>+0.1149</m:t>
                      </m:r>
                      <m:func>
                        <m:func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funcPr>
                        <m:fName>
                          <m:r>
                            <m:rPr>
                              <m:sty m:val="p"/>
                            </m:rPr>
                            <a:rPr lang="en-US" altLang="zh-CN" b="0" i="0" smtClean="0">
                              <a:solidFill>
                                <a:schemeClr val="accent1">
                                  <a:lumMod val="75000"/>
                                </a:schemeClr>
                              </a:solidFill>
                              <a:latin typeface="Cambria Math" panose="02040503050406030204" pitchFamily="18" charset="0"/>
                              <a:ea typeface="黑体" panose="02010609060101010101" pitchFamily="49" charset="-122"/>
                              <a:cs typeface="+mn-ea"/>
                            </a:rPr>
                            <m:t>sin</m:t>
                          </m:r>
                        </m:fName>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2</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𝜃</m:t>
                          </m:r>
                        </m:e>
                      </m:func>
                      <m:r>
                        <a:rPr lang="zh-CN" altLang="en-US" i="1">
                          <a:solidFill>
                            <a:schemeClr val="accent1">
                              <a:lumMod val="75000"/>
                            </a:schemeClr>
                          </a:solidFill>
                          <a:latin typeface="Cambria Math" panose="02040503050406030204" pitchFamily="18" charset="0"/>
                          <a:ea typeface="黑体" panose="02010609060101010101" pitchFamily="49" charset="-122"/>
                          <a:cs typeface="+mn-ea"/>
                        </a:rPr>
                        <m:t> −</m:t>
                      </m:r>
                      <m:r>
                        <a:rPr lang="en-US" altLang="zh-CN" i="1">
                          <a:solidFill>
                            <a:schemeClr val="accent1">
                              <a:lumMod val="75000"/>
                            </a:schemeClr>
                          </a:solidFill>
                          <a:latin typeface="Cambria Math" panose="02040503050406030204" pitchFamily="18" charset="0"/>
                          <a:ea typeface="黑体" panose="02010609060101010101" pitchFamily="49" charset="-122"/>
                          <a:cs typeface="+mn-ea"/>
                        </a:rPr>
                        <m:t>0.1712</m:t>
                      </m:r>
                      <m:func>
                        <m:func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funcPr>
                        <m:fName>
                          <m:r>
                            <m:rPr>
                              <m:sty m:val="p"/>
                            </m:rPr>
                            <a:rPr lang="en-US" altLang="zh-CN" b="0" i="0" smtClean="0">
                              <a:solidFill>
                                <a:schemeClr val="accent1">
                                  <a:lumMod val="75000"/>
                                </a:schemeClr>
                              </a:solidFill>
                              <a:latin typeface="Cambria Math" panose="02040503050406030204" pitchFamily="18" charset="0"/>
                              <a:ea typeface="黑体" panose="02010609060101010101" pitchFamily="49" charset="-122"/>
                              <a:cs typeface="+mn-ea"/>
                            </a:rPr>
                            <m:t>sin</m:t>
                          </m:r>
                        </m:fName>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3</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𝜃</m:t>
                          </m:r>
                        </m:e>
                      </m:func>
                    </m:oMath>
                  </m:oMathPara>
                </a14:m>
                <a:endParaRPr lang="en-US" altLang="zh-CN" b="0" i="1" dirty="0">
                  <a:solidFill>
                    <a:schemeClr val="accent1">
                      <a:lumMod val="75000"/>
                    </a:schemeClr>
                  </a:solidFill>
                  <a:latin typeface="Cambria Math" panose="02040503050406030204" pitchFamily="18" charset="0"/>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r>
                        <a:rPr lang="zh-CN" altLang="en-US" i="1">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i="1">
                          <a:solidFill>
                            <a:schemeClr val="accent1">
                              <a:lumMod val="75000"/>
                            </a:schemeClr>
                          </a:solidFill>
                          <a:latin typeface="Cambria Math" panose="02040503050406030204" pitchFamily="18" charset="0"/>
                          <a:ea typeface="黑体" panose="02010609060101010101" pitchFamily="49" charset="-122"/>
                          <a:cs typeface="+mn-ea"/>
                        </a:rPr>
                        <m:t>0.7580</m:t>
                      </m:r>
                      <m:func>
                        <m:func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funcPr>
                        <m:fName>
                          <m:r>
                            <m:rPr>
                              <m:sty m:val="p"/>
                            </m:rPr>
                            <a:rPr lang="en-US" altLang="zh-CN" b="0" i="0" smtClean="0">
                              <a:solidFill>
                                <a:schemeClr val="accent1">
                                  <a:lumMod val="75000"/>
                                </a:schemeClr>
                              </a:solidFill>
                              <a:latin typeface="Cambria Math" panose="02040503050406030204" pitchFamily="18" charset="0"/>
                              <a:ea typeface="黑体" panose="02010609060101010101" pitchFamily="49" charset="-122"/>
                              <a:cs typeface="+mn-ea"/>
                            </a:rPr>
                            <m:t>cos</m:t>
                          </m:r>
                        </m:fName>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𝜃</m:t>
                          </m:r>
                        </m:e>
                      </m:func>
                      <m:r>
                        <a:rPr lang="en-US" altLang="zh-CN" i="1">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0.3656</m:t>
                      </m:r>
                      <m:func>
                        <m:func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funcPr>
                        <m:fName>
                          <m:r>
                            <m:rPr>
                              <m:sty m:val="p"/>
                            </m:rPr>
                            <a:rPr lang="en-US" altLang="zh-CN" b="0" i="0" smtClean="0">
                              <a:solidFill>
                                <a:schemeClr val="accent1">
                                  <a:lumMod val="75000"/>
                                </a:schemeClr>
                              </a:solidFill>
                              <a:latin typeface="Cambria Math" panose="02040503050406030204" pitchFamily="18" charset="0"/>
                              <a:ea typeface="黑体" panose="02010609060101010101" pitchFamily="49" charset="-122"/>
                              <a:cs typeface="+mn-ea"/>
                            </a:rPr>
                            <m:t>cos</m:t>
                          </m:r>
                        </m:fName>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2</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𝜃</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+0.0201</m:t>
                          </m:r>
                          <m:func>
                            <m:func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funcPr>
                            <m:fName>
                              <m:r>
                                <m:rPr>
                                  <m:sty m:val="p"/>
                                </m:rPr>
                                <a:rPr lang="en-US" altLang="zh-CN" b="0" i="0" smtClean="0">
                                  <a:solidFill>
                                    <a:schemeClr val="accent1">
                                      <a:lumMod val="75000"/>
                                    </a:schemeClr>
                                  </a:solidFill>
                                  <a:latin typeface="Cambria Math" panose="02040503050406030204" pitchFamily="18" charset="0"/>
                                  <a:ea typeface="黑体" panose="02010609060101010101" pitchFamily="49" charset="-122"/>
                                  <a:cs typeface="+mn-ea"/>
                                </a:rPr>
                                <m:t>cos</m:t>
                              </m:r>
                            </m:fName>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3</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𝜃</m:t>
                              </m:r>
                            </m:e>
                          </m:func>
                        </m:e>
                      </m:func>
                    </m:oMath>
                  </m:oMathPara>
                </a14:m>
                <a:endParaRPr lang="zh-CN" altLang="en-US"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式中，𝜃称日角，即𝜃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 2</a:t>
                </a:r>
                <a14:m>
                  <m:oMath xmlns:m="http://schemas.openxmlformats.org/officeDocument/2006/math">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𝜋𝜇</m:t>
                    </m:r>
                  </m:oMath>
                </a14:m>
                <a:r>
                  <a:rPr lang="en-US" altLang="zh-CN" dirty="0">
                    <a:solidFill>
                      <a:schemeClr val="accent1">
                        <a:lumMod val="75000"/>
                      </a:schemeClr>
                    </a:solidFill>
                    <a:latin typeface="黑体" panose="02010609060101010101" pitchFamily="49" charset="-122"/>
                    <a:ea typeface="黑体" panose="02010609060101010101" pitchFamily="49" charset="-122"/>
                    <a:cs typeface="+mn-ea"/>
                  </a:rPr>
                  <a:t>/365.2422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。而</a:t>
                </a:r>
                <a14:m>
                  <m:oMath xmlns:m="http://schemas.openxmlformats.org/officeDocument/2006/math">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𝜇</m:t>
                    </m:r>
                  </m:oMath>
                </a14:m>
                <a:r>
                  <a:rPr lang="zh-CN" altLang="en-US" dirty="0">
                    <a:solidFill>
                      <a:schemeClr val="accent1">
                        <a:lumMod val="75000"/>
                      </a:schemeClr>
                    </a:solidFill>
                    <a:latin typeface="黑体" panose="02010609060101010101" pitchFamily="49" charset="-122"/>
                    <a:ea typeface="黑体" panose="02010609060101010101" pitchFamily="49" charset="-122"/>
                    <a:cs typeface="+mn-ea"/>
                  </a:rPr>
                  <a:t>由两部分组成，即</a:t>
                </a:r>
                <a14:m>
                  <m:oMath xmlns:m="http://schemas.openxmlformats.org/officeDocument/2006/math">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𝜇</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𝑁</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𝑁</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0</m:t>
                        </m:r>
                      </m:sub>
                    </m:sSub>
                  </m:oMath>
                </a14:m>
                <a:r>
                  <a:rPr lang="zh-CN" altLang="en-US" dirty="0">
                    <a:solidFill>
                      <a:schemeClr val="accent1">
                        <a:lumMod val="75000"/>
                      </a:schemeClr>
                    </a:solidFill>
                    <a:latin typeface="黑体" panose="02010609060101010101" pitchFamily="49" charset="-122"/>
                    <a:ea typeface="黑体" panose="02010609060101010101" pitchFamily="49" charset="-122"/>
                    <a:cs typeface="+mn-ea"/>
                  </a:rPr>
                  <a:t>，其中，</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N</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为积日，即当天日期到当年</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月</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日的天数；</a:t>
                </a:r>
                <a14:m>
                  <m:oMath xmlns:m="http://schemas.openxmlformats.org/officeDocument/2006/math">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𝑁</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0</m:t>
                        </m:r>
                      </m:sub>
                    </m:s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79.6764</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0.2422</m:t>
                        </m:r>
                      </m:sub>
                    </m:s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d>
                      <m:d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p>
                          <m:sSup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𝑁</m:t>
                            </m:r>
                          </m:e>
                          <m: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sup>
                        </m:s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−1985</m:t>
                        </m:r>
                      </m:e>
                    </m:d>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𝐼𝑁𝑇</m:t>
                        </m:r>
                        <m:d>
                          <m:dPr>
                            <m:begChr m:val="["/>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p>
                              <m:sSup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𝑁</m:t>
                                </m:r>
                              </m:e>
                              <m: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sup>
                            </m:s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−1985</m:t>
                            </m:r>
                          </m:e>
                        </m:d>
                      </m:num>
                      <m:den>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4</m:t>
                        </m:r>
                      </m:den>
                    </m:f>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oMath>
                </a14:m>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22" name="矩形 21">
                <a:extLst>
                  <a:ext uri="{FF2B5EF4-FFF2-40B4-BE49-F238E27FC236}">
                    <a16:creationId xmlns:a16="http://schemas.microsoft.com/office/drawing/2014/main" id="{EF5F6FEC-1F6D-4EA3-A2A1-122E608E9D0D}"/>
                  </a:ext>
                </a:extLst>
              </p:cNvPr>
              <p:cNvSpPr>
                <a:spLocks noRot="1" noChangeAspect="1" noMove="1" noResize="1" noEditPoints="1" noAdjustHandles="1" noChangeArrowheads="1" noChangeShapeType="1" noTextEdit="1"/>
              </p:cNvSpPr>
              <p:nvPr/>
            </p:nvSpPr>
            <p:spPr>
              <a:xfrm>
                <a:off x="2180905" y="5382654"/>
                <a:ext cx="10145722" cy="1895455"/>
              </a:xfrm>
              <a:prstGeom prst="rect">
                <a:avLst/>
              </a:prstGeom>
              <a:blipFill>
                <a:blip r:embed="rId6"/>
                <a:stretch>
                  <a:fillRect l="-541" t="-1286" r="-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921468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建立模型：问题一</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4AEA9F37-20DF-4A36-BFB2-63E73DAFAADC}"/>
                  </a:ext>
                </a:extLst>
              </p:cNvPr>
              <p:cNvSpPr/>
              <p:nvPr/>
            </p:nvSpPr>
            <p:spPr>
              <a:xfrm>
                <a:off x="2206134" y="1186865"/>
                <a:ext cx="10153128" cy="2059603"/>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时角的求法：时角为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OP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线在地球赤道平面上的投影与当地时间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12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点时地中心连线在赤道平面上的投影之间的夹角。</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r>
                        <m:rPr>
                          <m:sty m:val="p"/>
                        </m:r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t</m:t>
                      </m:r>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𝑆</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0</m:t>
                          </m:r>
                        </m:sub>
                      </m:s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𝑇</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0</m:t>
                          </m:r>
                        </m:sub>
                      </m:s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m:t>
                      </m:r>
                      <m:r>
                        <m:rPr>
                          <m:sty m:val="p"/>
                        </m:rPr>
                        <a:rPr lang="en-US" altLang="zh-CN" b="0" i="0" dirty="0" smtClean="0">
                          <a:solidFill>
                            <a:schemeClr val="accent1">
                              <a:lumMod val="75000"/>
                            </a:schemeClr>
                          </a:solidFill>
                          <a:latin typeface="Cambria Math" panose="02040503050406030204" pitchFamily="18" charset="0"/>
                          <a:ea typeface="黑体" panose="02010609060101010101" pitchFamily="49" charset="-122"/>
                          <a:cs typeface="+mn-ea"/>
                        </a:rPr>
                        <m:t>Δ</m:t>
                      </m:r>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𝑇</m:t>
                      </m:r>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𝛼</m:t>
                      </m:r>
                    </m:oMath>
                  </m:oMathPara>
                </a14:m>
                <a:endParaRPr lang="en-US" altLang="zh-CN" b="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式中，其中𝑇</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是当天平时</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0h</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的恒星时</a:t>
                </a:r>
                <a14:m>
                  <m:oMath xmlns:m="http://schemas.openxmlformats.org/officeDocument/2006/math">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𝑆</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0</m:t>
                        </m:r>
                      </m:sub>
                    </m:s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sSup>
                      <m:sSup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6</m:t>
                        </m:r>
                      </m:e>
                      <m: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h</m:t>
                        </m:r>
                      </m:sup>
                    </m:sSup>
                    <m:sSup>
                      <m:sSup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40</m:t>
                        </m:r>
                      </m:e>
                      <m: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𝑚</m:t>
                        </m:r>
                      </m:sup>
                    </m:s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𝑑</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sSup>
                      <m:sSup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3</m:t>
                        </m:r>
                      </m:e>
                      <m: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𝑚</m:t>
                        </m:r>
                      </m:sup>
                    </m:sSup>
                    <m:sSup>
                      <m:sSup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56</m:t>
                        </m:r>
                      </m:e>
                      <m: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𝑠</m:t>
                        </m:r>
                      </m:sup>
                    </m:s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oMath>
                </a14:m>
                <a:r>
                  <a:rPr lang="zh-CN" altLang="en-US" dirty="0">
                    <a:solidFill>
                      <a:schemeClr val="accent1">
                        <a:lumMod val="75000"/>
                      </a:schemeClr>
                    </a:solidFill>
                    <a:latin typeface="黑体" panose="02010609060101010101" pitchFamily="49" charset="-122"/>
                    <a:ea typeface="黑体" panose="02010609060101010101" pitchFamily="49" charset="-122"/>
                    <a:cs typeface="+mn-ea"/>
                  </a:rPr>
                  <a:t>，元旦子夜时的恒星时是</a:t>
                </a:r>
                <a14:m>
                  <m:oMath xmlns:m="http://schemas.openxmlformats.org/officeDocument/2006/math">
                    <m:sSup>
                      <m:sSup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6</m:t>
                        </m:r>
                      </m:e>
                      <m: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h</m:t>
                        </m:r>
                      </m:sup>
                    </m:sSup>
                    <m:sSup>
                      <m:sSup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40</m:t>
                        </m:r>
                      </m:e>
                      <m: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𝑚</m:t>
                        </m:r>
                      </m:sup>
                    </m:sSup>
                  </m:oMath>
                </a14:m>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d</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是从元旦起算的天数）。</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T0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是当时北京时间，</a:t>
                </a:r>
                <a14:m>
                  <m:oMath xmlns:m="http://schemas.openxmlformats.org/officeDocument/2006/math">
                    <m:r>
                      <m:rPr>
                        <m:sty m:val="p"/>
                      </m:rPr>
                      <a:rPr lang="en-US" altLang="zh-CN" b="0" i="0" smtClean="0">
                        <a:solidFill>
                          <a:schemeClr val="accent1">
                            <a:lumMod val="75000"/>
                          </a:schemeClr>
                        </a:solidFill>
                        <a:latin typeface="Cambria Math" panose="02040503050406030204" pitchFamily="18" charset="0"/>
                        <a:ea typeface="黑体" panose="02010609060101010101" pitchFamily="49" charset="-122"/>
                        <a:cs typeface="+mn-ea"/>
                      </a:rPr>
                      <m:t>Δ</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𝑇</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sSup>
                      <m:sSup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120</m:t>
                        </m:r>
                      </m:e>
                      <m: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sup>
                    </m:s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𝜆</m:t>
                    </m:r>
                  </m:oMath>
                </a14:m>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是当地的地理经度与东经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120°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的差，化为时分秒单位，𝛼是恒星的赤经。</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9" name="矩形 8">
                <a:extLst>
                  <a:ext uri="{FF2B5EF4-FFF2-40B4-BE49-F238E27FC236}">
                    <a16:creationId xmlns:a16="http://schemas.microsoft.com/office/drawing/2014/main" id="{4AEA9F37-20DF-4A36-BFB2-63E73DAFAADC}"/>
                  </a:ext>
                </a:extLst>
              </p:cNvPr>
              <p:cNvSpPr>
                <a:spLocks noRot="1" noChangeAspect="1" noMove="1" noResize="1" noEditPoints="1" noAdjustHandles="1" noChangeArrowheads="1" noChangeShapeType="1" noTextEdit="1"/>
              </p:cNvSpPr>
              <p:nvPr/>
            </p:nvSpPr>
            <p:spPr>
              <a:xfrm>
                <a:off x="2206134" y="1186865"/>
                <a:ext cx="10153128" cy="2059603"/>
              </a:xfrm>
              <a:prstGeom prst="rect">
                <a:avLst/>
              </a:prstGeom>
              <a:blipFill>
                <a:blip r:embed="rId3"/>
                <a:stretch>
                  <a:fillRect l="-541" t="-1183" r="-2703" b="-3550"/>
                </a:stretch>
              </a:blipFill>
            </p:spPr>
            <p:txBody>
              <a:bodyPr/>
              <a:lstStyle/>
              <a:p>
                <a:r>
                  <a:rPr lang="zh-CN" altLang="en-US">
                    <a:noFill/>
                  </a:rPr>
                  <a:t> </a:t>
                </a:r>
              </a:p>
            </p:txBody>
          </p:sp>
        </mc:Fallback>
      </mc:AlternateContent>
      <p:sp>
        <p:nvSpPr>
          <p:cNvPr id="17" name="Pentagon 33">
            <a:extLst>
              <a:ext uri="{FF2B5EF4-FFF2-40B4-BE49-F238E27FC236}">
                <a16:creationId xmlns:a16="http://schemas.microsoft.com/office/drawing/2014/main" id="{18438B20-7588-4658-9E94-48B54DBE9249}"/>
              </a:ext>
            </a:extLst>
          </p:cNvPr>
          <p:cNvSpPr/>
          <p:nvPr/>
        </p:nvSpPr>
        <p:spPr>
          <a:xfrm>
            <a:off x="1532831" y="3437422"/>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62DE6350-6F88-433D-85DA-BECAE9F79367}"/>
                  </a:ext>
                </a:extLst>
              </p:cNvPr>
              <p:cNvSpPr/>
              <p:nvPr/>
            </p:nvSpPr>
            <p:spPr>
              <a:xfrm>
                <a:off x="2206134" y="3403530"/>
                <a:ext cx="10153128" cy="2664768"/>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联立以上四个公式即可得到影子长度的求解模型：</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𝐿</m:t>
                      </m:r>
                      <m:r>
                        <a:rPr lang="en-US" altLang="zh-CN" i="1">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𝐻</m:t>
                          </m:r>
                        </m:num>
                        <m:den>
                          <m:func>
                            <m:funcPr>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funcPr>
                            <m:fName>
                              <m:r>
                                <m:rPr>
                                  <m:sty m:val="p"/>
                                </m:rPr>
                                <a:rPr lang="en-US" altLang="zh-CN">
                                  <a:solidFill>
                                    <a:schemeClr val="accent1">
                                      <a:lumMod val="75000"/>
                                    </a:schemeClr>
                                  </a:solidFill>
                                  <a:latin typeface="Cambria Math" panose="02040503050406030204" pitchFamily="18" charset="0"/>
                                  <a:ea typeface="黑体" panose="02010609060101010101" pitchFamily="49" charset="-122"/>
                                  <a:cs typeface="+mn-ea"/>
                                </a:rPr>
                                <m:t>tan</m:t>
                              </m:r>
                            </m:fName>
                            <m:e>
                              <m:r>
                                <a:rPr lang="en-US" altLang="zh-CN" i="1">
                                  <a:solidFill>
                                    <a:schemeClr val="accent1">
                                      <a:lumMod val="75000"/>
                                    </a:schemeClr>
                                  </a:solidFill>
                                  <a:latin typeface="Cambria Math" panose="02040503050406030204" pitchFamily="18" charset="0"/>
                                  <a:ea typeface="黑体" panose="02010609060101010101" pitchFamily="49" charset="-122"/>
                                  <a:cs typeface="+mn-ea"/>
                                </a:rPr>
                                <m:t>h</m:t>
                              </m:r>
                            </m:e>
                          </m:func>
                        </m:den>
                      </m:f>
                    </m:oMath>
                  </m:oMathPara>
                </a14:m>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func>
                        <m:funcPr>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funcPr>
                        <m:fName>
                          <m:r>
                            <m:rPr>
                              <m:sty m:val="p"/>
                            </m:rPr>
                            <a:rPr lang="en-US" altLang="zh-CN">
                              <a:solidFill>
                                <a:schemeClr val="accent1">
                                  <a:lumMod val="75000"/>
                                </a:schemeClr>
                              </a:solidFill>
                              <a:latin typeface="Cambria Math" panose="02040503050406030204" pitchFamily="18" charset="0"/>
                              <a:ea typeface="黑体" panose="02010609060101010101" pitchFamily="49" charset="-122"/>
                              <a:cs typeface="+mn-ea"/>
                            </a:rPr>
                            <m:t>sin</m:t>
                          </m:r>
                        </m:fName>
                        <m:e>
                          <m:r>
                            <a:rPr lang="en-US" altLang="zh-CN" i="1">
                              <a:solidFill>
                                <a:schemeClr val="accent1">
                                  <a:lumMod val="75000"/>
                                </a:schemeClr>
                              </a:solidFill>
                              <a:latin typeface="Cambria Math" panose="02040503050406030204" pitchFamily="18" charset="0"/>
                              <a:ea typeface="黑体" panose="02010609060101010101" pitchFamily="49" charset="-122"/>
                              <a:cs typeface="+mn-ea"/>
                            </a:rPr>
                            <m:t>h</m:t>
                          </m:r>
                        </m:e>
                      </m:func>
                      <m:r>
                        <a:rPr lang="en-US" altLang="zh-CN" i="1">
                          <a:solidFill>
                            <a:schemeClr val="accent1">
                              <a:lumMod val="75000"/>
                            </a:schemeClr>
                          </a:solidFill>
                          <a:latin typeface="Cambria Math" panose="02040503050406030204" pitchFamily="18" charset="0"/>
                          <a:ea typeface="黑体" panose="02010609060101010101" pitchFamily="49" charset="-122"/>
                          <a:cs typeface="+mn-ea"/>
                        </a:rPr>
                        <m:t>=</m:t>
                      </m:r>
                      <m:func>
                        <m:funcPr>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funcPr>
                        <m:fName>
                          <m:r>
                            <m:rPr>
                              <m:sty m:val="p"/>
                            </m:rPr>
                            <a:rPr lang="en-US" altLang="zh-CN">
                              <a:solidFill>
                                <a:schemeClr val="accent1">
                                  <a:lumMod val="75000"/>
                                </a:schemeClr>
                              </a:solidFill>
                              <a:latin typeface="Cambria Math" panose="02040503050406030204" pitchFamily="18" charset="0"/>
                              <a:ea typeface="黑体" panose="02010609060101010101" pitchFamily="49" charset="-122"/>
                              <a:cs typeface="+mn-ea"/>
                            </a:rPr>
                            <m:t>sin</m:t>
                          </m:r>
                        </m:fName>
                        <m:e>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𝜙</m:t>
                          </m:r>
                          <m:func>
                            <m:funcPr>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funcPr>
                            <m:fName>
                              <m:r>
                                <m:rPr>
                                  <m:sty m:val="p"/>
                                </m:rPr>
                                <a:rPr lang="en-US" altLang="zh-CN">
                                  <a:solidFill>
                                    <a:schemeClr val="accent1">
                                      <a:lumMod val="75000"/>
                                    </a:schemeClr>
                                  </a:solidFill>
                                  <a:latin typeface="Cambria Math" panose="02040503050406030204" pitchFamily="18" charset="0"/>
                                  <a:ea typeface="黑体" panose="02010609060101010101" pitchFamily="49" charset="-122"/>
                                  <a:cs typeface="+mn-ea"/>
                                </a:rPr>
                                <m:t>sin</m:t>
                              </m:r>
                            </m:fName>
                            <m:e>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𝛿</m:t>
                              </m:r>
                              <m:r>
                                <a:rPr lang="en-US" altLang="zh-CN" i="1">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𝑐𝑜𝑠</m:t>
                              </m:r>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𝜙</m:t>
                              </m:r>
                              <m:func>
                                <m:funcPr>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funcPr>
                                <m:fName>
                                  <m:r>
                                    <m:rPr>
                                      <m:sty m:val="p"/>
                                    </m:rPr>
                                    <a:rPr lang="en-US" altLang="zh-CN">
                                      <a:solidFill>
                                        <a:schemeClr val="accent1">
                                          <a:lumMod val="75000"/>
                                        </a:schemeClr>
                                      </a:solidFill>
                                      <a:latin typeface="Cambria Math" panose="02040503050406030204" pitchFamily="18" charset="0"/>
                                      <a:ea typeface="黑体" panose="02010609060101010101" pitchFamily="49" charset="-122"/>
                                      <a:cs typeface="+mn-ea"/>
                                    </a:rPr>
                                    <m:t>cos</m:t>
                                  </m:r>
                                </m:fName>
                                <m:e>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𝛿</m:t>
                                  </m:r>
                                  <m:func>
                                    <m:funcPr>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funcPr>
                                    <m:fName>
                                      <m:r>
                                        <m:rPr>
                                          <m:sty m:val="p"/>
                                        </m:rPr>
                                        <a:rPr lang="en-US" altLang="zh-CN">
                                          <a:solidFill>
                                            <a:schemeClr val="accent1">
                                              <a:lumMod val="75000"/>
                                            </a:schemeClr>
                                          </a:solidFill>
                                          <a:latin typeface="Cambria Math" panose="02040503050406030204" pitchFamily="18" charset="0"/>
                                          <a:ea typeface="黑体" panose="02010609060101010101" pitchFamily="49" charset="-122"/>
                                          <a:cs typeface="+mn-ea"/>
                                        </a:rPr>
                                        <m:t>cos</m:t>
                                      </m:r>
                                    </m:fName>
                                    <m:e>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𝑡</m:t>
                                      </m:r>
                                    </m:e>
                                  </m:func>
                                </m:e>
                              </m:func>
                            </m:e>
                          </m:func>
                        </m:e>
                      </m:func>
                    </m:oMath>
                  </m:oMathPara>
                </a14:m>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r>
                        <a:rPr lang="zh-CN" altLang="en-US" i="1">
                          <a:solidFill>
                            <a:schemeClr val="accent1">
                              <a:lumMod val="75000"/>
                            </a:schemeClr>
                          </a:solidFill>
                          <a:latin typeface="Cambria Math" panose="02040503050406030204" pitchFamily="18" charset="0"/>
                          <a:ea typeface="黑体" panose="02010609060101010101" pitchFamily="49" charset="-122"/>
                          <a:cs typeface="+mn-ea"/>
                        </a:rPr>
                        <m:t>𝛿</m:t>
                      </m:r>
                      <m:r>
                        <a:rPr lang="zh-CN" altLang="en-US" i="1">
                          <a:solidFill>
                            <a:schemeClr val="accent1">
                              <a:lumMod val="75000"/>
                            </a:schemeClr>
                          </a:solidFill>
                          <a:latin typeface="Cambria Math" panose="02040503050406030204" pitchFamily="18" charset="0"/>
                          <a:ea typeface="黑体" panose="02010609060101010101" pitchFamily="49" charset="-122"/>
                          <a:cs typeface="+mn-ea"/>
                        </a:rPr>
                        <m:t> = 0.3723 +23</m:t>
                      </m:r>
                      <m:r>
                        <a:rPr lang="en-US" altLang="zh-CN" i="1">
                          <a:solidFill>
                            <a:schemeClr val="accent1">
                              <a:lumMod val="75000"/>
                            </a:schemeClr>
                          </a:solidFill>
                          <a:latin typeface="Cambria Math" panose="02040503050406030204" pitchFamily="18" charset="0"/>
                          <a:ea typeface="黑体" panose="02010609060101010101" pitchFamily="49" charset="-122"/>
                          <a:cs typeface="+mn-ea"/>
                        </a:rPr>
                        <m:t>.2567</m:t>
                      </m:r>
                      <m:func>
                        <m:funcPr>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funcPr>
                        <m:fName>
                          <m:r>
                            <m:rPr>
                              <m:sty m:val="p"/>
                            </m:rPr>
                            <a:rPr lang="en-US" altLang="zh-CN">
                              <a:solidFill>
                                <a:schemeClr val="accent1">
                                  <a:lumMod val="75000"/>
                                </a:schemeClr>
                              </a:solidFill>
                              <a:latin typeface="Cambria Math" panose="02040503050406030204" pitchFamily="18" charset="0"/>
                              <a:ea typeface="黑体" panose="02010609060101010101" pitchFamily="49" charset="-122"/>
                              <a:cs typeface="+mn-ea"/>
                            </a:rPr>
                            <m:t>sin</m:t>
                          </m:r>
                        </m:fName>
                        <m:e>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𝜃</m:t>
                          </m:r>
                        </m:e>
                      </m:func>
                      <m:r>
                        <a:rPr lang="zh-CN" altLang="en-US" i="1">
                          <a:solidFill>
                            <a:schemeClr val="accent1">
                              <a:lumMod val="75000"/>
                            </a:schemeClr>
                          </a:solidFill>
                          <a:latin typeface="Cambria Math" panose="02040503050406030204" pitchFamily="18" charset="0"/>
                          <a:ea typeface="黑体" panose="02010609060101010101" pitchFamily="49" charset="-122"/>
                          <a:cs typeface="+mn-ea"/>
                        </a:rPr>
                        <m:t> </m:t>
                      </m:r>
                      <m:r>
                        <a:rPr lang="en-US" altLang="zh-CN" i="1">
                          <a:solidFill>
                            <a:schemeClr val="accent1">
                              <a:lumMod val="75000"/>
                            </a:schemeClr>
                          </a:solidFill>
                          <a:latin typeface="Cambria Math" panose="02040503050406030204" pitchFamily="18" charset="0"/>
                          <a:ea typeface="黑体" panose="02010609060101010101" pitchFamily="49" charset="-122"/>
                          <a:cs typeface="+mn-ea"/>
                        </a:rPr>
                        <m:t>+0.1149</m:t>
                      </m:r>
                      <m:func>
                        <m:funcPr>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funcPr>
                        <m:fName>
                          <m:r>
                            <m:rPr>
                              <m:sty m:val="p"/>
                            </m:rPr>
                            <a:rPr lang="en-US" altLang="zh-CN">
                              <a:solidFill>
                                <a:schemeClr val="accent1">
                                  <a:lumMod val="75000"/>
                                </a:schemeClr>
                              </a:solidFill>
                              <a:latin typeface="Cambria Math" panose="02040503050406030204" pitchFamily="18" charset="0"/>
                              <a:ea typeface="黑体" panose="02010609060101010101" pitchFamily="49" charset="-122"/>
                              <a:cs typeface="+mn-ea"/>
                            </a:rPr>
                            <m:t>sin</m:t>
                          </m:r>
                        </m:fName>
                        <m:e>
                          <m:r>
                            <a:rPr lang="en-US" altLang="zh-CN" i="1">
                              <a:solidFill>
                                <a:schemeClr val="accent1">
                                  <a:lumMod val="75000"/>
                                </a:schemeClr>
                              </a:solidFill>
                              <a:latin typeface="Cambria Math" panose="02040503050406030204" pitchFamily="18" charset="0"/>
                              <a:ea typeface="黑体" panose="02010609060101010101" pitchFamily="49" charset="-122"/>
                              <a:cs typeface="+mn-ea"/>
                            </a:rPr>
                            <m:t>2</m:t>
                          </m:r>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𝜃</m:t>
                          </m:r>
                        </m:e>
                      </m:func>
                      <m:r>
                        <a:rPr lang="zh-CN" altLang="en-US" i="1">
                          <a:solidFill>
                            <a:schemeClr val="accent1">
                              <a:lumMod val="75000"/>
                            </a:schemeClr>
                          </a:solidFill>
                          <a:latin typeface="Cambria Math" panose="02040503050406030204" pitchFamily="18" charset="0"/>
                          <a:ea typeface="黑体" panose="02010609060101010101" pitchFamily="49" charset="-122"/>
                          <a:cs typeface="+mn-ea"/>
                        </a:rPr>
                        <m:t> −</m:t>
                      </m:r>
                      <m:r>
                        <a:rPr lang="en-US" altLang="zh-CN" i="1">
                          <a:solidFill>
                            <a:schemeClr val="accent1">
                              <a:lumMod val="75000"/>
                            </a:schemeClr>
                          </a:solidFill>
                          <a:latin typeface="Cambria Math" panose="02040503050406030204" pitchFamily="18" charset="0"/>
                          <a:ea typeface="黑体" panose="02010609060101010101" pitchFamily="49" charset="-122"/>
                          <a:cs typeface="+mn-ea"/>
                        </a:rPr>
                        <m:t>0.1712</m:t>
                      </m:r>
                      <m:func>
                        <m:funcPr>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funcPr>
                        <m:fName>
                          <m:r>
                            <m:rPr>
                              <m:sty m:val="p"/>
                            </m:rPr>
                            <a:rPr lang="en-US" altLang="zh-CN">
                              <a:solidFill>
                                <a:schemeClr val="accent1">
                                  <a:lumMod val="75000"/>
                                </a:schemeClr>
                              </a:solidFill>
                              <a:latin typeface="Cambria Math" panose="02040503050406030204" pitchFamily="18" charset="0"/>
                              <a:ea typeface="黑体" panose="02010609060101010101" pitchFamily="49" charset="-122"/>
                              <a:cs typeface="+mn-ea"/>
                            </a:rPr>
                            <m:t>sin</m:t>
                          </m:r>
                        </m:fName>
                        <m:e>
                          <m:r>
                            <a:rPr lang="en-US" altLang="zh-CN" i="1">
                              <a:solidFill>
                                <a:schemeClr val="accent1">
                                  <a:lumMod val="75000"/>
                                </a:schemeClr>
                              </a:solidFill>
                              <a:latin typeface="Cambria Math" panose="02040503050406030204" pitchFamily="18" charset="0"/>
                              <a:ea typeface="黑体" panose="02010609060101010101" pitchFamily="49" charset="-122"/>
                              <a:cs typeface="+mn-ea"/>
                            </a:rPr>
                            <m:t>3</m:t>
                          </m:r>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𝜃</m:t>
                          </m:r>
                        </m:e>
                      </m:func>
                    </m:oMath>
                  </m:oMathPara>
                </a14:m>
                <a:endParaRPr lang="en-US" altLang="zh-CN" i="1" dirty="0">
                  <a:solidFill>
                    <a:schemeClr val="accent1">
                      <a:lumMod val="75000"/>
                    </a:schemeClr>
                  </a:solidFill>
                  <a:latin typeface="Cambria Math" panose="02040503050406030204" pitchFamily="18" charset="0"/>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r>
                        <a:rPr lang="zh-CN" altLang="en-US" i="1">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i="1">
                          <a:solidFill>
                            <a:schemeClr val="accent1">
                              <a:lumMod val="75000"/>
                            </a:schemeClr>
                          </a:solidFill>
                          <a:latin typeface="Cambria Math" panose="02040503050406030204" pitchFamily="18" charset="0"/>
                          <a:ea typeface="黑体" panose="02010609060101010101" pitchFamily="49" charset="-122"/>
                          <a:cs typeface="+mn-ea"/>
                        </a:rPr>
                        <m:t>0.7580</m:t>
                      </m:r>
                      <m:func>
                        <m:funcPr>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funcPr>
                        <m:fName>
                          <m:r>
                            <m:rPr>
                              <m:sty m:val="p"/>
                            </m:rPr>
                            <a:rPr lang="en-US" altLang="zh-CN">
                              <a:solidFill>
                                <a:schemeClr val="accent1">
                                  <a:lumMod val="75000"/>
                                </a:schemeClr>
                              </a:solidFill>
                              <a:latin typeface="Cambria Math" panose="02040503050406030204" pitchFamily="18" charset="0"/>
                              <a:ea typeface="黑体" panose="02010609060101010101" pitchFamily="49" charset="-122"/>
                              <a:cs typeface="+mn-ea"/>
                            </a:rPr>
                            <m:t>cos</m:t>
                          </m:r>
                        </m:fName>
                        <m:e>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𝜃</m:t>
                          </m:r>
                        </m:e>
                      </m:func>
                      <m:r>
                        <a:rPr lang="en-US" altLang="zh-CN" i="1">
                          <a:solidFill>
                            <a:schemeClr val="accent1">
                              <a:lumMod val="75000"/>
                            </a:schemeClr>
                          </a:solidFill>
                          <a:latin typeface="Cambria Math" panose="02040503050406030204" pitchFamily="18" charset="0"/>
                          <a:ea typeface="黑体" panose="02010609060101010101" pitchFamily="49" charset="-122"/>
                          <a:cs typeface="+mn-ea"/>
                        </a:rPr>
                        <m:t>+0.3656</m:t>
                      </m:r>
                      <m:func>
                        <m:funcPr>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funcPr>
                        <m:fName>
                          <m:r>
                            <m:rPr>
                              <m:sty m:val="p"/>
                            </m:rPr>
                            <a:rPr lang="en-US" altLang="zh-CN">
                              <a:solidFill>
                                <a:schemeClr val="accent1">
                                  <a:lumMod val="75000"/>
                                </a:schemeClr>
                              </a:solidFill>
                              <a:latin typeface="Cambria Math" panose="02040503050406030204" pitchFamily="18" charset="0"/>
                              <a:ea typeface="黑体" panose="02010609060101010101" pitchFamily="49" charset="-122"/>
                              <a:cs typeface="+mn-ea"/>
                            </a:rPr>
                            <m:t>cos</m:t>
                          </m:r>
                        </m:fName>
                        <m:e>
                          <m:r>
                            <a:rPr lang="en-US" altLang="zh-CN" i="1">
                              <a:solidFill>
                                <a:schemeClr val="accent1">
                                  <a:lumMod val="75000"/>
                                </a:schemeClr>
                              </a:solidFill>
                              <a:latin typeface="Cambria Math" panose="02040503050406030204" pitchFamily="18" charset="0"/>
                              <a:ea typeface="黑体" panose="02010609060101010101" pitchFamily="49" charset="-122"/>
                              <a:cs typeface="+mn-ea"/>
                            </a:rPr>
                            <m:t>2</m:t>
                          </m:r>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𝜃</m:t>
                          </m:r>
                          <m:r>
                            <a:rPr lang="en-US" altLang="zh-CN" i="1">
                              <a:solidFill>
                                <a:schemeClr val="accent1">
                                  <a:lumMod val="75000"/>
                                </a:schemeClr>
                              </a:solidFill>
                              <a:latin typeface="Cambria Math" panose="02040503050406030204" pitchFamily="18" charset="0"/>
                              <a:ea typeface="黑体" panose="02010609060101010101" pitchFamily="49" charset="-122"/>
                              <a:cs typeface="+mn-ea"/>
                            </a:rPr>
                            <m:t>+0.0201</m:t>
                          </m:r>
                          <m:func>
                            <m:funcPr>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funcPr>
                            <m:fName>
                              <m:r>
                                <m:rPr>
                                  <m:sty m:val="p"/>
                                </m:rPr>
                                <a:rPr lang="en-US" altLang="zh-CN">
                                  <a:solidFill>
                                    <a:schemeClr val="accent1">
                                      <a:lumMod val="75000"/>
                                    </a:schemeClr>
                                  </a:solidFill>
                                  <a:latin typeface="Cambria Math" panose="02040503050406030204" pitchFamily="18" charset="0"/>
                                  <a:ea typeface="黑体" panose="02010609060101010101" pitchFamily="49" charset="-122"/>
                                  <a:cs typeface="+mn-ea"/>
                                </a:rPr>
                                <m:t>cos</m:t>
                              </m:r>
                            </m:fName>
                            <m:e>
                              <m:r>
                                <a:rPr lang="en-US" altLang="zh-CN" i="1">
                                  <a:solidFill>
                                    <a:schemeClr val="accent1">
                                      <a:lumMod val="75000"/>
                                    </a:schemeClr>
                                  </a:solidFill>
                                  <a:latin typeface="Cambria Math" panose="02040503050406030204" pitchFamily="18" charset="0"/>
                                  <a:ea typeface="黑体" panose="02010609060101010101" pitchFamily="49" charset="-122"/>
                                  <a:cs typeface="+mn-ea"/>
                                </a:rPr>
                                <m:t>3</m:t>
                              </m:r>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𝜃</m:t>
                              </m:r>
                            </m:e>
                          </m:func>
                        </m:e>
                      </m:func>
                    </m:oMath>
                  </m:oMathPara>
                </a14:m>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r>
                        <m:rPr>
                          <m:sty m:val="p"/>
                        </m:r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t</m:t>
                      </m:r>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𝑆</m:t>
                          </m:r>
                        </m:e>
                        <m:sub>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0</m:t>
                          </m:r>
                        </m:sub>
                      </m:sSub>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𝑇</m:t>
                          </m:r>
                        </m:e>
                        <m:sub>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0</m:t>
                          </m:r>
                        </m:sub>
                      </m:sSub>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m:t>
                      </m:r>
                      <m:r>
                        <m:rPr>
                          <m:sty m:val="p"/>
                        </m:rPr>
                        <a:rPr lang="en-US" altLang="zh-CN" dirty="0">
                          <a:solidFill>
                            <a:schemeClr val="accent1">
                              <a:lumMod val="75000"/>
                            </a:schemeClr>
                          </a:solidFill>
                          <a:latin typeface="Cambria Math" panose="02040503050406030204" pitchFamily="18" charset="0"/>
                          <a:ea typeface="黑体" panose="02010609060101010101" pitchFamily="49" charset="-122"/>
                          <a:cs typeface="+mn-ea"/>
                        </a:rPr>
                        <m:t>Δ</m:t>
                      </m:r>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𝑇</m:t>
                      </m:r>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𝛼</m:t>
                      </m:r>
                    </m:oMath>
                  </m:oMathPara>
                </a14:m>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23" name="矩形 22">
                <a:extLst>
                  <a:ext uri="{FF2B5EF4-FFF2-40B4-BE49-F238E27FC236}">
                    <a16:creationId xmlns:a16="http://schemas.microsoft.com/office/drawing/2014/main" id="{62DE6350-6F88-433D-85DA-BECAE9F79367}"/>
                  </a:ext>
                </a:extLst>
              </p:cNvPr>
              <p:cNvSpPr>
                <a:spLocks noRot="1" noChangeAspect="1" noMove="1" noResize="1" noEditPoints="1" noAdjustHandles="1" noChangeArrowheads="1" noChangeShapeType="1" noTextEdit="1"/>
              </p:cNvSpPr>
              <p:nvPr/>
            </p:nvSpPr>
            <p:spPr>
              <a:xfrm>
                <a:off x="2206134" y="3403530"/>
                <a:ext cx="10153128" cy="2664768"/>
              </a:xfrm>
              <a:prstGeom prst="rect">
                <a:avLst/>
              </a:prstGeom>
              <a:blipFill>
                <a:blip r:embed="rId4"/>
                <a:stretch>
                  <a:fillRect l="-541" t="-6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6255440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建立模型：问题一</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206134" y="1186865"/>
            <a:ext cx="10153128" cy="1056508"/>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影长关于各参数的变化规律：</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对影子长度有影响的参数包括地理纬度</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𝜑</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、太阳赤纬角</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𝛿</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、太阳高度角</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(ℎ)</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、太阳方位角、时角</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等，它们对影子长度的影响最终可以划分为以下几种：</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7" name="Pentagon 33">
            <a:extLst>
              <a:ext uri="{FF2B5EF4-FFF2-40B4-BE49-F238E27FC236}">
                <a16:creationId xmlns:a16="http://schemas.microsoft.com/office/drawing/2014/main" id="{18438B20-7588-4658-9E94-48B54DBE9249}"/>
              </a:ext>
            </a:extLst>
          </p:cNvPr>
          <p:cNvSpPr/>
          <p:nvPr/>
        </p:nvSpPr>
        <p:spPr>
          <a:xfrm>
            <a:off x="1532831" y="2498089"/>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23" name="矩形 22">
            <a:extLst>
              <a:ext uri="{FF2B5EF4-FFF2-40B4-BE49-F238E27FC236}">
                <a16:creationId xmlns:a16="http://schemas.microsoft.com/office/drawing/2014/main" id="{62DE6350-6F88-433D-85DA-BECAE9F79367}"/>
              </a:ext>
            </a:extLst>
          </p:cNvPr>
          <p:cNvSpPr/>
          <p:nvPr/>
        </p:nvSpPr>
        <p:spPr>
          <a:xfrm>
            <a:off x="2206134" y="2464197"/>
            <a:ext cx="10153128" cy="1045351"/>
          </a:xfrm>
          <a:prstGeom prst="rect">
            <a:avLst/>
          </a:prstGeom>
        </p:spPr>
        <p:txBody>
          <a:bodyPr wrap="square">
            <a:spAutoFit/>
          </a:bodyPr>
          <a:lstStyle/>
          <a:p>
            <a:pPr defTabSz="963930">
              <a:lnSpc>
                <a:spcPct val="120000"/>
              </a:lnSpc>
            </a:pP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 由地球公转引起的季节性影长变化规律，选取北纬</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23.5</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度，东经</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120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度的位置点，分析此位置上的</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米直杆在一年（</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365</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天）中正午时分影子长度的变化曲线。我们可以发现，正午时分的影长在夏至那天最短，并且关于夏至那个点左右对称</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2" name="图片 1">
            <a:extLst>
              <a:ext uri="{FF2B5EF4-FFF2-40B4-BE49-F238E27FC236}">
                <a16:creationId xmlns:a16="http://schemas.microsoft.com/office/drawing/2014/main" id="{F18FC309-ED6C-44B8-8A98-43E943F342AB}"/>
              </a:ext>
            </a:extLst>
          </p:cNvPr>
          <p:cNvPicPr>
            <a:picLocks noChangeAspect="1"/>
          </p:cNvPicPr>
          <p:nvPr/>
        </p:nvPicPr>
        <p:blipFill>
          <a:blip r:embed="rId3"/>
          <a:stretch>
            <a:fillRect/>
          </a:stretch>
        </p:blipFill>
        <p:spPr>
          <a:xfrm>
            <a:off x="2173497" y="3613095"/>
            <a:ext cx="4917491" cy="3387605"/>
          </a:xfrm>
          <a:prstGeom prst="rect">
            <a:avLst/>
          </a:prstGeom>
        </p:spPr>
      </p:pic>
    </p:spTree>
    <p:extLst>
      <p:ext uri="{BB962C8B-B14F-4D97-AF65-F5344CB8AC3E}">
        <p14:creationId xmlns:p14="http://schemas.microsoft.com/office/powerpoint/2010/main" val="227513492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建立模型：问题一</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206134" y="1186865"/>
            <a:ext cx="10153128" cy="1045351"/>
          </a:xfrm>
          <a:prstGeom prst="rect">
            <a:avLst/>
          </a:prstGeom>
        </p:spPr>
        <p:txBody>
          <a:bodyPr wrap="square">
            <a:spAutoFit/>
          </a:bodyPr>
          <a:lstStyle/>
          <a:p>
            <a:pPr defTabSz="963930">
              <a:lnSpc>
                <a:spcPct val="120000"/>
              </a:lnSpc>
            </a:pP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由纬度变化引起太阳高度角变化而引起的影子长度的的变化规律，选择某天，作出</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米直杆正午时分影长随着纬度变化的曲线。发现，在直射点的直杆影长最短，在直射点分别向南北方向逐渐变长。也就是说，直杆影子长度会随着太阳高度角的变大而变长</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3" name="图片 2">
            <a:extLst>
              <a:ext uri="{FF2B5EF4-FFF2-40B4-BE49-F238E27FC236}">
                <a16:creationId xmlns:a16="http://schemas.microsoft.com/office/drawing/2014/main" id="{7D74B8D9-F94F-4036-8993-440A22AD05C2}"/>
              </a:ext>
            </a:extLst>
          </p:cNvPr>
          <p:cNvPicPr>
            <a:picLocks noChangeAspect="1"/>
          </p:cNvPicPr>
          <p:nvPr/>
        </p:nvPicPr>
        <p:blipFill>
          <a:blip r:embed="rId3"/>
          <a:stretch>
            <a:fillRect/>
          </a:stretch>
        </p:blipFill>
        <p:spPr>
          <a:xfrm>
            <a:off x="2324919" y="2436989"/>
            <a:ext cx="6496059" cy="4752528"/>
          </a:xfrm>
          <a:prstGeom prst="rect">
            <a:avLst/>
          </a:prstGeom>
        </p:spPr>
      </p:pic>
    </p:spTree>
    <p:extLst>
      <p:ext uri="{BB962C8B-B14F-4D97-AF65-F5344CB8AC3E}">
        <p14:creationId xmlns:p14="http://schemas.microsoft.com/office/powerpoint/2010/main" val="21790090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建立模型：问题一</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206134" y="1186865"/>
            <a:ext cx="10153128" cy="712952"/>
          </a:xfrm>
          <a:prstGeom prst="rect">
            <a:avLst/>
          </a:prstGeom>
        </p:spPr>
        <p:txBody>
          <a:bodyPr wrap="square">
            <a:spAutoFit/>
          </a:bodyPr>
          <a:lstStyle/>
          <a:p>
            <a:pPr defTabSz="963930">
              <a:lnSpc>
                <a:spcPct val="120000"/>
              </a:lnSpc>
            </a:pPr>
            <a:r>
              <a:rPr lang="en-US" altLang="zh-CN"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 一天内由于地球自转而产生太阳东升西落的现象，选取物体的太阳影长会先变短后变长，并以当地时间正午时分为中心左右对称</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2" name="图片 1">
            <a:extLst>
              <a:ext uri="{FF2B5EF4-FFF2-40B4-BE49-F238E27FC236}">
                <a16:creationId xmlns:a16="http://schemas.microsoft.com/office/drawing/2014/main" id="{71934F58-A9CC-47CC-8588-1BF299E66F6F}"/>
              </a:ext>
            </a:extLst>
          </p:cNvPr>
          <p:cNvPicPr>
            <a:picLocks noChangeAspect="1"/>
          </p:cNvPicPr>
          <p:nvPr/>
        </p:nvPicPr>
        <p:blipFill>
          <a:blip r:embed="rId3"/>
          <a:stretch>
            <a:fillRect/>
          </a:stretch>
        </p:blipFill>
        <p:spPr>
          <a:xfrm>
            <a:off x="2147264" y="1899817"/>
            <a:ext cx="6372877" cy="4668825"/>
          </a:xfrm>
          <a:prstGeom prst="rect">
            <a:avLst/>
          </a:prstGeom>
        </p:spPr>
      </p:pic>
    </p:spTree>
    <p:extLst>
      <p:ext uri="{BB962C8B-B14F-4D97-AF65-F5344CB8AC3E}">
        <p14:creationId xmlns:p14="http://schemas.microsoft.com/office/powerpoint/2010/main" val="404320226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建立模型：问题一</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206134" y="1186865"/>
            <a:ext cx="10153128" cy="1056508"/>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模型求解：题目中，杆的长度、当地时间与观测地经纬度都已知，分别为</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米、北京时间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9:00-15:00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、北纬</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39</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度</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54</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分</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26</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秒、东经</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116</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度</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23</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分</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29</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秒，求得太阳赤纬𝛿与时角</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，则可以推导出附件</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的直杆影长𝑀在附件</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中时间段内变化的曲线图</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3" name="图片 2">
            <a:extLst>
              <a:ext uri="{FF2B5EF4-FFF2-40B4-BE49-F238E27FC236}">
                <a16:creationId xmlns:a16="http://schemas.microsoft.com/office/drawing/2014/main" id="{83AD3F8B-539D-403B-BD23-EC51E9763BD7}"/>
              </a:ext>
            </a:extLst>
          </p:cNvPr>
          <p:cNvPicPr>
            <a:picLocks noChangeAspect="1"/>
          </p:cNvPicPr>
          <p:nvPr/>
        </p:nvPicPr>
        <p:blipFill>
          <a:blip r:embed="rId3"/>
          <a:stretch>
            <a:fillRect/>
          </a:stretch>
        </p:blipFill>
        <p:spPr>
          <a:xfrm>
            <a:off x="2324919" y="2243373"/>
            <a:ext cx="5939919" cy="4685319"/>
          </a:xfrm>
          <a:prstGeom prst="rect">
            <a:avLst/>
          </a:prstGeom>
        </p:spPr>
      </p:pic>
    </p:spTree>
    <p:extLst>
      <p:ext uri="{BB962C8B-B14F-4D97-AF65-F5344CB8AC3E}">
        <p14:creationId xmlns:p14="http://schemas.microsoft.com/office/powerpoint/2010/main" val="427677137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建立模型：问题二</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4AEA9F37-20DF-4A36-BFB2-63E73DAFAADC}"/>
                  </a:ext>
                </a:extLst>
              </p:cNvPr>
              <p:cNvSpPr/>
              <p:nvPr/>
            </p:nvSpPr>
            <p:spPr>
              <a:xfrm>
                <a:off x="2206134" y="1186865"/>
                <a:ext cx="10153128" cy="2217979"/>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建立模型：为了解决此问题，我们利用了使某时刻影子长度与此时刻影子长度的估计值之差达到极小值的最小二乘近似法思想，建立如下数学模型：</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r>
                        <m:rPr>
                          <m:sty m:val="p"/>
                        </m:rPr>
                        <a:rPr lang="en-US" altLang="zh-CN" b="0" i="0" smtClean="0">
                          <a:solidFill>
                            <a:schemeClr val="accent1">
                              <a:lumMod val="75000"/>
                            </a:schemeClr>
                          </a:solidFill>
                          <a:latin typeface="Cambria Math" panose="02040503050406030204" pitchFamily="18" charset="0"/>
                          <a:ea typeface="黑体" panose="02010609060101010101" pitchFamily="49" charset="-122"/>
                          <a:cs typeface="+mn-ea"/>
                        </a:rPr>
                        <m:t>Φ</m:t>
                      </m:r>
                      <m:d>
                        <m:d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𝐻</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𝜔</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𝜙</m:t>
                          </m:r>
                        </m:e>
                      </m:d>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𝑚𝑖𝑛</m:t>
                      </m:r>
                      <m:nary>
                        <m:naryPr>
                          <m:chr m:val="∑"/>
                          <m:supHide m:val="on"/>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naryPr>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𝑖</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=1</m:t>
                          </m:r>
                        </m:sub>
                        <m:sup/>
                        <m:e>
                          <m:sSup>
                            <m:sSup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d>
                                <m:d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𝑙</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𝑖</m:t>
                                      </m:r>
                                    </m:sub>
                                  </m:s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acc>
                                        <m:accPr>
                                          <m:chr m:val="̂"/>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acc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𝑙</m:t>
                                          </m:r>
                                        </m:e>
                                      </m:acc>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𝑖</m:t>
                                      </m:r>
                                    </m:sub>
                                  </m:sSub>
                                </m:e>
                              </m:d>
                            </m:e>
                            <m: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2</m:t>
                              </m:r>
                            </m:sup>
                          </m:sSup>
                        </m:e>
                      </m:nary>
                    </m:oMath>
                  </m:oMathPara>
                </a14:m>
                <a:endParaRPr lang="en-US" altLang="zh-CN" b="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式中，</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H</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为直杆长度（此时它是变量），𝜔表示杆所在位置的地理经度，𝜑是杆所在位置的地理纬度，</a:t>
                </a:r>
                <a14:m>
                  <m:oMath xmlns:m="http://schemas.openxmlformats.org/officeDocument/2006/math">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𝑙</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𝑖</m:t>
                        </m:r>
                      </m:sub>
                    </m:sSub>
                  </m:oMath>
                </a14:m>
                <a:r>
                  <a:rPr lang="zh-CN" altLang="en-US" dirty="0">
                    <a:solidFill>
                      <a:schemeClr val="accent1">
                        <a:lumMod val="75000"/>
                      </a:schemeClr>
                    </a:solidFill>
                    <a:latin typeface="黑体" panose="02010609060101010101" pitchFamily="49" charset="-122"/>
                    <a:ea typeface="黑体" panose="02010609060101010101" pitchFamily="49" charset="-122"/>
                    <a:cs typeface="+mn-ea"/>
                  </a:rPr>
                  <a:t>是第</a:t>
                </a:r>
                <a14:m>
                  <m:oMath xmlns:m="http://schemas.openxmlformats.org/officeDocument/2006/math">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𝑖</m:t>
                    </m:r>
                  </m:oMath>
                </a14:m>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个时刻观测点的影子长度，</a:t>
                </a:r>
                <a:r>
                  <a:rPr lang="en-US" altLang="zh-CN" dirty="0">
                    <a:solidFill>
                      <a:schemeClr val="accent1">
                        <a:lumMod val="75000"/>
                      </a:schemeClr>
                    </a:solidFill>
                    <a:ea typeface="黑体" panose="02010609060101010101" pitchFamily="49" charset="-122"/>
                    <a:cs typeface="+mn-ea"/>
                  </a:rPr>
                  <a:t> </a:t>
                </a:r>
                <a14:m>
                  <m:oMath xmlns:m="http://schemas.openxmlformats.org/officeDocument/2006/math">
                    <m:sSub>
                      <m:sSub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acc>
                          <m:accPr>
                            <m:chr m:val="̂"/>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acc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𝑙</m:t>
                            </m:r>
                          </m:e>
                        </m:acc>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𝑖</m:t>
                        </m:r>
                      </m:sub>
                    </m:sSub>
                  </m:oMath>
                </a14:m>
                <a:r>
                  <a:rPr lang="zh-CN" altLang="en-US" dirty="0">
                    <a:solidFill>
                      <a:schemeClr val="accent1">
                        <a:lumMod val="75000"/>
                      </a:schemeClr>
                    </a:solidFill>
                    <a:latin typeface="黑体" panose="02010609060101010101" pitchFamily="49" charset="-122"/>
                    <a:ea typeface="黑体" panose="02010609060101010101" pitchFamily="49" charset="-122"/>
                    <a:cs typeface="+mn-ea"/>
                  </a:rPr>
                  <a:t>是它的估计值。</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p:sp>
            <p:nvSpPr>
              <p:cNvPr id="9" name="矩形 8">
                <a:extLst>
                  <a:ext uri="{FF2B5EF4-FFF2-40B4-BE49-F238E27FC236}">
                    <a16:creationId xmlns:a16="http://schemas.microsoft.com/office/drawing/2014/main" id="{4AEA9F37-20DF-4A36-BFB2-63E73DAFAADC}"/>
                  </a:ext>
                </a:extLst>
              </p:cNvPr>
              <p:cNvSpPr>
                <a:spLocks noRot="1" noChangeAspect="1" noMove="1" noResize="1" noEditPoints="1" noAdjustHandles="1" noChangeArrowheads="1" noChangeShapeType="1" noTextEdit="1"/>
              </p:cNvSpPr>
              <p:nvPr/>
            </p:nvSpPr>
            <p:spPr>
              <a:xfrm>
                <a:off x="2206134" y="1186865"/>
                <a:ext cx="10153128" cy="2217979"/>
              </a:xfrm>
              <a:prstGeom prst="rect">
                <a:avLst/>
              </a:prstGeom>
              <a:blipFill>
                <a:blip r:embed="rId3"/>
                <a:stretch>
                  <a:fillRect l="-541" t="-1099" r="-1201" b="-2473"/>
                </a:stretch>
              </a:blipFill>
            </p:spPr>
            <p:txBody>
              <a:bodyPr/>
              <a:lstStyle/>
              <a:p>
                <a:r>
                  <a:rPr lang="zh-CN" altLang="en-US">
                    <a:noFill/>
                  </a:rPr>
                  <a:t> </a:t>
                </a:r>
              </a:p>
            </p:txBody>
          </p:sp>
        </mc:Fallback>
      </mc:AlternateContent>
      <p:sp>
        <p:nvSpPr>
          <p:cNvPr id="12" name="Pentagon 33">
            <a:extLst>
              <a:ext uri="{FF2B5EF4-FFF2-40B4-BE49-F238E27FC236}">
                <a16:creationId xmlns:a16="http://schemas.microsoft.com/office/drawing/2014/main" id="{C03B0787-945D-47C6-A2F4-0227330F5356}"/>
              </a:ext>
            </a:extLst>
          </p:cNvPr>
          <p:cNvSpPr/>
          <p:nvPr/>
        </p:nvSpPr>
        <p:spPr>
          <a:xfrm>
            <a:off x="1363584" y="37222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3" name="矩形 12">
            <a:extLst>
              <a:ext uri="{FF2B5EF4-FFF2-40B4-BE49-F238E27FC236}">
                <a16:creationId xmlns:a16="http://schemas.microsoft.com/office/drawing/2014/main" id="{161373A9-4353-432F-8A13-A9B71C36A739}"/>
              </a:ext>
            </a:extLst>
          </p:cNvPr>
          <p:cNvSpPr/>
          <p:nvPr/>
        </p:nvSpPr>
        <p:spPr>
          <a:xfrm>
            <a:off x="2180903" y="3698500"/>
            <a:ext cx="10153128" cy="1710148"/>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型求解：最小二乘近似法模型建立以后，期望能用遗传算法思想解决问题。对于此问题，考虑到遗传算法自身有局部搜索能力差、存在未成熟收敛和随机游走等缺陷，如果我们直接运用遗传算法求解该问题，则所涉及到的变量较多，所以首先通过二次函数拟合，将直杆可能的位置地理经度基本确定，再将杆长与直杆地理纬度作为变量参数，通过遗传算法的思想求解数学模型得出可能的地点。</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Tree>
    <p:extLst>
      <p:ext uri="{BB962C8B-B14F-4D97-AF65-F5344CB8AC3E}">
        <p14:creationId xmlns:p14="http://schemas.microsoft.com/office/powerpoint/2010/main" val="399121744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建立模型：问题二</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4AEA9F37-20DF-4A36-BFB2-63E73DAFAADC}"/>
                  </a:ext>
                </a:extLst>
              </p:cNvPr>
              <p:cNvSpPr/>
              <p:nvPr/>
            </p:nvSpPr>
            <p:spPr>
              <a:xfrm>
                <a:off x="2206134" y="1186865"/>
                <a:ext cx="10153128" cy="5769015"/>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直杆地理经度</a:t>
                </a:r>
                <a14:m>
                  <m:oMath xmlns:m="http://schemas.openxmlformats.org/officeDocument/2006/math">
                    <m:sSup>
                      <m:sSup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𝜔</m:t>
                        </m:r>
                      </m:e>
                      <m: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sup>
                    </m:sSup>
                    <m:r>
                      <a:rPr lang="zh-CN" altLang="en-US" i="1">
                        <a:solidFill>
                          <a:schemeClr val="accent1">
                            <a:lumMod val="75000"/>
                          </a:schemeClr>
                        </a:solidFill>
                        <a:latin typeface="Cambria Math" panose="02040503050406030204" pitchFamily="18" charset="0"/>
                        <a:ea typeface="黑体" panose="02010609060101010101" pitchFamily="49" charset="-122"/>
                        <a:cs typeface="+mn-ea"/>
                      </a:rPr>
                      <m:t>的</m:t>
                    </m:r>
                  </m:oMath>
                </a14:m>
                <a:r>
                  <a:rPr lang="zh-CN" altLang="en-US" dirty="0">
                    <a:solidFill>
                      <a:schemeClr val="accent1">
                        <a:lumMod val="75000"/>
                      </a:schemeClr>
                    </a:solidFill>
                    <a:latin typeface="黑体" panose="02010609060101010101" pitchFamily="49" charset="-122"/>
                    <a:ea typeface="黑体" panose="02010609060101010101" pitchFamily="49" charset="-122"/>
                    <a:cs typeface="+mn-ea"/>
                  </a:rPr>
                  <a:t>确定：首先根据附件</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的坐标数据</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14:m>
                  <m:oMath xmlns:m="http://schemas.openxmlformats.org/officeDocument/2006/math">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𝑥</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𝑦</m:t>
                    </m:r>
                  </m:oMath>
                </a14:m>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，以及公式</a:t>
                </a:r>
                <a14:m>
                  <m:oMath xmlns:m="http://schemas.openxmlformats.org/officeDocument/2006/math">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𝐿</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rad>
                      <m:radPr>
                        <m:degHide m:val="on"/>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radPr>
                      <m:deg/>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sSup>
                          <m:sSup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𝑥</m:t>
                            </m:r>
                          </m:e>
                          <m: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2</m:t>
                            </m:r>
                          </m:sup>
                        </m:s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sSup>
                          <m:sSup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𝑦</m:t>
                            </m:r>
                          </m:e>
                          <m: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2</m:t>
                            </m:r>
                          </m:sup>
                        </m:s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e>
                    </m:rad>
                  </m:oMath>
                </a14:m>
                <a:r>
                  <a:rPr lang="zh-CN" altLang="en-US" dirty="0">
                    <a:solidFill>
                      <a:schemeClr val="accent1">
                        <a:lumMod val="75000"/>
                      </a:schemeClr>
                    </a:solidFill>
                    <a:latin typeface="黑体" panose="02010609060101010101" pitchFamily="49" charset="-122"/>
                    <a:ea typeface="黑体" panose="02010609060101010101" pitchFamily="49" charset="-122"/>
                    <a:cs typeface="+mn-ea"/>
                  </a:rPr>
                  <a:t>得出各个时</a:t>
                </a: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刻的太阳影子长度</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L</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，并发现它与时刻呈二次函数关系，故可拟合得到如下函数图像：</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其拟合函数为：</a:t>
                </a:r>
                <a14:m>
                  <m:oMath xmlns:m="http://schemas.openxmlformats.org/officeDocument/2006/math">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𝐿</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=0.004</m:t>
                    </m:r>
                    <m:sSup>
                      <m:sSup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𝑇</m:t>
                        </m:r>
                      </m:e>
                      <m: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2</m:t>
                        </m:r>
                      </m:sup>
                    </m:s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+0.0305</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𝑇</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+1.1203</m:t>
                    </m:r>
                  </m:oMath>
                </a14:m>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根据此函数，杆子影长最短时刻是北京时间</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点</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39</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分，而根据地理知识，影长最短时是当地时间正午</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点整，比北京时间迟</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39</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分，则直杆所在地在东经</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120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度的西侧，所以根据下式可以计算得出直杆所在地的地理经度</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p:sp>
            <p:nvSpPr>
              <p:cNvPr id="9" name="矩形 8">
                <a:extLst>
                  <a:ext uri="{FF2B5EF4-FFF2-40B4-BE49-F238E27FC236}">
                    <a16:creationId xmlns:a16="http://schemas.microsoft.com/office/drawing/2014/main" id="{4AEA9F37-20DF-4A36-BFB2-63E73DAFAADC}"/>
                  </a:ext>
                </a:extLst>
              </p:cNvPr>
              <p:cNvSpPr>
                <a:spLocks noRot="1" noChangeAspect="1" noMove="1" noResize="1" noEditPoints="1" noAdjustHandles="1" noChangeArrowheads="1" noChangeShapeType="1" noTextEdit="1"/>
              </p:cNvSpPr>
              <p:nvPr/>
            </p:nvSpPr>
            <p:spPr>
              <a:xfrm>
                <a:off x="2206134" y="1186865"/>
                <a:ext cx="10153128" cy="5769015"/>
              </a:xfrm>
              <a:prstGeom prst="rect">
                <a:avLst/>
              </a:prstGeom>
              <a:blipFill>
                <a:blip r:embed="rId3"/>
                <a:stretch>
                  <a:fillRect l="-541" r="-240" b="-740"/>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7B35B580-EDBD-4628-BC8E-99E86BA39A34}"/>
              </a:ext>
            </a:extLst>
          </p:cNvPr>
          <p:cNvPicPr>
            <a:picLocks noChangeAspect="1"/>
          </p:cNvPicPr>
          <p:nvPr/>
        </p:nvPicPr>
        <p:blipFill>
          <a:blip r:embed="rId4"/>
          <a:stretch>
            <a:fillRect/>
          </a:stretch>
        </p:blipFill>
        <p:spPr>
          <a:xfrm>
            <a:off x="2540943" y="1888133"/>
            <a:ext cx="4542936" cy="3651492"/>
          </a:xfrm>
          <a:prstGeom prst="rect">
            <a:avLst/>
          </a:prstGeom>
        </p:spPr>
      </p:pic>
    </p:spTree>
    <p:extLst>
      <p:ext uri="{BB962C8B-B14F-4D97-AF65-F5344CB8AC3E}">
        <p14:creationId xmlns:p14="http://schemas.microsoft.com/office/powerpoint/2010/main" val="375947424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建立模型：问题二</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4AEA9F37-20DF-4A36-BFB2-63E73DAFAADC}"/>
                  </a:ext>
                </a:extLst>
              </p:cNvPr>
              <p:cNvSpPr/>
              <p:nvPr/>
            </p:nvSpPr>
            <p:spPr>
              <a:xfrm>
                <a:off x="2206134" y="1186865"/>
                <a:ext cx="10153128" cy="1677382"/>
              </a:xfrm>
              <a:prstGeom prst="rect">
                <a:avLst/>
              </a:prstGeom>
            </p:spPr>
            <p:txBody>
              <a:bodyPr wrap="square">
                <a:spAutoFit/>
              </a:bodyPr>
              <a:lstStyle/>
              <a:p>
                <a:pPr defTabSz="963930">
                  <a:lnSpc>
                    <a:spcPct val="120000"/>
                  </a:lnSpc>
                </a:pPr>
                <a14:m>
                  <m:oMathPara xmlns:m="http://schemas.openxmlformats.org/officeDocument/2006/math">
                    <m:oMathParaPr>
                      <m:jc m:val="centerGroup"/>
                    </m:oMathParaPr>
                    <m:oMath xmlns:m="http://schemas.openxmlformats.org/officeDocument/2006/math">
                      <m:sSup>
                        <m:sSup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𝜔</m:t>
                          </m:r>
                        </m:e>
                        <m: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sup>
                      </m:s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𝜔</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0</m:t>
                          </m:r>
                        </m:sub>
                      </m:s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𝑇</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sSup>
                            <m:sSup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𝑇</m:t>
                              </m:r>
                            </m:e>
                            <m: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sup>
                          </m:sSup>
                        </m:num>
                        <m:den>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4</m:t>
                          </m:r>
                        </m:den>
                      </m:f>
                    </m:oMath>
                  </m:oMathPara>
                </a14:m>
                <a:endParaRPr lang="en-US" altLang="zh-CN" b="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式中，</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为北京时间（单位为分钟），</a:t>
                </a:r>
                <a:r>
                  <a:rPr lang="en-US" altLang="zh-CN" dirty="0">
                    <a:solidFill>
                      <a:schemeClr val="accent1">
                        <a:lumMod val="75000"/>
                      </a:schemeClr>
                    </a:solidFill>
                    <a:ea typeface="黑体" panose="02010609060101010101" pitchFamily="49" charset="-122"/>
                    <a:cs typeface="+mn-ea"/>
                  </a:rPr>
                  <a:t> </a:t>
                </a:r>
                <a14:m>
                  <m:oMath xmlns:m="http://schemas.openxmlformats.org/officeDocument/2006/math">
                    <m:sSup>
                      <m:sSupPr>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𝑇</m:t>
                        </m:r>
                      </m:e>
                      <m:sup>
                        <m:r>
                          <a:rPr lang="en-US" altLang="zh-CN" i="1">
                            <a:solidFill>
                              <a:schemeClr val="accent1">
                                <a:lumMod val="75000"/>
                              </a:schemeClr>
                            </a:solidFill>
                            <a:latin typeface="Cambria Math" panose="02040503050406030204" pitchFamily="18" charset="0"/>
                            <a:ea typeface="黑体" panose="02010609060101010101" pitchFamily="49" charset="-122"/>
                            <a:cs typeface="+mn-ea"/>
                          </a:rPr>
                          <m:t>∗</m:t>
                        </m:r>
                      </m:sup>
                    </m:sSup>
                  </m:oMath>
                </a14:m>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为直杆所在地的地方时（单位为分钟），</a:t>
                </a:r>
                <a:r>
                  <a:rPr lang="en-US" altLang="zh-CN" dirty="0">
                    <a:solidFill>
                      <a:schemeClr val="accent1">
                        <a:lumMod val="75000"/>
                      </a:schemeClr>
                    </a:solidFill>
                    <a:ea typeface="黑体" panose="02010609060101010101" pitchFamily="49" charset="-122"/>
                    <a:cs typeface="+mn-ea"/>
                  </a:rPr>
                  <a:t> </a:t>
                </a:r>
                <a14:m>
                  <m:oMath xmlns:m="http://schemas.openxmlformats.org/officeDocument/2006/math">
                    <m:sSub>
                      <m:sSubPr>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𝜔</m:t>
                        </m:r>
                      </m:e>
                      <m:sub>
                        <m:r>
                          <a:rPr lang="en-US" altLang="zh-CN" i="1">
                            <a:solidFill>
                              <a:schemeClr val="accent1">
                                <a:lumMod val="75000"/>
                              </a:schemeClr>
                            </a:solidFill>
                            <a:latin typeface="Cambria Math" panose="02040503050406030204" pitchFamily="18" charset="0"/>
                            <a:ea typeface="黑体" panose="02010609060101010101" pitchFamily="49" charset="-122"/>
                            <a:cs typeface="+mn-ea"/>
                          </a:rPr>
                          <m:t>0</m:t>
                        </m:r>
                      </m:sub>
                    </m:sSub>
                  </m:oMath>
                </a14:m>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为东经</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120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度（北京时间即为此地的地方时），</a:t>
                </a:r>
                <a:r>
                  <a:rPr lang="en-US" altLang="zh-CN" dirty="0">
                    <a:solidFill>
                      <a:schemeClr val="accent1">
                        <a:lumMod val="75000"/>
                      </a:schemeClr>
                    </a:solidFill>
                    <a:ea typeface="黑体" panose="02010609060101010101" pitchFamily="49" charset="-122"/>
                    <a:cs typeface="+mn-ea"/>
                  </a:rPr>
                  <a:t> </a:t>
                </a:r>
                <a14:m>
                  <m:oMath xmlns:m="http://schemas.openxmlformats.org/officeDocument/2006/math">
                    <m:sSup>
                      <m:sSupPr>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𝜔</m:t>
                        </m:r>
                      </m:e>
                      <m:sup>
                        <m:r>
                          <a:rPr lang="en-US" altLang="zh-CN" i="1">
                            <a:solidFill>
                              <a:schemeClr val="accent1">
                                <a:lumMod val="75000"/>
                              </a:schemeClr>
                            </a:solidFill>
                            <a:latin typeface="Cambria Math" panose="02040503050406030204" pitchFamily="18" charset="0"/>
                            <a:ea typeface="黑体" panose="02010609060101010101" pitchFamily="49" charset="-122"/>
                            <a:cs typeface="+mn-ea"/>
                          </a:rPr>
                          <m:t>∗</m:t>
                        </m:r>
                      </m:sup>
                    </m:sSup>
                  </m:oMath>
                </a14:m>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为直杆所在地的地理经度。由此我们可以基本确定直杆所在地的经度为东经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110.25</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度。</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p:sp>
            <p:nvSpPr>
              <p:cNvPr id="9" name="矩形 8">
                <a:extLst>
                  <a:ext uri="{FF2B5EF4-FFF2-40B4-BE49-F238E27FC236}">
                    <a16:creationId xmlns:a16="http://schemas.microsoft.com/office/drawing/2014/main" id="{4AEA9F37-20DF-4A36-BFB2-63E73DAFAADC}"/>
                  </a:ext>
                </a:extLst>
              </p:cNvPr>
              <p:cNvSpPr>
                <a:spLocks noRot="1" noChangeAspect="1" noMove="1" noResize="1" noEditPoints="1" noAdjustHandles="1" noChangeArrowheads="1" noChangeShapeType="1" noTextEdit="1"/>
              </p:cNvSpPr>
              <p:nvPr/>
            </p:nvSpPr>
            <p:spPr>
              <a:xfrm>
                <a:off x="2206134" y="1186865"/>
                <a:ext cx="10153128" cy="1677382"/>
              </a:xfrm>
              <a:prstGeom prst="rect">
                <a:avLst/>
              </a:prstGeom>
              <a:blipFill>
                <a:blip r:embed="rId3"/>
                <a:stretch>
                  <a:fillRect l="-541" r="-180" b="-4727"/>
                </a:stretch>
              </a:blipFill>
            </p:spPr>
            <p:txBody>
              <a:bodyPr/>
              <a:lstStyle/>
              <a:p>
                <a:r>
                  <a:rPr lang="zh-CN" altLang="en-US">
                    <a:noFill/>
                  </a:rPr>
                  <a:t> </a:t>
                </a:r>
              </a:p>
            </p:txBody>
          </p:sp>
        </mc:Fallback>
      </mc:AlternateContent>
      <p:sp>
        <p:nvSpPr>
          <p:cNvPr id="12" name="Pentagon 33">
            <a:extLst>
              <a:ext uri="{FF2B5EF4-FFF2-40B4-BE49-F238E27FC236}">
                <a16:creationId xmlns:a16="http://schemas.microsoft.com/office/drawing/2014/main" id="{A1B02356-FE92-436E-B031-5C52D3B5E9D9}"/>
              </a:ext>
            </a:extLst>
          </p:cNvPr>
          <p:cNvSpPr/>
          <p:nvPr/>
        </p:nvSpPr>
        <p:spPr>
          <a:xfrm>
            <a:off x="1507922" y="3246312"/>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00A5DC99-997B-4B70-A0EE-A6EE5ECBE037}"/>
                  </a:ext>
                </a:extLst>
              </p:cNvPr>
              <p:cNvSpPr/>
              <p:nvPr/>
            </p:nvSpPr>
            <p:spPr>
              <a:xfrm>
                <a:off x="2181225" y="3212420"/>
                <a:ext cx="10153128" cy="1056508"/>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直杆的地理纬度</a:t>
                </a:r>
                <a14:m>
                  <m:oMath xmlns:m="http://schemas.openxmlformats.org/officeDocument/2006/math">
                    <m:sSup>
                      <m:sSup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𝜙</m:t>
                        </m:r>
                      </m:e>
                      <m: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sup>
                    </m:sSup>
                    <m:r>
                      <a:rPr lang="zh-CN" altLang="en-US" i="1">
                        <a:solidFill>
                          <a:schemeClr val="accent1">
                            <a:lumMod val="75000"/>
                          </a:schemeClr>
                        </a:solidFill>
                        <a:latin typeface="Cambria Math" panose="02040503050406030204" pitchFamily="18" charset="0"/>
                        <a:ea typeface="黑体" panose="02010609060101010101" pitchFamily="49" charset="-122"/>
                        <a:cs typeface="+mn-ea"/>
                      </a:rPr>
                      <m:t>和</m:t>
                    </m:r>
                  </m:oMath>
                </a14:m>
                <a:r>
                  <a:rPr lang="zh-CN" altLang="en-US" dirty="0">
                    <a:solidFill>
                      <a:schemeClr val="accent1">
                        <a:lumMod val="75000"/>
                      </a:schemeClr>
                    </a:solidFill>
                    <a:latin typeface="黑体" panose="02010609060101010101" pitchFamily="49" charset="-122"/>
                    <a:ea typeface="黑体" panose="02010609060101010101" pitchFamily="49" charset="-122"/>
                    <a:cs typeface="+mn-ea"/>
                  </a:rPr>
                  <a:t>杆长</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H</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的确定：在本文中，运用遗传算法适用于解决复杂的非线性和多维空间寻优问题的特点，结合最小二乘法近似法，寻求直杆的地理纬度𝜑∗和杆长</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H</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若干组可能的最优值。</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将遗传算法运行</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次，最终算法返回了</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组地理纬度𝜑∗和杆长</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H</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的最优值。</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p:sp>
            <p:nvSpPr>
              <p:cNvPr id="13" name="矩形 12">
                <a:extLst>
                  <a:ext uri="{FF2B5EF4-FFF2-40B4-BE49-F238E27FC236}">
                    <a16:creationId xmlns:a16="http://schemas.microsoft.com/office/drawing/2014/main" id="{00A5DC99-997B-4B70-A0EE-A6EE5ECBE037}"/>
                  </a:ext>
                </a:extLst>
              </p:cNvPr>
              <p:cNvSpPr>
                <a:spLocks noRot="1" noChangeAspect="1" noMove="1" noResize="1" noEditPoints="1" noAdjustHandles="1" noChangeArrowheads="1" noChangeShapeType="1" noTextEdit="1"/>
              </p:cNvSpPr>
              <p:nvPr/>
            </p:nvSpPr>
            <p:spPr>
              <a:xfrm>
                <a:off x="2181225" y="3212420"/>
                <a:ext cx="10153128" cy="1056508"/>
              </a:xfrm>
              <a:prstGeom prst="rect">
                <a:avLst/>
              </a:prstGeom>
              <a:blipFill>
                <a:blip r:embed="rId4"/>
                <a:stretch>
                  <a:fillRect l="-541" t="-2312" b="-86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5306747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建立模型：问题二</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Pentagon 33">
            <a:extLst>
              <a:ext uri="{FF2B5EF4-FFF2-40B4-BE49-F238E27FC236}">
                <a16:creationId xmlns:a16="http://schemas.microsoft.com/office/drawing/2014/main" id="{A1B02356-FE92-436E-B031-5C52D3B5E9D9}"/>
              </a:ext>
            </a:extLst>
          </p:cNvPr>
          <p:cNvSpPr/>
          <p:nvPr/>
        </p:nvSpPr>
        <p:spPr>
          <a:xfrm>
            <a:off x="1507922" y="112993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pic>
        <p:nvPicPr>
          <p:cNvPr id="3" name="图片 2">
            <a:extLst>
              <a:ext uri="{FF2B5EF4-FFF2-40B4-BE49-F238E27FC236}">
                <a16:creationId xmlns:a16="http://schemas.microsoft.com/office/drawing/2014/main" id="{D5387462-2C0B-4361-9CDE-05C01B467470}"/>
              </a:ext>
            </a:extLst>
          </p:cNvPr>
          <p:cNvPicPr>
            <a:picLocks noChangeAspect="1"/>
          </p:cNvPicPr>
          <p:nvPr/>
        </p:nvPicPr>
        <p:blipFill>
          <a:blip r:embed="rId3"/>
          <a:stretch>
            <a:fillRect/>
          </a:stretch>
        </p:blipFill>
        <p:spPr>
          <a:xfrm>
            <a:off x="2396927" y="995468"/>
            <a:ext cx="5112568" cy="2700979"/>
          </a:xfrm>
          <a:prstGeom prst="rect">
            <a:avLst/>
          </a:prstGeom>
        </p:spPr>
      </p:pic>
      <p:pic>
        <p:nvPicPr>
          <p:cNvPr id="2" name="图片 1">
            <a:extLst>
              <a:ext uri="{FF2B5EF4-FFF2-40B4-BE49-F238E27FC236}">
                <a16:creationId xmlns:a16="http://schemas.microsoft.com/office/drawing/2014/main" id="{92ED8974-F61B-45BC-989C-9D2A9A73280B}"/>
              </a:ext>
            </a:extLst>
          </p:cNvPr>
          <p:cNvPicPr>
            <a:picLocks noChangeAspect="1"/>
          </p:cNvPicPr>
          <p:nvPr/>
        </p:nvPicPr>
        <p:blipFill>
          <a:blip r:embed="rId4"/>
          <a:stretch>
            <a:fillRect/>
          </a:stretch>
        </p:blipFill>
        <p:spPr>
          <a:xfrm>
            <a:off x="2396927" y="3544317"/>
            <a:ext cx="5328591" cy="3563192"/>
          </a:xfrm>
          <a:prstGeom prst="rect">
            <a:avLst/>
          </a:prstGeom>
        </p:spPr>
      </p:pic>
      <p:sp>
        <p:nvSpPr>
          <p:cNvPr id="15" name="矩形 14">
            <a:extLst>
              <a:ext uri="{FF2B5EF4-FFF2-40B4-BE49-F238E27FC236}">
                <a16:creationId xmlns:a16="http://schemas.microsoft.com/office/drawing/2014/main" id="{E13713AA-AB05-4BEE-8659-6C77644690CA}"/>
              </a:ext>
            </a:extLst>
          </p:cNvPr>
          <p:cNvSpPr/>
          <p:nvPr/>
        </p:nvSpPr>
        <p:spPr>
          <a:xfrm>
            <a:off x="8085559" y="1911122"/>
            <a:ext cx="4608512" cy="1710148"/>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从上表的数据中，我们可以看出几乎所有的地点都集中于海南岛东部及其附近海域，所以我们判断出问题</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直杆所在的地理位置大概位于海南岛东部东经</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110.25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度、北纬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16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度左右的可能性较大。</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Tree>
    <p:extLst>
      <p:ext uri="{BB962C8B-B14F-4D97-AF65-F5344CB8AC3E}">
        <p14:creationId xmlns:p14="http://schemas.microsoft.com/office/powerpoint/2010/main" val="312700959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670088" y="2968254"/>
            <a:ext cx="11663943" cy="1458789"/>
          </a:xfrm>
          <a:prstGeom prst="roundRect">
            <a:avLst>
              <a:gd name="adj" fmla="val 0"/>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39" name="TextBox 38"/>
          <p:cNvSpPr txBox="1"/>
          <p:nvPr/>
        </p:nvSpPr>
        <p:spPr>
          <a:xfrm>
            <a:off x="814536" y="3000524"/>
            <a:ext cx="11519495" cy="965457"/>
          </a:xfrm>
          <a:prstGeom prst="rect">
            <a:avLst/>
          </a:prstGeom>
          <a:noFill/>
        </p:spPr>
        <p:txBody>
          <a:bodyPr wrap="square" lIns="0" tIns="0" rIns="0" bIns="0" rtlCol="0">
            <a:spAutoFit/>
          </a:bodyPr>
          <a:lstStyle/>
          <a:p>
            <a:pPr defTabSz="963930">
              <a:lnSpc>
                <a:spcPct val="120000"/>
              </a:lnSpc>
            </a:pP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本次课程代码下载地址：</a:t>
            </a:r>
            <a:r>
              <a:rPr lang="en-US" altLang="zh-CN" sz="2800" dirty="0">
                <a:solidFill>
                  <a:schemeClr val="accent1">
                    <a:lumMod val="75000"/>
                  </a:schemeClr>
                </a:solidFill>
                <a:latin typeface="黑体" panose="02010609060101010101" pitchFamily="49" charset="-122"/>
                <a:ea typeface="黑体" panose="02010609060101010101" pitchFamily="49" charset="-122"/>
              </a:rPr>
              <a:t>https://github.com/yooongchun/MatlabCourse/tree/master/Lecture19</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0" name="矩形 93"/>
          <p:cNvSpPr/>
          <p:nvPr/>
        </p:nvSpPr>
        <p:spPr>
          <a:xfrm>
            <a:off x="617121" y="2920788"/>
            <a:ext cx="405001" cy="40500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1" name="矩形 93"/>
          <p:cNvSpPr/>
          <p:nvPr/>
        </p:nvSpPr>
        <p:spPr>
          <a:xfrm rot="10800000">
            <a:off x="11973991" y="4048373"/>
            <a:ext cx="405001" cy="40500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黑体" panose="02010609060101010101" pitchFamily="49" charset="-122"/>
              <a:ea typeface="黑体" panose="02010609060101010101" pitchFamily="49" charset="-122"/>
              <a:cs typeface="+mn-ea"/>
              <a:sym typeface="Arial" panose="020B0604020202020204" pitchFamily="34" charset="0"/>
            </a:endParaRPr>
          </a:p>
        </p:txBody>
      </p:sp>
      <p:grpSp>
        <p:nvGrpSpPr>
          <p:cNvPr id="15" name="组合 14">
            <a:extLst>
              <a:ext uri="{FF2B5EF4-FFF2-40B4-BE49-F238E27FC236}">
                <a16:creationId xmlns:a16="http://schemas.microsoft.com/office/drawing/2014/main" id="{384EDF4D-75FE-6845-9136-A3C2FA54AAA2}"/>
              </a:ext>
            </a:extLst>
          </p:cNvPr>
          <p:cNvGrpSpPr/>
          <p:nvPr/>
        </p:nvGrpSpPr>
        <p:grpSpPr>
          <a:xfrm>
            <a:off x="596727" y="472248"/>
            <a:ext cx="5409245" cy="523220"/>
            <a:chOff x="-4764" y="99435"/>
            <a:chExt cx="5409245" cy="523220"/>
          </a:xfrm>
        </p:grpSpPr>
        <p:sp>
          <p:nvSpPr>
            <p:cNvPr id="16" name="文本框 15">
              <a:extLst>
                <a:ext uri="{FF2B5EF4-FFF2-40B4-BE49-F238E27FC236}">
                  <a16:creationId xmlns:a16="http://schemas.microsoft.com/office/drawing/2014/main" id="{26AD4EA6-8CA9-1246-A420-A9845054AAC6}"/>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代码下载地址</a:t>
              </a:r>
            </a:p>
          </p:txBody>
        </p:sp>
        <p:grpSp>
          <p:nvGrpSpPr>
            <p:cNvPr id="17" name="组合 16">
              <a:extLst>
                <a:ext uri="{FF2B5EF4-FFF2-40B4-BE49-F238E27FC236}">
                  <a16:creationId xmlns:a16="http://schemas.microsoft.com/office/drawing/2014/main" id="{6E351974-C2E0-B04A-B142-DE765E9C1381}"/>
                </a:ext>
              </a:extLst>
            </p:cNvPr>
            <p:cNvGrpSpPr/>
            <p:nvPr/>
          </p:nvGrpSpPr>
          <p:grpSpPr>
            <a:xfrm>
              <a:off x="-4764" y="142875"/>
              <a:ext cx="565783" cy="436341"/>
              <a:chOff x="-4764" y="142875"/>
              <a:chExt cx="565783" cy="436341"/>
            </a:xfrm>
          </p:grpSpPr>
          <p:sp>
            <p:nvSpPr>
              <p:cNvPr id="18" name="矩形 17">
                <a:extLst>
                  <a:ext uri="{FF2B5EF4-FFF2-40B4-BE49-F238E27FC236}">
                    <a16:creationId xmlns:a16="http://schemas.microsoft.com/office/drawing/2014/main" id="{B417C83F-6560-D24C-B8E3-C2144CF40CC5}"/>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9" name="矩形 18">
                <a:extLst>
                  <a:ext uri="{FF2B5EF4-FFF2-40B4-BE49-F238E27FC236}">
                    <a16:creationId xmlns:a16="http://schemas.microsoft.com/office/drawing/2014/main" id="{9DC9983D-5F76-BE4F-ABCD-DEB72B6E8292}"/>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grpSp>
      <p:sp>
        <p:nvSpPr>
          <p:cNvPr id="11" name="TextBox 38">
            <a:extLst>
              <a:ext uri="{FF2B5EF4-FFF2-40B4-BE49-F238E27FC236}">
                <a16:creationId xmlns:a16="http://schemas.microsoft.com/office/drawing/2014/main" id="{148B66E0-3665-4B70-9110-157B01438B27}"/>
              </a:ext>
            </a:extLst>
          </p:cNvPr>
          <p:cNvSpPr txBox="1"/>
          <p:nvPr/>
        </p:nvSpPr>
        <p:spPr>
          <a:xfrm>
            <a:off x="814536" y="4875310"/>
            <a:ext cx="10161073" cy="448392"/>
          </a:xfrm>
          <a:prstGeom prst="rect">
            <a:avLst/>
          </a:prstGeom>
          <a:noFill/>
        </p:spPr>
        <p:txBody>
          <a:bodyPr wrap="square" lIns="0" tIns="0" rIns="0" bIns="0" rtlCol="0">
            <a:spAutoFit/>
          </a:bodyPr>
          <a:lstStyle/>
          <a:p>
            <a:pPr defTabSz="963930">
              <a:lnSpc>
                <a:spcPct val="120000"/>
              </a:lnSpc>
            </a:pPr>
            <a:r>
              <a:rPr lang="zh-CN" altLang="en-US" sz="2800" dirty="0">
                <a:solidFill>
                  <a:schemeClr val="accent1">
                    <a:lumMod val="75000"/>
                  </a:schemeClr>
                </a:solidFill>
                <a:latin typeface="黑体" panose="02010609060101010101" pitchFamily="49" charset="-122"/>
                <a:ea typeface="黑体" panose="02010609060101010101" pitchFamily="49" charset="-122"/>
              </a:rPr>
              <a:t>参考文献：太阳影子定位国一优秀论文，作者未知</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Tree>
    <p:extLst>
      <p:ext uri="{BB962C8B-B14F-4D97-AF65-F5344CB8AC3E}">
        <p14:creationId xmlns:p14="http://schemas.microsoft.com/office/powerpoint/2010/main" val="428514707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建立模型：问题三</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Pentagon 33">
            <a:extLst>
              <a:ext uri="{FF2B5EF4-FFF2-40B4-BE49-F238E27FC236}">
                <a16:creationId xmlns:a16="http://schemas.microsoft.com/office/drawing/2014/main" id="{A1B02356-FE92-436E-B031-5C52D3B5E9D9}"/>
              </a:ext>
            </a:extLst>
          </p:cNvPr>
          <p:cNvSpPr/>
          <p:nvPr/>
        </p:nvSpPr>
        <p:spPr>
          <a:xfrm>
            <a:off x="1507922" y="112993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15" name="矩形 14">
                <a:extLst>
                  <a:ext uri="{FF2B5EF4-FFF2-40B4-BE49-F238E27FC236}">
                    <a16:creationId xmlns:a16="http://schemas.microsoft.com/office/drawing/2014/main" id="{E13713AA-AB05-4BEE-8659-6C77644690CA}"/>
                  </a:ext>
                </a:extLst>
              </p:cNvPr>
              <p:cNvSpPr/>
              <p:nvPr/>
            </p:nvSpPr>
            <p:spPr>
              <a:xfrm>
                <a:off x="2181225" y="1129936"/>
                <a:ext cx="10512846" cy="2534796"/>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建立模型：在问题</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模型的基础上增加一个变量参数</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日期（模型中的日期使用的是积日</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N</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），建立数学模型如下：</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r>
                        <m:rPr>
                          <m:sty m:val="p"/>
                        </m:rPr>
                        <a:rPr lang="en-US" altLang="zh-CN" b="0" i="0" smtClean="0">
                          <a:solidFill>
                            <a:schemeClr val="accent1">
                              <a:lumMod val="75000"/>
                            </a:schemeClr>
                          </a:solidFill>
                          <a:latin typeface="Cambria Math" panose="02040503050406030204" pitchFamily="18" charset="0"/>
                          <a:ea typeface="黑体" panose="02010609060101010101" pitchFamily="49" charset="-122"/>
                          <a:cs typeface="+mn-ea"/>
                        </a:rPr>
                        <m:t>Ω</m:t>
                      </m:r>
                      <m:d>
                        <m:d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𝐻</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𝑁</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𝜔</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𝜙</m:t>
                          </m:r>
                        </m:e>
                      </m:d>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𝑚𝑖𝑛</m:t>
                      </m:r>
                      <m:nary>
                        <m:naryPr>
                          <m:chr m:val="∑"/>
                          <m:supHide m:val="on"/>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naryPr>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𝑖</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=1</m:t>
                          </m:r>
                        </m:sub>
                        <m:sup/>
                        <m:e>
                          <m:sSup>
                            <m:sSup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d>
                                <m:d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𝑙</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𝑖</m:t>
                                      </m:r>
                                    </m:sub>
                                  </m:s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acc>
                                        <m:accPr>
                                          <m:chr m:val="̂"/>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acc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𝑙</m:t>
                                          </m:r>
                                        </m:e>
                                      </m:acc>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𝑖</m:t>
                                      </m:r>
                                    </m:sub>
                                  </m:s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 </m:t>
                                  </m:r>
                                </m:e>
                              </m:d>
                            </m:e>
                            <m: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2</m:t>
                              </m:r>
                            </m:sup>
                          </m:sSup>
                        </m:e>
                      </m:nary>
                    </m:oMath>
                  </m:oMathPara>
                </a14:m>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式中，</a:t>
                </a:r>
                <a:r>
                  <a:rPr lang="en-US" altLang="zh-CN" dirty="0">
                    <a:solidFill>
                      <a:schemeClr val="accent1">
                        <a:lumMod val="75000"/>
                      </a:schemeClr>
                    </a:solidFill>
                    <a:ea typeface="黑体" panose="02010609060101010101" pitchFamily="49" charset="-122"/>
                    <a:cs typeface="+mn-ea"/>
                  </a:rPr>
                  <a:t>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H</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为直杆长度（此时它是变量），𝜔表示杆所在位置的地理经度，𝜑是杆所在位置的地理纬度，</a:t>
                </a:r>
                <a14:m>
                  <m:oMath xmlns:m="http://schemas.openxmlformats.org/officeDocument/2006/math">
                    <m:sSub>
                      <m:sSubPr>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𝑙</m:t>
                        </m:r>
                      </m:e>
                      <m:sub>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𝑖</m:t>
                        </m:r>
                      </m:sub>
                    </m:sSub>
                  </m:oMath>
                </a14:m>
                <a:r>
                  <a:rPr lang="zh-CN" altLang="en-US" dirty="0">
                    <a:solidFill>
                      <a:schemeClr val="accent1">
                        <a:lumMod val="75000"/>
                      </a:schemeClr>
                    </a:solidFill>
                    <a:latin typeface="黑体" panose="02010609060101010101" pitchFamily="49" charset="-122"/>
                    <a:ea typeface="黑体" panose="02010609060101010101" pitchFamily="49" charset="-122"/>
                    <a:cs typeface="+mn-ea"/>
                  </a:rPr>
                  <a:t>是第</a:t>
                </a:r>
                <a14:m>
                  <m:oMath xmlns:m="http://schemas.openxmlformats.org/officeDocument/2006/math">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𝑖</m:t>
                    </m:r>
                  </m:oMath>
                </a14:m>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个时刻观测点的影子长度，</a:t>
                </a:r>
                <a:r>
                  <a:rPr lang="en-US" altLang="zh-CN" dirty="0">
                    <a:solidFill>
                      <a:schemeClr val="accent1">
                        <a:lumMod val="75000"/>
                      </a:schemeClr>
                    </a:solidFill>
                    <a:ea typeface="黑体" panose="02010609060101010101" pitchFamily="49" charset="-122"/>
                    <a:cs typeface="+mn-ea"/>
                  </a:rPr>
                  <a:t> </a:t>
                </a:r>
                <a14:m>
                  <m:oMath xmlns:m="http://schemas.openxmlformats.org/officeDocument/2006/math">
                    <m:sSub>
                      <m:sSub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sSubPr>
                      <m:e>
                        <m:acc>
                          <m:accPr>
                            <m:chr m:val="̂"/>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accPr>
                          <m:e>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𝑙</m:t>
                            </m:r>
                          </m:e>
                        </m:acc>
                      </m:e>
                      <m:sub>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𝑖</m:t>
                        </m:r>
                      </m:sub>
                    </m:sSub>
                  </m:oMath>
                </a14:m>
                <a:r>
                  <a:rPr lang="zh-CN" altLang="en-US" dirty="0">
                    <a:solidFill>
                      <a:schemeClr val="accent1">
                        <a:lumMod val="75000"/>
                      </a:schemeClr>
                    </a:solidFill>
                    <a:latin typeface="黑体" panose="02010609060101010101" pitchFamily="49" charset="-122"/>
                    <a:ea typeface="黑体" panose="02010609060101010101" pitchFamily="49" charset="-122"/>
                    <a:cs typeface="+mn-ea"/>
                  </a:rPr>
                  <a:t>是它的估计值。</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N</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为积日，即当天日期到当年</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月</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日的天数，可以转化为日期（某月某日）。</a:t>
                </a:r>
              </a:p>
            </p:txBody>
          </p:sp>
        </mc:Choice>
        <mc:Fallback>
          <p:sp>
            <p:nvSpPr>
              <p:cNvPr id="15" name="矩形 14">
                <a:extLst>
                  <a:ext uri="{FF2B5EF4-FFF2-40B4-BE49-F238E27FC236}">
                    <a16:creationId xmlns:a16="http://schemas.microsoft.com/office/drawing/2014/main" id="{E13713AA-AB05-4BEE-8659-6C77644690CA}"/>
                  </a:ext>
                </a:extLst>
              </p:cNvPr>
              <p:cNvSpPr>
                <a:spLocks noRot="1" noChangeAspect="1" noMove="1" noResize="1" noEditPoints="1" noAdjustHandles="1" noChangeArrowheads="1" noChangeShapeType="1" noTextEdit="1"/>
              </p:cNvSpPr>
              <p:nvPr/>
            </p:nvSpPr>
            <p:spPr>
              <a:xfrm>
                <a:off x="2181225" y="1129936"/>
                <a:ext cx="10512846" cy="2534796"/>
              </a:xfrm>
              <a:prstGeom prst="rect">
                <a:avLst/>
              </a:prstGeom>
              <a:blipFill>
                <a:blip r:embed="rId3"/>
                <a:stretch>
                  <a:fillRect l="-522" t="-721" r="-116" b="-2644"/>
                </a:stretch>
              </a:blipFill>
            </p:spPr>
            <p:txBody>
              <a:bodyPr/>
              <a:lstStyle/>
              <a:p>
                <a:r>
                  <a:rPr lang="zh-CN" altLang="en-US">
                    <a:noFill/>
                  </a:rPr>
                  <a:t> </a:t>
                </a:r>
              </a:p>
            </p:txBody>
          </p:sp>
        </mc:Fallback>
      </mc:AlternateContent>
      <p:sp>
        <p:nvSpPr>
          <p:cNvPr id="13" name="Pentagon 33">
            <a:extLst>
              <a:ext uri="{FF2B5EF4-FFF2-40B4-BE49-F238E27FC236}">
                <a16:creationId xmlns:a16="http://schemas.microsoft.com/office/drawing/2014/main" id="{87C9F603-8F6E-44F0-A32F-B8166147A8F7}"/>
              </a:ext>
            </a:extLst>
          </p:cNvPr>
          <p:cNvSpPr/>
          <p:nvPr/>
        </p:nvSpPr>
        <p:spPr>
          <a:xfrm>
            <a:off x="1475286" y="4048374"/>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4" name="矩形 13">
            <a:extLst>
              <a:ext uri="{FF2B5EF4-FFF2-40B4-BE49-F238E27FC236}">
                <a16:creationId xmlns:a16="http://schemas.microsoft.com/office/drawing/2014/main" id="{E6BA8403-53A3-42E4-8644-31490293E5FF}"/>
              </a:ext>
            </a:extLst>
          </p:cNvPr>
          <p:cNvSpPr/>
          <p:nvPr/>
        </p:nvSpPr>
        <p:spPr>
          <a:xfrm>
            <a:off x="2148589" y="4048373"/>
            <a:ext cx="10512846" cy="724109"/>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模型求解：相似地，依然采用先拟合确定直杆地理经度的方法，再利用遗传算法，得出直杆可能的长度𝐼、地理经度𝜑与日期</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N</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p>
        </p:txBody>
      </p:sp>
    </p:spTree>
    <p:extLst>
      <p:ext uri="{BB962C8B-B14F-4D97-AF65-F5344CB8AC3E}">
        <p14:creationId xmlns:p14="http://schemas.microsoft.com/office/powerpoint/2010/main" val="278622409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建立模型：问题三</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Pentagon 33">
            <a:extLst>
              <a:ext uri="{FF2B5EF4-FFF2-40B4-BE49-F238E27FC236}">
                <a16:creationId xmlns:a16="http://schemas.microsoft.com/office/drawing/2014/main" id="{87C9F603-8F6E-44F0-A32F-B8166147A8F7}"/>
              </a:ext>
            </a:extLst>
          </p:cNvPr>
          <p:cNvSpPr/>
          <p:nvPr/>
        </p:nvSpPr>
        <p:spPr>
          <a:xfrm>
            <a:off x="1475286" y="1168054"/>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14" name="矩形 13">
                <a:extLst>
                  <a:ext uri="{FF2B5EF4-FFF2-40B4-BE49-F238E27FC236}">
                    <a16:creationId xmlns:a16="http://schemas.microsoft.com/office/drawing/2014/main" id="{E6BA8403-53A3-42E4-8644-31490293E5FF}"/>
                  </a:ext>
                </a:extLst>
              </p:cNvPr>
              <p:cNvSpPr/>
              <p:nvPr/>
            </p:nvSpPr>
            <p:spPr>
              <a:xfrm>
                <a:off x="2148589" y="1168053"/>
                <a:ext cx="10512846" cy="712952"/>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直杆地理经度</a:t>
                </a:r>
                <a14:m>
                  <m:oMath xmlns:m="http://schemas.openxmlformats.org/officeDocument/2006/math">
                    <m:sSup>
                      <m:sSup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𝜔</m:t>
                        </m:r>
                      </m:e>
                      <m: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sup>
                    </m:sSup>
                  </m:oMath>
                </a14:m>
                <a:r>
                  <a:rPr lang="zh-CN" altLang="en-US" dirty="0">
                    <a:solidFill>
                      <a:schemeClr val="accent1">
                        <a:lumMod val="75000"/>
                      </a:schemeClr>
                    </a:solidFill>
                    <a:latin typeface="黑体" panose="02010609060101010101" pitchFamily="49" charset="-122"/>
                    <a:ea typeface="黑体" panose="02010609060101010101" pitchFamily="49" charset="-122"/>
                    <a:cs typeface="+mn-ea"/>
                  </a:rPr>
                  <a:t>的确定：依据附件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与附件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3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的坐标数据</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𝑦</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𝑧</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，运用与问题</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相同的拟合方法，分别得出附件</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与附件</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的拟合二次函数图像为：</a:t>
                </a:r>
              </a:p>
            </p:txBody>
          </p:sp>
        </mc:Choice>
        <mc:Fallback>
          <p:sp>
            <p:nvSpPr>
              <p:cNvPr id="14" name="矩形 13">
                <a:extLst>
                  <a:ext uri="{FF2B5EF4-FFF2-40B4-BE49-F238E27FC236}">
                    <a16:creationId xmlns:a16="http://schemas.microsoft.com/office/drawing/2014/main" id="{E6BA8403-53A3-42E4-8644-31490293E5FF}"/>
                  </a:ext>
                </a:extLst>
              </p:cNvPr>
              <p:cNvSpPr>
                <a:spLocks noRot="1" noChangeAspect="1" noMove="1" noResize="1" noEditPoints="1" noAdjustHandles="1" noChangeArrowheads="1" noChangeShapeType="1" noTextEdit="1"/>
              </p:cNvSpPr>
              <p:nvPr/>
            </p:nvSpPr>
            <p:spPr>
              <a:xfrm>
                <a:off x="2148589" y="1168053"/>
                <a:ext cx="10512846" cy="712952"/>
              </a:xfrm>
              <a:prstGeom prst="rect">
                <a:avLst/>
              </a:prstGeom>
              <a:blipFill>
                <a:blip r:embed="rId3"/>
                <a:stretch>
                  <a:fillRect l="-464" t="-3419" b="-1282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8AE6D13C-D3F3-4E34-864F-807AABA27AA5}"/>
              </a:ext>
            </a:extLst>
          </p:cNvPr>
          <p:cNvPicPr>
            <a:picLocks noChangeAspect="1"/>
          </p:cNvPicPr>
          <p:nvPr/>
        </p:nvPicPr>
        <p:blipFill>
          <a:blip r:embed="rId4"/>
          <a:stretch>
            <a:fillRect/>
          </a:stretch>
        </p:blipFill>
        <p:spPr>
          <a:xfrm>
            <a:off x="2115952" y="1896972"/>
            <a:ext cx="9881369" cy="3591551"/>
          </a:xfrm>
          <a:prstGeom prst="rect">
            <a:avLst/>
          </a:prstGeom>
        </p:spPr>
      </p:pic>
    </p:spTree>
    <p:extLst>
      <p:ext uri="{BB962C8B-B14F-4D97-AF65-F5344CB8AC3E}">
        <p14:creationId xmlns:p14="http://schemas.microsoft.com/office/powerpoint/2010/main" val="173569873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建立模型：问题三</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Pentagon 33">
            <a:extLst>
              <a:ext uri="{FF2B5EF4-FFF2-40B4-BE49-F238E27FC236}">
                <a16:creationId xmlns:a16="http://schemas.microsoft.com/office/drawing/2014/main" id="{A1B02356-FE92-436E-B031-5C52D3B5E9D9}"/>
              </a:ext>
            </a:extLst>
          </p:cNvPr>
          <p:cNvSpPr/>
          <p:nvPr/>
        </p:nvSpPr>
        <p:spPr>
          <a:xfrm>
            <a:off x="1507922" y="112993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15" name="矩形 14">
                <a:extLst>
                  <a:ext uri="{FF2B5EF4-FFF2-40B4-BE49-F238E27FC236}">
                    <a16:creationId xmlns:a16="http://schemas.microsoft.com/office/drawing/2014/main" id="{E13713AA-AB05-4BEE-8659-6C77644690CA}"/>
                  </a:ext>
                </a:extLst>
              </p:cNvPr>
              <p:cNvSpPr/>
              <p:nvPr/>
            </p:nvSpPr>
            <p:spPr>
              <a:xfrm>
                <a:off x="2181225" y="1129936"/>
                <a:ext cx="10512846" cy="2374946"/>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拟合方程为：</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𝐿</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2</m:t>
                          </m:r>
                        </m:sub>
                      </m:s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=0.002</m:t>
                      </m:r>
                      <m:sSup>
                        <m:sSup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𝑇</m:t>
                          </m:r>
                        </m:e>
                        <m: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2</m:t>
                          </m:r>
                        </m:sup>
                      </m:s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−0.0253</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𝑇</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+1.2725</m:t>
                      </m:r>
                    </m:oMath>
                  </m:oMathPara>
                </a14:m>
                <a:endParaRPr lang="en-US" altLang="zh-CN" b="0" i="1" dirty="0">
                  <a:solidFill>
                    <a:schemeClr val="accent1">
                      <a:lumMod val="75000"/>
                    </a:schemeClr>
                  </a:solidFill>
                  <a:latin typeface="Cambria Math" panose="02040503050406030204" pitchFamily="18" charset="0"/>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𝐿</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3</m:t>
                          </m:r>
                        </m:sub>
                      </m:s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=0.007</m:t>
                      </m:r>
                      <m:sSup>
                        <m:sSup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𝑇</m:t>
                          </m:r>
                        </m:e>
                        <m: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2</m:t>
                          </m:r>
                        </m:sup>
                      </m:s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+0.0108</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𝑇</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+3.5227</m:t>
                      </m:r>
                    </m:oMath>
                  </m:oMathPara>
                </a14:m>
                <a:endParaRPr lang="en-US" altLang="zh-CN" b="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根据上述，附件</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与附件</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直杆影长最短时刻分别是北京时间</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点</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36</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分、北京时间</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点</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48</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分，而当地时间都是正午</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点整，通过计算，可以基本确定附件</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与附件</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直杆所在地的地理经度分别为东经</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79</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度、东经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108</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度。</a:t>
                </a:r>
                <a:endParaRPr lang="en-US" altLang="zh-CN" b="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zh-CN" altLang="en-US"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p:sp>
            <p:nvSpPr>
              <p:cNvPr id="15" name="矩形 14">
                <a:extLst>
                  <a:ext uri="{FF2B5EF4-FFF2-40B4-BE49-F238E27FC236}">
                    <a16:creationId xmlns:a16="http://schemas.microsoft.com/office/drawing/2014/main" id="{E13713AA-AB05-4BEE-8659-6C77644690CA}"/>
                  </a:ext>
                </a:extLst>
              </p:cNvPr>
              <p:cNvSpPr>
                <a:spLocks noRot="1" noChangeAspect="1" noMove="1" noResize="1" noEditPoints="1" noAdjustHandles="1" noChangeArrowheads="1" noChangeShapeType="1" noTextEdit="1"/>
              </p:cNvSpPr>
              <p:nvPr/>
            </p:nvSpPr>
            <p:spPr>
              <a:xfrm>
                <a:off x="2181225" y="1129936"/>
                <a:ext cx="10512846" cy="2374946"/>
              </a:xfrm>
              <a:prstGeom prst="rect">
                <a:avLst/>
              </a:prstGeom>
              <a:blipFill>
                <a:blip r:embed="rId3"/>
                <a:stretch>
                  <a:fillRect l="-522" t="-769" r="-116"/>
                </a:stretch>
              </a:blipFill>
            </p:spPr>
            <p:txBody>
              <a:bodyPr/>
              <a:lstStyle/>
              <a:p>
                <a:r>
                  <a:rPr lang="zh-CN" altLang="en-US">
                    <a:noFill/>
                  </a:rPr>
                  <a:t> </a:t>
                </a:r>
              </a:p>
            </p:txBody>
          </p:sp>
        </mc:Fallback>
      </mc:AlternateContent>
      <p:sp>
        <p:nvSpPr>
          <p:cNvPr id="13" name="Pentagon 33">
            <a:extLst>
              <a:ext uri="{FF2B5EF4-FFF2-40B4-BE49-F238E27FC236}">
                <a16:creationId xmlns:a16="http://schemas.microsoft.com/office/drawing/2014/main" id="{87C9F603-8F6E-44F0-A32F-B8166147A8F7}"/>
              </a:ext>
            </a:extLst>
          </p:cNvPr>
          <p:cNvSpPr/>
          <p:nvPr/>
        </p:nvSpPr>
        <p:spPr>
          <a:xfrm>
            <a:off x="1475286" y="4048374"/>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14" name="矩形 13">
                <a:extLst>
                  <a:ext uri="{FF2B5EF4-FFF2-40B4-BE49-F238E27FC236}">
                    <a16:creationId xmlns:a16="http://schemas.microsoft.com/office/drawing/2014/main" id="{E6BA8403-53A3-42E4-8644-31490293E5FF}"/>
                  </a:ext>
                </a:extLst>
              </p:cNvPr>
              <p:cNvSpPr/>
              <p:nvPr/>
            </p:nvSpPr>
            <p:spPr>
              <a:xfrm>
                <a:off x="2148589" y="4048373"/>
                <a:ext cx="10512846" cy="1056508"/>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直杆地理纬度</a:t>
                </a:r>
                <a14:m>
                  <m:oMath xmlns:m="http://schemas.openxmlformats.org/officeDocument/2006/math">
                    <m:sSup>
                      <m:sSup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𝜙</m:t>
                        </m:r>
                      </m:e>
                      <m: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sup>
                    </m:sSup>
                    <m:r>
                      <a:rPr lang="zh-CN" altLang="en-US" i="1">
                        <a:solidFill>
                          <a:schemeClr val="accent1">
                            <a:lumMod val="75000"/>
                          </a:schemeClr>
                        </a:solidFill>
                        <a:latin typeface="Cambria Math" panose="02040503050406030204" pitchFamily="18" charset="0"/>
                        <a:ea typeface="黑体" panose="02010609060101010101" pitchFamily="49" charset="-122"/>
                        <a:cs typeface="+mn-ea"/>
                      </a:rPr>
                      <m:t>，</m:t>
                    </m:r>
                  </m:oMath>
                </a14:m>
                <a:r>
                  <a:rPr lang="zh-CN" altLang="en-US" dirty="0">
                    <a:solidFill>
                      <a:schemeClr val="accent1">
                        <a:lumMod val="75000"/>
                      </a:schemeClr>
                    </a:solidFill>
                    <a:latin typeface="黑体" panose="02010609060101010101" pitchFamily="49" charset="-122"/>
                    <a:ea typeface="黑体" panose="02010609060101010101" pitchFamily="49" charset="-122"/>
                    <a:cs typeface="+mn-ea"/>
                  </a:rPr>
                  <a:t>杆长</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H</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和日期的确定：本问题的优化模型与问题</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相比，增加了变量日期，所以，将优化模型中遗传算法的初始化步骤中变量的设置变为</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设置</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个变量（直杆长度𝐼、地理纬度𝜑∗与日期</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N</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），确定好变量上下界（</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0&lt;H</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𝜑∗≤</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90°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0&lt;N</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=356</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）；求解得到如下表结果：</a:t>
                </a:r>
              </a:p>
            </p:txBody>
          </p:sp>
        </mc:Choice>
        <mc:Fallback>
          <p:sp>
            <p:nvSpPr>
              <p:cNvPr id="14" name="矩形 13">
                <a:extLst>
                  <a:ext uri="{FF2B5EF4-FFF2-40B4-BE49-F238E27FC236}">
                    <a16:creationId xmlns:a16="http://schemas.microsoft.com/office/drawing/2014/main" id="{E6BA8403-53A3-42E4-8644-31490293E5FF}"/>
                  </a:ext>
                </a:extLst>
              </p:cNvPr>
              <p:cNvSpPr>
                <a:spLocks noRot="1" noChangeAspect="1" noMove="1" noResize="1" noEditPoints="1" noAdjustHandles="1" noChangeArrowheads="1" noChangeShapeType="1" noTextEdit="1"/>
              </p:cNvSpPr>
              <p:nvPr/>
            </p:nvSpPr>
            <p:spPr>
              <a:xfrm>
                <a:off x="2148589" y="4048373"/>
                <a:ext cx="10512846" cy="1056508"/>
              </a:xfrm>
              <a:prstGeom prst="rect">
                <a:avLst/>
              </a:prstGeom>
              <a:blipFill>
                <a:blip r:embed="rId4"/>
                <a:stretch>
                  <a:fillRect l="-464" t="-1734" r="-290" b="-86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2291549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建立模型：问题三</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Pentagon 33">
            <a:extLst>
              <a:ext uri="{FF2B5EF4-FFF2-40B4-BE49-F238E27FC236}">
                <a16:creationId xmlns:a16="http://schemas.microsoft.com/office/drawing/2014/main" id="{A1B02356-FE92-436E-B031-5C52D3B5E9D9}"/>
              </a:ext>
            </a:extLst>
          </p:cNvPr>
          <p:cNvSpPr/>
          <p:nvPr/>
        </p:nvSpPr>
        <p:spPr>
          <a:xfrm>
            <a:off x="1507922" y="112993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pic>
        <p:nvPicPr>
          <p:cNvPr id="2" name="图片 1">
            <a:extLst>
              <a:ext uri="{FF2B5EF4-FFF2-40B4-BE49-F238E27FC236}">
                <a16:creationId xmlns:a16="http://schemas.microsoft.com/office/drawing/2014/main" id="{7D348D9D-D571-4362-A360-7029C2812F20}"/>
              </a:ext>
            </a:extLst>
          </p:cNvPr>
          <p:cNvPicPr>
            <a:picLocks noChangeAspect="1"/>
          </p:cNvPicPr>
          <p:nvPr/>
        </p:nvPicPr>
        <p:blipFill rotWithShape="1">
          <a:blip r:embed="rId3"/>
          <a:srcRect b="84743"/>
          <a:stretch/>
        </p:blipFill>
        <p:spPr>
          <a:xfrm>
            <a:off x="6004572" y="1139237"/>
            <a:ext cx="4961307" cy="1175779"/>
          </a:xfrm>
          <a:prstGeom prst="rect">
            <a:avLst/>
          </a:prstGeom>
        </p:spPr>
      </p:pic>
      <p:pic>
        <p:nvPicPr>
          <p:cNvPr id="16" name="图片 15">
            <a:extLst>
              <a:ext uri="{FF2B5EF4-FFF2-40B4-BE49-F238E27FC236}">
                <a16:creationId xmlns:a16="http://schemas.microsoft.com/office/drawing/2014/main" id="{A7D0260F-9C6D-47F0-B7C3-5EA32DD94484}"/>
              </a:ext>
            </a:extLst>
          </p:cNvPr>
          <p:cNvPicPr>
            <a:picLocks noChangeAspect="1"/>
          </p:cNvPicPr>
          <p:nvPr/>
        </p:nvPicPr>
        <p:blipFill rotWithShape="1">
          <a:blip r:embed="rId3"/>
          <a:srcRect t="38667"/>
          <a:stretch/>
        </p:blipFill>
        <p:spPr>
          <a:xfrm>
            <a:off x="6004573" y="2201892"/>
            <a:ext cx="4961306" cy="4726801"/>
          </a:xfrm>
          <a:prstGeom prst="rect">
            <a:avLst/>
          </a:prstGeom>
        </p:spPr>
      </p:pic>
      <p:sp>
        <p:nvSpPr>
          <p:cNvPr id="18" name="矩形 17">
            <a:extLst>
              <a:ext uri="{FF2B5EF4-FFF2-40B4-BE49-F238E27FC236}">
                <a16:creationId xmlns:a16="http://schemas.microsoft.com/office/drawing/2014/main" id="{949DFB4F-40FB-460D-972B-91DDF8C88775}"/>
              </a:ext>
            </a:extLst>
          </p:cNvPr>
          <p:cNvSpPr/>
          <p:nvPr/>
        </p:nvSpPr>
        <p:spPr>
          <a:xfrm>
            <a:off x="2181225" y="1129936"/>
            <a:ext cx="10512846" cy="380553"/>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附件二结果</a:t>
            </a:r>
          </a:p>
        </p:txBody>
      </p:sp>
      <p:sp>
        <p:nvSpPr>
          <p:cNvPr id="19" name="矩形 18">
            <a:extLst>
              <a:ext uri="{FF2B5EF4-FFF2-40B4-BE49-F238E27FC236}">
                <a16:creationId xmlns:a16="http://schemas.microsoft.com/office/drawing/2014/main" id="{13C2256E-B666-4BD4-BB22-D9B04B7AECC2}"/>
              </a:ext>
            </a:extLst>
          </p:cNvPr>
          <p:cNvSpPr/>
          <p:nvPr/>
        </p:nvSpPr>
        <p:spPr>
          <a:xfrm>
            <a:off x="2148588" y="1465367"/>
            <a:ext cx="3823347" cy="2374946"/>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从表中可以看到，将遗传算法运行</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次求出的</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组解，附件</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的直杆地点大部分位于印度南部，日期主要分布在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3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月份。所以基本可以确定，最可能的地点是东经</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79</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度、北纬</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9</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度，而最有可能的日期在</a:t>
            </a:r>
          </a:p>
          <a:p>
            <a:pPr defTabSz="963930">
              <a:lnSpc>
                <a:spcPct val="120000"/>
              </a:lnSpc>
            </a:pP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2-3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月份之间。</a:t>
            </a:r>
          </a:p>
        </p:txBody>
      </p:sp>
    </p:spTree>
    <p:extLst>
      <p:ext uri="{BB962C8B-B14F-4D97-AF65-F5344CB8AC3E}">
        <p14:creationId xmlns:p14="http://schemas.microsoft.com/office/powerpoint/2010/main" val="362060679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建立模型：问题三</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Pentagon 33">
            <a:extLst>
              <a:ext uri="{FF2B5EF4-FFF2-40B4-BE49-F238E27FC236}">
                <a16:creationId xmlns:a16="http://schemas.microsoft.com/office/drawing/2014/main" id="{A1B02356-FE92-436E-B031-5C52D3B5E9D9}"/>
              </a:ext>
            </a:extLst>
          </p:cNvPr>
          <p:cNvSpPr/>
          <p:nvPr/>
        </p:nvSpPr>
        <p:spPr>
          <a:xfrm>
            <a:off x="1507922" y="112993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3" name="矩形 12">
            <a:extLst>
              <a:ext uri="{FF2B5EF4-FFF2-40B4-BE49-F238E27FC236}">
                <a16:creationId xmlns:a16="http://schemas.microsoft.com/office/drawing/2014/main" id="{C94ED3E8-9B0A-43B4-8953-8CF08A958DA6}"/>
              </a:ext>
            </a:extLst>
          </p:cNvPr>
          <p:cNvSpPr/>
          <p:nvPr/>
        </p:nvSpPr>
        <p:spPr>
          <a:xfrm>
            <a:off x="2181225" y="1168053"/>
            <a:ext cx="5328270" cy="1377749"/>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附件三结果</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多次利用遗传算法运行出来的结果中，也可以推断出附件</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直杆可能的地点主要分布在越南东南部及其附近海域，日期主要分布在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8</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9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月份。</a:t>
            </a:r>
          </a:p>
        </p:txBody>
      </p:sp>
      <p:pic>
        <p:nvPicPr>
          <p:cNvPr id="3" name="图片 2">
            <a:extLst>
              <a:ext uri="{FF2B5EF4-FFF2-40B4-BE49-F238E27FC236}">
                <a16:creationId xmlns:a16="http://schemas.microsoft.com/office/drawing/2014/main" id="{931E604C-8A99-4744-965B-41062C8EABD0}"/>
              </a:ext>
            </a:extLst>
          </p:cNvPr>
          <p:cNvPicPr>
            <a:picLocks noChangeAspect="1"/>
          </p:cNvPicPr>
          <p:nvPr/>
        </p:nvPicPr>
        <p:blipFill rotWithShape="1">
          <a:blip r:embed="rId3"/>
          <a:srcRect l="-1" r="-1420" b="74827"/>
          <a:stretch/>
        </p:blipFill>
        <p:spPr>
          <a:xfrm>
            <a:off x="7557341" y="314177"/>
            <a:ext cx="5136730" cy="2032399"/>
          </a:xfrm>
          <a:prstGeom prst="rect">
            <a:avLst/>
          </a:prstGeom>
        </p:spPr>
      </p:pic>
      <p:pic>
        <p:nvPicPr>
          <p:cNvPr id="14" name="图片 13">
            <a:extLst>
              <a:ext uri="{FF2B5EF4-FFF2-40B4-BE49-F238E27FC236}">
                <a16:creationId xmlns:a16="http://schemas.microsoft.com/office/drawing/2014/main" id="{F6769573-2280-45D7-AF27-7537BAC1F892}"/>
              </a:ext>
            </a:extLst>
          </p:cNvPr>
          <p:cNvPicPr>
            <a:picLocks noChangeAspect="1"/>
          </p:cNvPicPr>
          <p:nvPr/>
        </p:nvPicPr>
        <p:blipFill rotWithShape="1">
          <a:blip r:embed="rId3"/>
          <a:srcRect l="-1420" t="48784" r="-1"/>
          <a:stretch/>
        </p:blipFill>
        <p:spPr>
          <a:xfrm>
            <a:off x="7509495" y="2298596"/>
            <a:ext cx="5150783" cy="4146379"/>
          </a:xfrm>
          <a:prstGeom prst="rect">
            <a:avLst/>
          </a:prstGeom>
        </p:spPr>
      </p:pic>
    </p:spTree>
    <p:extLst>
      <p:ext uri="{BB962C8B-B14F-4D97-AF65-F5344CB8AC3E}">
        <p14:creationId xmlns:p14="http://schemas.microsoft.com/office/powerpoint/2010/main" val="228405496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03</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765079" y="3832566"/>
            <a:ext cx="8790576" cy="830997"/>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6000" kern="0" dirty="0">
                <a:solidFill>
                  <a:schemeClr val="bg1"/>
                </a:solidFill>
                <a:latin typeface="黑体" panose="02010609060101010101" pitchFamily="49" charset="-122"/>
                <a:ea typeface="黑体" panose="02010609060101010101" pitchFamily="49" charset="-122"/>
                <a:sym typeface="Arial" panose="020B0604020202020204" pitchFamily="34" charset="0"/>
              </a:rPr>
              <a:t>模型评价</a:t>
            </a:r>
            <a:endParaRPr lang="zh-CN" altLang="en-US" sz="9600" kern="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Tree>
    <p:custDataLst>
      <p:tags r:id="rId1"/>
    </p:custDataLst>
    <p:extLst>
      <p:ext uri="{BB962C8B-B14F-4D97-AF65-F5344CB8AC3E}">
        <p14:creationId xmlns:p14="http://schemas.microsoft.com/office/powerpoint/2010/main" val="269387624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模型评价：优点</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206134" y="1186865"/>
            <a:ext cx="10153128" cy="1377749"/>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本文建立的模型简单易懂、计算简便，同时与实际情况也没有产生很大的差距，对实际情况具有一定的指导意义。</a:t>
            </a: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求解模型使用了模拟退火算法，具有质量高，初值鲁棒性强，简单、通用、易实现等优点。</a:t>
            </a:r>
          </a:p>
        </p:txBody>
      </p:sp>
      <p:sp>
        <p:nvSpPr>
          <p:cNvPr id="11" name="Pentagon 33">
            <a:extLst>
              <a:ext uri="{FF2B5EF4-FFF2-40B4-BE49-F238E27FC236}">
                <a16:creationId xmlns:a16="http://schemas.microsoft.com/office/drawing/2014/main" id="{353B51F3-0F95-4ED7-B786-E82A25BB76C1}"/>
              </a:ext>
            </a:extLst>
          </p:cNvPr>
          <p:cNvSpPr/>
          <p:nvPr/>
        </p:nvSpPr>
        <p:spPr>
          <a:xfrm>
            <a:off x="1532830" y="2180632"/>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Tree>
    <p:extLst>
      <p:ext uri="{BB962C8B-B14F-4D97-AF65-F5344CB8AC3E}">
        <p14:creationId xmlns:p14="http://schemas.microsoft.com/office/powerpoint/2010/main" val="410488124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模型评价：缺点</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206134" y="1186865"/>
            <a:ext cx="10153128" cy="3039743"/>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为了使计算结果不出现太大偏差同时使计算简便，本文假设了太阳光为平行光，所以结果事实上是一个理论值，比实测数据要偏大。实际中由于大气层中存在水蒸气、二氧化碳和尘埃，其密度与外太空的真空并不相同，因此当太阳光从外太空的真空传入大气层时，必将发生偏折。故计算太阳高度角会存在一定误差。</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zh-CN" altLang="en-US"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遗传算法其自身存在不足</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如局部搜索能力差、存在未成熟收敛和随机游走等</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导致算法的收敛性能差</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需要很长时间才能找到最优解等问题。模拟退火算法自身也具有一些不足，由于要求较高的初始温度、较慢的降温速率、较低的终止温度，以及各温度下足够多次的抽样，因此优化过程较长。</a:t>
            </a:r>
          </a:p>
        </p:txBody>
      </p:sp>
      <p:sp>
        <p:nvSpPr>
          <p:cNvPr id="11" name="Pentagon 33">
            <a:extLst>
              <a:ext uri="{FF2B5EF4-FFF2-40B4-BE49-F238E27FC236}">
                <a16:creationId xmlns:a16="http://schemas.microsoft.com/office/drawing/2014/main" id="{353B51F3-0F95-4ED7-B786-E82A25BB76C1}"/>
              </a:ext>
            </a:extLst>
          </p:cNvPr>
          <p:cNvSpPr/>
          <p:nvPr/>
        </p:nvSpPr>
        <p:spPr>
          <a:xfrm>
            <a:off x="1565467" y="3213361"/>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Tree>
    <p:extLst>
      <p:ext uri="{BB962C8B-B14F-4D97-AF65-F5344CB8AC3E}">
        <p14:creationId xmlns:p14="http://schemas.microsoft.com/office/powerpoint/2010/main" val="300006275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模型评价：改进</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206134" y="1186864"/>
            <a:ext cx="6744191" cy="1377749"/>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问题</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建立影子长度变化模型时，空气折射率理应是一个需要考虑的因素。每个问题只用了一种模型求解，没有进行对照分析，所以本文可以多建立</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个优化模型进行比对分析，使结果更有说服力。</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Tree>
    <p:extLst>
      <p:ext uri="{BB962C8B-B14F-4D97-AF65-F5344CB8AC3E}">
        <p14:creationId xmlns:p14="http://schemas.microsoft.com/office/powerpoint/2010/main" val="139270110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04</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765079" y="3832566"/>
            <a:ext cx="8790576" cy="830997"/>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6000" kern="0" dirty="0">
                <a:solidFill>
                  <a:schemeClr val="bg1"/>
                </a:solidFill>
                <a:latin typeface="黑体" panose="02010609060101010101" pitchFamily="49" charset="-122"/>
                <a:ea typeface="黑体" panose="02010609060101010101" pitchFamily="49" charset="-122"/>
                <a:sym typeface="Arial" panose="020B0604020202020204" pitchFamily="34" charset="0"/>
              </a:rPr>
              <a:t>小结</a:t>
            </a:r>
            <a:endParaRPr lang="zh-CN" altLang="en-US" sz="9600" kern="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Tree>
    <p:custDataLst>
      <p:tags r:id="rId1"/>
    </p:custDataLst>
    <p:extLst>
      <p:ext uri="{BB962C8B-B14F-4D97-AF65-F5344CB8AC3E}">
        <p14:creationId xmlns:p14="http://schemas.microsoft.com/office/powerpoint/2010/main" val="338086533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p:nvPr/>
        </p:nvSpPr>
        <p:spPr>
          <a:xfrm>
            <a:off x="1892871" y="808013"/>
            <a:ext cx="3172335" cy="698478"/>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4500" b="1" dirty="0">
                <a:solidFill>
                  <a:schemeClr val="accent1">
                    <a:lumMod val="75000"/>
                  </a:schemeClr>
                </a:solidFill>
                <a:latin typeface="黑体" panose="02010609060101010101" pitchFamily="49" charset="-122"/>
                <a:ea typeface="黑体" panose="02010609060101010101" pitchFamily="49" charset="-122"/>
                <a:cs typeface="+mn-ea"/>
                <a:sym typeface="+mn-lt"/>
              </a:rPr>
              <a:t>目录</a:t>
            </a:r>
            <a:endParaRPr lang="en-GB" sz="2530" b="1"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grpSp>
        <p:nvGrpSpPr>
          <p:cNvPr id="9" name="组合 8"/>
          <p:cNvGrpSpPr/>
          <p:nvPr/>
        </p:nvGrpSpPr>
        <p:grpSpPr>
          <a:xfrm>
            <a:off x="2017962" y="1672109"/>
            <a:ext cx="1257328" cy="698118"/>
            <a:chOff x="2215144" y="927951"/>
            <a:chExt cx="1244730" cy="910317"/>
          </a:xfrm>
        </p:grpSpPr>
        <p:sp>
          <p:nvSpPr>
            <p:cNvPr id="10" name="平行四边形 9"/>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11" name="文本框 9"/>
            <p:cNvSpPr txBox="1"/>
            <p:nvPr/>
          </p:nvSpPr>
          <p:spPr>
            <a:xfrm>
              <a:off x="2393075" y="927951"/>
              <a:ext cx="1066799" cy="910317"/>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01</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12" name="组合 11"/>
          <p:cNvGrpSpPr/>
          <p:nvPr/>
        </p:nvGrpSpPr>
        <p:grpSpPr>
          <a:xfrm>
            <a:off x="2017962" y="2627647"/>
            <a:ext cx="1257328" cy="708853"/>
            <a:chOff x="2215144" y="1952311"/>
            <a:chExt cx="1244730" cy="924318"/>
          </a:xfrm>
        </p:grpSpPr>
        <p:sp>
          <p:nvSpPr>
            <p:cNvPr id="13" name="平行四边形 12"/>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黑体" panose="02010609060101010101" pitchFamily="49" charset="-122"/>
                <a:ea typeface="黑体" panose="02010609060101010101" pitchFamily="49" charset="-122"/>
                <a:cs typeface="+mn-ea"/>
                <a:sym typeface="+mn-lt"/>
              </a:endParaRPr>
            </a:p>
          </p:txBody>
        </p:sp>
        <p:sp>
          <p:nvSpPr>
            <p:cNvPr id="14" name="文本框 10"/>
            <p:cNvSpPr txBox="1"/>
            <p:nvPr/>
          </p:nvSpPr>
          <p:spPr>
            <a:xfrm>
              <a:off x="2393075" y="1952311"/>
              <a:ext cx="1066799" cy="910319"/>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02</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15" name="组合 14"/>
          <p:cNvGrpSpPr/>
          <p:nvPr/>
        </p:nvGrpSpPr>
        <p:grpSpPr>
          <a:xfrm>
            <a:off x="2017962" y="3614444"/>
            <a:ext cx="1257328" cy="698118"/>
            <a:chOff x="2215144" y="3018135"/>
            <a:chExt cx="1244730" cy="910318"/>
          </a:xfrm>
        </p:grpSpPr>
        <p:sp>
          <p:nvSpPr>
            <p:cNvPr id="16" name="平行四边形 15"/>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黑体" panose="02010609060101010101" pitchFamily="49" charset="-122"/>
                <a:ea typeface="黑体" panose="02010609060101010101" pitchFamily="49" charset="-122"/>
                <a:cs typeface="+mn-ea"/>
                <a:sym typeface="+mn-lt"/>
              </a:endParaRPr>
            </a:p>
          </p:txBody>
        </p:sp>
        <p:sp>
          <p:nvSpPr>
            <p:cNvPr id="17" name="文本框 11"/>
            <p:cNvSpPr txBox="1"/>
            <p:nvPr/>
          </p:nvSpPr>
          <p:spPr>
            <a:xfrm>
              <a:off x="2393075" y="3018135"/>
              <a:ext cx="1066799" cy="910318"/>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03</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21" name="组合 20"/>
          <p:cNvGrpSpPr/>
          <p:nvPr/>
        </p:nvGrpSpPr>
        <p:grpSpPr>
          <a:xfrm>
            <a:off x="2972991" y="1690824"/>
            <a:ext cx="5423290" cy="646324"/>
            <a:chOff x="4315150" y="953426"/>
            <a:chExt cx="3857250" cy="540057"/>
          </a:xfrm>
        </p:grpSpPr>
        <p:sp>
          <p:nvSpPr>
            <p:cNvPr id="22" name="矩形 21"/>
            <p:cNvSpPr/>
            <p:nvPr/>
          </p:nvSpPr>
          <p:spPr>
            <a:xfrm>
              <a:off x="4830202" y="992260"/>
              <a:ext cx="2827147"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sym typeface="+mn-lt"/>
                </a:rPr>
                <a:t>问题分析</a:t>
              </a:r>
              <a:endParaRPr lang="en-GB" altLang="zh-CN"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23" name="平行四边形 22"/>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grpSp>
        <p:nvGrpSpPr>
          <p:cNvPr id="24" name="组合 23"/>
          <p:cNvGrpSpPr/>
          <p:nvPr/>
        </p:nvGrpSpPr>
        <p:grpSpPr>
          <a:xfrm>
            <a:off x="2972991" y="2666802"/>
            <a:ext cx="5423290" cy="646324"/>
            <a:chOff x="4315150" y="1647579"/>
            <a:chExt cx="3857250" cy="540057"/>
          </a:xfrm>
        </p:grpSpPr>
        <p:sp>
          <p:nvSpPr>
            <p:cNvPr id="25" name="矩形 24"/>
            <p:cNvSpPr/>
            <p:nvPr/>
          </p:nvSpPr>
          <p:spPr>
            <a:xfrm>
              <a:off x="4841196" y="1699090"/>
              <a:ext cx="2827147"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2"/>
                  </a:solidFill>
                  <a:latin typeface="黑体" panose="02010609060101010101" pitchFamily="49" charset="-122"/>
                  <a:ea typeface="黑体" panose="02010609060101010101" pitchFamily="49" charset="-122"/>
                  <a:cs typeface="+mn-ea"/>
                  <a:sym typeface="+mn-lt"/>
                </a:rPr>
                <a:t>建立模型</a:t>
              </a:r>
              <a:endParaRPr lang="en-GB" altLang="zh-CN" dirty="0">
                <a:solidFill>
                  <a:schemeClr val="accent2"/>
                </a:solidFill>
                <a:latin typeface="黑体" panose="02010609060101010101" pitchFamily="49" charset="-122"/>
                <a:ea typeface="黑体" panose="02010609060101010101" pitchFamily="49" charset="-122"/>
                <a:cs typeface="+mn-ea"/>
                <a:sym typeface="+mn-lt"/>
              </a:endParaRPr>
            </a:p>
          </p:txBody>
        </p:sp>
        <p:sp>
          <p:nvSpPr>
            <p:cNvPr id="26" name="平行四边形 25"/>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grpSp>
        <p:nvGrpSpPr>
          <p:cNvPr id="27" name="组合 26"/>
          <p:cNvGrpSpPr/>
          <p:nvPr/>
        </p:nvGrpSpPr>
        <p:grpSpPr>
          <a:xfrm>
            <a:off x="2972991" y="3642780"/>
            <a:ext cx="5423290" cy="646324"/>
            <a:chOff x="4315150" y="2341731"/>
            <a:chExt cx="3857250" cy="540057"/>
          </a:xfrm>
        </p:grpSpPr>
        <p:sp>
          <p:nvSpPr>
            <p:cNvPr id="28" name="矩形 27"/>
            <p:cNvSpPr/>
            <p:nvPr/>
          </p:nvSpPr>
          <p:spPr>
            <a:xfrm>
              <a:off x="4841197" y="2390509"/>
              <a:ext cx="2827146"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sym typeface="+mn-lt"/>
                </a:rPr>
                <a:t>模型评价</a:t>
              </a:r>
              <a:endParaRPr lang="en-GB" altLang="zh-CN"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29" name="平行四边形 28"/>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sp>
        <p:nvSpPr>
          <p:cNvPr id="33" name="矩形 32">
            <a:extLst>
              <a:ext uri="{FF2B5EF4-FFF2-40B4-BE49-F238E27FC236}">
                <a16:creationId xmlns:a16="http://schemas.microsoft.com/office/drawing/2014/main" id="{89FFD593-B2C0-8B4B-8A2F-636A6A779334}"/>
              </a:ext>
            </a:extLst>
          </p:cNvPr>
          <p:cNvSpPr/>
          <p:nvPr/>
        </p:nvSpPr>
        <p:spPr>
          <a:xfrm>
            <a:off x="2602978" y="939021"/>
            <a:ext cx="176010" cy="5258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34" name="矩形 33">
            <a:extLst>
              <a:ext uri="{FF2B5EF4-FFF2-40B4-BE49-F238E27FC236}">
                <a16:creationId xmlns:a16="http://schemas.microsoft.com/office/drawing/2014/main" id="{DA9B46C7-8E35-934B-B0DD-DC5622D50492}"/>
              </a:ext>
            </a:extLst>
          </p:cNvPr>
          <p:cNvSpPr/>
          <p:nvPr/>
        </p:nvSpPr>
        <p:spPr>
          <a:xfrm>
            <a:off x="2126550" y="939021"/>
            <a:ext cx="414394" cy="5258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nvGrpSpPr>
          <p:cNvPr id="30" name="组合 29"/>
          <p:cNvGrpSpPr/>
          <p:nvPr/>
        </p:nvGrpSpPr>
        <p:grpSpPr>
          <a:xfrm>
            <a:off x="1995272" y="4562087"/>
            <a:ext cx="1257328" cy="708853"/>
            <a:chOff x="2215144" y="1952311"/>
            <a:chExt cx="1244730" cy="924318"/>
          </a:xfrm>
        </p:grpSpPr>
        <p:sp>
          <p:nvSpPr>
            <p:cNvPr id="31" name="平行四边形 30"/>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黑体" panose="02010609060101010101" pitchFamily="49" charset="-122"/>
                <a:ea typeface="黑体" panose="02010609060101010101" pitchFamily="49" charset="-122"/>
                <a:cs typeface="+mn-ea"/>
                <a:sym typeface="+mn-lt"/>
              </a:endParaRPr>
            </a:p>
          </p:txBody>
        </p:sp>
        <p:sp>
          <p:nvSpPr>
            <p:cNvPr id="32" name="文本框 10"/>
            <p:cNvSpPr txBox="1"/>
            <p:nvPr/>
          </p:nvSpPr>
          <p:spPr>
            <a:xfrm>
              <a:off x="2393075" y="1952311"/>
              <a:ext cx="1066799" cy="910319"/>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04</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38" name="组合 37"/>
          <p:cNvGrpSpPr/>
          <p:nvPr/>
        </p:nvGrpSpPr>
        <p:grpSpPr>
          <a:xfrm>
            <a:off x="2950301" y="4601242"/>
            <a:ext cx="5423290" cy="646324"/>
            <a:chOff x="4315150" y="1647579"/>
            <a:chExt cx="3857250" cy="540057"/>
          </a:xfrm>
        </p:grpSpPr>
        <p:sp>
          <p:nvSpPr>
            <p:cNvPr id="39" name="矩形 38"/>
            <p:cNvSpPr/>
            <p:nvPr/>
          </p:nvSpPr>
          <p:spPr>
            <a:xfrm>
              <a:off x="4841196" y="1699090"/>
              <a:ext cx="2827147"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4"/>
                  </a:solidFill>
                  <a:latin typeface="黑体" panose="02010609060101010101" pitchFamily="49" charset="-122"/>
                  <a:ea typeface="黑体" panose="02010609060101010101" pitchFamily="49" charset="-122"/>
                  <a:cs typeface="+mn-ea"/>
                  <a:sym typeface="+mn-lt"/>
                </a:rPr>
                <a:t>小结</a:t>
              </a:r>
              <a:endParaRPr lang="en-GB" altLang="zh-CN" dirty="0">
                <a:solidFill>
                  <a:schemeClr val="accent4"/>
                </a:solidFill>
                <a:latin typeface="黑体" panose="02010609060101010101" pitchFamily="49" charset="-122"/>
                <a:ea typeface="黑体" panose="02010609060101010101" pitchFamily="49" charset="-122"/>
                <a:cs typeface="+mn-ea"/>
                <a:sym typeface="+mn-lt"/>
              </a:endParaRPr>
            </a:p>
          </p:txBody>
        </p:sp>
        <p:sp>
          <p:nvSpPr>
            <p:cNvPr id="40" name="平行四边形 39"/>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spTree>
    <p:extLst>
      <p:ext uri="{BB962C8B-B14F-4D97-AF65-F5344CB8AC3E}">
        <p14:creationId xmlns:p14="http://schemas.microsoft.com/office/powerpoint/2010/main" val="324657896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nut 44">
            <a:extLst>
              <a:ext uri="{FF2B5EF4-FFF2-40B4-BE49-F238E27FC236}">
                <a16:creationId xmlns:a16="http://schemas.microsoft.com/office/drawing/2014/main" id="{FFAEADBD-77DF-471D-BDDE-D68AB8809788}"/>
              </a:ext>
            </a:extLst>
          </p:cNvPr>
          <p:cNvSpPr/>
          <p:nvPr/>
        </p:nvSpPr>
        <p:spPr>
          <a:xfrm>
            <a:off x="2180903" y="1922016"/>
            <a:ext cx="724494" cy="724494"/>
          </a:xfrm>
          <a:prstGeom prst="donut">
            <a:avLst>
              <a:gd name="adj" fmla="val 680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Donut 51">
            <a:extLst>
              <a:ext uri="{FF2B5EF4-FFF2-40B4-BE49-F238E27FC236}">
                <a16:creationId xmlns:a16="http://schemas.microsoft.com/office/drawing/2014/main" id="{7F10B7CE-DF2A-401B-A70D-71EF2E0596B6}"/>
              </a:ext>
            </a:extLst>
          </p:cNvPr>
          <p:cNvSpPr/>
          <p:nvPr/>
        </p:nvSpPr>
        <p:spPr>
          <a:xfrm>
            <a:off x="2180903" y="2977330"/>
            <a:ext cx="724494" cy="724494"/>
          </a:xfrm>
          <a:prstGeom prst="donut">
            <a:avLst>
              <a:gd name="adj" fmla="val 680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TextBox 53">
            <a:extLst>
              <a:ext uri="{FF2B5EF4-FFF2-40B4-BE49-F238E27FC236}">
                <a16:creationId xmlns:a16="http://schemas.microsoft.com/office/drawing/2014/main" id="{C5048B4E-6E7E-4682-9E34-32C62E6C1F18}"/>
              </a:ext>
            </a:extLst>
          </p:cNvPr>
          <p:cNvSpPr txBox="1"/>
          <p:nvPr/>
        </p:nvSpPr>
        <p:spPr>
          <a:xfrm>
            <a:off x="4053111" y="2117568"/>
            <a:ext cx="4190579" cy="412613"/>
          </a:xfrm>
          <a:prstGeom prst="rect">
            <a:avLst/>
          </a:prstGeom>
          <a:noFill/>
        </p:spPr>
        <p:txBody>
          <a:bodyPr wrap="square" rtlCol="0">
            <a:spAutoFit/>
          </a:bodyPr>
          <a:lstStyle/>
          <a:p>
            <a:pPr algn="just">
              <a:lnSpc>
                <a:spcPct val="120000"/>
              </a:lnSpc>
            </a:pPr>
            <a:r>
              <a:rPr lang="zh-CN" altLang="en-US"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问题分析：确定参数、建立模型</a:t>
            </a:r>
            <a:endParaRPr lang="en-GB"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3" name="TextBox 55">
            <a:extLst>
              <a:ext uri="{FF2B5EF4-FFF2-40B4-BE49-F238E27FC236}">
                <a16:creationId xmlns:a16="http://schemas.microsoft.com/office/drawing/2014/main" id="{48C51C1A-18A7-4220-8FBD-62F6C341E31E}"/>
              </a:ext>
            </a:extLst>
          </p:cNvPr>
          <p:cNvSpPr txBox="1"/>
          <p:nvPr/>
        </p:nvSpPr>
        <p:spPr>
          <a:xfrm>
            <a:off x="4106625" y="3224778"/>
            <a:ext cx="4122950" cy="427504"/>
          </a:xfrm>
          <a:prstGeom prst="rect">
            <a:avLst/>
          </a:prstGeom>
          <a:noFill/>
        </p:spPr>
        <p:txBody>
          <a:bodyPr wrap="square" rtlCol="0">
            <a:spAutoFit/>
          </a:bodyPr>
          <a:lstStyle/>
          <a:p>
            <a:pPr algn="just">
              <a:lnSpc>
                <a:spcPct val="120000"/>
              </a:lnSpc>
            </a:pPr>
            <a:r>
              <a:rPr lang="zh-CN" altLang="en-US"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模型求解：遗传算法</a:t>
            </a:r>
            <a:endParaRPr lang="en-GB"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4" name="TextBox 57">
            <a:extLst>
              <a:ext uri="{FF2B5EF4-FFF2-40B4-BE49-F238E27FC236}">
                <a16:creationId xmlns:a16="http://schemas.microsoft.com/office/drawing/2014/main" id="{464D3D1E-4791-440E-9936-05DC7270C860}"/>
              </a:ext>
            </a:extLst>
          </p:cNvPr>
          <p:cNvSpPr txBox="1"/>
          <p:nvPr/>
        </p:nvSpPr>
        <p:spPr>
          <a:xfrm>
            <a:off x="4041751" y="4171173"/>
            <a:ext cx="3539752" cy="412613"/>
          </a:xfrm>
          <a:prstGeom prst="rect">
            <a:avLst/>
          </a:prstGeom>
          <a:noFill/>
        </p:spPr>
        <p:txBody>
          <a:bodyPr wrap="none" rtlCol="0">
            <a:spAutoFit/>
          </a:bodyPr>
          <a:lstStyle/>
          <a:p>
            <a:pPr algn="just">
              <a:lnSpc>
                <a:spcPct val="120000"/>
              </a:lnSpc>
            </a:pPr>
            <a:r>
              <a:rPr lang="zh-CN" altLang="en-US"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模型评价：优点、缺点、改进</a:t>
            </a:r>
            <a:endParaRPr lang="en-GB"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5" name="Freeform 45"/>
          <p:cNvSpPr>
            <a:spLocks noEditPoints="1"/>
          </p:cNvSpPr>
          <p:nvPr/>
        </p:nvSpPr>
        <p:spPr bwMode="auto">
          <a:xfrm>
            <a:off x="2324512" y="2065625"/>
            <a:ext cx="437275" cy="43727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vert="horz" wrap="square" lIns="128580" tIns="64290" rIns="128580" bIns="64290" numCol="1" anchor="t" anchorCtr="0" compatLnSpc="1"/>
          <a:lstStyle/>
          <a:p>
            <a:pPr>
              <a:lnSpc>
                <a:spcPct val="120000"/>
              </a:lnSpc>
            </a:pPr>
            <a:endParaRPr lang="en-US"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6" name="Freeform 45"/>
          <p:cNvSpPr>
            <a:spLocks noEditPoints="1"/>
          </p:cNvSpPr>
          <p:nvPr/>
        </p:nvSpPr>
        <p:spPr bwMode="auto">
          <a:xfrm>
            <a:off x="2324512" y="3120939"/>
            <a:ext cx="437275" cy="43727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ln>
        </p:spPr>
        <p:txBody>
          <a:bodyPr vert="horz" wrap="square" lIns="128580" tIns="64290" rIns="128580" bIns="64290" numCol="1" anchor="t" anchorCtr="0" compatLnSpc="1"/>
          <a:lstStyle/>
          <a:p>
            <a:pPr>
              <a:lnSpc>
                <a:spcPct val="120000"/>
              </a:lnSpc>
            </a:pPr>
            <a:endParaRPr lang="en-US"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7" name="Donut 44">
            <a:extLst>
              <a:ext uri="{FF2B5EF4-FFF2-40B4-BE49-F238E27FC236}">
                <a16:creationId xmlns:a16="http://schemas.microsoft.com/office/drawing/2014/main" id="{FFAEADBD-77DF-471D-BDDE-D68AB8809788}"/>
              </a:ext>
            </a:extLst>
          </p:cNvPr>
          <p:cNvSpPr/>
          <p:nvPr/>
        </p:nvSpPr>
        <p:spPr>
          <a:xfrm>
            <a:off x="2180903" y="3990685"/>
            <a:ext cx="724494" cy="724494"/>
          </a:xfrm>
          <a:prstGeom prst="donut">
            <a:avLst>
              <a:gd name="adj" fmla="val 680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8" name="Freeform 45"/>
          <p:cNvSpPr>
            <a:spLocks noEditPoints="1"/>
          </p:cNvSpPr>
          <p:nvPr/>
        </p:nvSpPr>
        <p:spPr bwMode="auto">
          <a:xfrm>
            <a:off x="2324512" y="4134294"/>
            <a:ext cx="437275" cy="43727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vert="horz" wrap="square" lIns="128580" tIns="64290" rIns="128580" bIns="64290" numCol="1" anchor="t" anchorCtr="0" compatLnSpc="1"/>
          <a:lstStyle/>
          <a:p>
            <a:pPr>
              <a:lnSpc>
                <a:spcPct val="120000"/>
              </a:lnSpc>
            </a:pPr>
            <a:endParaRPr lang="en-US"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grpSp>
        <p:nvGrpSpPr>
          <p:cNvPr id="19" name="组合 18">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20" name="文本框 19">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pPr defTabSz="963930"/>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小结</a:t>
              </a:r>
            </a:p>
          </p:txBody>
        </p:sp>
        <p:grpSp>
          <p:nvGrpSpPr>
            <p:cNvPr id="21" name="组合 20">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22" name="矩形 21">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accent1">
                      <a:lumMod val="75000"/>
                    </a:schemeClr>
                  </a:solidFill>
                  <a:latin typeface="黑体" panose="02010609060101010101" pitchFamily="49" charset="-122"/>
                  <a:ea typeface="黑体" panose="02010609060101010101" pitchFamily="49" charset="-122"/>
                </a:endParaRPr>
              </a:p>
            </p:txBody>
          </p:sp>
          <p:sp>
            <p:nvSpPr>
              <p:cNvPr id="23" name="矩形 22">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24" name="圆角矩形 23">
            <a:extLst>
              <a:ext uri="{FF2B5EF4-FFF2-40B4-BE49-F238E27FC236}">
                <a16:creationId xmlns:a16="http://schemas.microsoft.com/office/drawing/2014/main" id="{006AD0DA-C77C-F84A-BE93-B0B4B6618DC3}"/>
              </a:ext>
            </a:extLst>
          </p:cNvPr>
          <p:cNvSpPr/>
          <p:nvPr/>
        </p:nvSpPr>
        <p:spPr>
          <a:xfrm>
            <a:off x="3192239" y="2977329"/>
            <a:ext cx="5351145" cy="858659"/>
          </a:xfrm>
          <a:prstGeom prst="roundRect">
            <a:avLst/>
          </a:prstGeom>
          <a:no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黑体" panose="02010609060101010101" pitchFamily="49" charset="-122"/>
              <a:ea typeface="黑体" panose="02010609060101010101" pitchFamily="49" charset="-122"/>
            </a:endParaRPr>
          </a:p>
        </p:txBody>
      </p:sp>
      <p:sp>
        <p:nvSpPr>
          <p:cNvPr id="25" name="圆角矩形 24">
            <a:extLst>
              <a:ext uri="{FF2B5EF4-FFF2-40B4-BE49-F238E27FC236}">
                <a16:creationId xmlns:a16="http://schemas.microsoft.com/office/drawing/2014/main" id="{006AD0DA-C77C-F84A-BE93-B0B4B6618DC3}"/>
              </a:ext>
            </a:extLst>
          </p:cNvPr>
          <p:cNvSpPr/>
          <p:nvPr/>
        </p:nvSpPr>
        <p:spPr>
          <a:xfrm>
            <a:off x="3192240" y="1917839"/>
            <a:ext cx="5253360" cy="812072"/>
          </a:xfrm>
          <a:prstGeom prst="roundRect">
            <a:avLst/>
          </a:prstGeom>
          <a:no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黑体" panose="02010609060101010101" pitchFamily="49" charset="-122"/>
              <a:ea typeface="黑体" panose="02010609060101010101" pitchFamily="49" charset="-122"/>
            </a:endParaRPr>
          </a:p>
        </p:txBody>
      </p:sp>
      <p:sp>
        <p:nvSpPr>
          <p:cNvPr id="26" name="圆角矩形 25">
            <a:extLst>
              <a:ext uri="{FF2B5EF4-FFF2-40B4-BE49-F238E27FC236}">
                <a16:creationId xmlns:a16="http://schemas.microsoft.com/office/drawing/2014/main" id="{006AD0DA-C77C-F84A-BE93-B0B4B6618DC3}"/>
              </a:ext>
            </a:extLst>
          </p:cNvPr>
          <p:cNvSpPr/>
          <p:nvPr/>
        </p:nvSpPr>
        <p:spPr>
          <a:xfrm>
            <a:off x="3192239" y="3986508"/>
            <a:ext cx="5351145" cy="781945"/>
          </a:xfrm>
          <a:prstGeom prst="roundRect">
            <a:avLst/>
          </a:prstGeom>
          <a:no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7018268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10"/>
          <p:cNvSpPr txBox="1"/>
          <p:nvPr/>
        </p:nvSpPr>
        <p:spPr>
          <a:xfrm>
            <a:off x="3417022" y="5559540"/>
            <a:ext cx="6024711" cy="900238"/>
          </a:xfrm>
          <a:prstGeom prst="rect">
            <a:avLst/>
          </a:prstGeom>
          <a:noFill/>
        </p:spPr>
        <p:txBody>
          <a:bodyPr wrap="none" lIns="68572" tIns="34286" rIns="68572" bIns="34286">
            <a:spAutoFit/>
          </a:bodyPr>
          <a:lstStyle/>
          <a:p>
            <a:pPr algn="ctr">
              <a:buNone/>
            </a:pPr>
            <a:r>
              <a:rPr lang="zh-CN" altLang="en-US" sz="5400" dirty="0">
                <a:solidFill>
                  <a:schemeClr val="accent1"/>
                </a:solidFill>
                <a:latin typeface="黑体" panose="02010609060101010101" pitchFamily="49" charset="-122"/>
                <a:ea typeface="黑体" panose="02010609060101010101" pitchFamily="49" charset="-122"/>
                <a:cs typeface="Arial" panose="020B0604020202020204" pitchFamily="34" charset="0"/>
              </a:rPr>
              <a:t>感谢聆听 批评指导</a:t>
            </a:r>
          </a:p>
        </p:txBody>
      </p:sp>
      <p:sp>
        <p:nvSpPr>
          <p:cNvPr id="71" name="矩形 70"/>
          <p:cNvSpPr/>
          <p:nvPr/>
        </p:nvSpPr>
        <p:spPr>
          <a:xfrm>
            <a:off x="3945101" y="6496645"/>
            <a:ext cx="4968552" cy="315463"/>
          </a:xfrm>
          <a:prstGeom prst="rect">
            <a:avLst/>
          </a:prstGeom>
        </p:spPr>
        <p:txBody>
          <a:bodyPr wrap="square" lIns="68572" tIns="34286" rIns="68572" bIns="34286">
            <a:spAutoFit/>
          </a:bodyPr>
          <a:lstStyle/>
          <a:p>
            <a:pPr algn="ctr"/>
            <a:r>
              <a:rPr lang="en-US" altLang="zh-CN" sz="1600" dirty="0">
                <a:solidFill>
                  <a:schemeClr val="accent1"/>
                </a:solidFill>
                <a:latin typeface="黑体" panose="02010609060101010101" pitchFamily="49" charset="-122"/>
                <a:ea typeface="黑体" panose="02010609060101010101" pitchFamily="49" charset="-122"/>
                <a:cs typeface="Arial" panose="020B0604020202020204" pitchFamily="34" charset="0"/>
              </a:rPr>
              <a:t>GENERAL EDUCATION TEACHING COURSEWARE</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9175" y="1121936"/>
            <a:ext cx="4112444" cy="4112444"/>
          </a:xfrm>
          <a:prstGeom prst="rect">
            <a:avLst/>
          </a:prstGeom>
        </p:spPr>
      </p:pic>
      <p:pic>
        <p:nvPicPr>
          <p:cNvPr id="4" name="图片 3" descr="卡通人物&#10;&#10;描述已自动生成">
            <a:extLst>
              <a:ext uri="{FF2B5EF4-FFF2-40B4-BE49-F238E27FC236}">
                <a16:creationId xmlns:a16="http://schemas.microsoft.com/office/drawing/2014/main" id="{789E5A49-9892-4544-BCAD-5420FF1F98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7927"/>
            <a:ext cx="12858750" cy="705679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01</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693071" y="3749467"/>
            <a:ext cx="8790576" cy="9971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7200" kern="0" dirty="0">
                <a:solidFill>
                  <a:schemeClr val="bg1"/>
                </a:solidFill>
                <a:latin typeface="黑体" panose="02010609060101010101" pitchFamily="49" charset="-122"/>
                <a:ea typeface="黑体" panose="02010609060101010101" pitchFamily="49" charset="-122"/>
                <a:sym typeface="Arial" panose="020B0604020202020204" pitchFamily="34" charset="0"/>
              </a:rPr>
              <a:t>问题分析</a:t>
            </a:r>
          </a:p>
        </p:txBody>
      </p:sp>
    </p:spTree>
    <p:custDataLst>
      <p:tags r:id="rId1"/>
    </p:custDataLst>
    <p:extLst>
      <p:ext uri="{BB962C8B-B14F-4D97-AF65-F5344CB8AC3E}">
        <p14:creationId xmlns:p14="http://schemas.microsoft.com/office/powerpoint/2010/main" val="280802114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问题分析</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a:extLst>
              <a:ext uri="{FF2B5EF4-FFF2-40B4-BE49-F238E27FC236}">
                <a16:creationId xmlns:a16="http://schemas.microsoft.com/office/drawing/2014/main" id="{49CDCBF7-9D69-4B43-9A4C-475E2968068C}"/>
              </a:ext>
            </a:extLst>
          </p:cNvPr>
          <p:cNvSpPr/>
          <p:nvPr/>
        </p:nvSpPr>
        <p:spPr>
          <a:xfrm>
            <a:off x="2206134" y="1186865"/>
            <a:ext cx="10153128" cy="5698932"/>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如何确定视频的拍摄地点和拍摄日期是视频数据分析的重要方面，太阳影子定位技术就是通过分析视频中物体的太阳影子变化，确定视频拍摄的地点和日期的一种方法。</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建立影子长度变化的数学模型，分析影子长度关于各个参数的变化规律，并应用你们建立的模型画出</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2015</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月</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日北京时间</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9:00-15:00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之间天安门广场（北纬</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39</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度</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54</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分</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26</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秒</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东经</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116</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度</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23</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分</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29</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秒）</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米高的直杆的太阳影子长度的变化曲线。</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根据某固定直杆在水平地面上的太阳影子顶点坐标数据，建立数学模型确定直杆所处的地点。将你们的模型应用于附件</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的影子顶点坐标数据，给出若干个可能的地点。</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dirty="0">
                <a:solidFill>
                  <a:schemeClr val="accent1">
                    <a:lumMod val="75000"/>
                  </a:schemeClr>
                </a:solidFill>
                <a:latin typeface="黑体" panose="02010609060101010101" pitchFamily="49" charset="-122"/>
                <a:ea typeface="黑体" panose="02010609060101010101" pitchFamily="49" charset="-122"/>
                <a:cs typeface="+mn-ea"/>
              </a:rPr>
              <a:t>3.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根据某固定直杆在水平地面上的太阳影子顶点坐标数据，建立数学模型确定直杆所处的地点和日期。将你们的模型分别应用于附件</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和附件</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的影子顶点坐标数据，给出若干个可能的地点与日期。</a:t>
            </a: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dirty="0">
                <a:solidFill>
                  <a:schemeClr val="accent1">
                    <a:lumMod val="75000"/>
                  </a:schemeClr>
                </a:solidFill>
                <a:latin typeface="黑体" panose="02010609060101010101" pitchFamily="49" charset="-122"/>
                <a:ea typeface="黑体" panose="02010609060101010101" pitchFamily="49" charset="-122"/>
                <a:cs typeface="+mn-ea"/>
              </a:rPr>
              <a:t>4</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．附件</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4</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为一根直杆在太阳下的影子变化的视频，并且已通过某种方式估计出直杆的高度为</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米。请建立确定视频拍摄地点的数学模型，并应用你们的模型给出若干个可能的拍摄地点。</a:t>
            </a: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如果拍摄日期未知，你能否根据视频确定出拍摄地点与日期？</a:t>
            </a:r>
          </a:p>
        </p:txBody>
      </p:sp>
    </p:spTree>
    <p:extLst>
      <p:ext uri="{BB962C8B-B14F-4D97-AF65-F5344CB8AC3E}">
        <p14:creationId xmlns:p14="http://schemas.microsoft.com/office/powerpoint/2010/main" val="393617065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问题分析</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a:extLst>
              <a:ext uri="{FF2B5EF4-FFF2-40B4-BE49-F238E27FC236}">
                <a16:creationId xmlns:a16="http://schemas.microsoft.com/office/drawing/2014/main" id="{49CDCBF7-9D69-4B43-9A4C-475E2968068C}"/>
              </a:ext>
            </a:extLst>
          </p:cNvPr>
          <p:cNvSpPr/>
          <p:nvPr/>
        </p:nvSpPr>
        <p:spPr>
          <a:xfrm>
            <a:off x="2206134" y="1186865"/>
            <a:ext cx="10153128" cy="2374946"/>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问题</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在太阳光是平行光的假设下，可以将此题看作一个简单的数学求解问题。该问题的关键在于找出各个参数与影长的联系。考虑到物体在某一点的影子形状（长度和位置）由太阳在天体中对地球上这一点的相对位置决定，而这个相对位置由当地的的地理纬度、季节（日、月）和时间（这里的时间准确来说指时刻）三个因素决定，由于问题</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中只需考虑影子的长度，所以可以用地理纬度</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𝜑</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、太阳赤纬角</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𝛿</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、太阳高度角</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(ℎ)</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及时角</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𝑢</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等参数建立影子长度变化的数学模型，并分析影长关于它们几个参数的变化规律。而后，利用上述建立好的模型及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MATLAB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软件，以北京时间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9:00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到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15:00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内的时刻为变量，编写程序就可以画出题目要求的时间段内杆子的影长变化曲线。</a:t>
            </a:r>
          </a:p>
        </p:txBody>
      </p:sp>
    </p:spTree>
    <p:extLst>
      <p:ext uri="{BB962C8B-B14F-4D97-AF65-F5344CB8AC3E}">
        <p14:creationId xmlns:p14="http://schemas.microsoft.com/office/powerpoint/2010/main" val="169925432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问题分析</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a:extLst>
              <a:ext uri="{FF2B5EF4-FFF2-40B4-BE49-F238E27FC236}">
                <a16:creationId xmlns:a16="http://schemas.microsoft.com/office/drawing/2014/main" id="{49CDCBF7-9D69-4B43-9A4C-475E2968068C}"/>
              </a:ext>
            </a:extLst>
          </p:cNvPr>
          <p:cNvSpPr/>
          <p:nvPr/>
        </p:nvSpPr>
        <p:spPr>
          <a:xfrm>
            <a:off x="2206134" y="1186865"/>
            <a:ext cx="10153128" cy="2042547"/>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问题</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与问题</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都是给出某固定直杆在水平地面上的太阳影子顶点坐标数据，要求是建立数学模型，给出若干个可能的地点或地点和日期，这是一种典型的“反问题”，即需要由果推因。首先利用已有数据进行二次函数拟合，基本确定直杆的地理经度，然后再采用有关“反问题”比较经典的做法</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最小二乘近似法建立模型求解其他变量参数。其中，直杆长度也不确定，由于杆长不同所在的位置也可能不同，所以将杆长𝐼设置为变量参数之一。进而，用遗传算法的思想求解模型，可以得出直杆几个可能的位置</a:t>
            </a:r>
          </a:p>
        </p:txBody>
      </p:sp>
    </p:spTree>
    <p:extLst>
      <p:ext uri="{BB962C8B-B14F-4D97-AF65-F5344CB8AC3E}">
        <p14:creationId xmlns:p14="http://schemas.microsoft.com/office/powerpoint/2010/main" val="313060243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问题分析</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a:extLst>
              <a:ext uri="{FF2B5EF4-FFF2-40B4-BE49-F238E27FC236}">
                <a16:creationId xmlns:a16="http://schemas.microsoft.com/office/drawing/2014/main" id="{49CDCBF7-9D69-4B43-9A4C-475E2968068C}"/>
              </a:ext>
            </a:extLst>
          </p:cNvPr>
          <p:cNvSpPr/>
          <p:nvPr/>
        </p:nvSpPr>
        <p:spPr>
          <a:xfrm>
            <a:off x="2206134" y="1186865"/>
            <a:ext cx="10153128" cy="1045351"/>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问题</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与问题</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比较，除了需要确定直杆所处的地点位置之外，同时需要确定拍摄日期，将问题二的最小二乘近似法模型稍加改进，增加参数日期（用积日𝑂来衡量），从而建立起一个三参数的优化模型，利用与问题</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相似的算法可以得出直杆一些可能的位置与日期。</a:t>
            </a:r>
          </a:p>
        </p:txBody>
      </p:sp>
    </p:spTree>
    <p:extLst>
      <p:ext uri="{BB962C8B-B14F-4D97-AF65-F5344CB8AC3E}">
        <p14:creationId xmlns:p14="http://schemas.microsoft.com/office/powerpoint/2010/main" val="321640641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02</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693071" y="3749467"/>
            <a:ext cx="8790576" cy="9971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7200" kern="0" dirty="0">
                <a:solidFill>
                  <a:schemeClr val="bg1"/>
                </a:solidFill>
                <a:latin typeface="黑体" panose="02010609060101010101" pitchFamily="49" charset="-122"/>
                <a:ea typeface="黑体" panose="02010609060101010101" pitchFamily="49" charset="-122"/>
                <a:sym typeface="Arial" panose="020B0604020202020204" pitchFamily="34" charset="0"/>
              </a:rPr>
              <a:t>建立模型</a:t>
            </a:r>
          </a:p>
        </p:txBody>
      </p:sp>
    </p:spTree>
    <p:custDataLst>
      <p:tags r:id="rId1"/>
    </p:custDataLst>
    <p:extLst>
      <p:ext uri="{BB962C8B-B14F-4D97-AF65-F5344CB8AC3E}">
        <p14:creationId xmlns:p14="http://schemas.microsoft.com/office/powerpoint/2010/main" val="366661529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1.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12.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2.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3.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4.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6.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7.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8.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9.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heme/theme1.xml><?xml version="1.0" encoding="utf-8"?>
<a:theme xmlns:a="http://schemas.openxmlformats.org/drawingml/2006/main" name="1_自定义设计方案">
  <a:themeElements>
    <a:clrScheme name="自定义 372">
      <a:dk1>
        <a:sysClr val="windowText" lastClr="000000"/>
      </a:dk1>
      <a:lt1>
        <a:sysClr val="window" lastClr="FFFFFF"/>
      </a:lt1>
      <a:dk2>
        <a:srgbClr val="44546A"/>
      </a:dk2>
      <a:lt2>
        <a:srgbClr val="E7E6E6"/>
      </a:lt2>
      <a:accent1>
        <a:srgbClr val="007DDD"/>
      </a:accent1>
      <a:accent2>
        <a:srgbClr val="00B0F2"/>
      </a:accent2>
      <a:accent3>
        <a:srgbClr val="007DDD"/>
      </a:accent3>
      <a:accent4>
        <a:srgbClr val="00B0F2"/>
      </a:accent4>
      <a:accent5>
        <a:srgbClr val="007DDD"/>
      </a:accent5>
      <a:accent6>
        <a:srgbClr val="00B0F2"/>
      </a:accent6>
      <a:hlink>
        <a:srgbClr val="007DDD"/>
      </a:hlink>
      <a:folHlink>
        <a:srgbClr val="00B0F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2893</Words>
  <Application>Microsoft Office PowerPoint</Application>
  <PresentationFormat>自定义</PresentationFormat>
  <Paragraphs>190</Paragraphs>
  <Slides>31</Slides>
  <Notes>31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31</vt:i4>
      </vt:variant>
    </vt:vector>
  </HeadingPairs>
  <TitlesOfParts>
    <vt:vector size="37" baseType="lpstr">
      <vt:lpstr>黑体</vt:lpstr>
      <vt:lpstr>Arial</vt:lpstr>
      <vt:lpstr>Calibri</vt:lpstr>
      <vt:lpstr>Calibri Light</vt:lpstr>
      <vt:lpstr>Cambria Math</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
  <cp:keywords>tukuppt; tukppt</cp:keywords>
  <cp:lastModifiedBy/>
  <cp:revision>1</cp:revision>
  <dcterms:created xsi:type="dcterms:W3CDTF">2016-10-17T14:00:00Z</dcterms:created>
  <dcterms:modified xsi:type="dcterms:W3CDTF">2019-11-15T14:46:36Z</dcterms:modified>
  <cp:category>tukuppt</cp:category>
  <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