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22"/>
  </p:notesMasterIdLst>
  <p:handoutMasterIdLst>
    <p:handoutMasterId r:id="rId23"/>
  </p:handoutMasterIdLst>
  <p:sldIdLst>
    <p:sldId id="3205" r:id="rId2"/>
    <p:sldId id="3206" r:id="rId3"/>
    <p:sldId id="3207" r:id="rId4"/>
    <p:sldId id="3219" r:id="rId5"/>
    <p:sldId id="3354" r:id="rId6"/>
    <p:sldId id="3379" r:id="rId7"/>
    <p:sldId id="3380" r:id="rId8"/>
    <p:sldId id="3381" r:id="rId9"/>
    <p:sldId id="3382" r:id="rId10"/>
    <p:sldId id="3383" r:id="rId11"/>
    <p:sldId id="3384" r:id="rId12"/>
    <p:sldId id="3386" r:id="rId13"/>
    <p:sldId id="3387" r:id="rId14"/>
    <p:sldId id="3388" r:id="rId15"/>
    <p:sldId id="3389" r:id="rId16"/>
    <p:sldId id="3390" r:id="rId17"/>
    <p:sldId id="3385" r:id="rId18"/>
    <p:sldId id="3378" r:id="rId19"/>
    <p:sldId id="3204" r:id="rId20"/>
    <p:sldId id="3323" r:id="rId21"/>
  </p:sldIdLst>
  <p:sldSz cx="12858750" cy="7232650"/>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8">
          <p15:clr>
            <a:srgbClr val="A4A3A4"/>
          </p15:clr>
        </p15:guide>
        <p15:guide id="2" pos="5638" userDrawn="1">
          <p15:clr>
            <a:srgbClr val="A4A3A4"/>
          </p15:clr>
        </p15:guide>
        <p15:guide id="3" pos="603" userDrawn="1">
          <p15:clr>
            <a:srgbClr val="A4A3A4"/>
          </p15:clr>
        </p15:guide>
        <p15:guide id="4" orient="horz" pos="3866" userDrawn="1">
          <p15:clr>
            <a:srgbClr val="A4A3A4"/>
          </p15:clr>
        </p15:guide>
        <p15:guide id="5" pos="5955" userDrawn="1">
          <p15:clr>
            <a:srgbClr val="A4A3A4"/>
          </p15:clr>
        </p15:guide>
        <p15:guide id="6" pos="376">
          <p15:clr>
            <a:srgbClr val="A4A3A4"/>
          </p15:clr>
        </p15:guide>
        <p15:guide id="7" pos="137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3C36"/>
    <a:srgbClr val="0070C0"/>
    <a:srgbClr val="FFFFFF"/>
    <a:srgbClr val="08B689"/>
    <a:srgbClr val="79B50F"/>
    <a:srgbClr val="09B0DE"/>
    <a:srgbClr val="6669D2"/>
    <a:srgbClr val="33BE9B"/>
    <a:srgbClr val="33FCC4"/>
    <a:srgbClr val="42D2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1" autoAdjust="0"/>
    <p:restoredTop sz="92986" autoAdjust="0"/>
  </p:normalViewPr>
  <p:slideViewPr>
    <p:cSldViewPr>
      <p:cViewPr varScale="1">
        <p:scale>
          <a:sx n="96" d="100"/>
          <a:sy n="96" d="100"/>
        </p:scale>
        <p:origin x="92" y="1756"/>
      </p:cViewPr>
      <p:guideLst>
        <p:guide orient="horz" pos="328"/>
        <p:guide pos="5638"/>
        <p:guide pos="603"/>
        <p:guide orient="horz" pos="3866"/>
        <p:guide pos="5955"/>
        <p:guide pos="376"/>
        <p:guide pos="1374"/>
      </p:guideLst>
    </p:cSldViewPr>
  </p:slideViewPr>
  <p:outlineViewPr>
    <p:cViewPr>
      <p:scale>
        <a:sx n="100" d="100"/>
        <a:sy n="100" d="100"/>
      </p:scale>
      <p:origin x="0" y="-14412"/>
    </p:cViewPr>
  </p:outlineViewPr>
  <p:notesTextViewPr>
    <p:cViewPr>
      <p:scale>
        <a:sx n="1" d="1"/>
        <a:sy n="1" d="1"/>
      </p:scale>
      <p:origin x="0" y="0"/>
    </p:cViewPr>
  </p:notesTextViewPr>
  <p:sorterViewPr>
    <p:cViewPr>
      <p:scale>
        <a:sx n="75" d="100"/>
        <a:sy n="75" d="100"/>
      </p:scale>
      <p:origin x="0" y="0"/>
    </p:cViewPr>
  </p:sorterViewPr>
  <p:notesViewPr>
    <p:cSldViewPr>
      <p:cViewPr varScale="1">
        <p:scale>
          <a:sx n="57" d="100"/>
          <a:sy n="57" d="100"/>
        </p:scale>
        <p:origin x="2562"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742FC-62BB-4B81-9CA5-3B750A4B4580}" type="datetimeFigureOut">
              <a:rPr lang="zh-CN" altLang="en-US" smtClean="0"/>
              <a:t>2019/11/17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7E82F1-5B17-4D95-A6D6-EB96F2D72B61}"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t>2019/11/17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930" algn="l" rtl="0" eaLnBrk="0" fontAlgn="base" hangingPunct="0">
      <a:spcBef>
        <a:spcPct val="30000"/>
      </a:spcBef>
      <a:spcAft>
        <a:spcPct val="0"/>
      </a:spcAft>
      <a:defRPr sz="1300" kern="1200">
        <a:solidFill>
          <a:schemeClr val="tx1"/>
        </a:solidFill>
        <a:latin typeface="+mn-lt"/>
        <a:ea typeface="+mn-ea"/>
        <a:cs typeface="+mn-cs"/>
      </a:defRPr>
    </a:lvl2pPr>
    <a:lvl3pPr marL="913130" algn="l" rtl="0" eaLnBrk="0" fontAlgn="base" hangingPunct="0">
      <a:spcBef>
        <a:spcPct val="30000"/>
      </a:spcBef>
      <a:spcAft>
        <a:spcPct val="0"/>
      </a:spcAft>
      <a:defRPr sz="1300" kern="1200">
        <a:solidFill>
          <a:schemeClr val="tx1"/>
        </a:solidFill>
        <a:latin typeface="+mn-lt"/>
        <a:ea typeface="+mn-ea"/>
        <a:cs typeface="+mn-cs"/>
      </a:defRPr>
    </a:lvl3pPr>
    <a:lvl4pPr marL="1370330" algn="l" rtl="0" eaLnBrk="0" fontAlgn="base" hangingPunct="0">
      <a:spcBef>
        <a:spcPct val="30000"/>
      </a:spcBef>
      <a:spcAft>
        <a:spcPct val="0"/>
      </a:spcAft>
      <a:defRPr sz="1300" kern="1200">
        <a:solidFill>
          <a:schemeClr val="tx1"/>
        </a:solidFill>
        <a:latin typeface="+mn-lt"/>
        <a:ea typeface="+mn-ea"/>
        <a:cs typeface="+mn-cs"/>
      </a:defRPr>
    </a:lvl4pPr>
    <a:lvl5pPr marL="1827530" algn="l" rtl="0" eaLnBrk="0" fontAlgn="base" hangingPunct="0">
      <a:spcBef>
        <a:spcPct val="30000"/>
      </a:spcBef>
      <a:spcAft>
        <a:spcPct val="0"/>
      </a:spcAft>
      <a:defRPr sz="1300" kern="1200">
        <a:solidFill>
          <a:schemeClr val="tx1"/>
        </a:solidFill>
        <a:latin typeface="+mn-lt"/>
        <a:ea typeface="+mn-ea"/>
        <a:cs typeface="+mn-cs"/>
      </a:defRPr>
    </a:lvl5pPr>
    <a:lvl6pPr marL="2285365" algn="l" defTabSz="913765" rtl="0" eaLnBrk="1" latinLnBrk="0" hangingPunct="1">
      <a:defRPr sz="1300" kern="1200">
        <a:solidFill>
          <a:schemeClr val="tx1"/>
        </a:solidFill>
        <a:latin typeface="+mn-lt"/>
        <a:ea typeface="+mn-ea"/>
        <a:cs typeface="+mn-cs"/>
      </a:defRPr>
    </a:lvl6pPr>
    <a:lvl7pPr marL="2742565" algn="l" defTabSz="913765" rtl="0" eaLnBrk="1" latinLnBrk="0" hangingPunct="1">
      <a:defRPr sz="1300" kern="1200">
        <a:solidFill>
          <a:schemeClr val="tx1"/>
        </a:solidFill>
        <a:latin typeface="+mn-lt"/>
        <a:ea typeface="+mn-ea"/>
        <a:cs typeface="+mn-cs"/>
      </a:defRPr>
    </a:lvl7pPr>
    <a:lvl8pPr marL="3199765" algn="l" defTabSz="913765" rtl="0" eaLnBrk="1" latinLnBrk="0" hangingPunct="1">
      <a:defRPr sz="1300" kern="1200">
        <a:solidFill>
          <a:schemeClr val="tx1"/>
        </a:solidFill>
        <a:latin typeface="+mn-lt"/>
        <a:ea typeface="+mn-ea"/>
        <a:cs typeface="+mn-cs"/>
      </a:defRPr>
    </a:lvl8pPr>
    <a:lvl9pPr marL="3656965" algn="l" defTabSz="913765"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a:t>
            </a:fld>
            <a:endParaRPr lang="zh-CN" altLang="en-US"/>
          </a:p>
        </p:txBody>
      </p:sp>
    </p:spTree>
    <p:extLst>
      <p:ext uri="{BB962C8B-B14F-4D97-AF65-F5344CB8AC3E}">
        <p14:creationId xmlns:p14="http://schemas.microsoft.com/office/powerpoint/2010/main" val="40251911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t>10</a:t>
            </a:fld>
            <a:endParaRPr lang="zh-CN" altLang="en-US"/>
          </a:p>
        </p:txBody>
      </p:sp>
    </p:spTree>
    <p:extLst>
      <p:ext uri="{BB962C8B-B14F-4D97-AF65-F5344CB8AC3E}">
        <p14:creationId xmlns:p14="http://schemas.microsoft.com/office/powerpoint/2010/main" val="23485090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11</a:t>
            </a:fld>
            <a:endParaRPr lang="zh-CN" altLang="en-US"/>
          </a:p>
        </p:txBody>
      </p:sp>
    </p:spTree>
    <p:extLst>
      <p:ext uri="{BB962C8B-B14F-4D97-AF65-F5344CB8AC3E}">
        <p14:creationId xmlns:p14="http://schemas.microsoft.com/office/powerpoint/2010/main" val="17220686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12</a:t>
            </a:fld>
            <a:endParaRPr lang="zh-CN" altLang="en-US"/>
          </a:p>
        </p:txBody>
      </p:sp>
    </p:spTree>
    <p:extLst>
      <p:ext uri="{BB962C8B-B14F-4D97-AF65-F5344CB8AC3E}">
        <p14:creationId xmlns:p14="http://schemas.microsoft.com/office/powerpoint/2010/main" val="38748374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13</a:t>
            </a:fld>
            <a:endParaRPr lang="zh-CN" altLang="en-US"/>
          </a:p>
        </p:txBody>
      </p:sp>
    </p:spTree>
    <p:extLst>
      <p:ext uri="{BB962C8B-B14F-4D97-AF65-F5344CB8AC3E}">
        <p14:creationId xmlns:p14="http://schemas.microsoft.com/office/powerpoint/2010/main" val="38568785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14</a:t>
            </a:fld>
            <a:endParaRPr lang="zh-CN" altLang="en-US"/>
          </a:p>
        </p:txBody>
      </p:sp>
    </p:spTree>
    <p:extLst>
      <p:ext uri="{BB962C8B-B14F-4D97-AF65-F5344CB8AC3E}">
        <p14:creationId xmlns:p14="http://schemas.microsoft.com/office/powerpoint/2010/main" val="28569734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t>15</a:t>
            </a:fld>
            <a:endParaRPr lang="zh-CN" altLang="en-US"/>
          </a:p>
        </p:txBody>
      </p:sp>
    </p:spTree>
    <p:extLst>
      <p:ext uri="{BB962C8B-B14F-4D97-AF65-F5344CB8AC3E}">
        <p14:creationId xmlns:p14="http://schemas.microsoft.com/office/powerpoint/2010/main" val="33682442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16</a:t>
            </a:fld>
            <a:endParaRPr lang="zh-CN" altLang="en-US"/>
          </a:p>
        </p:txBody>
      </p:sp>
    </p:spTree>
    <p:extLst>
      <p:ext uri="{BB962C8B-B14F-4D97-AF65-F5344CB8AC3E}">
        <p14:creationId xmlns:p14="http://schemas.microsoft.com/office/powerpoint/2010/main" val="3251492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17</a:t>
            </a:fld>
            <a:endParaRPr lang="zh-CN" altLang="en-US"/>
          </a:p>
        </p:txBody>
      </p:sp>
    </p:spTree>
    <p:extLst>
      <p:ext uri="{BB962C8B-B14F-4D97-AF65-F5344CB8AC3E}">
        <p14:creationId xmlns:p14="http://schemas.microsoft.com/office/powerpoint/2010/main" val="2232801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t>18</a:t>
            </a:fld>
            <a:endParaRPr lang="zh-CN" altLang="en-US"/>
          </a:p>
        </p:txBody>
      </p:sp>
    </p:spTree>
    <p:extLst>
      <p:ext uri="{BB962C8B-B14F-4D97-AF65-F5344CB8AC3E}">
        <p14:creationId xmlns:p14="http://schemas.microsoft.com/office/powerpoint/2010/main" val="11633122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19</a:t>
            </a:fld>
            <a:endParaRPr lang="zh-CN" altLang="en-US"/>
          </a:p>
        </p:txBody>
      </p:sp>
    </p:spTree>
    <p:extLst>
      <p:ext uri="{BB962C8B-B14F-4D97-AF65-F5344CB8AC3E}">
        <p14:creationId xmlns:p14="http://schemas.microsoft.com/office/powerpoint/2010/main" val="3928676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a:t>
            </a:fld>
            <a:endParaRPr lang="zh-CN" altLang="en-US"/>
          </a:p>
        </p:txBody>
      </p:sp>
    </p:spTree>
    <p:extLst>
      <p:ext uri="{BB962C8B-B14F-4D97-AF65-F5344CB8AC3E}">
        <p14:creationId xmlns:p14="http://schemas.microsoft.com/office/powerpoint/2010/main" val="27857153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20</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3</a:t>
            </a:fld>
            <a:endParaRPr lang="zh-CN" altLang="en-US"/>
          </a:p>
        </p:txBody>
      </p:sp>
    </p:spTree>
    <p:extLst>
      <p:ext uri="{BB962C8B-B14F-4D97-AF65-F5344CB8AC3E}">
        <p14:creationId xmlns:p14="http://schemas.microsoft.com/office/powerpoint/2010/main" val="24637722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t>4</a:t>
            </a:fld>
            <a:endParaRPr lang="zh-CN" altLang="en-US"/>
          </a:p>
        </p:txBody>
      </p:sp>
    </p:spTree>
    <p:extLst>
      <p:ext uri="{BB962C8B-B14F-4D97-AF65-F5344CB8AC3E}">
        <p14:creationId xmlns:p14="http://schemas.microsoft.com/office/powerpoint/2010/main" val="3854293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5</a:t>
            </a:fld>
            <a:endParaRPr lang="zh-CN" altLang="en-US"/>
          </a:p>
        </p:txBody>
      </p:sp>
    </p:spTree>
    <p:extLst>
      <p:ext uri="{BB962C8B-B14F-4D97-AF65-F5344CB8AC3E}">
        <p14:creationId xmlns:p14="http://schemas.microsoft.com/office/powerpoint/2010/main" val="22097307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6</a:t>
            </a:fld>
            <a:endParaRPr lang="zh-CN" altLang="en-US"/>
          </a:p>
        </p:txBody>
      </p:sp>
    </p:spTree>
    <p:extLst>
      <p:ext uri="{BB962C8B-B14F-4D97-AF65-F5344CB8AC3E}">
        <p14:creationId xmlns:p14="http://schemas.microsoft.com/office/powerpoint/2010/main" val="670563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7</a:t>
            </a:fld>
            <a:endParaRPr lang="zh-CN" altLang="en-US"/>
          </a:p>
        </p:txBody>
      </p:sp>
    </p:spTree>
    <p:extLst>
      <p:ext uri="{BB962C8B-B14F-4D97-AF65-F5344CB8AC3E}">
        <p14:creationId xmlns:p14="http://schemas.microsoft.com/office/powerpoint/2010/main" val="37253140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8</a:t>
            </a:fld>
            <a:endParaRPr lang="zh-CN" altLang="en-US"/>
          </a:p>
        </p:txBody>
      </p:sp>
    </p:spTree>
    <p:extLst>
      <p:ext uri="{BB962C8B-B14F-4D97-AF65-F5344CB8AC3E}">
        <p14:creationId xmlns:p14="http://schemas.microsoft.com/office/powerpoint/2010/main" val="12441408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9</a:t>
            </a:fld>
            <a:endParaRPr lang="zh-CN" altLang="en-US"/>
          </a:p>
        </p:txBody>
      </p:sp>
    </p:spTree>
    <p:extLst>
      <p:ext uri="{BB962C8B-B14F-4D97-AF65-F5344CB8AC3E}">
        <p14:creationId xmlns:p14="http://schemas.microsoft.com/office/powerpoint/2010/main" val="1610121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750" advTm="0">
        <p:push dir="u"/>
      </p:transition>
    </mc:Choice>
    <mc:Fallback xmlns="">
      <p:transition spd="slow" advTm="0">
        <p:push dir="u"/>
      </p:transition>
    </mc:Fallback>
  </mc:AlternateConten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43A93E93-166D-47F5-9EF1-ACEABE24AEEA}" type="datetimeFigureOut">
              <a:rPr lang="zh-CN" altLang="en-US" smtClean="0"/>
              <a:t>2019/11/17</a:t>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118D5ACA-62CA-46DB-AD6B-12EDD6D51A23}"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Lst>
  <mc:AlternateContent xmlns:mc="http://schemas.openxmlformats.org/markup-compatibility/2006" xmlns:p14="http://schemas.microsoft.com/office/powerpoint/2010/main">
    <mc:Choice Requires="p14">
      <p:transition spd="slow" p14:dur="1750" advTm="0">
        <p:push dir="u"/>
      </p:transition>
    </mc:Choice>
    <mc:Fallback xmlns="">
      <p:transition spd="slow" advTm="0">
        <p:push dir="u"/>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notesSlide" Target="../notesSlides/notesSlide10.xml"/><Relationship Id="rId4"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notesSlide" Target="../notesSlides/notesSlide15.xml"/><Relationship Id="rId4"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notesSlide" Target="../notesSlides/notesSlide18.xml"/><Relationship Id="rId4"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4.xml"/><Relationship Id="rId4"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Box 10"/>
          <p:cNvSpPr txBox="1"/>
          <p:nvPr/>
        </p:nvSpPr>
        <p:spPr>
          <a:xfrm>
            <a:off x="2438016" y="2485805"/>
            <a:ext cx="5678462" cy="900238"/>
          </a:xfrm>
          <a:prstGeom prst="rect">
            <a:avLst/>
          </a:prstGeom>
          <a:noFill/>
        </p:spPr>
        <p:txBody>
          <a:bodyPr wrap="none" lIns="68572" tIns="34286" rIns="68572" bIns="34286">
            <a:spAutoFit/>
          </a:bodyPr>
          <a:lstStyle/>
          <a:p>
            <a:pPr algn="ctr">
              <a:buNone/>
            </a:pPr>
            <a:r>
              <a:rPr lang="zh-CN" altLang="en-US" sz="5400" dirty="0">
                <a:solidFill>
                  <a:schemeClr val="accent1">
                    <a:lumMod val="75000"/>
                  </a:schemeClr>
                </a:solidFill>
                <a:latin typeface="黑体" panose="02010609060101010101" pitchFamily="49" charset="-122"/>
                <a:ea typeface="黑体" panose="02010609060101010101" pitchFamily="49" charset="-122"/>
                <a:cs typeface="Arial" panose="020B0604020202020204" pitchFamily="34" charset="0"/>
              </a:rPr>
              <a:t>数学建模竞赛实战</a:t>
            </a:r>
          </a:p>
        </p:txBody>
      </p:sp>
      <p:sp>
        <p:nvSpPr>
          <p:cNvPr id="70" name="矩形 69"/>
          <p:cNvSpPr/>
          <p:nvPr/>
        </p:nvSpPr>
        <p:spPr>
          <a:xfrm>
            <a:off x="4125119" y="4912469"/>
            <a:ext cx="2304256" cy="377018"/>
          </a:xfrm>
          <a:prstGeom prst="rect">
            <a:avLst/>
          </a:prstGeom>
        </p:spPr>
        <p:txBody>
          <a:bodyPr wrap="square" lIns="68572" tIns="34286" rIns="68572" bIns="34286">
            <a:spAutoFit/>
          </a:bodyPr>
          <a:lstStyle/>
          <a:p>
            <a:pPr algn="ctr"/>
            <a:r>
              <a:rPr lang="zh-CN" altLang="en-US" sz="2000" dirty="0">
                <a:solidFill>
                  <a:schemeClr val="accent1">
                    <a:lumMod val="75000"/>
                  </a:schemeClr>
                </a:solidFill>
                <a:latin typeface="黑体" panose="02010609060101010101" pitchFamily="49" charset="-122"/>
                <a:ea typeface="黑体" panose="02010609060101010101" pitchFamily="49" charset="-122"/>
                <a:cs typeface="Arial" panose="020B0604020202020204" pitchFamily="34" charset="0"/>
              </a:rPr>
              <a:t>授课老师：查永春</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Arial" panose="020B0604020202020204" pitchFamily="34" charset="0"/>
            </a:endParaRPr>
          </a:p>
        </p:txBody>
      </p:sp>
      <p:sp>
        <p:nvSpPr>
          <p:cNvPr id="71" name="矩形 70"/>
          <p:cNvSpPr/>
          <p:nvPr/>
        </p:nvSpPr>
        <p:spPr>
          <a:xfrm>
            <a:off x="380703" y="4055220"/>
            <a:ext cx="10477277" cy="684795"/>
          </a:xfrm>
          <a:prstGeom prst="rect">
            <a:avLst/>
          </a:prstGeom>
        </p:spPr>
        <p:txBody>
          <a:bodyPr wrap="square" lIns="68572" tIns="34286" rIns="68572" bIns="34286">
            <a:spAutoFit/>
          </a:bodyPr>
          <a:lstStyle/>
          <a:p>
            <a:pPr algn="ctr"/>
            <a:r>
              <a:rPr lang="zh-CN" altLang="en-US" sz="4000" dirty="0">
                <a:solidFill>
                  <a:schemeClr val="accent1">
                    <a:lumMod val="75000"/>
                  </a:schemeClr>
                </a:solidFill>
                <a:latin typeface="黑体" panose="02010609060101010101" pitchFamily="49" charset="-122"/>
                <a:ea typeface="黑体" panose="02010609060101010101" pitchFamily="49" charset="-122"/>
                <a:cs typeface="Arial" panose="020B0604020202020204" pitchFamily="34" charset="0"/>
              </a:rPr>
              <a:t>写作篇：论文写作基本要求</a:t>
            </a:r>
            <a:endParaRPr lang="en-US" altLang="zh-CN" sz="4000" dirty="0">
              <a:solidFill>
                <a:schemeClr val="accent1">
                  <a:lumMod val="75000"/>
                </a:schemeClr>
              </a:solidFill>
              <a:latin typeface="黑体" panose="02010609060101010101" pitchFamily="49" charset="-122"/>
              <a:ea typeface="黑体" panose="02010609060101010101" pitchFamily="49" charset="-122"/>
              <a:cs typeface="Arial" panose="020B0604020202020204" pitchFamily="34" charset="0"/>
            </a:endParaRPr>
          </a:p>
        </p:txBody>
      </p:sp>
      <p:grpSp>
        <p:nvGrpSpPr>
          <p:cNvPr id="9" name="组合 8">
            <a:extLst>
              <a:ext uri="{FF2B5EF4-FFF2-40B4-BE49-F238E27FC236}">
                <a16:creationId xmlns:a16="http://schemas.microsoft.com/office/drawing/2014/main" id="{2F222261-4E86-0943-8883-4C95AE9A9E72}"/>
              </a:ext>
            </a:extLst>
          </p:cNvPr>
          <p:cNvGrpSpPr/>
          <p:nvPr/>
        </p:nvGrpSpPr>
        <p:grpSpPr>
          <a:xfrm rot="16200000">
            <a:off x="-642015" y="2594437"/>
            <a:ext cx="3528130" cy="2443343"/>
            <a:chOff x="4540310" y="-64474"/>
            <a:chExt cx="3182548" cy="2036641"/>
          </a:xfrm>
        </p:grpSpPr>
        <p:sp>
          <p:nvSpPr>
            <p:cNvPr id="10" name="等腰三角形 10">
              <a:extLst>
                <a:ext uri="{FF2B5EF4-FFF2-40B4-BE49-F238E27FC236}">
                  <a16:creationId xmlns:a16="http://schemas.microsoft.com/office/drawing/2014/main" id="{33A7C23F-57F6-BB4E-88FC-81AAE6DAE0D6}"/>
                </a:ext>
              </a:extLst>
            </p:cNvPr>
            <p:cNvSpPr/>
            <p:nvPr/>
          </p:nvSpPr>
          <p:spPr>
            <a:xfrm flipV="1">
              <a:off x="4540310" y="-8671"/>
              <a:ext cx="3175876" cy="1980838"/>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11" name="等腰三角形 7">
              <a:extLst>
                <a:ext uri="{FF2B5EF4-FFF2-40B4-BE49-F238E27FC236}">
                  <a16:creationId xmlns:a16="http://schemas.microsoft.com/office/drawing/2014/main" id="{23223162-D8A0-AD48-8C8F-4FC3094C3180}"/>
                </a:ext>
              </a:extLst>
            </p:cNvPr>
            <p:cNvSpPr/>
            <p:nvPr/>
          </p:nvSpPr>
          <p:spPr>
            <a:xfrm rot="5400000">
              <a:off x="5907233" y="156541"/>
              <a:ext cx="2036640" cy="1594610"/>
            </a:xfrm>
            <a:custGeom>
              <a:avLst/>
              <a:gdLst>
                <a:gd name="connsiteX0" fmla="*/ 0 w 6858002"/>
                <a:gd name="connsiteY0" fmla="*/ 6958012 h 6958012"/>
                <a:gd name="connsiteX1" fmla="*/ 3429001 w 6858002"/>
                <a:gd name="connsiteY1" fmla="*/ 0 h 6958012"/>
                <a:gd name="connsiteX2" fmla="*/ 6858002 w 6858002"/>
                <a:gd name="connsiteY2" fmla="*/ 6958012 h 6958012"/>
                <a:gd name="connsiteX3" fmla="*/ 0 w 6858002"/>
                <a:gd name="connsiteY3" fmla="*/ 6958012 h 6958012"/>
                <a:gd name="connsiteX0-1" fmla="*/ 0 w 6858002"/>
                <a:gd name="connsiteY0-2" fmla="*/ 1685924 h 1685924"/>
                <a:gd name="connsiteX1-3" fmla="*/ 814388 w 6858002"/>
                <a:gd name="connsiteY1-4" fmla="*/ 0 h 1685924"/>
                <a:gd name="connsiteX2-5" fmla="*/ 6858002 w 6858002"/>
                <a:gd name="connsiteY2-6" fmla="*/ 1685924 h 1685924"/>
                <a:gd name="connsiteX3-7" fmla="*/ 0 w 6858002"/>
                <a:gd name="connsiteY3-8" fmla="*/ 1685924 h 1685924"/>
                <a:gd name="connsiteX0-9" fmla="*/ 0 w 6858002"/>
                <a:gd name="connsiteY0-10" fmla="*/ 1700212 h 1700212"/>
                <a:gd name="connsiteX1-11" fmla="*/ 885825 w 6858002"/>
                <a:gd name="connsiteY1-12" fmla="*/ 0 h 1700212"/>
                <a:gd name="connsiteX2-13" fmla="*/ 6858002 w 6858002"/>
                <a:gd name="connsiteY2-14" fmla="*/ 1700212 h 1700212"/>
                <a:gd name="connsiteX3-15" fmla="*/ 0 w 6858002"/>
                <a:gd name="connsiteY3-16" fmla="*/ 1700212 h 1700212"/>
                <a:gd name="connsiteX0-17" fmla="*/ 0 w 6858002"/>
                <a:gd name="connsiteY0-18" fmla="*/ 2071687 h 2071687"/>
                <a:gd name="connsiteX1-19" fmla="*/ 1057275 w 6858002"/>
                <a:gd name="connsiteY1-20" fmla="*/ 0 h 2071687"/>
                <a:gd name="connsiteX2-21" fmla="*/ 6858002 w 6858002"/>
                <a:gd name="connsiteY2-22" fmla="*/ 2071687 h 2071687"/>
                <a:gd name="connsiteX3-23" fmla="*/ 0 w 6858002"/>
                <a:gd name="connsiteY3-24" fmla="*/ 2071687 h 2071687"/>
                <a:gd name="connsiteX0-25" fmla="*/ 0 w 6858002"/>
                <a:gd name="connsiteY0-26" fmla="*/ 2890837 h 2890837"/>
                <a:gd name="connsiteX1-27" fmla="*/ 1495422 w 6858002"/>
                <a:gd name="connsiteY1-28" fmla="*/ 0 h 2890837"/>
                <a:gd name="connsiteX2-29" fmla="*/ 6858002 w 6858002"/>
                <a:gd name="connsiteY2-30" fmla="*/ 2890837 h 2890837"/>
                <a:gd name="connsiteX3-31" fmla="*/ 0 w 6858002"/>
                <a:gd name="connsiteY3-32" fmla="*/ 2890837 h 2890837"/>
                <a:gd name="connsiteX0-33" fmla="*/ 2295644 w 5362580"/>
                <a:gd name="connsiteY0-34" fmla="*/ 2852737 h 2890837"/>
                <a:gd name="connsiteX1-35" fmla="*/ 0 w 5362580"/>
                <a:gd name="connsiteY1-36" fmla="*/ 0 h 2890837"/>
                <a:gd name="connsiteX2-37" fmla="*/ 5362580 w 5362580"/>
                <a:gd name="connsiteY2-38" fmla="*/ 2890837 h 2890837"/>
                <a:gd name="connsiteX3-39" fmla="*/ 2295644 w 5362580"/>
                <a:gd name="connsiteY3-40" fmla="*/ 2852737 h 2890837"/>
                <a:gd name="connsiteX0-41" fmla="*/ 1 w 3066937"/>
                <a:gd name="connsiteY0-42" fmla="*/ 1423987 h 1462087"/>
                <a:gd name="connsiteX1-43" fmla="*/ 47150 w 3066937"/>
                <a:gd name="connsiteY1-44" fmla="*/ 0 h 1462087"/>
                <a:gd name="connsiteX2-45" fmla="*/ 3066937 w 3066937"/>
                <a:gd name="connsiteY2-46" fmla="*/ 1462087 h 1462087"/>
                <a:gd name="connsiteX3-47" fmla="*/ 1 w 3066937"/>
                <a:gd name="connsiteY3-48" fmla="*/ 1423987 h 1462087"/>
                <a:gd name="connsiteX0-49" fmla="*/ 1 w 3066937"/>
                <a:gd name="connsiteY0-50" fmla="*/ 1100137 h 1138237"/>
                <a:gd name="connsiteX1-51" fmla="*/ 47151 w 3066937"/>
                <a:gd name="connsiteY1-52" fmla="*/ 0 h 1138237"/>
                <a:gd name="connsiteX2-53" fmla="*/ 3066937 w 3066937"/>
                <a:gd name="connsiteY2-54" fmla="*/ 1138237 h 1138237"/>
                <a:gd name="connsiteX3-55" fmla="*/ 1 w 3066937"/>
                <a:gd name="connsiteY3-56" fmla="*/ 1100137 h 1138237"/>
                <a:gd name="connsiteX0-57" fmla="*/ 0 w 3109533"/>
                <a:gd name="connsiteY0-58" fmla="*/ 661987 h 1138237"/>
                <a:gd name="connsiteX1-59" fmla="*/ 89747 w 3109533"/>
                <a:gd name="connsiteY1-60" fmla="*/ 0 h 1138237"/>
                <a:gd name="connsiteX2-61" fmla="*/ 3109533 w 3109533"/>
                <a:gd name="connsiteY2-62" fmla="*/ 1138237 h 1138237"/>
                <a:gd name="connsiteX3-63" fmla="*/ 0 w 3109533"/>
                <a:gd name="connsiteY3-64" fmla="*/ 661987 h 1138237"/>
              </a:gdLst>
              <a:ahLst/>
              <a:cxnLst>
                <a:cxn ang="0">
                  <a:pos x="connsiteX0-1" y="connsiteY0-2"/>
                </a:cxn>
                <a:cxn ang="0">
                  <a:pos x="connsiteX1-3" y="connsiteY1-4"/>
                </a:cxn>
                <a:cxn ang="0">
                  <a:pos x="connsiteX2-5" y="connsiteY2-6"/>
                </a:cxn>
                <a:cxn ang="0">
                  <a:pos x="connsiteX3-7" y="connsiteY3-8"/>
                </a:cxn>
              </a:cxnLst>
              <a:rect l="l" t="t" r="r" b="b"/>
              <a:pathLst>
                <a:path w="3109533" h="1138237">
                  <a:moveTo>
                    <a:pt x="0" y="661987"/>
                  </a:moveTo>
                  <a:lnTo>
                    <a:pt x="89747" y="0"/>
                  </a:lnTo>
                  <a:lnTo>
                    <a:pt x="3109533" y="1138237"/>
                  </a:lnTo>
                  <a:lnTo>
                    <a:pt x="0" y="661987"/>
                  </a:lnTo>
                  <a:close/>
                </a:path>
              </a:pathLst>
            </a:cu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grpSp>
      <p:grpSp>
        <p:nvGrpSpPr>
          <p:cNvPr id="12" name="组合 11">
            <a:extLst>
              <a:ext uri="{FF2B5EF4-FFF2-40B4-BE49-F238E27FC236}">
                <a16:creationId xmlns:a16="http://schemas.microsoft.com/office/drawing/2014/main" id="{9C1980D8-2607-6745-9DFC-1FEE09635A38}"/>
              </a:ext>
            </a:extLst>
          </p:cNvPr>
          <p:cNvGrpSpPr/>
          <p:nvPr/>
        </p:nvGrpSpPr>
        <p:grpSpPr>
          <a:xfrm rot="16200000">
            <a:off x="-994828" y="1022086"/>
            <a:ext cx="3542320" cy="1708211"/>
            <a:chOff x="5314256" y="-36573"/>
            <a:chExt cx="4223384" cy="2036640"/>
          </a:xfrm>
        </p:grpSpPr>
        <p:sp>
          <p:nvSpPr>
            <p:cNvPr id="13" name="等腰三角形 9">
              <a:extLst>
                <a:ext uri="{FF2B5EF4-FFF2-40B4-BE49-F238E27FC236}">
                  <a16:creationId xmlns:a16="http://schemas.microsoft.com/office/drawing/2014/main" id="{6621FBA1-36E4-4A4C-A316-B73E3E0B8A7C}"/>
                </a:ext>
              </a:extLst>
            </p:cNvPr>
            <p:cNvSpPr/>
            <p:nvPr/>
          </p:nvSpPr>
          <p:spPr>
            <a:xfrm flipV="1">
              <a:off x="5314256" y="17181"/>
              <a:ext cx="4190029" cy="1980838"/>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
          <p:nvSpPr>
            <p:cNvPr id="14" name="等腰三角形 7">
              <a:extLst>
                <a:ext uri="{FF2B5EF4-FFF2-40B4-BE49-F238E27FC236}">
                  <a16:creationId xmlns:a16="http://schemas.microsoft.com/office/drawing/2014/main" id="{7091281C-56D6-FD40-8584-0EDF44E39EF6}"/>
                </a:ext>
              </a:extLst>
            </p:cNvPr>
            <p:cNvSpPr/>
            <p:nvPr/>
          </p:nvSpPr>
          <p:spPr>
            <a:xfrm rot="5400000">
              <a:off x="7455135" y="-82438"/>
              <a:ext cx="2036640" cy="2128370"/>
            </a:xfrm>
            <a:custGeom>
              <a:avLst/>
              <a:gdLst>
                <a:gd name="connsiteX0" fmla="*/ 0 w 6858002"/>
                <a:gd name="connsiteY0" fmla="*/ 6958012 h 6958012"/>
                <a:gd name="connsiteX1" fmla="*/ 3429001 w 6858002"/>
                <a:gd name="connsiteY1" fmla="*/ 0 h 6958012"/>
                <a:gd name="connsiteX2" fmla="*/ 6858002 w 6858002"/>
                <a:gd name="connsiteY2" fmla="*/ 6958012 h 6958012"/>
                <a:gd name="connsiteX3" fmla="*/ 0 w 6858002"/>
                <a:gd name="connsiteY3" fmla="*/ 6958012 h 6958012"/>
                <a:gd name="connsiteX0-1" fmla="*/ 0 w 6858002"/>
                <a:gd name="connsiteY0-2" fmla="*/ 1685924 h 1685924"/>
                <a:gd name="connsiteX1-3" fmla="*/ 814388 w 6858002"/>
                <a:gd name="connsiteY1-4" fmla="*/ 0 h 1685924"/>
                <a:gd name="connsiteX2-5" fmla="*/ 6858002 w 6858002"/>
                <a:gd name="connsiteY2-6" fmla="*/ 1685924 h 1685924"/>
                <a:gd name="connsiteX3-7" fmla="*/ 0 w 6858002"/>
                <a:gd name="connsiteY3-8" fmla="*/ 1685924 h 1685924"/>
                <a:gd name="connsiteX0-9" fmla="*/ 0 w 6858002"/>
                <a:gd name="connsiteY0-10" fmla="*/ 1700212 h 1700212"/>
                <a:gd name="connsiteX1-11" fmla="*/ 885825 w 6858002"/>
                <a:gd name="connsiteY1-12" fmla="*/ 0 h 1700212"/>
                <a:gd name="connsiteX2-13" fmla="*/ 6858002 w 6858002"/>
                <a:gd name="connsiteY2-14" fmla="*/ 1700212 h 1700212"/>
                <a:gd name="connsiteX3-15" fmla="*/ 0 w 6858002"/>
                <a:gd name="connsiteY3-16" fmla="*/ 1700212 h 1700212"/>
                <a:gd name="connsiteX0-17" fmla="*/ 0 w 6858002"/>
                <a:gd name="connsiteY0-18" fmla="*/ 2071687 h 2071687"/>
                <a:gd name="connsiteX1-19" fmla="*/ 1057275 w 6858002"/>
                <a:gd name="connsiteY1-20" fmla="*/ 0 h 2071687"/>
                <a:gd name="connsiteX2-21" fmla="*/ 6858002 w 6858002"/>
                <a:gd name="connsiteY2-22" fmla="*/ 2071687 h 2071687"/>
                <a:gd name="connsiteX3-23" fmla="*/ 0 w 6858002"/>
                <a:gd name="connsiteY3-24" fmla="*/ 2071687 h 2071687"/>
                <a:gd name="connsiteX0-25" fmla="*/ 0 w 6858002"/>
                <a:gd name="connsiteY0-26" fmla="*/ 2890837 h 2890837"/>
                <a:gd name="connsiteX1-27" fmla="*/ 1495422 w 6858002"/>
                <a:gd name="connsiteY1-28" fmla="*/ 0 h 2890837"/>
                <a:gd name="connsiteX2-29" fmla="*/ 6858002 w 6858002"/>
                <a:gd name="connsiteY2-30" fmla="*/ 2890837 h 2890837"/>
                <a:gd name="connsiteX3-31" fmla="*/ 0 w 6858002"/>
                <a:gd name="connsiteY3-32" fmla="*/ 2890837 h 2890837"/>
                <a:gd name="connsiteX0-33" fmla="*/ 2295644 w 5362580"/>
                <a:gd name="connsiteY0-34" fmla="*/ 2852737 h 2890837"/>
                <a:gd name="connsiteX1-35" fmla="*/ 0 w 5362580"/>
                <a:gd name="connsiteY1-36" fmla="*/ 0 h 2890837"/>
                <a:gd name="connsiteX2-37" fmla="*/ 5362580 w 5362580"/>
                <a:gd name="connsiteY2-38" fmla="*/ 2890837 h 2890837"/>
                <a:gd name="connsiteX3-39" fmla="*/ 2295644 w 5362580"/>
                <a:gd name="connsiteY3-40" fmla="*/ 2852737 h 2890837"/>
                <a:gd name="connsiteX0-41" fmla="*/ 1 w 3066937"/>
                <a:gd name="connsiteY0-42" fmla="*/ 1423987 h 1462087"/>
                <a:gd name="connsiteX1-43" fmla="*/ 47150 w 3066937"/>
                <a:gd name="connsiteY1-44" fmla="*/ 0 h 1462087"/>
                <a:gd name="connsiteX2-45" fmla="*/ 3066937 w 3066937"/>
                <a:gd name="connsiteY2-46" fmla="*/ 1462087 h 1462087"/>
                <a:gd name="connsiteX3-47" fmla="*/ 1 w 3066937"/>
                <a:gd name="connsiteY3-48" fmla="*/ 1423987 h 1462087"/>
                <a:gd name="connsiteX0-49" fmla="*/ 1 w 3066937"/>
                <a:gd name="connsiteY0-50" fmla="*/ 1100137 h 1138237"/>
                <a:gd name="connsiteX1-51" fmla="*/ 47151 w 3066937"/>
                <a:gd name="connsiteY1-52" fmla="*/ 0 h 1138237"/>
                <a:gd name="connsiteX2-53" fmla="*/ 3066937 w 3066937"/>
                <a:gd name="connsiteY2-54" fmla="*/ 1138237 h 1138237"/>
                <a:gd name="connsiteX3-55" fmla="*/ 1 w 3066937"/>
                <a:gd name="connsiteY3-56" fmla="*/ 1100137 h 1138237"/>
                <a:gd name="connsiteX0-57" fmla="*/ 0 w 3109533"/>
                <a:gd name="connsiteY0-58" fmla="*/ 661987 h 1138237"/>
                <a:gd name="connsiteX1-59" fmla="*/ 89747 w 3109533"/>
                <a:gd name="connsiteY1-60" fmla="*/ 0 h 1138237"/>
                <a:gd name="connsiteX2-61" fmla="*/ 3109533 w 3109533"/>
                <a:gd name="connsiteY2-62" fmla="*/ 1138237 h 1138237"/>
                <a:gd name="connsiteX3-63" fmla="*/ 0 w 3109533"/>
                <a:gd name="connsiteY3-64" fmla="*/ 661987 h 1138237"/>
                <a:gd name="connsiteX0-65" fmla="*/ 0 w 3109533"/>
                <a:gd name="connsiteY0-66" fmla="*/ 947737 h 1423987"/>
                <a:gd name="connsiteX1-67" fmla="*/ 132344 w 3109533"/>
                <a:gd name="connsiteY1-68" fmla="*/ 0 h 1423987"/>
                <a:gd name="connsiteX2-69" fmla="*/ 3109533 w 3109533"/>
                <a:gd name="connsiteY2-70" fmla="*/ 1423987 h 1423987"/>
                <a:gd name="connsiteX3-71" fmla="*/ 0 w 3109533"/>
                <a:gd name="connsiteY3-72" fmla="*/ 947737 h 1423987"/>
                <a:gd name="connsiteX0-73" fmla="*/ 0 w 3109533"/>
                <a:gd name="connsiteY0-74" fmla="*/ 966787 h 1443037"/>
                <a:gd name="connsiteX1-75" fmla="*/ 132344 w 3109533"/>
                <a:gd name="connsiteY1-76" fmla="*/ 0 h 1443037"/>
                <a:gd name="connsiteX2-77" fmla="*/ 3109533 w 3109533"/>
                <a:gd name="connsiteY2-78" fmla="*/ 1443037 h 1443037"/>
                <a:gd name="connsiteX3-79" fmla="*/ 0 w 3109533"/>
                <a:gd name="connsiteY3-80" fmla="*/ 966787 h 1443037"/>
                <a:gd name="connsiteX0-81" fmla="*/ 0 w 3109533"/>
                <a:gd name="connsiteY0-82" fmla="*/ 1042987 h 1519237"/>
                <a:gd name="connsiteX1-83" fmla="*/ 47151 w 3109533"/>
                <a:gd name="connsiteY1-84" fmla="*/ 0 h 1519237"/>
                <a:gd name="connsiteX2-85" fmla="*/ 3109533 w 3109533"/>
                <a:gd name="connsiteY2-86" fmla="*/ 1519237 h 1519237"/>
                <a:gd name="connsiteX3-87" fmla="*/ 0 w 3109533"/>
                <a:gd name="connsiteY3-88" fmla="*/ 1042987 h 1519237"/>
              </a:gdLst>
              <a:ahLst/>
              <a:cxnLst>
                <a:cxn ang="0">
                  <a:pos x="connsiteX0-1" y="connsiteY0-2"/>
                </a:cxn>
                <a:cxn ang="0">
                  <a:pos x="connsiteX1-3" y="connsiteY1-4"/>
                </a:cxn>
                <a:cxn ang="0">
                  <a:pos x="connsiteX2-5" y="connsiteY2-6"/>
                </a:cxn>
                <a:cxn ang="0">
                  <a:pos x="connsiteX3-7" y="connsiteY3-8"/>
                </a:cxn>
              </a:cxnLst>
              <a:rect l="l" t="t" r="r" b="b"/>
              <a:pathLst>
                <a:path w="3109533" h="1519237">
                  <a:moveTo>
                    <a:pt x="0" y="1042987"/>
                  </a:moveTo>
                  <a:lnTo>
                    <a:pt x="47151" y="0"/>
                  </a:lnTo>
                  <a:lnTo>
                    <a:pt x="3109533" y="1519237"/>
                  </a:lnTo>
                  <a:lnTo>
                    <a:pt x="0" y="1042987"/>
                  </a:lnTo>
                  <a:close/>
                </a:path>
              </a:pathLst>
            </a:cu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grpSp>
      <p:sp>
        <p:nvSpPr>
          <p:cNvPr id="16" name="等腰三角形 14">
            <a:extLst>
              <a:ext uri="{FF2B5EF4-FFF2-40B4-BE49-F238E27FC236}">
                <a16:creationId xmlns:a16="http://schemas.microsoft.com/office/drawing/2014/main" id="{C06DB7B6-A1E1-D442-8B05-2B9134D23689}"/>
              </a:ext>
            </a:extLst>
          </p:cNvPr>
          <p:cNvSpPr/>
          <p:nvPr/>
        </p:nvSpPr>
        <p:spPr>
          <a:xfrm rot="16200000" flipV="1">
            <a:off x="-637423" y="4314030"/>
            <a:ext cx="3016850" cy="1826683"/>
          </a:xfrm>
          <a:prstGeom prst="triangle">
            <a:avLst/>
          </a:prstGeom>
          <a:solidFill>
            <a:schemeClr val="accent1">
              <a:lumMod val="40000"/>
              <a:lumOff val="60000"/>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
        <p:nvSpPr>
          <p:cNvPr id="17" name="等腰三角形 7">
            <a:extLst>
              <a:ext uri="{FF2B5EF4-FFF2-40B4-BE49-F238E27FC236}">
                <a16:creationId xmlns:a16="http://schemas.microsoft.com/office/drawing/2014/main" id="{97D2F4CA-2203-584F-B55B-0E6AA9D9E548}"/>
              </a:ext>
            </a:extLst>
          </p:cNvPr>
          <p:cNvSpPr/>
          <p:nvPr/>
        </p:nvSpPr>
        <p:spPr>
          <a:xfrm>
            <a:off x="-54563" y="3709258"/>
            <a:ext cx="1839448" cy="1547591"/>
          </a:xfrm>
          <a:custGeom>
            <a:avLst/>
            <a:gdLst>
              <a:gd name="connsiteX0" fmla="*/ 0 w 6858002"/>
              <a:gd name="connsiteY0" fmla="*/ 6958012 h 6958012"/>
              <a:gd name="connsiteX1" fmla="*/ 3429001 w 6858002"/>
              <a:gd name="connsiteY1" fmla="*/ 0 h 6958012"/>
              <a:gd name="connsiteX2" fmla="*/ 6858002 w 6858002"/>
              <a:gd name="connsiteY2" fmla="*/ 6958012 h 6958012"/>
              <a:gd name="connsiteX3" fmla="*/ 0 w 6858002"/>
              <a:gd name="connsiteY3" fmla="*/ 6958012 h 6958012"/>
              <a:gd name="connsiteX0-1" fmla="*/ 0 w 6858002"/>
              <a:gd name="connsiteY0-2" fmla="*/ 1685924 h 1685924"/>
              <a:gd name="connsiteX1-3" fmla="*/ 814388 w 6858002"/>
              <a:gd name="connsiteY1-4" fmla="*/ 0 h 1685924"/>
              <a:gd name="connsiteX2-5" fmla="*/ 6858002 w 6858002"/>
              <a:gd name="connsiteY2-6" fmla="*/ 1685924 h 1685924"/>
              <a:gd name="connsiteX3-7" fmla="*/ 0 w 6858002"/>
              <a:gd name="connsiteY3-8" fmla="*/ 1685924 h 1685924"/>
              <a:gd name="connsiteX0-9" fmla="*/ 0 w 6858002"/>
              <a:gd name="connsiteY0-10" fmla="*/ 1700212 h 1700212"/>
              <a:gd name="connsiteX1-11" fmla="*/ 885825 w 6858002"/>
              <a:gd name="connsiteY1-12" fmla="*/ 0 h 1700212"/>
              <a:gd name="connsiteX2-13" fmla="*/ 6858002 w 6858002"/>
              <a:gd name="connsiteY2-14" fmla="*/ 1700212 h 1700212"/>
              <a:gd name="connsiteX3-15" fmla="*/ 0 w 6858002"/>
              <a:gd name="connsiteY3-16" fmla="*/ 1700212 h 1700212"/>
              <a:gd name="connsiteX0-17" fmla="*/ 0 w 6858002"/>
              <a:gd name="connsiteY0-18" fmla="*/ 2071687 h 2071687"/>
              <a:gd name="connsiteX1-19" fmla="*/ 1057275 w 6858002"/>
              <a:gd name="connsiteY1-20" fmla="*/ 0 h 2071687"/>
              <a:gd name="connsiteX2-21" fmla="*/ 6858002 w 6858002"/>
              <a:gd name="connsiteY2-22" fmla="*/ 2071687 h 2071687"/>
              <a:gd name="connsiteX3-23" fmla="*/ 0 w 6858002"/>
              <a:gd name="connsiteY3-24" fmla="*/ 2071687 h 2071687"/>
              <a:gd name="connsiteX0-25" fmla="*/ 0 w 6858002"/>
              <a:gd name="connsiteY0-26" fmla="*/ 2890837 h 2890837"/>
              <a:gd name="connsiteX1-27" fmla="*/ 1495422 w 6858002"/>
              <a:gd name="connsiteY1-28" fmla="*/ 0 h 2890837"/>
              <a:gd name="connsiteX2-29" fmla="*/ 6858002 w 6858002"/>
              <a:gd name="connsiteY2-30" fmla="*/ 2890837 h 2890837"/>
              <a:gd name="connsiteX3-31" fmla="*/ 0 w 6858002"/>
              <a:gd name="connsiteY3-32" fmla="*/ 2890837 h 2890837"/>
              <a:gd name="connsiteX0-33" fmla="*/ 2295644 w 5362580"/>
              <a:gd name="connsiteY0-34" fmla="*/ 2852737 h 2890837"/>
              <a:gd name="connsiteX1-35" fmla="*/ 0 w 5362580"/>
              <a:gd name="connsiteY1-36" fmla="*/ 0 h 2890837"/>
              <a:gd name="connsiteX2-37" fmla="*/ 5362580 w 5362580"/>
              <a:gd name="connsiteY2-38" fmla="*/ 2890837 h 2890837"/>
              <a:gd name="connsiteX3-39" fmla="*/ 2295644 w 5362580"/>
              <a:gd name="connsiteY3-40" fmla="*/ 2852737 h 2890837"/>
              <a:gd name="connsiteX0-41" fmla="*/ 1 w 3066937"/>
              <a:gd name="connsiteY0-42" fmla="*/ 1423987 h 1462087"/>
              <a:gd name="connsiteX1-43" fmla="*/ 47150 w 3066937"/>
              <a:gd name="connsiteY1-44" fmla="*/ 0 h 1462087"/>
              <a:gd name="connsiteX2-45" fmla="*/ 3066937 w 3066937"/>
              <a:gd name="connsiteY2-46" fmla="*/ 1462087 h 1462087"/>
              <a:gd name="connsiteX3-47" fmla="*/ 1 w 3066937"/>
              <a:gd name="connsiteY3-48" fmla="*/ 1423987 h 1462087"/>
              <a:gd name="connsiteX0-49" fmla="*/ 1 w 3066937"/>
              <a:gd name="connsiteY0-50" fmla="*/ 1100137 h 1138237"/>
              <a:gd name="connsiteX1-51" fmla="*/ 47151 w 3066937"/>
              <a:gd name="connsiteY1-52" fmla="*/ 0 h 1138237"/>
              <a:gd name="connsiteX2-53" fmla="*/ 3066937 w 3066937"/>
              <a:gd name="connsiteY2-54" fmla="*/ 1138237 h 1138237"/>
              <a:gd name="connsiteX3-55" fmla="*/ 1 w 3066937"/>
              <a:gd name="connsiteY3-56" fmla="*/ 1100137 h 1138237"/>
              <a:gd name="connsiteX0-57" fmla="*/ 0 w 3109533"/>
              <a:gd name="connsiteY0-58" fmla="*/ 661987 h 1138237"/>
              <a:gd name="connsiteX1-59" fmla="*/ 89747 w 3109533"/>
              <a:gd name="connsiteY1-60" fmla="*/ 0 h 1138237"/>
              <a:gd name="connsiteX2-61" fmla="*/ 3109533 w 3109533"/>
              <a:gd name="connsiteY2-62" fmla="*/ 1138237 h 1138237"/>
              <a:gd name="connsiteX3-63" fmla="*/ 0 w 3109533"/>
              <a:gd name="connsiteY3-64" fmla="*/ 661987 h 1138237"/>
              <a:gd name="connsiteX0-65" fmla="*/ 0 w 3109533"/>
              <a:gd name="connsiteY0-66" fmla="*/ 343072 h 819322"/>
              <a:gd name="connsiteX1-67" fmla="*/ 1083753 w 3109533"/>
              <a:gd name="connsiteY1-68" fmla="*/ 0 h 819322"/>
              <a:gd name="connsiteX2-69" fmla="*/ 3109533 w 3109533"/>
              <a:gd name="connsiteY2-70" fmla="*/ 819322 h 819322"/>
              <a:gd name="connsiteX3-71" fmla="*/ 0 w 3109533"/>
              <a:gd name="connsiteY3-72" fmla="*/ 343072 h 819322"/>
              <a:gd name="connsiteX0-73" fmla="*/ 104211 w 2025780"/>
              <a:gd name="connsiteY0-74" fmla="*/ 502530 h 819322"/>
              <a:gd name="connsiteX1-75" fmla="*/ 0 w 2025780"/>
              <a:gd name="connsiteY1-76" fmla="*/ 0 h 819322"/>
              <a:gd name="connsiteX2-77" fmla="*/ 2025780 w 2025780"/>
              <a:gd name="connsiteY2-78" fmla="*/ 819322 h 819322"/>
              <a:gd name="connsiteX3-79" fmla="*/ 104211 w 2025780"/>
              <a:gd name="connsiteY3-80" fmla="*/ 502530 h 819322"/>
              <a:gd name="connsiteX0-81" fmla="*/ 31479 w 1953048"/>
              <a:gd name="connsiteY0-82" fmla="*/ 490264 h 807056"/>
              <a:gd name="connsiteX1-83" fmla="*/ 0 w 1953048"/>
              <a:gd name="connsiteY1-84" fmla="*/ 0 h 807056"/>
              <a:gd name="connsiteX2-85" fmla="*/ 1953048 w 1953048"/>
              <a:gd name="connsiteY2-86" fmla="*/ 807056 h 807056"/>
              <a:gd name="connsiteX3-87" fmla="*/ 31479 w 1953048"/>
              <a:gd name="connsiteY3-88" fmla="*/ 490264 h 807056"/>
            </a:gdLst>
            <a:ahLst/>
            <a:cxnLst>
              <a:cxn ang="0">
                <a:pos x="connsiteX0-1" y="connsiteY0-2"/>
              </a:cxn>
              <a:cxn ang="0">
                <a:pos x="connsiteX1-3" y="connsiteY1-4"/>
              </a:cxn>
              <a:cxn ang="0">
                <a:pos x="connsiteX2-5" y="connsiteY2-6"/>
              </a:cxn>
              <a:cxn ang="0">
                <a:pos x="connsiteX3-7" y="connsiteY3-8"/>
              </a:cxn>
            </a:cxnLst>
            <a:rect l="l" t="t" r="r" b="b"/>
            <a:pathLst>
              <a:path w="1953048" h="807056">
                <a:moveTo>
                  <a:pt x="31479" y="490264"/>
                </a:moveTo>
                <a:lnTo>
                  <a:pt x="0" y="0"/>
                </a:lnTo>
                <a:lnTo>
                  <a:pt x="1953048" y="807056"/>
                </a:lnTo>
                <a:lnTo>
                  <a:pt x="31479" y="490264"/>
                </a:lnTo>
                <a:close/>
              </a:path>
            </a:pathLst>
          </a:custGeom>
          <a:solidFill>
            <a:schemeClr val="bg1">
              <a:lumMod val="85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711227210"/>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3" y="3562252"/>
            <a:ext cx="12858044" cy="137162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ysClr val="windowText" lastClr="000000"/>
                </a:solidFill>
              </a:ln>
              <a:solidFill>
                <a:sysClr val="windowText" lastClr="000000"/>
              </a:solidFill>
              <a:latin typeface="黑体" panose="02010609060101010101" pitchFamily="49" charset="-122"/>
              <a:ea typeface="黑体" panose="02010609060101010101" pitchFamily="49" charset="-122"/>
            </a:endParaRPr>
          </a:p>
        </p:txBody>
      </p:sp>
      <p:sp>
        <p:nvSpPr>
          <p:cNvPr id="2053" name="文本框 14"/>
          <p:cNvSpPr txBox="1">
            <a:spLocks noChangeArrowheads="1"/>
          </p:cNvSpPr>
          <p:nvPr>
            <p:custDataLst>
              <p:tags r:id="rId2"/>
            </p:custDataLst>
          </p:nvPr>
        </p:nvSpPr>
        <p:spPr bwMode="auto">
          <a:xfrm>
            <a:off x="2396927" y="3400301"/>
            <a:ext cx="1231106"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9600" dirty="0">
                <a:solidFill>
                  <a:schemeClr val="bg1"/>
                </a:solidFill>
                <a:latin typeface="黑体" panose="02010609060101010101" pitchFamily="49" charset="-122"/>
                <a:ea typeface="黑体" panose="02010609060101010101" pitchFamily="49" charset="-122"/>
                <a:sym typeface="Arial" panose="020B0604020202020204" pitchFamily="34" charset="0"/>
              </a:rPr>
              <a:t>02</a:t>
            </a:r>
            <a:endParaRPr lang="zh-CN" altLang="en-US" sz="9600" dirty="0">
              <a:solidFill>
                <a:schemeClr val="bg1"/>
              </a:solidFill>
              <a:latin typeface="黑体" panose="02010609060101010101" pitchFamily="49" charset="-122"/>
              <a:ea typeface="黑体" panose="02010609060101010101" pitchFamily="49" charset="-122"/>
              <a:sym typeface="Arial" panose="020B0604020202020204" pitchFamily="34" charset="0"/>
            </a:endParaRPr>
          </a:p>
        </p:txBody>
      </p:sp>
      <p:sp>
        <p:nvSpPr>
          <p:cNvPr id="6" name="标题 5"/>
          <p:cNvSpPr txBox="1"/>
          <p:nvPr>
            <p:custDataLst>
              <p:tags r:id="rId3"/>
            </p:custDataLst>
          </p:nvPr>
        </p:nvSpPr>
        <p:spPr>
          <a:xfrm>
            <a:off x="3693071" y="3749467"/>
            <a:ext cx="8790576" cy="997196"/>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defRPr/>
            </a:pPr>
            <a:r>
              <a:rPr lang="zh-CN" altLang="en-US" sz="7200" kern="0" dirty="0">
                <a:solidFill>
                  <a:schemeClr val="bg1"/>
                </a:solidFill>
                <a:latin typeface="黑体" panose="02010609060101010101" pitchFamily="49" charset="-122"/>
                <a:ea typeface="黑体" panose="02010609060101010101" pitchFamily="49" charset="-122"/>
                <a:sym typeface="Arial" panose="020B0604020202020204" pitchFamily="34" charset="0"/>
              </a:rPr>
              <a:t>内容规范</a:t>
            </a:r>
          </a:p>
        </p:txBody>
      </p:sp>
    </p:spTree>
    <p:custDataLst>
      <p:tags r:id="rId1"/>
    </p:custDataLst>
    <p:extLst>
      <p:ext uri="{BB962C8B-B14F-4D97-AF65-F5344CB8AC3E}">
        <p14:creationId xmlns:p14="http://schemas.microsoft.com/office/powerpoint/2010/main" val="521639282"/>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论文内容规范</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0" name="Pentagon 33">
            <a:extLst>
              <a:ext uri="{FF2B5EF4-FFF2-40B4-BE49-F238E27FC236}">
                <a16:creationId xmlns:a16="http://schemas.microsoft.com/office/drawing/2014/main" id="{9EF8DAF3-942D-4378-A07C-73055D9FE522}"/>
              </a:ext>
            </a:extLst>
          </p:cNvPr>
          <p:cNvSpPr/>
          <p:nvPr/>
        </p:nvSpPr>
        <p:spPr>
          <a:xfrm>
            <a:off x="974455" y="1186865"/>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4" name="Rectangle 3">
            <a:extLst>
              <a:ext uri="{FF2B5EF4-FFF2-40B4-BE49-F238E27FC236}">
                <a16:creationId xmlns:a16="http://schemas.microsoft.com/office/drawing/2014/main" id="{F4631D72-5CBA-4FA8-B4C2-69550AB41FE4}"/>
              </a:ext>
            </a:extLst>
          </p:cNvPr>
          <p:cNvSpPr>
            <a:spLocks noChangeArrowheads="1"/>
          </p:cNvSpPr>
          <p:nvPr/>
        </p:nvSpPr>
        <p:spPr bwMode="auto">
          <a:xfrm>
            <a:off x="1748855" y="2060997"/>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400" b="0" i="0" u="none" strike="noStrike" cap="none" normalizeH="0" baseline="0">
                <a:ln>
                  <a:noFill/>
                </a:ln>
                <a:solidFill>
                  <a:schemeClr val="tx1"/>
                </a:solidFill>
                <a:effectLst/>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 name="Rectangle 7">
            <a:extLst>
              <a:ext uri="{FF2B5EF4-FFF2-40B4-BE49-F238E27FC236}">
                <a16:creationId xmlns:a16="http://schemas.microsoft.com/office/drawing/2014/main" id="{A8D075DF-0A7C-457F-A132-AA48B4ED92BD}"/>
              </a:ext>
            </a:extLst>
          </p:cNvPr>
          <p:cNvSpPr>
            <a:spLocks noChangeArrowheads="1"/>
          </p:cNvSpPr>
          <p:nvPr/>
        </p:nvSpPr>
        <p:spPr bwMode="auto">
          <a:xfrm>
            <a:off x="0" y="0"/>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矩形 12">
            <a:extLst>
              <a:ext uri="{FF2B5EF4-FFF2-40B4-BE49-F238E27FC236}">
                <a16:creationId xmlns:a16="http://schemas.microsoft.com/office/drawing/2014/main" id="{49CDCBF7-9D69-4B43-9A4C-475E2968068C}"/>
              </a:ext>
            </a:extLst>
          </p:cNvPr>
          <p:cNvSpPr/>
          <p:nvPr/>
        </p:nvSpPr>
        <p:spPr>
          <a:xfrm>
            <a:off x="1615122" y="1240061"/>
            <a:ext cx="11243628" cy="2308324"/>
          </a:xfrm>
          <a:prstGeom prst="rect">
            <a:avLst/>
          </a:prstGeom>
        </p:spPr>
        <p:txBody>
          <a:bodyPr wrap="square">
            <a:spAutoFit/>
          </a:bodyPr>
          <a:lstStyle/>
          <a:p>
            <a:pPr lvl="0" eaLnBrk="0" hangingPunct="0"/>
            <a:r>
              <a:rPr lang="zh-CN" altLang="en-US" dirty="0">
                <a:solidFill>
                  <a:schemeClr val="accent1">
                    <a:lumMod val="75000"/>
                  </a:schemeClr>
                </a:solidFill>
                <a:latin typeface="黑体" panose="02010609060101010101" pitchFamily="49" charset="-122"/>
                <a:ea typeface="黑体" panose="02010609060101010101" pitchFamily="49" charset="-122"/>
                <a:cs typeface="+mn-ea"/>
              </a:rPr>
              <a:t>论文基本结构：</a:t>
            </a: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a:p>
            <a:pPr lvl="1" eaLnBrk="0" hangingPunct="0">
              <a:buFontTx/>
              <a:buChar char="•"/>
            </a:pPr>
            <a:r>
              <a:rPr lang="zh-CN" altLang="zh-CN" dirty="0">
                <a:solidFill>
                  <a:schemeClr val="accent1">
                    <a:lumMod val="75000"/>
                  </a:schemeClr>
                </a:solidFill>
                <a:latin typeface="黑体" panose="02010609060101010101" pitchFamily="49" charset="-122"/>
                <a:ea typeface="黑体" panose="02010609060101010101" pitchFamily="49" charset="-122"/>
                <a:cs typeface="+mn-ea"/>
              </a:rPr>
              <a:t>摘要和关键词</a:t>
            </a:r>
          </a:p>
          <a:p>
            <a:pPr lvl="1" eaLnBrk="0" hangingPunct="0">
              <a:buFontTx/>
              <a:buChar char="•"/>
            </a:pPr>
            <a:r>
              <a:rPr lang="zh-CN" altLang="zh-CN" dirty="0">
                <a:solidFill>
                  <a:schemeClr val="accent1">
                    <a:lumMod val="75000"/>
                  </a:schemeClr>
                </a:solidFill>
                <a:latin typeface="黑体" panose="02010609060101010101" pitchFamily="49" charset="-122"/>
                <a:ea typeface="黑体" panose="02010609060101010101" pitchFamily="49" charset="-122"/>
                <a:cs typeface="+mn-ea"/>
              </a:rPr>
              <a:t>问题重述</a:t>
            </a:r>
          </a:p>
          <a:p>
            <a:pPr lvl="1" eaLnBrk="0" hangingPunct="0">
              <a:buFontTx/>
              <a:buChar char="•"/>
            </a:pPr>
            <a:r>
              <a:rPr lang="zh-CN" altLang="zh-CN" dirty="0">
                <a:solidFill>
                  <a:schemeClr val="accent1">
                    <a:lumMod val="75000"/>
                  </a:schemeClr>
                </a:solidFill>
                <a:latin typeface="黑体" panose="02010609060101010101" pitchFamily="49" charset="-122"/>
                <a:ea typeface="黑体" panose="02010609060101010101" pitchFamily="49" charset="-122"/>
                <a:cs typeface="+mn-ea"/>
              </a:rPr>
              <a:t>问题分析</a:t>
            </a:r>
          </a:p>
          <a:p>
            <a:pPr lvl="1" eaLnBrk="0" hangingPunct="0">
              <a:buFontTx/>
              <a:buChar char="•"/>
            </a:pPr>
            <a:r>
              <a:rPr lang="zh-CN" altLang="zh-CN" dirty="0">
                <a:solidFill>
                  <a:schemeClr val="accent1">
                    <a:lumMod val="75000"/>
                  </a:schemeClr>
                </a:solidFill>
                <a:latin typeface="黑体" panose="02010609060101010101" pitchFamily="49" charset="-122"/>
                <a:ea typeface="黑体" panose="02010609060101010101" pitchFamily="49" charset="-122"/>
                <a:cs typeface="+mn-ea"/>
              </a:rPr>
              <a:t>模型</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建立</a:t>
            </a:r>
            <a:r>
              <a:rPr lang="zh-CN" altLang="zh-CN" dirty="0">
                <a:solidFill>
                  <a:schemeClr val="accent1">
                    <a:lumMod val="75000"/>
                  </a:schemeClr>
                </a:solidFill>
                <a:latin typeface="黑体" panose="02010609060101010101" pitchFamily="49" charset="-122"/>
                <a:ea typeface="黑体" panose="02010609060101010101" pitchFamily="49" charset="-122"/>
                <a:cs typeface="+mn-ea"/>
              </a:rPr>
              <a:t>与</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求解</a:t>
            </a:r>
            <a:r>
              <a:rPr lang="zh-CN" altLang="zh-CN" dirty="0">
                <a:solidFill>
                  <a:schemeClr val="accent1">
                    <a:lumMod val="75000"/>
                  </a:schemeClr>
                </a:solidFill>
                <a:latin typeface="黑体" panose="02010609060101010101" pitchFamily="49" charset="-122"/>
                <a:ea typeface="黑体" panose="02010609060101010101" pitchFamily="49" charset="-122"/>
                <a:cs typeface="+mn-ea"/>
              </a:rPr>
              <a:t>：第一问</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a:t>
            </a:r>
            <a:r>
              <a:rPr lang="zh-CN" altLang="zh-CN" dirty="0">
                <a:solidFill>
                  <a:schemeClr val="accent1">
                    <a:lumMod val="75000"/>
                  </a:schemeClr>
                </a:solidFill>
                <a:latin typeface="黑体" panose="02010609060101010101" pitchFamily="49" charset="-122"/>
                <a:ea typeface="黑体" panose="02010609060101010101" pitchFamily="49" charset="-122"/>
                <a:cs typeface="+mn-ea"/>
              </a:rPr>
              <a:t>第二问</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a:t>
            </a:r>
            <a:r>
              <a:rPr lang="zh-CN" altLang="zh-CN" dirty="0">
                <a:solidFill>
                  <a:schemeClr val="accent1">
                    <a:lumMod val="75000"/>
                  </a:schemeClr>
                </a:solidFill>
                <a:latin typeface="黑体" panose="02010609060101010101" pitchFamily="49" charset="-122"/>
                <a:ea typeface="黑体" panose="02010609060101010101" pitchFamily="49" charset="-122"/>
                <a:cs typeface="+mn-ea"/>
              </a:rPr>
              <a:t>第三问</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a:t>
            </a:r>
            <a:endParaRPr lang="zh-CN" altLang="zh-CN" dirty="0">
              <a:solidFill>
                <a:schemeClr val="accent1">
                  <a:lumMod val="75000"/>
                </a:schemeClr>
              </a:solidFill>
              <a:latin typeface="黑体" panose="02010609060101010101" pitchFamily="49" charset="-122"/>
              <a:ea typeface="黑体" panose="02010609060101010101" pitchFamily="49" charset="-122"/>
              <a:cs typeface="+mn-ea"/>
            </a:endParaRPr>
          </a:p>
          <a:p>
            <a:pPr lvl="1" eaLnBrk="0" hangingPunct="0">
              <a:buFontTx/>
              <a:buChar char="•"/>
            </a:pPr>
            <a:r>
              <a:rPr lang="zh-CN" altLang="zh-CN" dirty="0">
                <a:solidFill>
                  <a:schemeClr val="accent1">
                    <a:lumMod val="75000"/>
                  </a:schemeClr>
                </a:solidFill>
                <a:latin typeface="黑体" panose="02010609060101010101" pitchFamily="49" charset="-122"/>
                <a:ea typeface="黑体" panose="02010609060101010101" pitchFamily="49" charset="-122"/>
                <a:cs typeface="+mn-ea"/>
              </a:rPr>
              <a:t>模型的</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验证</a:t>
            </a:r>
            <a:endParaRPr lang="zh-CN" altLang="zh-CN" dirty="0">
              <a:solidFill>
                <a:schemeClr val="accent1">
                  <a:lumMod val="75000"/>
                </a:schemeClr>
              </a:solidFill>
              <a:latin typeface="黑体" panose="02010609060101010101" pitchFamily="49" charset="-122"/>
              <a:ea typeface="黑体" panose="02010609060101010101" pitchFamily="49" charset="-122"/>
              <a:cs typeface="+mn-ea"/>
            </a:endParaRPr>
          </a:p>
          <a:p>
            <a:pPr lvl="1" eaLnBrk="0" hangingPunct="0">
              <a:buFontTx/>
              <a:buChar char="•"/>
            </a:pPr>
            <a:r>
              <a:rPr lang="zh-CN" altLang="zh-CN" dirty="0">
                <a:solidFill>
                  <a:schemeClr val="accent1">
                    <a:lumMod val="75000"/>
                  </a:schemeClr>
                </a:solidFill>
                <a:latin typeface="黑体" panose="02010609060101010101" pitchFamily="49" charset="-122"/>
                <a:ea typeface="黑体" panose="02010609060101010101" pitchFamily="49" charset="-122"/>
                <a:cs typeface="+mn-ea"/>
              </a:rPr>
              <a:t>模型的分析和评价</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优点、缺点、鲁棒性等</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a:t>
            </a:r>
          </a:p>
          <a:p>
            <a:pPr lvl="1" eaLnBrk="0" hangingPunct="0">
              <a:buFontTx/>
              <a:buChar char="•"/>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模型改进</a:t>
            </a: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p:txBody>
      </p:sp>
      <p:sp>
        <p:nvSpPr>
          <p:cNvPr id="12" name="Rectangle 7">
            <a:extLst>
              <a:ext uri="{FF2B5EF4-FFF2-40B4-BE49-F238E27FC236}">
                <a16:creationId xmlns:a16="http://schemas.microsoft.com/office/drawing/2014/main" id="{2A46DCE7-E4D4-424E-BF34-2A339F88ED25}"/>
              </a:ext>
            </a:extLst>
          </p:cNvPr>
          <p:cNvSpPr>
            <a:spLocks noChangeArrowheads="1"/>
          </p:cNvSpPr>
          <p:nvPr/>
        </p:nvSpPr>
        <p:spPr bwMode="auto">
          <a:xfrm>
            <a:off x="2181225" y="2986831"/>
            <a:ext cx="65" cy="10026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22180" rIns="0" bIns="2221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zh-CN" altLang="zh-CN" dirty="0">
              <a:solidFill>
                <a:schemeClr val="accent1">
                  <a:lumMod val="75000"/>
                </a:schemeClr>
              </a:solidFill>
              <a:latin typeface="黑体" panose="02010609060101010101" pitchFamily="49" charset="-122"/>
              <a:ea typeface="黑体" panose="02010609060101010101" pitchFamily="49" charset="-122"/>
              <a:cs typeface="+mn-ea"/>
            </a:endParaRPr>
          </a:p>
          <a:p>
            <a:pPr marL="0" marR="0" lvl="0" indent="0" algn="l" defTabSz="914400" rtl="0" eaLnBrk="0" fontAlgn="base" latinLnBrk="0" hangingPunct="0">
              <a:lnSpc>
                <a:spcPct val="100000"/>
              </a:lnSpc>
              <a:spcBef>
                <a:spcPct val="0"/>
              </a:spcBef>
              <a:spcAft>
                <a:spcPct val="0"/>
              </a:spcAft>
              <a:buClrTx/>
              <a:buSzTx/>
              <a:buFontTx/>
              <a:buNone/>
              <a:tabLst/>
            </a:pPr>
            <a:endParaRPr lang="zh-CN" altLang="zh-CN" dirty="0">
              <a:solidFill>
                <a:schemeClr val="accent1">
                  <a:lumMod val="75000"/>
                </a:schemeClr>
              </a:solidFill>
              <a:latin typeface="黑体" panose="02010609060101010101" pitchFamily="49" charset="-122"/>
              <a:ea typeface="黑体" panose="02010609060101010101" pitchFamily="49" charset="-122"/>
              <a:cs typeface="+mn-ea"/>
            </a:endParaRPr>
          </a:p>
        </p:txBody>
      </p:sp>
      <p:sp>
        <p:nvSpPr>
          <p:cNvPr id="14" name="AutoShape 8" descr="[公式]">
            <a:extLst>
              <a:ext uri="{FF2B5EF4-FFF2-40B4-BE49-F238E27FC236}">
                <a16:creationId xmlns:a16="http://schemas.microsoft.com/office/drawing/2014/main" id="{DEFDAC2B-0E66-4C16-8EF5-809D7A39BDC2}"/>
              </a:ext>
            </a:extLst>
          </p:cNvPr>
          <p:cNvSpPr>
            <a:spLocks noChangeAspect="1" noChangeArrowheads="1"/>
          </p:cNvSpPr>
          <p:nvPr/>
        </p:nvSpPr>
        <p:spPr bwMode="auto">
          <a:xfrm>
            <a:off x="2784475"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AutoShape 9" descr="[公式]">
            <a:extLst>
              <a:ext uri="{FF2B5EF4-FFF2-40B4-BE49-F238E27FC236}">
                <a16:creationId xmlns:a16="http://schemas.microsoft.com/office/drawing/2014/main" id="{EB6BC3A3-75CB-4335-982A-F2C46E74E68D}"/>
              </a:ext>
            </a:extLst>
          </p:cNvPr>
          <p:cNvSpPr>
            <a:spLocks noChangeAspect="1" noChangeArrowheads="1"/>
          </p:cNvSpPr>
          <p:nvPr/>
        </p:nvSpPr>
        <p:spPr bwMode="auto">
          <a:xfrm>
            <a:off x="4057650"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927724521"/>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论文内容规范</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0" name="Pentagon 33">
            <a:extLst>
              <a:ext uri="{FF2B5EF4-FFF2-40B4-BE49-F238E27FC236}">
                <a16:creationId xmlns:a16="http://schemas.microsoft.com/office/drawing/2014/main" id="{9EF8DAF3-942D-4378-A07C-73055D9FE522}"/>
              </a:ext>
            </a:extLst>
          </p:cNvPr>
          <p:cNvSpPr/>
          <p:nvPr/>
        </p:nvSpPr>
        <p:spPr>
          <a:xfrm>
            <a:off x="974455" y="1186865"/>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6" name="Rectangle 7">
            <a:extLst>
              <a:ext uri="{FF2B5EF4-FFF2-40B4-BE49-F238E27FC236}">
                <a16:creationId xmlns:a16="http://schemas.microsoft.com/office/drawing/2014/main" id="{A8D075DF-0A7C-457F-A132-AA48B4ED92BD}"/>
              </a:ext>
            </a:extLst>
          </p:cNvPr>
          <p:cNvSpPr>
            <a:spLocks noChangeArrowheads="1"/>
          </p:cNvSpPr>
          <p:nvPr/>
        </p:nvSpPr>
        <p:spPr bwMode="auto">
          <a:xfrm>
            <a:off x="0" y="0"/>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Rectangle 7">
            <a:extLst>
              <a:ext uri="{FF2B5EF4-FFF2-40B4-BE49-F238E27FC236}">
                <a16:creationId xmlns:a16="http://schemas.microsoft.com/office/drawing/2014/main" id="{2A46DCE7-E4D4-424E-BF34-2A339F88ED25}"/>
              </a:ext>
            </a:extLst>
          </p:cNvPr>
          <p:cNvSpPr>
            <a:spLocks noChangeArrowheads="1"/>
          </p:cNvSpPr>
          <p:nvPr/>
        </p:nvSpPr>
        <p:spPr bwMode="auto">
          <a:xfrm>
            <a:off x="2181225" y="2986831"/>
            <a:ext cx="65" cy="10026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22180" rIns="0" bIns="2221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zh-CN" altLang="zh-CN" dirty="0">
              <a:solidFill>
                <a:schemeClr val="accent1">
                  <a:lumMod val="75000"/>
                </a:schemeClr>
              </a:solidFill>
              <a:latin typeface="黑体" panose="02010609060101010101" pitchFamily="49" charset="-122"/>
              <a:ea typeface="黑体" panose="02010609060101010101" pitchFamily="49" charset="-122"/>
              <a:cs typeface="+mn-ea"/>
            </a:endParaRPr>
          </a:p>
          <a:p>
            <a:pPr marL="0" marR="0" lvl="0" indent="0" algn="l" defTabSz="914400" rtl="0" eaLnBrk="0" fontAlgn="base" latinLnBrk="0" hangingPunct="0">
              <a:lnSpc>
                <a:spcPct val="100000"/>
              </a:lnSpc>
              <a:spcBef>
                <a:spcPct val="0"/>
              </a:spcBef>
              <a:spcAft>
                <a:spcPct val="0"/>
              </a:spcAft>
              <a:buClrTx/>
              <a:buSzTx/>
              <a:buFontTx/>
              <a:buNone/>
              <a:tabLst/>
            </a:pPr>
            <a:endParaRPr lang="zh-CN" altLang="zh-CN" dirty="0">
              <a:solidFill>
                <a:schemeClr val="accent1">
                  <a:lumMod val="75000"/>
                </a:schemeClr>
              </a:solidFill>
              <a:latin typeface="黑体" panose="02010609060101010101" pitchFamily="49" charset="-122"/>
              <a:ea typeface="黑体" panose="02010609060101010101" pitchFamily="49" charset="-122"/>
              <a:cs typeface="+mn-ea"/>
            </a:endParaRPr>
          </a:p>
        </p:txBody>
      </p:sp>
      <p:sp>
        <p:nvSpPr>
          <p:cNvPr id="14" name="AutoShape 8" descr="[公式]">
            <a:extLst>
              <a:ext uri="{FF2B5EF4-FFF2-40B4-BE49-F238E27FC236}">
                <a16:creationId xmlns:a16="http://schemas.microsoft.com/office/drawing/2014/main" id="{DEFDAC2B-0E66-4C16-8EF5-809D7A39BDC2}"/>
              </a:ext>
            </a:extLst>
          </p:cNvPr>
          <p:cNvSpPr>
            <a:spLocks noChangeAspect="1" noChangeArrowheads="1"/>
          </p:cNvSpPr>
          <p:nvPr/>
        </p:nvSpPr>
        <p:spPr bwMode="auto">
          <a:xfrm>
            <a:off x="2784475"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AutoShape 9" descr="[公式]">
            <a:extLst>
              <a:ext uri="{FF2B5EF4-FFF2-40B4-BE49-F238E27FC236}">
                <a16:creationId xmlns:a16="http://schemas.microsoft.com/office/drawing/2014/main" id="{EB6BC3A3-75CB-4335-982A-F2C46E74E68D}"/>
              </a:ext>
            </a:extLst>
          </p:cNvPr>
          <p:cNvSpPr>
            <a:spLocks noChangeAspect="1" noChangeArrowheads="1"/>
          </p:cNvSpPr>
          <p:nvPr/>
        </p:nvSpPr>
        <p:spPr bwMode="auto">
          <a:xfrm>
            <a:off x="4057650"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矩形 15">
            <a:extLst>
              <a:ext uri="{FF2B5EF4-FFF2-40B4-BE49-F238E27FC236}">
                <a16:creationId xmlns:a16="http://schemas.microsoft.com/office/drawing/2014/main" id="{C1B83589-D75D-4BD1-9E93-69F705CC8D6D}"/>
              </a:ext>
            </a:extLst>
          </p:cNvPr>
          <p:cNvSpPr/>
          <p:nvPr/>
        </p:nvSpPr>
        <p:spPr>
          <a:xfrm>
            <a:off x="1615122" y="1240061"/>
            <a:ext cx="11243628" cy="4247317"/>
          </a:xfrm>
          <a:prstGeom prst="rect">
            <a:avLst/>
          </a:prstGeom>
        </p:spPr>
        <p:txBody>
          <a:bodyPr wrap="square">
            <a:spAutoFit/>
          </a:bodyPr>
          <a:lstStyle/>
          <a:p>
            <a:pPr lvl="0" eaLnBrk="0" hangingPunct="0"/>
            <a:r>
              <a:rPr lang="zh-CN" altLang="zh-CN" dirty="0">
                <a:solidFill>
                  <a:schemeClr val="accent1">
                    <a:lumMod val="75000"/>
                  </a:schemeClr>
                </a:solidFill>
                <a:latin typeface="黑体" panose="02010609060101010101" pitchFamily="49" charset="-122"/>
                <a:ea typeface="黑体" panose="02010609060101010101" pitchFamily="49" charset="-122"/>
                <a:cs typeface="+mn-ea"/>
              </a:rPr>
              <a:t>摘要和关键词</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a:t>
            </a: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a:p>
            <a:pPr lvl="0" eaLnBrk="0" hangingPunct="0"/>
            <a:r>
              <a:rPr lang="zh-CN" altLang="en-US" dirty="0">
                <a:solidFill>
                  <a:schemeClr val="accent1">
                    <a:lumMod val="75000"/>
                  </a:schemeClr>
                </a:solidFill>
                <a:latin typeface="黑体" panose="02010609060101010101" pitchFamily="49" charset="-122"/>
                <a:ea typeface="黑体" panose="02010609060101010101" pitchFamily="49" charset="-122"/>
                <a:cs typeface="+mn-ea"/>
              </a:rPr>
              <a:t>①摘要是一篇文章中最重要的部分。摘要部分一般应该使用“总分总”的格式。第一大段落说清楚赛题及你们的理解和解题方向、方法。第二大段落讲述模型的设计与每一问的结论。一定要定量说明你们的结果，比如求解的结果或者精度等等。第三大部分说明总体结论，模型检测结果和评价，可以重点介绍一下模</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型的创新之处或者优点。实现了什么样的效果等等。</a:t>
            </a:r>
          </a:p>
          <a:p>
            <a:pPr lvl="0" eaLnBrk="0" hangingPunct="0"/>
            <a:r>
              <a:rPr lang="zh-CN" altLang="en-US" dirty="0">
                <a:solidFill>
                  <a:schemeClr val="accent1">
                    <a:lumMod val="75000"/>
                  </a:schemeClr>
                </a:solidFill>
                <a:latin typeface="黑体" panose="02010609060101010101" pitchFamily="49" charset="-122"/>
                <a:ea typeface="黑体" panose="02010609060101010101" pitchFamily="49" charset="-122"/>
                <a:cs typeface="+mn-ea"/>
              </a:rPr>
              <a:t>②摘要不应写的过长，一般来说加关键词后刚好一页或者稍不满一页即可。摘要是全文的总结，不是要求简单剪切文中的句子拼凑出摘要，推荐的方法是，总结的人在熟读论文正文的前提下，选出框架词汇，重新构思，用自己的语言连接起词汇然后反复修改直至满意。</a:t>
            </a:r>
          </a:p>
          <a:p>
            <a:pPr lvl="0" eaLnBrk="0" hangingPunct="0"/>
            <a:r>
              <a:rPr lang="zh-CN" altLang="en-US" dirty="0">
                <a:solidFill>
                  <a:schemeClr val="accent1">
                    <a:lumMod val="75000"/>
                  </a:schemeClr>
                </a:solidFill>
                <a:latin typeface="黑体" panose="02010609060101010101" pitchFamily="49" charset="-122"/>
                <a:ea typeface="黑体" panose="02010609060101010101" pitchFamily="49" charset="-122"/>
                <a:cs typeface="+mn-ea"/>
              </a:rPr>
              <a:t>③摘要不能包含过多细节，但必须简明扼要地将解题方法描述清楚，不要说套话写空话，应该包括全部要点和主要思路并阐述所得结论，摘要一定要突出结论 ，如有计算结果一定要给出，如有表格类结果应给予归纳说明。</a:t>
            </a: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a:p>
            <a:pPr lvl="0" eaLnBrk="0" hangingPunct="0"/>
            <a:r>
              <a:rPr lang="zh-CN" altLang="en-US" dirty="0">
                <a:solidFill>
                  <a:schemeClr val="accent1">
                    <a:lumMod val="75000"/>
                  </a:schemeClr>
                </a:solidFill>
                <a:latin typeface="黑体" panose="02010609060101010101" pitchFamily="49" charset="-122"/>
                <a:ea typeface="黑体" panose="02010609060101010101" pitchFamily="49" charset="-122"/>
                <a:cs typeface="+mn-ea"/>
              </a:rPr>
              <a:t>④关键词比较简单，当然也不能太随意，一般来说挑选</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3</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到</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5</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个词比较合适。关键词主要体现你们模型或者方法</a:t>
            </a: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a:p>
            <a:pPr lvl="0" eaLnBrk="0" hangingPunct="0"/>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a:p>
            <a:pPr lvl="0" eaLnBrk="0" hangingPunct="0"/>
            <a:r>
              <a:rPr lang="zh-CN" altLang="en-US" dirty="0">
                <a:solidFill>
                  <a:schemeClr val="accent1">
                    <a:lumMod val="75000"/>
                  </a:schemeClr>
                </a:solidFill>
                <a:latin typeface="黑体" panose="02010609060101010101" pitchFamily="49" charset="-122"/>
                <a:ea typeface="黑体" panose="02010609060101010101" pitchFamily="49" charset="-122"/>
                <a:cs typeface="+mn-ea"/>
              </a:rPr>
              <a:t>总之，大部分情况下，写好摘要是获奖的前提之一，对于美赛而言，写好摘要甚至就意味着你们队伍有了一个</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h</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奖的保证。所以，摘要一定要认真撰写。</a:t>
            </a:r>
            <a:endParaRPr lang="zh-CN" altLang="zh-CN" dirty="0">
              <a:solidFill>
                <a:schemeClr val="accent1">
                  <a:lumMod val="75000"/>
                </a:schemeClr>
              </a:solidFill>
              <a:latin typeface="黑体" panose="02010609060101010101" pitchFamily="49" charset="-122"/>
              <a:ea typeface="黑体" panose="02010609060101010101" pitchFamily="49" charset="-122"/>
              <a:cs typeface="+mn-ea"/>
            </a:endParaRPr>
          </a:p>
        </p:txBody>
      </p:sp>
    </p:spTree>
    <p:extLst>
      <p:ext uri="{BB962C8B-B14F-4D97-AF65-F5344CB8AC3E}">
        <p14:creationId xmlns:p14="http://schemas.microsoft.com/office/powerpoint/2010/main" val="587812073"/>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论文内容规范</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0" name="Pentagon 33">
            <a:extLst>
              <a:ext uri="{FF2B5EF4-FFF2-40B4-BE49-F238E27FC236}">
                <a16:creationId xmlns:a16="http://schemas.microsoft.com/office/drawing/2014/main" id="{9EF8DAF3-942D-4378-A07C-73055D9FE522}"/>
              </a:ext>
            </a:extLst>
          </p:cNvPr>
          <p:cNvSpPr/>
          <p:nvPr/>
        </p:nvSpPr>
        <p:spPr>
          <a:xfrm>
            <a:off x="974455" y="1186865"/>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6" name="Rectangle 7">
            <a:extLst>
              <a:ext uri="{FF2B5EF4-FFF2-40B4-BE49-F238E27FC236}">
                <a16:creationId xmlns:a16="http://schemas.microsoft.com/office/drawing/2014/main" id="{A8D075DF-0A7C-457F-A132-AA48B4ED92BD}"/>
              </a:ext>
            </a:extLst>
          </p:cNvPr>
          <p:cNvSpPr>
            <a:spLocks noChangeArrowheads="1"/>
          </p:cNvSpPr>
          <p:nvPr/>
        </p:nvSpPr>
        <p:spPr bwMode="auto">
          <a:xfrm>
            <a:off x="0" y="0"/>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Rectangle 7">
            <a:extLst>
              <a:ext uri="{FF2B5EF4-FFF2-40B4-BE49-F238E27FC236}">
                <a16:creationId xmlns:a16="http://schemas.microsoft.com/office/drawing/2014/main" id="{2A46DCE7-E4D4-424E-BF34-2A339F88ED25}"/>
              </a:ext>
            </a:extLst>
          </p:cNvPr>
          <p:cNvSpPr>
            <a:spLocks noChangeArrowheads="1"/>
          </p:cNvSpPr>
          <p:nvPr/>
        </p:nvSpPr>
        <p:spPr bwMode="auto">
          <a:xfrm>
            <a:off x="2181225" y="2986831"/>
            <a:ext cx="65" cy="10026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22180" rIns="0" bIns="2221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zh-CN" altLang="zh-CN" dirty="0">
              <a:solidFill>
                <a:schemeClr val="accent1">
                  <a:lumMod val="75000"/>
                </a:schemeClr>
              </a:solidFill>
              <a:latin typeface="黑体" panose="02010609060101010101" pitchFamily="49" charset="-122"/>
              <a:ea typeface="黑体" panose="02010609060101010101" pitchFamily="49" charset="-122"/>
              <a:cs typeface="+mn-ea"/>
            </a:endParaRPr>
          </a:p>
          <a:p>
            <a:pPr marL="0" marR="0" lvl="0" indent="0" algn="l" defTabSz="914400" rtl="0" eaLnBrk="0" fontAlgn="base" latinLnBrk="0" hangingPunct="0">
              <a:lnSpc>
                <a:spcPct val="100000"/>
              </a:lnSpc>
              <a:spcBef>
                <a:spcPct val="0"/>
              </a:spcBef>
              <a:spcAft>
                <a:spcPct val="0"/>
              </a:spcAft>
              <a:buClrTx/>
              <a:buSzTx/>
              <a:buFontTx/>
              <a:buNone/>
              <a:tabLst/>
            </a:pPr>
            <a:endParaRPr lang="zh-CN" altLang="zh-CN" dirty="0">
              <a:solidFill>
                <a:schemeClr val="accent1">
                  <a:lumMod val="75000"/>
                </a:schemeClr>
              </a:solidFill>
              <a:latin typeface="黑体" panose="02010609060101010101" pitchFamily="49" charset="-122"/>
              <a:ea typeface="黑体" panose="02010609060101010101" pitchFamily="49" charset="-122"/>
              <a:cs typeface="+mn-ea"/>
            </a:endParaRPr>
          </a:p>
        </p:txBody>
      </p:sp>
      <p:sp>
        <p:nvSpPr>
          <p:cNvPr id="14" name="AutoShape 8" descr="[公式]">
            <a:extLst>
              <a:ext uri="{FF2B5EF4-FFF2-40B4-BE49-F238E27FC236}">
                <a16:creationId xmlns:a16="http://schemas.microsoft.com/office/drawing/2014/main" id="{DEFDAC2B-0E66-4C16-8EF5-809D7A39BDC2}"/>
              </a:ext>
            </a:extLst>
          </p:cNvPr>
          <p:cNvSpPr>
            <a:spLocks noChangeAspect="1" noChangeArrowheads="1"/>
          </p:cNvSpPr>
          <p:nvPr/>
        </p:nvSpPr>
        <p:spPr bwMode="auto">
          <a:xfrm>
            <a:off x="2784475"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AutoShape 9" descr="[公式]">
            <a:extLst>
              <a:ext uri="{FF2B5EF4-FFF2-40B4-BE49-F238E27FC236}">
                <a16:creationId xmlns:a16="http://schemas.microsoft.com/office/drawing/2014/main" id="{EB6BC3A3-75CB-4335-982A-F2C46E74E68D}"/>
              </a:ext>
            </a:extLst>
          </p:cNvPr>
          <p:cNvSpPr>
            <a:spLocks noChangeAspect="1" noChangeArrowheads="1"/>
          </p:cNvSpPr>
          <p:nvPr/>
        </p:nvSpPr>
        <p:spPr bwMode="auto">
          <a:xfrm>
            <a:off x="4057650"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矩形 15">
            <a:extLst>
              <a:ext uri="{FF2B5EF4-FFF2-40B4-BE49-F238E27FC236}">
                <a16:creationId xmlns:a16="http://schemas.microsoft.com/office/drawing/2014/main" id="{C1B83589-D75D-4BD1-9E93-69F705CC8D6D}"/>
              </a:ext>
            </a:extLst>
          </p:cNvPr>
          <p:cNvSpPr/>
          <p:nvPr/>
        </p:nvSpPr>
        <p:spPr>
          <a:xfrm>
            <a:off x="1615122" y="1240061"/>
            <a:ext cx="11243628" cy="1200329"/>
          </a:xfrm>
          <a:prstGeom prst="rect">
            <a:avLst/>
          </a:prstGeom>
        </p:spPr>
        <p:txBody>
          <a:bodyPr wrap="square">
            <a:spAutoFit/>
          </a:bodyPr>
          <a:lstStyle/>
          <a:p>
            <a:pPr lvl="0" eaLnBrk="0" hangingPunct="0"/>
            <a:r>
              <a:rPr lang="zh-CN" altLang="en-US" dirty="0">
                <a:solidFill>
                  <a:schemeClr val="accent1">
                    <a:lumMod val="75000"/>
                  </a:schemeClr>
                </a:solidFill>
                <a:latin typeface="黑体" panose="02010609060101010101" pitchFamily="49" charset="-122"/>
                <a:ea typeface="黑体" panose="02010609060101010101" pitchFamily="49" charset="-122"/>
                <a:cs typeface="+mn-ea"/>
              </a:rPr>
              <a:t>问题重述：问题重述即是重新叙述你对题目的理解，注意，不能原封不动抄问题，要在原问题上稍加修改，添加自己的理解或者直接用自己的语言叙述。当然，如果你照抄题目，也不是不可以，但这样会增加论文的重复率，现在国赛是要查重的，所以这里尽量不要照抄题目。要在形式上自己写一下自己的理解，毕竟是问题重述不是问题摘抄。</a:t>
            </a:r>
            <a:endParaRPr lang="zh-CN" altLang="zh-CN" dirty="0">
              <a:solidFill>
                <a:schemeClr val="accent1">
                  <a:lumMod val="75000"/>
                </a:schemeClr>
              </a:solidFill>
              <a:latin typeface="黑体" panose="02010609060101010101" pitchFamily="49" charset="-122"/>
              <a:ea typeface="黑体" panose="02010609060101010101" pitchFamily="49" charset="-122"/>
              <a:cs typeface="+mn-ea"/>
            </a:endParaRPr>
          </a:p>
        </p:txBody>
      </p:sp>
      <p:sp>
        <p:nvSpPr>
          <p:cNvPr id="13" name="Pentagon 33">
            <a:extLst>
              <a:ext uri="{FF2B5EF4-FFF2-40B4-BE49-F238E27FC236}">
                <a16:creationId xmlns:a16="http://schemas.microsoft.com/office/drawing/2014/main" id="{11BED26A-0FD2-42FA-A7F4-9814718469BB}"/>
              </a:ext>
            </a:extLst>
          </p:cNvPr>
          <p:cNvSpPr/>
          <p:nvPr/>
        </p:nvSpPr>
        <p:spPr>
          <a:xfrm>
            <a:off x="1027227" y="255501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7" name="矩形 16">
            <a:extLst>
              <a:ext uri="{FF2B5EF4-FFF2-40B4-BE49-F238E27FC236}">
                <a16:creationId xmlns:a16="http://schemas.microsoft.com/office/drawing/2014/main" id="{9864CCED-0947-4BCB-814D-F14A91AE997F}"/>
              </a:ext>
            </a:extLst>
          </p:cNvPr>
          <p:cNvSpPr/>
          <p:nvPr/>
        </p:nvSpPr>
        <p:spPr>
          <a:xfrm>
            <a:off x="1667894" y="2608213"/>
            <a:ext cx="11243628" cy="1200329"/>
          </a:xfrm>
          <a:prstGeom prst="rect">
            <a:avLst/>
          </a:prstGeom>
        </p:spPr>
        <p:txBody>
          <a:bodyPr wrap="square">
            <a:spAutoFit/>
          </a:bodyPr>
          <a:lstStyle/>
          <a:p>
            <a:pPr lvl="0" eaLnBrk="0" hangingPunct="0"/>
            <a:r>
              <a:rPr lang="zh-CN" altLang="en-US" dirty="0">
                <a:solidFill>
                  <a:schemeClr val="accent1">
                    <a:lumMod val="75000"/>
                  </a:schemeClr>
                </a:solidFill>
                <a:latin typeface="黑体" panose="02010609060101010101" pitchFamily="49" charset="-122"/>
                <a:ea typeface="黑体" panose="02010609060101010101" pitchFamily="49" charset="-122"/>
                <a:cs typeface="+mn-ea"/>
              </a:rPr>
              <a:t>问题分析：这一部分相当于论文的引言，基本内容包括：对问题所涉及的背景描述、研究的意义、目标和现状分析等，也包括对问题的具体理解和解释、解决问题的思路、可能使用的方法、建模的过程和步骤等内容，为后面具体地建立模型和解决问题做好准备，同时也是对要使用的数学方法和建模过程的适用性与合理性进行分析。这一部分实际上国赛重视程度不高，但也是评价论文完整性的一个方面，因此也不能缺少。</a:t>
            </a:r>
            <a:endParaRPr lang="zh-CN" altLang="zh-CN" dirty="0">
              <a:solidFill>
                <a:schemeClr val="accent1">
                  <a:lumMod val="75000"/>
                </a:schemeClr>
              </a:solidFill>
              <a:latin typeface="黑体" panose="02010609060101010101" pitchFamily="49" charset="-122"/>
              <a:ea typeface="黑体" panose="02010609060101010101" pitchFamily="49" charset="-122"/>
              <a:cs typeface="+mn-ea"/>
            </a:endParaRPr>
          </a:p>
        </p:txBody>
      </p:sp>
      <p:sp>
        <p:nvSpPr>
          <p:cNvPr id="18" name="Pentagon 33">
            <a:extLst>
              <a:ext uri="{FF2B5EF4-FFF2-40B4-BE49-F238E27FC236}">
                <a16:creationId xmlns:a16="http://schemas.microsoft.com/office/drawing/2014/main" id="{2FFA0F1D-9C1E-4C78-A922-33A6D639A344}"/>
              </a:ext>
            </a:extLst>
          </p:cNvPr>
          <p:cNvSpPr/>
          <p:nvPr/>
        </p:nvSpPr>
        <p:spPr>
          <a:xfrm>
            <a:off x="974455" y="4016656"/>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9" name="矩形 18">
            <a:extLst>
              <a:ext uri="{FF2B5EF4-FFF2-40B4-BE49-F238E27FC236}">
                <a16:creationId xmlns:a16="http://schemas.microsoft.com/office/drawing/2014/main" id="{14FA31B7-8425-48C2-9D69-7314140331FB}"/>
              </a:ext>
            </a:extLst>
          </p:cNvPr>
          <p:cNvSpPr/>
          <p:nvPr/>
        </p:nvSpPr>
        <p:spPr>
          <a:xfrm>
            <a:off x="1615122" y="4069852"/>
            <a:ext cx="11243628" cy="2308324"/>
          </a:xfrm>
          <a:prstGeom prst="rect">
            <a:avLst/>
          </a:prstGeom>
        </p:spPr>
        <p:txBody>
          <a:bodyPr wrap="square">
            <a:spAutoFit/>
          </a:bodyPr>
          <a:lstStyle/>
          <a:p>
            <a:pPr lvl="0" eaLnBrk="0" hangingPunct="0"/>
            <a:r>
              <a:rPr lang="zh-CN" altLang="en-US" dirty="0">
                <a:solidFill>
                  <a:schemeClr val="accent1">
                    <a:lumMod val="75000"/>
                  </a:schemeClr>
                </a:solidFill>
                <a:latin typeface="黑体" panose="02010609060101010101" pitchFamily="49" charset="-122"/>
                <a:ea typeface="黑体" panose="02010609060101010101" pitchFamily="49" charset="-122"/>
                <a:cs typeface="+mn-ea"/>
              </a:rPr>
              <a:t>模型建立与求解：这部分是文章的核心。要重点花时间的地方，当然，这个时间主要花在建模求解而不是论文。需要提醒的几点就是需要掌握好时间，新手队伍最容易犯的一个错误就是在建模上花了很多时间，但是来不及将内容写到论文上，或者说没在论文上清晰合理的呈现出来。这种情况是很普遍同时也很吃亏的，因为组委会只通过你的论文来评价你的结果，所以时间安排要重视。另一个问题是主要内容的取舍，抓住重点。作者所在的队伍曾经在美赛的一次比赛中，写的内容太多导致最后删内容的时候极难取舍，所以对于内容的安排也要适度，最好是论文写作者在前期就对论文框架中每个部分大概多少内容作个简单分配，这样就会相对合理省时一些。最后要提醒的一点是：美赛重视方法创新、国赛重视结果。所以针对这两个比赛撰写的时候也要各有侧重。</a:t>
            </a:r>
            <a:endParaRPr lang="zh-CN" altLang="zh-CN" dirty="0">
              <a:solidFill>
                <a:schemeClr val="accent1">
                  <a:lumMod val="75000"/>
                </a:schemeClr>
              </a:solidFill>
              <a:latin typeface="黑体" panose="02010609060101010101" pitchFamily="49" charset="-122"/>
              <a:ea typeface="黑体" panose="02010609060101010101" pitchFamily="49" charset="-122"/>
              <a:cs typeface="+mn-ea"/>
            </a:endParaRPr>
          </a:p>
        </p:txBody>
      </p:sp>
    </p:spTree>
    <p:extLst>
      <p:ext uri="{BB962C8B-B14F-4D97-AF65-F5344CB8AC3E}">
        <p14:creationId xmlns:p14="http://schemas.microsoft.com/office/powerpoint/2010/main" val="2727117313"/>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论文内容规范</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0" name="Pentagon 33">
            <a:extLst>
              <a:ext uri="{FF2B5EF4-FFF2-40B4-BE49-F238E27FC236}">
                <a16:creationId xmlns:a16="http://schemas.microsoft.com/office/drawing/2014/main" id="{9EF8DAF3-942D-4378-A07C-73055D9FE522}"/>
              </a:ext>
            </a:extLst>
          </p:cNvPr>
          <p:cNvSpPr/>
          <p:nvPr/>
        </p:nvSpPr>
        <p:spPr>
          <a:xfrm>
            <a:off x="974455" y="1186865"/>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6" name="Rectangle 7">
            <a:extLst>
              <a:ext uri="{FF2B5EF4-FFF2-40B4-BE49-F238E27FC236}">
                <a16:creationId xmlns:a16="http://schemas.microsoft.com/office/drawing/2014/main" id="{A8D075DF-0A7C-457F-A132-AA48B4ED92BD}"/>
              </a:ext>
            </a:extLst>
          </p:cNvPr>
          <p:cNvSpPr>
            <a:spLocks noChangeArrowheads="1"/>
          </p:cNvSpPr>
          <p:nvPr/>
        </p:nvSpPr>
        <p:spPr bwMode="auto">
          <a:xfrm>
            <a:off x="0" y="0"/>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Rectangle 7">
            <a:extLst>
              <a:ext uri="{FF2B5EF4-FFF2-40B4-BE49-F238E27FC236}">
                <a16:creationId xmlns:a16="http://schemas.microsoft.com/office/drawing/2014/main" id="{2A46DCE7-E4D4-424E-BF34-2A339F88ED25}"/>
              </a:ext>
            </a:extLst>
          </p:cNvPr>
          <p:cNvSpPr>
            <a:spLocks noChangeArrowheads="1"/>
          </p:cNvSpPr>
          <p:nvPr/>
        </p:nvSpPr>
        <p:spPr bwMode="auto">
          <a:xfrm>
            <a:off x="2181225" y="2986831"/>
            <a:ext cx="65" cy="10026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22180" rIns="0" bIns="2221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zh-CN" altLang="zh-CN" dirty="0">
              <a:solidFill>
                <a:schemeClr val="accent1">
                  <a:lumMod val="75000"/>
                </a:schemeClr>
              </a:solidFill>
              <a:latin typeface="黑体" panose="02010609060101010101" pitchFamily="49" charset="-122"/>
              <a:ea typeface="黑体" panose="02010609060101010101" pitchFamily="49" charset="-122"/>
              <a:cs typeface="+mn-ea"/>
            </a:endParaRPr>
          </a:p>
          <a:p>
            <a:pPr marL="0" marR="0" lvl="0" indent="0" algn="l" defTabSz="914400" rtl="0" eaLnBrk="0" fontAlgn="base" latinLnBrk="0" hangingPunct="0">
              <a:lnSpc>
                <a:spcPct val="100000"/>
              </a:lnSpc>
              <a:spcBef>
                <a:spcPct val="0"/>
              </a:spcBef>
              <a:spcAft>
                <a:spcPct val="0"/>
              </a:spcAft>
              <a:buClrTx/>
              <a:buSzTx/>
              <a:buFontTx/>
              <a:buNone/>
              <a:tabLst/>
            </a:pPr>
            <a:endParaRPr lang="zh-CN" altLang="zh-CN" dirty="0">
              <a:solidFill>
                <a:schemeClr val="accent1">
                  <a:lumMod val="75000"/>
                </a:schemeClr>
              </a:solidFill>
              <a:latin typeface="黑体" panose="02010609060101010101" pitchFamily="49" charset="-122"/>
              <a:ea typeface="黑体" panose="02010609060101010101" pitchFamily="49" charset="-122"/>
              <a:cs typeface="+mn-ea"/>
            </a:endParaRPr>
          </a:p>
        </p:txBody>
      </p:sp>
      <p:sp>
        <p:nvSpPr>
          <p:cNvPr id="14" name="AutoShape 8" descr="[公式]">
            <a:extLst>
              <a:ext uri="{FF2B5EF4-FFF2-40B4-BE49-F238E27FC236}">
                <a16:creationId xmlns:a16="http://schemas.microsoft.com/office/drawing/2014/main" id="{DEFDAC2B-0E66-4C16-8EF5-809D7A39BDC2}"/>
              </a:ext>
            </a:extLst>
          </p:cNvPr>
          <p:cNvSpPr>
            <a:spLocks noChangeAspect="1" noChangeArrowheads="1"/>
          </p:cNvSpPr>
          <p:nvPr/>
        </p:nvSpPr>
        <p:spPr bwMode="auto">
          <a:xfrm>
            <a:off x="2784475"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AutoShape 9" descr="[公式]">
            <a:extLst>
              <a:ext uri="{FF2B5EF4-FFF2-40B4-BE49-F238E27FC236}">
                <a16:creationId xmlns:a16="http://schemas.microsoft.com/office/drawing/2014/main" id="{EB6BC3A3-75CB-4335-982A-F2C46E74E68D}"/>
              </a:ext>
            </a:extLst>
          </p:cNvPr>
          <p:cNvSpPr>
            <a:spLocks noChangeAspect="1" noChangeArrowheads="1"/>
          </p:cNvSpPr>
          <p:nvPr/>
        </p:nvSpPr>
        <p:spPr bwMode="auto">
          <a:xfrm>
            <a:off x="4057650"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矩形 15">
            <a:extLst>
              <a:ext uri="{FF2B5EF4-FFF2-40B4-BE49-F238E27FC236}">
                <a16:creationId xmlns:a16="http://schemas.microsoft.com/office/drawing/2014/main" id="{C1B83589-D75D-4BD1-9E93-69F705CC8D6D}"/>
              </a:ext>
            </a:extLst>
          </p:cNvPr>
          <p:cNvSpPr/>
          <p:nvPr/>
        </p:nvSpPr>
        <p:spPr>
          <a:xfrm>
            <a:off x="1615122" y="1240061"/>
            <a:ext cx="11243628" cy="1200329"/>
          </a:xfrm>
          <a:prstGeom prst="rect">
            <a:avLst/>
          </a:prstGeom>
        </p:spPr>
        <p:txBody>
          <a:bodyPr wrap="square">
            <a:spAutoFit/>
          </a:bodyPr>
          <a:lstStyle/>
          <a:p>
            <a:pPr lvl="0" eaLnBrk="0" hangingPunct="0"/>
            <a:r>
              <a:rPr lang="zh-CN" altLang="en-US" dirty="0">
                <a:solidFill>
                  <a:schemeClr val="accent1">
                    <a:lumMod val="75000"/>
                  </a:schemeClr>
                </a:solidFill>
                <a:latin typeface="黑体" panose="02010609060101010101" pitchFamily="49" charset="-122"/>
                <a:ea typeface="黑体" panose="02010609060101010101" pitchFamily="49" charset="-122"/>
                <a:cs typeface="+mn-ea"/>
              </a:rPr>
              <a:t>模型验证：验证结果的正确性，这里可以定量计算加定性分析。在能够获得数据情况下可以对模型进行定量计算验证正确性。当然，也可以模拟实验等。在不易获得数据或者难于定量的时候，也可以使用极端假设等方法定性分析模型的合理性，或者结合日常生活经验做分析也可。但是要注意，模型验证分析是很重要的，这证明了你的研究方法的完备性，新手务必重视！</a:t>
            </a:r>
            <a:endParaRPr lang="zh-CN" altLang="zh-CN" dirty="0">
              <a:solidFill>
                <a:schemeClr val="accent1">
                  <a:lumMod val="75000"/>
                </a:schemeClr>
              </a:solidFill>
              <a:latin typeface="黑体" panose="02010609060101010101" pitchFamily="49" charset="-122"/>
              <a:ea typeface="黑体" panose="02010609060101010101" pitchFamily="49" charset="-122"/>
              <a:cs typeface="+mn-ea"/>
            </a:endParaRPr>
          </a:p>
        </p:txBody>
      </p:sp>
      <p:sp>
        <p:nvSpPr>
          <p:cNvPr id="13" name="Pentagon 33">
            <a:extLst>
              <a:ext uri="{FF2B5EF4-FFF2-40B4-BE49-F238E27FC236}">
                <a16:creationId xmlns:a16="http://schemas.microsoft.com/office/drawing/2014/main" id="{11BED26A-0FD2-42FA-A7F4-9814718469BB}"/>
              </a:ext>
            </a:extLst>
          </p:cNvPr>
          <p:cNvSpPr/>
          <p:nvPr/>
        </p:nvSpPr>
        <p:spPr>
          <a:xfrm>
            <a:off x="1027227" y="255501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7" name="矩形 16">
            <a:extLst>
              <a:ext uri="{FF2B5EF4-FFF2-40B4-BE49-F238E27FC236}">
                <a16:creationId xmlns:a16="http://schemas.microsoft.com/office/drawing/2014/main" id="{9864CCED-0947-4BCB-814D-F14A91AE997F}"/>
              </a:ext>
            </a:extLst>
          </p:cNvPr>
          <p:cNvSpPr/>
          <p:nvPr/>
        </p:nvSpPr>
        <p:spPr>
          <a:xfrm>
            <a:off x="1667894" y="2608213"/>
            <a:ext cx="11243628" cy="1477328"/>
          </a:xfrm>
          <a:prstGeom prst="rect">
            <a:avLst/>
          </a:prstGeom>
        </p:spPr>
        <p:txBody>
          <a:bodyPr wrap="square">
            <a:spAutoFit/>
          </a:bodyPr>
          <a:lstStyle/>
          <a:p>
            <a:pPr lvl="0" eaLnBrk="0" hangingPunct="0"/>
            <a:r>
              <a:rPr lang="zh-CN" altLang="en-US" dirty="0">
                <a:solidFill>
                  <a:schemeClr val="accent1">
                    <a:lumMod val="75000"/>
                  </a:schemeClr>
                </a:solidFill>
                <a:latin typeface="黑体" panose="02010609060101010101" pitchFamily="49" charset="-122"/>
                <a:ea typeface="黑体" panose="02010609060101010101" pitchFamily="49" charset="-122"/>
                <a:cs typeface="+mn-ea"/>
              </a:rPr>
              <a:t>模型分析与评价：模型分析主要从参数敏感性、模型鲁棒性这些方面入手。其中参数敏感性又涉及到单变量、双变量甚至多变量等。这里要结合前面介绍的变量分析来完成。重点需要关注的是变量的变化对模型结果的影响，从而得出模型鲁棒性结果。模型评价则从模型对不同情况的适应性等这些方面来考虑模型的优点、缺点。最后再根据模型的不足（可能是时间限制、设备资源限制等导致的可改善性不足），提出模型的可改进方向，并给出将来模型发展的展望。</a:t>
            </a:r>
            <a:endParaRPr lang="zh-CN" altLang="zh-CN" dirty="0">
              <a:solidFill>
                <a:schemeClr val="accent1">
                  <a:lumMod val="75000"/>
                </a:schemeClr>
              </a:solidFill>
              <a:latin typeface="黑体" panose="02010609060101010101" pitchFamily="49" charset="-122"/>
              <a:ea typeface="黑体" panose="02010609060101010101" pitchFamily="49" charset="-122"/>
              <a:cs typeface="+mn-ea"/>
            </a:endParaRPr>
          </a:p>
        </p:txBody>
      </p:sp>
    </p:spTree>
    <p:extLst>
      <p:ext uri="{BB962C8B-B14F-4D97-AF65-F5344CB8AC3E}">
        <p14:creationId xmlns:p14="http://schemas.microsoft.com/office/powerpoint/2010/main" val="485141500"/>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3" y="3562252"/>
            <a:ext cx="12858044" cy="137162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ysClr val="windowText" lastClr="000000"/>
                </a:solidFill>
              </a:ln>
              <a:solidFill>
                <a:sysClr val="windowText" lastClr="000000"/>
              </a:solidFill>
              <a:latin typeface="黑体" panose="02010609060101010101" pitchFamily="49" charset="-122"/>
              <a:ea typeface="黑体" panose="02010609060101010101" pitchFamily="49" charset="-122"/>
            </a:endParaRPr>
          </a:p>
        </p:txBody>
      </p:sp>
      <p:sp>
        <p:nvSpPr>
          <p:cNvPr id="2053" name="文本框 14"/>
          <p:cNvSpPr txBox="1">
            <a:spLocks noChangeArrowheads="1"/>
          </p:cNvSpPr>
          <p:nvPr>
            <p:custDataLst>
              <p:tags r:id="rId2"/>
            </p:custDataLst>
          </p:nvPr>
        </p:nvSpPr>
        <p:spPr bwMode="auto">
          <a:xfrm>
            <a:off x="2396927" y="3400301"/>
            <a:ext cx="1231106"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9600" dirty="0">
                <a:solidFill>
                  <a:schemeClr val="bg1"/>
                </a:solidFill>
                <a:latin typeface="黑体" panose="02010609060101010101" pitchFamily="49" charset="-122"/>
                <a:ea typeface="黑体" panose="02010609060101010101" pitchFamily="49" charset="-122"/>
                <a:sym typeface="Arial" panose="020B0604020202020204" pitchFamily="34" charset="0"/>
              </a:rPr>
              <a:t>03</a:t>
            </a:r>
            <a:endParaRPr lang="zh-CN" altLang="en-US" sz="9600" dirty="0">
              <a:solidFill>
                <a:schemeClr val="bg1"/>
              </a:solidFill>
              <a:latin typeface="黑体" panose="02010609060101010101" pitchFamily="49" charset="-122"/>
              <a:ea typeface="黑体" panose="02010609060101010101" pitchFamily="49" charset="-122"/>
              <a:sym typeface="Arial" panose="020B0604020202020204" pitchFamily="34" charset="0"/>
            </a:endParaRPr>
          </a:p>
        </p:txBody>
      </p:sp>
      <p:sp>
        <p:nvSpPr>
          <p:cNvPr id="6" name="标题 5"/>
          <p:cNvSpPr txBox="1"/>
          <p:nvPr>
            <p:custDataLst>
              <p:tags r:id="rId3"/>
            </p:custDataLst>
          </p:nvPr>
        </p:nvSpPr>
        <p:spPr>
          <a:xfrm>
            <a:off x="3693071" y="3749467"/>
            <a:ext cx="8790576" cy="997196"/>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defRPr/>
            </a:pPr>
            <a:r>
              <a:rPr lang="zh-CN" altLang="en-US" sz="7200" kern="0" dirty="0">
                <a:solidFill>
                  <a:schemeClr val="bg1"/>
                </a:solidFill>
                <a:latin typeface="黑体" panose="02010609060101010101" pitchFamily="49" charset="-122"/>
                <a:ea typeface="黑体" panose="02010609060101010101" pitchFamily="49" charset="-122"/>
                <a:sym typeface="Arial" panose="020B0604020202020204" pitchFamily="34" charset="0"/>
              </a:rPr>
              <a:t>排版规范</a:t>
            </a:r>
          </a:p>
        </p:txBody>
      </p:sp>
    </p:spTree>
    <p:custDataLst>
      <p:tags r:id="rId1"/>
    </p:custDataLst>
    <p:extLst>
      <p:ext uri="{BB962C8B-B14F-4D97-AF65-F5344CB8AC3E}">
        <p14:creationId xmlns:p14="http://schemas.microsoft.com/office/powerpoint/2010/main" val="2476111830"/>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论文排版规范</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0" name="Pentagon 33">
            <a:extLst>
              <a:ext uri="{FF2B5EF4-FFF2-40B4-BE49-F238E27FC236}">
                <a16:creationId xmlns:a16="http://schemas.microsoft.com/office/drawing/2014/main" id="{9EF8DAF3-942D-4378-A07C-73055D9FE522}"/>
              </a:ext>
            </a:extLst>
          </p:cNvPr>
          <p:cNvSpPr/>
          <p:nvPr/>
        </p:nvSpPr>
        <p:spPr>
          <a:xfrm>
            <a:off x="974455" y="1186865"/>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4" name="Rectangle 3">
            <a:extLst>
              <a:ext uri="{FF2B5EF4-FFF2-40B4-BE49-F238E27FC236}">
                <a16:creationId xmlns:a16="http://schemas.microsoft.com/office/drawing/2014/main" id="{F4631D72-5CBA-4FA8-B4C2-69550AB41FE4}"/>
              </a:ext>
            </a:extLst>
          </p:cNvPr>
          <p:cNvSpPr>
            <a:spLocks noChangeArrowheads="1"/>
          </p:cNvSpPr>
          <p:nvPr/>
        </p:nvSpPr>
        <p:spPr bwMode="auto">
          <a:xfrm>
            <a:off x="1748855" y="2060997"/>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400" b="0" i="0" u="none" strike="noStrike" cap="none" normalizeH="0" baseline="0">
                <a:ln>
                  <a:noFill/>
                </a:ln>
                <a:solidFill>
                  <a:schemeClr val="tx1"/>
                </a:solidFill>
                <a:effectLst/>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 name="Rectangle 7">
            <a:extLst>
              <a:ext uri="{FF2B5EF4-FFF2-40B4-BE49-F238E27FC236}">
                <a16:creationId xmlns:a16="http://schemas.microsoft.com/office/drawing/2014/main" id="{A8D075DF-0A7C-457F-A132-AA48B4ED92BD}"/>
              </a:ext>
            </a:extLst>
          </p:cNvPr>
          <p:cNvSpPr>
            <a:spLocks noChangeArrowheads="1"/>
          </p:cNvSpPr>
          <p:nvPr/>
        </p:nvSpPr>
        <p:spPr bwMode="auto">
          <a:xfrm>
            <a:off x="0" y="0"/>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矩形 12">
            <a:extLst>
              <a:ext uri="{FF2B5EF4-FFF2-40B4-BE49-F238E27FC236}">
                <a16:creationId xmlns:a16="http://schemas.microsoft.com/office/drawing/2014/main" id="{49CDCBF7-9D69-4B43-9A4C-475E2968068C}"/>
              </a:ext>
            </a:extLst>
          </p:cNvPr>
          <p:cNvSpPr/>
          <p:nvPr/>
        </p:nvSpPr>
        <p:spPr>
          <a:xfrm>
            <a:off x="1615122" y="1240061"/>
            <a:ext cx="11243628" cy="1045351"/>
          </a:xfrm>
          <a:prstGeom prst="rect">
            <a:avLst/>
          </a:prstGeom>
        </p:spPr>
        <p:txBody>
          <a:bodyPr wrap="square">
            <a:spAutoFit/>
          </a:bodyPr>
          <a:lstStyle/>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排版工具及使用：字体、边距、行距、图表、引用、附录、目录、摘要、层级、符号、公式</a:t>
            </a: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①</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Word</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排版</a:t>
            </a: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②</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Latex</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排版</a:t>
            </a: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p:txBody>
      </p:sp>
    </p:spTree>
    <p:extLst>
      <p:ext uri="{BB962C8B-B14F-4D97-AF65-F5344CB8AC3E}">
        <p14:creationId xmlns:p14="http://schemas.microsoft.com/office/powerpoint/2010/main" val="3340852232"/>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论文排版规范</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0" name="Pentagon 33">
            <a:extLst>
              <a:ext uri="{FF2B5EF4-FFF2-40B4-BE49-F238E27FC236}">
                <a16:creationId xmlns:a16="http://schemas.microsoft.com/office/drawing/2014/main" id="{9EF8DAF3-942D-4378-A07C-73055D9FE522}"/>
              </a:ext>
            </a:extLst>
          </p:cNvPr>
          <p:cNvSpPr/>
          <p:nvPr/>
        </p:nvSpPr>
        <p:spPr>
          <a:xfrm>
            <a:off x="974455" y="1186865"/>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4" name="Rectangle 3">
            <a:extLst>
              <a:ext uri="{FF2B5EF4-FFF2-40B4-BE49-F238E27FC236}">
                <a16:creationId xmlns:a16="http://schemas.microsoft.com/office/drawing/2014/main" id="{F4631D72-5CBA-4FA8-B4C2-69550AB41FE4}"/>
              </a:ext>
            </a:extLst>
          </p:cNvPr>
          <p:cNvSpPr>
            <a:spLocks noChangeArrowheads="1"/>
          </p:cNvSpPr>
          <p:nvPr/>
        </p:nvSpPr>
        <p:spPr bwMode="auto">
          <a:xfrm>
            <a:off x="1748855" y="2060997"/>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400" b="0" i="0" u="none" strike="noStrike" cap="none" normalizeH="0" baseline="0">
                <a:ln>
                  <a:noFill/>
                </a:ln>
                <a:solidFill>
                  <a:schemeClr val="tx1"/>
                </a:solidFill>
                <a:effectLst/>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 name="Rectangle 7">
            <a:extLst>
              <a:ext uri="{FF2B5EF4-FFF2-40B4-BE49-F238E27FC236}">
                <a16:creationId xmlns:a16="http://schemas.microsoft.com/office/drawing/2014/main" id="{A8D075DF-0A7C-457F-A132-AA48B4ED92BD}"/>
              </a:ext>
            </a:extLst>
          </p:cNvPr>
          <p:cNvSpPr>
            <a:spLocks noChangeArrowheads="1"/>
          </p:cNvSpPr>
          <p:nvPr/>
        </p:nvSpPr>
        <p:spPr bwMode="auto">
          <a:xfrm>
            <a:off x="0" y="0"/>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矩形 12">
            <a:extLst>
              <a:ext uri="{FF2B5EF4-FFF2-40B4-BE49-F238E27FC236}">
                <a16:creationId xmlns:a16="http://schemas.microsoft.com/office/drawing/2014/main" id="{49CDCBF7-9D69-4B43-9A4C-475E2968068C}"/>
              </a:ext>
            </a:extLst>
          </p:cNvPr>
          <p:cNvSpPr/>
          <p:nvPr/>
        </p:nvSpPr>
        <p:spPr>
          <a:xfrm>
            <a:off x="1615122" y="1240061"/>
            <a:ext cx="11243628" cy="1710148"/>
          </a:xfrm>
          <a:prstGeom prst="rect">
            <a:avLst/>
          </a:prstGeom>
        </p:spPr>
        <p:txBody>
          <a:bodyPr wrap="square">
            <a:spAutoFit/>
          </a:bodyPr>
          <a:lstStyle/>
          <a:p>
            <a:pPr defTabSz="963930">
              <a:lnSpc>
                <a:spcPct val="120000"/>
              </a:lnSpc>
            </a:pPr>
            <a:r>
              <a:rPr lang="en-US" altLang="zh-CN" dirty="0">
                <a:solidFill>
                  <a:schemeClr val="accent1">
                    <a:lumMod val="75000"/>
                  </a:schemeClr>
                </a:solidFill>
                <a:latin typeface="黑体" panose="02010609060101010101" pitchFamily="49" charset="-122"/>
                <a:ea typeface="黑体" panose="02010609060101010101" pitchFamily="49" charset="-122"/>
                <a:cs typeface="+mn-ea"/>
              </a:rPr>
              <a:t>(1</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）论文中的符号一律要用公式编辑器打出来，不要贴图；</a:t>
            </a: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en-US" altLang="zh-CN" dirty="0">
                <a:solidFill>
                  <a:schemeClr val="accent1">
                    <a:lumMod val="75000"/>
                  </a:schemeClr>
                </a:solidFill>
                <a:latin typeface="黑体" panose="02010609060101010101" pitchFamily="49" charset="-122"/>
                <a:ea typeface="黑体" panose="02010609060101010101" pitchFamily="49" charset="-122"/>
                <a:cs typeface="+mn-ea"/>
              </a:rPr>
              <a:t>(2</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）公式统一编号；</a:t>
            </a: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en-US" altLang="zh-CN" dirty="0">
                <a:solidFill>
                  <a:schemeClr val="accent1">
                    <a:lumMod val="75000"/>
                  </a:schemeClr>
                </a:solidFill>
                <a:latin typeface="黑体" panose="02010609060101010101" pitchFamily="49" charset="-122"/>
                <a:ea typeface="黑体" panose="02010609060101010101" pitchFamily="49" charset="-122"/>
                <a:cs typeface="+mn-ea"/>
              </a:rPr>
              <a:t>(3</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）图表要分开标注，从图</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1</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到图</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N</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，表</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1</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到表</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N</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，文字说明图在下，表在上。</a:t>
            </a: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en-US" altLang="zh-CN" dirty="0">
                <a:solidFill>
                  <a:schemeClr val="accent1">
                    <a:lumMod val="75000"/>
                  </a:schemeClr>
                </a:solidFill>
                <a:latin typeface="黑体" panose="02010609060101010101" pitchFamily="49" charset="-122"/>
                <a:ea typeface="黑体" panose="02010609060101010101" pitchFamily="49" charset="-122"/>
                <a:cs typeface="+mn-ea"/>
              </a:rPr>
              <a:t>(4</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）论文格式统一编排（标题等级、行距、字体等等）</a:t>
            </a: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en-US" altLang="zh-CN" dirty="0">
                <a:solidFill>
                  <a:schemeClr val="accent1">
                    <a:lumMod val="75000"/>
                  </a:schemeClr>
                </a:solidFill>
                <a:latin typeface="黑体" panose="02010609060101010101" pitchFamily="49" charset="-122"/>
                <a:ea typeface="黑体" panose="02010609060101010101" pitchFamily="49" charset="-122"/>
                <a:cs typeface="+mn-ea"/>
              </a:rPr>
              <a:t>(5</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）论文中的符号定义要全局统一安排，不可一人一份。</a:t>
            </a: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p:txBody>
      </p:sp>
      <p:sp>
        <p:nvSpPr>
          <p:cNvPr id="11" name="Pentagon 33">
            <a:extLst>
              <a:ext uri="{FF2B5EF4-FFF2-40B4-BE49-F238E27FC236}">
                <a16:creationId xmlns:a16="http://schemas.microsoft.com/office/drawing/2014/main" id="{E08004D9-471B-40FE-A8EE-87A73293D7BF}"/>
              </a:ext>
            </a:extLst>
          </p:cNvPr>
          <p:cNvSpPr/>
          <p:nvPr/>
        </p:nvSpPr>
        <p:spPr>
          <a:xfrm>
            <a:off x="977607" y="4373931"/>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2" name="矩形 11">
            <a:extLst>
              <a:ext uri="{FF2B5EF4-FFF2-40B4-BE49-F238E27FC236}">
                <a16:creationId xmlns:a16="http://schemas.microsoft.com/office/drawing/2014/main" id="{603F17E7-B4FF-49D0-B296-DD688F85032D}"/>
              </a:ext>
            </a:extLst>
          </p:cNvPr>
          <p:cNvSpPr/>
          <p:nvPr/>
        </p:nvSpPr>
        <p:spPr>
          <a:xfrm>
            <a:off x="1618274" y="4427127"/>
            <a:ext cx="11243628" cy="380553"/>
          </a:xfrm>
          <a:prstGeom prst="rect">
            <a:avLst/>
          </a:prstGeom>
        </p:spPr>
        <p:txBody>
          <a:bodyPr wrap="square">
            <a:spAutoFit/>
          </a:bodyPr>
          <a:lstStyle/>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范例论文分析：</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2015</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年国赛</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A</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题国一优秀论文</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太阳影子定位</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.pdf</a:t>
            </a:r>
          </a:p>
        </p:txBody>
      </p:sp>
    </p:spTree>
    <p:extLst>
      <p:ext uri="{BB962C8B-B14F-4D97-AF65-F5344CB8AC3E}">
        <p14:creationId xmlns:p14="http://schemas.microsoft.com/office/powerpoint/2010/main" val="3139776814"/>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3" y="3562252"/>
            <a:ext cx="12858044" cy="137162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ysClr val="windowText" lastClr="000000"/>
                </a:solidFill>
              </a:ln>
              <a:solidFill>
                <a:sysClr val="windowText" lastClr="000000"/>
              </a:solidFill>
              <a:latin typeface="黑体" panose="02010609060101010101" pitchFamily="49" charset="-122"/>
              <a:ea typeface="黑体" panose="02010609060101010101" pitchFamily="49" charset="-122"/>
            </a:endParaRPr>
          </a:p>
        </p:txBody>
      </p:sp>
      <p:sp>
        <p:nvSpPr>
          <p:cNvPr id="2053" name="文本框 14"/>
          <p:cNvSpPr txBox="1">
            <a:spLocks noChangeArrowheads="1"/>
          </p:cNvSpPr>
          <p:nvPr>
            <p:custDataLst>
              <p:tags r:id="rId2"/>
            </p:custDataLst>
          </p:nvPr>
        </p:nvSpPr>
        <p:spPr bwMode="auto">
          <a:xfrm>
            <a:off x="2396927" y="3400301"/>
            <a:ext cx="1231106"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9600" dirty="0">
                <a:solidFill>
                  <a:schemeClr val="bg1"/>
                </a:solidFill>
                <a:latin typeface="黑体" panose="02010609060101010101" pitchFamily="49" charset="-122"/>
                <a:ea typeface="黑体" panose="02010609060101010101" pitchFamily="49" charset="-122"/>
                <a:sym typeface="Arial" panose="020B0604020202020204" pitchFamily="34" charset="0"/>
              </a:rPr>
              <a:t>04</a:t>
            </a:r>
            <a:endParaRPr lang="zh-CN" altLang="en-US" sz="9600" dirty="0">
              <a:solidFill>
                <a:schemeClr val="bg1"/>
              </a:solidFill>
              <a:latin typeface="黑体" panose="02010609060101010101" pitchFamily="49" charset="-122"/>
              <a:ea typeface="黑体" panose="02010609060101010101" pitchFamily="49" charset="-122"/>
              <a:sym typeface="Arial" panose="020B0604020202020204" pitchFamily="34" charset="0"/>
            </a:endParaRPr>
          </a:p>
        </p:txBody>
      </p:sp>
      <p:sp>
        <p:nvSpPr>
          <p:cNvPr id="6" name="标题 5"/>
          <p:cNvSpPr txBox="1"/>
          <p:nvPr>
            <p:custDataLst>
              <p:tags r:id="rId3"/>
            </p:custDataLst>
          </p:nvPr>
        </p:nvSpPr>
        <p:spPr>
          <a:xfrm>
            <a:off x="3765079" y="3832566"/>
            <a:ext cx="8790576" cy="830997"/>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defRPr/>
            </a:pPr>
            <a:r>
              <a:rPr lang="zh-CN" altLang="en-US" sz="6000" kern="0" dirty="0">
                <a:solidFill>
                  <a:schemeClr val="bg1"/>
                </a:solidFill>
                <a:latin typeface="黑体" panose="02010609060101010101" pitchFamily="49" charset="-122"/>
                <a:ea typeface="黑体" panose="02010609060101010101" pitchFamily="49" charset="-122"/>
                <a:sym typeface="Arial" panose="020B0604020202020204" pitchFamily="34" charset="0"/>
              </a:rPr>
              <a:t>小结</a:t>
            </a:r>
            <a:endParaRPr lang="zh-CN" altLang="en-US" sz="9600" kern="0" dirty="0">
              <a:solidFill>
                <a:schemeClr val="bg1"/>
              </a:solidFill>
              <a:latin typeface="黑体" panose="02010609060101010101" pitchFamily="49" charset="-122"/>
              <a:ea typeface="黑体" panose="02010609060101010101" pitchFamily="49" charset="-122"/>
              <a:sym typeface="Arial" panose="020B0604020202020204" pitchFamily="34" charset="0"/>
            </a:endParaRPr>
          </a:p>
        </p:txBody>
      </p:sp>
    </p:spTree>
    <p:custDataLst>
      <p:tags r:id="rId1"/>
    </p:custDataLst>
    <p:extLst>
      <p:ext uri="{BB962C8B-B14F-4D97-AF65-F5344CB8AC3E}">
        <p14:creationId xmlns:p14="http://schemas.microsoft.com/office/powerpoint/2010/main" val="3380865333"/>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onut 44">
            <a:extLst>
              <a:ext uri="{FF2B5EF4-FFF2-40B4-BE49-F238E27FC236}">
                <a16:creationId xmlns:a16="http://schemas.microsoft.com/office/drawing/2014/main" id="{FFAEADBD-77DF-471D-BDDE-D68AB8809788}"/>
              </a:ext>
            </a:extLst>
          </p:cNvPr>
          <p:cNvSpPr/>
          <p:nvPr/>
        </p:nvSpPr>
        <p:spPr>
          <a:xfrm>
            <a:off x="2180903" y="1922016"/>
            <a:ext cx="724494" cy="724494"/>
          </a:xfrm>
          <a:prstGeom prst="donut">
            <a:avLst>
              <a:gd name="adj" fmla="val 680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200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1" name="Donut 51">
            <a:extLst>
              <a:ext uri="{FF2B5EF4-FFF2-40B4-BE49-F238E27FC236}">
                <a16:creationId xmlns:a16="http://schemas.microsoft.com/office/drawing/2014/main" id="{7F10B7CE-DF2A-401B-A70D-71EF2E0596B6}"/>
              </a:ext>
            </a:extLst>
          </p:cNvPr>
          <p:cNvSpPr/>
          <p:nvPr/>
        </p:nvSpPr>
        <p:spPr>
          <a:xfrm>
            <a:off x="2180903" y="2977330"/>
            <a:ext cx="724494" cy="724494"/>
          </a:xfrm>
          <a:prstGeom prst="donut">
            <a:avLst>
              <a:gd name="adj" fmla="val 680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200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2" name="TextBox 53">
            <a:extLst>
              <a:ext uri="{FF2B5EF4-FFF2-40B4-BE49-F238E27FC236}">
                <a16:creationId xmlns:a16="http://schemas.microsoft.com/office/drawing/2014/main" id="{C5048B4E-6E7E-4682-9E34-32C62E6C1F18}"/>
              </a:ext>
            </a:extLst>
          </p:cNvPr>
          <p:cNvSpPr txBox="1"/>
          <p:nvPr/>
        </p:nvSpPr>
        <p:spPr>
          <a:xfrm>
            <a:off x="4053111" y="2117568"/>
            <a:ext cx="4190579" cy="412613"/>
          </a:xfrm>
          <a:prstGeom prst="rect">
            <a:avLst/>
          </a:prstGeom>
          <a:noFill/>
        </p:spPr>
        <p:txBody>
          <a:bodyPr wrap="square" rtlCol="0">
            <a:spAutoFit/>
          </a:bodyPr>
          <a:lstStyle/>
          <a:p>
            <a:pPr algn="just">
              <a:lnSpc>
                <a:spcPct val="120000"/>
              </a:lnSpc>
            </a:pPr>
            <a:r>
              <a:rPr lang="zh-CN" altLang="en-US" sz="2000" b="1"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rPr>
              <a:t>论文格式规范（官方要求）</a:t>
            </a:r>
            <a:endParaRPr lang="en-GB" sz="2000" b="1"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3" name="TextBox 55">
            <a:extLst>
              <a:ext uri="{FF2B5EF4-FFF2-40B4-BE49-F238E27FC236}">
                <a16:creationId xmlns:a16="http://schemas.microsoft.com/office/drawing/2014/main" id="{48C51C1A-18A7-4220-8FBD-62F6C341E31E}"/>
              </a:ext>
            </a:extLst>
          </p:cNvPr>
          <p:cNvSpPr txBox="1"/>
          <p:nvPr/>
        </p:nvSpPr>
        <p:spPr>
          <a:xfrm>
            <a:off x="4106625" y="3224778"/>
            <a:ext cx="4122950" cy="427504"/>
          </a:xfrm>
          <a:prstGeom prst="rect">
            <a:avLst/>
          </a:prstGeom>
          <a:noFill/>
        </p:spPr>
        <p:txBody>
          <a:bodyPr wrap="square" rtlCol="0">
            <a:spAutoFit/>
          </a:bodyPr>
          <a:lstStyle/>
          <a:p>
            <a:pPr algn="just">
              <a:lnSpc>
                <a:spcPct val="120000"/>
              </a:lnSpc>
            </a:pPr>
            <a:r>
              <a:rPr lang="zh-CN" altLang="en-US" sz="2000" b="1"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rPr>
              <a:t>论文内容规范</a:t>
            </a:r>
            <a:endParaRPr lang="en-GB" sz="2000" b="1"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4" name="TextBox 57">
            <a:extLst>
              <a:ext uri="{FF2B5EF4-FFF2-40B4-BE49-F238E27FC236}">
                <a16:creationId xmlns:a16="http://schemas.microsoft.com/office/drawing/2014/main" id="{464D3D1E-4791-440E-9936-05DC7270C860}"/>
              </a:ext>
            </a:extLst>
          </p:cNvPr>
          <p:cNvSpPr txBox="1"/>
          <p:nvPr/>
        </p:nvSpPr>
        <p:spPr>
          <a:xfrm>
            <a:off x="4111900" y="4134294"/>
            <a:ext cx="1733167" cy="412613"/>
          </a:xfrm>
          <a:prstGeom prst="rect">
            <a:avLst/>
          </a:prstGeom>
          <a:noFill/>
        </p:spPr>
        <p:txBody>
          <a:bodyPr wrap="none" rtlCol="0">
            <a:spAutoFit/>
          </a:bodyPr>
          <a:lstStyle/>
          <a:p>
            <a:pPr algn="just">
              <a:lnSpc>
                <a:spcPct val="120000"/>
              </a:lnSpc>
            </a:pPr>
            <a:r>
              <a:rPr lang="zh-CN" altLang="en-US" sz="2000" b="1"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rPr>
              <a:t>论文排版规范</a:t>
            </a:r>
            <a:endParaRPr lang="en-GB" sz="2000" b="1"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5" name="Freeform 45"/>
          <p:cNvSpPr>
            <a:spLocks noEditPoints="1"/>
          </p:cNvSpPr>
          <p:nvPr/>
        </p:nvSpPr>
        <p:spPr bwMode="auto">
          <a:xfrm>
            <a:off x="2324512" y="2065625"/>
            <a:ext cx="437275" cy="437275"/>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1"/>
          </a:solidFill>
          <a:ln w="9525">
            <a:noFill/>
            <a:round/>
          </a:ln>
        </p:spPr>
        <p:txBody>
          <a:bodyPr vert="horz" wrap="square" lIns="128580" tIns="64290" rIns="128580" bIns="64290" numCol="1" anchor="t" anchorCtr="0" compatLnSpc="1"/>
          <a:lstStyle/>
          <a:p>
            <a:pPr>
              <a:lnSpc>
                <a:spcPct val="120000"/>
              </a:lnSpc>
            </a:pPr>
            <a:endParaRPr lang="en-US" sz="200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6" name="Freeform 45"/>
          <p:cNvSpPr>
            <a:spLocks noEditPoints="1"/>
          </p:cNvSpPr>
          <p:nvPr/>
        </p:nvSpPr>
        <p:spPr bwMode="auto">
          <a:xfrm>
            <a:off x="2324512" y="3120939"/>
            <a:ext cx="437275" cy="437275"/>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2"/>
          </a:solidFill>
          <a:ln w="9525">
            <a:noFill/>
            <a:round/>
          </a:ln>
        </p:spPr>
        <p:txBody>
          <a:bodyPr vert="horz" wrap="square" lIns="128580" tIns="64290" rIns="128580" bIns="64290" numCol="1" anchor="t" anchorCtr="0" compatLnSpc="1"/>
          <a:lstStyle/>
          <a:p>
            <a:pPr>
              <a:lnSpc>
                <a:spcPct val="120000"/>
              </a:lnSpc>
            </a:pPr>
            <a:endParaRPr lang="en-US" sz="200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7" name="Donut 44">
            <a:extLst>
              <a:ext uri="{FF2B5EF4-FFF2-40B4-BE49-F238E27FC236}">
                <a16:creationId xmlns:a16="http://schemas.microsoft.com/office/drawing/2014/main" id="{FFAEADBD-77DF-471D-BDDE-D68AB8809788}"/>
              </a:ext>
            </a:extLst>
          </p:cNvPr>
          <p:cNvSpPr/>
          <p:nvPr/>
        </p:nvSpPr>
        <p:spPr>
          <a:xfrm>
            <a:off x="2180903" y="3990685"/>
            <a:ext cx="724494" cy="724494"/>
          </a:xfrm>
          <a:prstGeom prst="donut">
            <a:avLst>
              <a:gd name="adj" fmla="val 680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200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8" name="Freeform 45"/>
          <p:cNvSpPr>
            <a:spLocks noEditPoints="1"/>
          </p:cNvSpPr>
          <p:nvPr/>
        </p:nvSpPr>
        <p:spPr bwMode="auto">
          <a:xfrm>
            <a:off x="2324512" y="4134294"/>
            <a:ext cx="437275" cy="437275"/>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1"/>
          </a:solidFill>
          <a:ln w="9525">
            <a:noFill/>
            <a:round/>
          </a:ln>
        </p:spPr>
        <p:txBody>
          <a:bodyPr vert="horz" wrap="square" lIns="128580" tIns="64290" rIns="128580" bIns="64290" numCol="1" anchor="t" anchorCtr="0" compatLnSpc="1"/>
          <a:lstStyle/>
          <a:p>
            <a:pPr>
              <a:lnSpc>
                <a:spcPct val="120000"/>
              </a:lnSpc>
            </a:pPr>
            <a:endParaRPr lang="en-US" sz="200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grpSp>
        <p:nvGrpSpPr>
          <p:cNvPr id="19" name="组合 18">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20" name="文本框 19">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pPr defTabSz="963930"/>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小结</a:t>
              </a:r>
            </a:p>
          </p:txBody>
        </p:sp>
        <p:grpSp>
          <p:nvGrpSpPr>
            <p:cNvPr id="21" name="组合 20">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22" name="矩形 21">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accent1">
                      <a:lumMod val="75000"/>
                    </a:schemeClr>
                  </a:solidFill>
                  <a:latin typeface="黑体" panose="02010609060101010101" pitchFamily="49" charset="-122"/>
                  <a:ea typeface="黑体" panose="02010609060101010101" pitchFamily="49" charset="-122"/>
                </a:endParaRPr>
              </a:p>
            </p:txBody>
          </p:sp>
          <p:sp>
            <p:nvSpPr>
              <p:cNvPr id="23" name="矩形 22">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24" name="圆角矩形 23">
            <a:extLst>
              <a:ext uri="{FF2B5EF4-FFF2-40B4-BE49-F238E27FC236}">
                <a16:creationId xmlns:a16="http://schemas.microsoft.com/office/drawing/2014/main" id="{006AD0DA-C77C-F84A-BE93-B0B4B6618DC3}"/>
              </a:ext>
            </a:extLst>
          </p:cNvPr>
          <p:cNvSpPr/>
          <p:nvPr/>
        </p:nvSpPr>
        <p:spPr>
          <a:xfrm>
            <a:off x="3192239" y="2977329"/>
            <a:ext cx="5351145" cy="858659"/>
          </a:xfrm>
          <a:prstGeom prst="roundRect">
            <a:avLst/>
          </a:prstGeom>
          <a:noFill/>
          <a:ln>
            <a:solidFill>
              <a:schemeClr val="accent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latin typeface="黑体" panose="02010609060101010101" pitchFamily="49" charset="-122"/>
              <a:ea typeface="黑体" panose="02010609060101010101" pitchFamily="49" charset="-122"/>
            </a:endParaRPr>
          </a:p>
        </p:txBody>
      </p:sp>
      <p:sp>
        <p:nvSpPr>
          <p:cNvPr id="25" name="圆角矩形 24">
            <a:extLst>
              <a:ext uri="{FF2B5EF4-FFF2-40B4-BE49-F238E27FC236}">
                <a16:creationId xmlns:a16="http://schemas.microsoft.com/office/drawing/2014/main" id="{006AD0DA-C77C-F84A-BE93-B0B4B6618DC3}"/>
              </a:ext>
            </a:extLst>
          </p:cNvPr>
          <p:cNvSpPr/>
          <p:nvPr/>
        </p:nvSpPr>
        <p:spPr>
          <a:xfrm>
            <a:off x="3192240" y="1917839"/>
            <a:ext cx="5253360" cy="812072"/>
          </a:xfrm>
          <a:prstGeom prst="roundRect">
            <a:avLst/>
          </a:prstGeom>
          <a:noFill/>
          <a:ln>
            <a:solidFill>
              <a:schemeClr val="accent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latin typeface="黑体" panose="02010609060101010101" pitchFamily="49" charset="-122"/>
              <a:ea typeface="黑体" panose="02010609060101010101" pitchFamily="49" charset="-122"/>
            </a:endParaRPr>
          </a:p>
        </p:txBody>
      </p:sp>
      <p:sp>
        <p:nvSpPr>
          <p:cNvPr id="26" name="圆角矩形 25">
            <a:extLst>
              <a:ext uri="{FF2B5EF4-FFF2-40B4-BE49-F238E27FC236}">
                <a16:creationId xmlns:a16="http://schemas.microsoft.com/office/drawing/2014/main" id="{006AD0DA-C77C-F84A-BE93-B0B4B6618DC3}"/>
              </a:ext>
            </a:extLst>
          </p:cNvPr>
          <p:cNvSpPr/>
          <p:nvPr/>
        </p:nvSpPr>
        <p:spPr>
          <a:xfrm>
            <a:off x="3192239" y="3986508"/>
            <a:ext cx="5351145" cy="781945"/>
          </a:xfrm>
          <a:prstGeom prst="roundRect">
            <a:avLst/>
          </a:prstGeom>
          <a:noFill/>
          <a:ln>
            <a:solidFill>
              <a:schemeClr val="accent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470182681"/>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圆角矩形 26"/>
          <p:cNvSpPr/>
          <p:nvPr/>
        </p:nvSpPr>
        <p:spPr>
          <a:xfrm>
            <a:off x="670088" y="2968254"/>
            <a:ext cx="11663943" cy="1458789"/>
          </a:xfrm>
          <a:prstGeom prst="roundRect">
            <a:avLst>
              <a:gd name="adj" fmla="val 0"/>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39" name="TextBox 38"/>
          <p:cNvSpPr txBox="1"/>
          <p:nvPr/>
        </p:nvSpPr>
        <p:spPr>
          <a:xfrm>
            <a:off x="814536" y="3000524"/>
            <a:ext cx="11519495" cy="965457"/>
          </a:xfrm>
          <a:prstGeom prst="rect">
            <a:avLst/>
          </a:prstGeom>
          <a:noFill/>
        </p:spPr>
        <p:txBody>
          <a:bodyPr wrap="square" lIns="0" tIns="0" rIns="0" bIns="0" rtlCol="0">
            <a:spAutoFit/>
          </a:bodyPr>
          <a:lstStyle/>
          <a:p>
            <a:pPr defTabSz="963930">
              <a:lnSpc>
                <a:spcPct val="120000"/>
              </a:lnSpc>
            </a:pPr>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rPr>
              <a:t>本次课程代码下载地址：</a:t>
            </a:r>
            <a:r>
              <a:rPr lang="en-US" altLang="zh-CN" sz="2800" dirty="0">
                <a:solidFill>
                  <a:schemeClr val="accent1">
                    <a:lumMod val="75000"/>
                  </a:schemeClr>
                </a:solidFill>
                <a:latin typeface="黑体" panose="02010609060101010101" pitchFamily="49" charset="-122"/>
                <a:ea typeface="黑体" panose="02010609060101010101" pitchFamily="49" charset="-122"/>
              </a:rPr>
              <a:t>https://github.com/yooongchun/MatlabCourse/tree/master/Lecture20</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40" name="矩形 93"/>
          <p:cNvSpPr/>
          <p:nvPr/>
        </p:nvSpPr>
        <p:spPr>
          <a:xfrm>
            <a:off x="617121" y="2920788"/>
            <a:ext cx="405001" cy="405001"/>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41" name="矩形 93"/>
          <p:cNvSpPr/>
          <p:nvPr/>
        </p:nvSpPr>
        <p:spPr>
          <a:xfrm rot="10800000">
            <a:off x="11973991" y="4048373"/>
            <a:ext cx="405001" cy="405001"/>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latin typeface="黑体" panose="02010609060101010101" pitchFamily="49" charset="-122"/>
              <a:ea typeface="黑体" panose="02010609060101010101" pitchFamily="49" charset="-122"/>
              <a:cs typeface="+mn-ea"/>
              <a:sym typeface="Arial" panose="020B0604020202020204" pitchFamily="34" charset="0"/>
            </a:endParaRPr>
          </a:p>
        </p:txBody>
      </p:sp>
      <p:grpSp>
        <p:nvGrpSpPr>
          <p:cNvPr id="15" name="组合 14">
            <a:extLst>
              <a:ext uri="{FF2B5EF4-FFF2-40B4-BE49-F238E27FC236}">
                <a16:creationId xmlns:a16="http://schemas.microsoft.com/office/drawing/2014/main" id="{384EDF4D-75FE-6845-9136-A3C2FA54AAA2}"/>
              </a:ext>
            </a:extLst>
          </p:cNvPr>
          <p:cNvGrpSpPr/>
          <p:nvPr/>
        </p:nvGrpSpPr>
        <p:grpSpPr>
          <a:xfrm>
            <a:off x="596727" y="472248"/>
            <a:ext cx="5409245" cy="523220"/>
            <a:chOff x="-4764" y="99435"/>
            <a:chExt cx="5409245" cy="523220"/>
          </a:xfrm>
        </p:grpSpPr>
        <p:sp>
          <p:nvSpPr>
            <p:cNvPr id="16" name="文本框 15">
              <a:extLst>
                <a:ext uri="{FF2B5EF4-FFF2-40B4-BE49-F238E27FC236}">
                  <a16:creationId xmlns:a16="http://schemas.microsoft.com/office/drawing/2014/main" id="{26AD4EA6-8CA9-1246-A420-A9845054AAC6}"/>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代码下载地址</a:t>
              </a:r>
            </a:p>
          </p:txBody>
        </p:sp>
        <p:grpSp>
          <p:nvGrpSpPr>
            <p:cNvPr id="17" name="组合 16">
              <a:extLst>
                <a:ext uri="{FF2B5EF4-FFF2-40B4-BE49-F238E27FC236}">
                  <a16:creationId xmlns:a16="http://schemas.microsoft.com/office/drawing/2014/main" id="{6E351974-C2E0-B04A-B142-DE765E9C1381}"/>
                </a:ext>
              </a:extLst>
            </p:cNvPr>
            <p:cNvGrpSpPr/>
            <p:nvPr/>
          </p:nvGrpSpPr>
          <p:grpSpPr>
            <a:xfrm>
              <a:off x="-4764" y="142875"/>
              <a:ext cx="565783" cy="436341"/>
              <a:chOff x="-4764" y="142875"/>
              <a:chExt cx="565783" cy="436341"/>
            </a:xfrm>
          </p:grpSpPr>
          <p:sp>
            <p:nvSpPr>
              <p:cNvPr id="18" name="矩形 17">
                <a:extLst>
                  <a:ext uri="{FF2B5EF4-FFF2-40B4-BE49-F238E27FC236}">
                    <a16:creationId xmlns:a16="http://schemas.microsoft.com/office/drawing/2014/main" id="{B417C83F-6560-D24C-B8E3-C2144CF40CC5}"/>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19" name="矩形 18">
                <a:extLst>
                  <a:ext uri="{FF2B5EF4-FFF2-40B4-BE49-F238E27FC236}">
                    <a16:creationId xmlns:a16="http://schemas.microsoft.com/office/drawing/2014/main" id="{9DC9983D-5F76-BE4F-ABCD-DEB72B6E8292}"/>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grpSp>
      </p:grpSp>
    </p:spTree>
    <p:extLst>
      <p:ext uri="{BB962C8B-B14F-4D97-AF65-F5344CB8AC3E}">
        <p14:creationId xmlns:p14="http://schemas.microsoft.com/office/powerpoint/2010/main" val="4285147076"/>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Box 10"/>
          <p:cNvSpPr txBox="1"/>
          <p:nvPr/>
        </p:nvSpPr>
        <p:spPr>
          <a:xfrm>
            <a:off x="3417022" y="5559540"/>
            <a:ext cx="6024711" cy="900238"/>
          </a:xfrm>
          <a:prstGeom prst="rect">
            <a:avLst/>
          </a:prstGeom>
          <a:noFill/>
        </p:spPr>
        <p:txBody>
          <a:bodyPr wrap="none" lIns="68572" tIns="34286" rIns="68572" bIns="34286">
            <a:spAutoFit/>
          </a:bodyPr>
          <a:lstStyle/>
          <a:p>
            <a:pPr algn="ctr">
              <a:buNone/>
            </a:pPr>
            <a:r>
              <a:rPr lang="zh-CN" altLang="en-US" sz="5400" dirty="0">
                <a:solidFill>
                  <a:schemeClr val="accent1"/>
                </a:solidFill>
                <a:latin typeface="黑体" panose="02010609060101010101" pitchFamily="49" charset="-122"/>
                <a:ea typeface="黑体" panose="02010609060101010101" pitchFamily="49" charset="-122"/>
                <a:cs typeface="Arial" panose="020B0604020202020204" pitchFamily="34" charset="0"/>
              </a:rPr>
              <a:t>感谢聆听 批评指导</a:t>
            </a:r>
          </a:p>
        </p:txBody>
      </p:sp>
      <p:sp>
        <p:nvSpPr>
          <p:cNvPr id="71" name="矩形 70"/>
          <p:cNvSpPr/>
          <p:nvPr/>
        </p:nvSpPr>
        <p:spPr>
          <a:xfrm>
            <a:off x="3945101" y="6496645"/>
            <a:ext cx="4968552" cy="315463"/>
          </a:xfrm>
          <a:prstGeom prst="rect">
            <a:avLst/>
          </a:prstGeom>
        </p:spPr>
        <p:txBody>
          <a:bodyPr wrap="square" lIns="68572" tIns="34286" rIns="68572" bIns="34286">
            <a:spAutoFit/>
          </a:bodyPr>
          <a:lstStyle/>
          <a:p>
            <a:pPr algn="ctr"/>
            <a:r>
              <a:rPr lang="en-US" altLang="zh-CN" sz="1600" dirty="0">
                <a:solidFill>
                  <a:schemeClr val="accent1"/>
                </a:solidFill>
                <a:latin typeface="黑体" panose="02010609060101010101" pitchFamily="49" charset="-122"/>
                <a:ea typeface="黑体" panose="02010609060101010101" pitchFamily="49" charset="-122"/>
                <a:cs typeface="Arial" panose="020B0604020202020204" pitchFamily="34" charset="0"/>
              </a:rPr>
              <a:t>GENERAL EDUCATION TEACHING COURSEWARE</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9175" y="1121936"/>
            <a:ext cx="4112444" cy="4112444"/>
          </a:xfrm>
          <a:prstGeom prst="rect">
            <a:avLst/>
          </a:prstGeom>
        </p:spPr>
      </p:pic>
      <p:pic>
        <p:nvPicPr>
          <p:cNvPr id="4" name="图片 3" descr="卡通人物&#10;&#10;描述已自动生成">
            <a:extLst>
              <a:ext uri="{FF2B5EF4-FFF2-40B4-BE49-F238E27FC236}">
                <a16:creationId xmlns:a16="http://schemas.microsoft.com/office/drawing/2014/main" id="{789E5A49-9892-4544-BCAD-5420FF1F98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87927"/>
            <a:ext cx="12858750" cy="7056796"/>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p:nvPr/>
        </p:nvSpPr>
        <p:spPr>
          <a:xfrm>
            <a:off x="1892871" y="808013"/>
            <a:ext cx="3172335" cy="698478"/>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4500" b="1" dirty="0">
                <a:solidFill>
                  <a:schemeClr val="accent1">
                    <a:lumMod val="75000"/>
                  </a:schemeClr>
                </a:solidFill>
                <a:latin typeface="黑体" panose="02010609060101010101" pitchFamily="49" charset="-122"/>
                <a:ea typeface="黑体" panose="02010609060101010101" pitchFamily="49" charset="-122"/>
                <a:cs typeface="+mn-ea"/>
                <a:sym typeface="+mn-lt"/>
              </a:rPr>
              <a:t>目录</a:t>
            </a:r>
            <a:endParaRPr lang="en-GB" sz="2530" b="1" dirty="0">
              <a:solidFill>
                <a:schemeClr val="accent1">
                  <a:lumMod val="75000"/>
                </a:schemeClr>
              </a:solidFill>
              <a:latin typeface="黑体" panose="02010609060101010101" pitchFamily="49" charset="-122"/>
              <a:ea typeface="黑体" panose="02010609060101010101" pitchFamily="49" charset="-122"/>
              <a:cs typeface="+mn-ea"/>
              <a:sym typeface="+mn-lt"/>
            </a:endParaRPr>
          </a:p>
        </p:txBody>
      </p:sp>
      <p:grpSp>
        <p:nvGrpSpPr>
          <p:cNvPr id="9" name="组合 8"/>
          <p:cNvGrpSpPr/>
          <p:nvPr/>
        </p:nvGrpSpPr>
        <p:grpSpPr>
          <a:xfrm>
            <a:off x="2017962" y="1672109"/>
            <a:ext cx="1257328" cy="698118"/>
            <a:chOff x="2215144" y="927951"/>
            <a:chExt cx="1244730" cy="910317"/>
          </a:xfrm>
        </p:grpSpPr>
        <p:sp>
          <p:nvSpPr>
            <p:cNvPr id="10" name="平行四边形 9"/>
            <p:cNvSpPr/>
            <p:nvPr/>
          </p:nvSpPr>
          <p:spPr>
            <a:xfrm>
              <a:off x="2215144" y="982844"/>
              <a:ext cx="1120898" cy="842780"/>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70">
                <a:solidFill>
                  <a:schemeClr val="accent1">
                    <a:lumMod val="75000"/>
                  </a:schemeClr>
                </a:solidFill>
                <a:latin typeface="黑体" panose="02010609060101010101" pitchFamily="49" charset="-122"/>
                <a:ea typeface="黑体" panose="02010609060101010101" pitchFamily="49" charset="-122"/>
                <a:cs typeface="+mn-ea"/>
                <a:sym typeface="+mn-lt"/>
              </a:endParaRPr>
            </a:p>
          </p:txBody>
        </p:sp>
        <p:sp>
          <p:nvSpPr>
            <p:cNvPr id="11" name="文本框 9"/>
            <p:cNvSpPr txBox="1"/>
            <p:nvPr/>
          </p:nvSpPr>
          <p:spPr>
            <a:xfrm>
              <a:off x="2393075" y="927951"/>
              <a:ext cx="1066799" cy="910317"/>
            </a:xfrm>
            <a:prstGeom prst="rect">
              <a:avLst/>
            </a:prstGeom>
            <a:noFill/>
          </p:spPr>
          <p:txBody>
            <a:bodyPr wrap="square" rtlCol="0">
              <a:spAutoFit/>
            </a:bodyPr>
            <a:lstStyle/>
            <a:p>
              <a:r>
                <a:rPr lang="en-US" altLang="zh-CN" sz="3935" dirty="0">
                  <a:solidFill>
                    <a:schemeClr val="bg1"/>
                  </a:solidFill>
                  <a:latin typeface="黑体" panose="02010609060101010101" pitchFamily="49" charset="-122"/>
                  <a:ea typeface="黑体" panose="02010609060101010101" pitchFamily="49" charset="-122"/>
                  <a:cs typeface="+mn-ea"/>
                  <a:sym typeface="+mn-lt"/>
                </a:rPr>
                <a:t>01</a:t>
              </a:r>
              <a:endParaRPr lang="zh-CN" altLang="en-US" sz="3935" dirty="0">
                <a:solidFill>
                  <a:schemeClr val="bg1"/>
                </a:solidFill>
                <a:latin typeface="黑体" panose="02010609060101010101" pitchFamily="49" charset="-122"/>
                <a:ea typeface="黑体" panose="02010609060101010101" pitchFamily="49" charset="-122"/>
                <a:cs typeface="+mn-ea"/>
                <a:sym typeface="+mn-lt"/>
              </a:endParaRPr>
            </a:p>
          </p:txBody>
        </p:sp>
      </p:grpSp>
      <p:grpSp>
        <p:nvGrpSpPr>
          <p:cNvPr id="12" name="组合 11"/>
          <p:cNvGrpSpPr/>
          <p:nvPr/>
        </p:nvGrpSpPr>
        <p:grpSpPr>
          <a:xfrm>
            <a:off x="2017962" y="2627647"/>
            <a:ext cx="1257328" cy="708853"/>
            <a:chOff x="2215144" y="1952311"/>
            <a:chExt cx="1244730" cy="924318"/>
          </a:xfrm>
        </p:grpSpPr>
        <p:sp>
          <p:nvSpPr>
            <p:cNvPr id="13" name="平行四边形 12"/>
            <p:cNvSpPr/>
            <p:nvPr/>
          </p:nvSpPr>
          <p:spPr>
            <a:xfrm>
              <a:off x="2215144" y="2033848"/>
              <a:ext cx="1120898" cy="842781"/>
            </a:xfrm>
            <a:prstGeom prst="parallelogram">
              <a:avLst>
                <a:gd name="adj" fmla="val 4820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70">
                <a:latin typeface="黑体" panose="02010609060101010101" pitchFamily="49" charset="-122"/>
                <a:ea typeface="黑体" panose="02010609060101010101" pitchFamily="49" charset="-122"/>
                <a:cs typeface="+mn-ea"/>
                <a:sym typeface="+mn-lt"/>
              </a:endParaRPr>
            </a:p>
          </p:txBody>
        </p:sp>
        <p:sp>
          <p:nvSpPr>
            <p:cNvPr id="14" name="文本框 10"/>
            <p:cNvSpPr txBox="1"/>
            <p:nvPr/>
          </p:nvSpPr>
          <p:spPr>
            <a:xfrm>
              <a:off x="2393075" y="1952311"/>
              <a:ext cx="1066799" cy="910319"/>
            </a:xfrm>
            <a:prstGeom prst="rect">
              <a:avLst/>
            </a:prstGeom>
            <a:noFill/>
          </p:spPr>
          <p:txBody>
            <a:bodyPr wrap="square" rtlCol="0">
              <a:spAutoFit/>
            </a:bodyPr>
            <a:lstStyle/>
            <a:p>
              <a:r>
                <a:rPr lang="en-US" altLang="zh-CN" sz="3935" dirty="0">
                  <a:solidFill>
                    <a:schemeClr val="bg1"/>
                  </a:solidFill>
                  <a:latin typeface="黑体" panose="02010609060101010101" pitchFamily="49" charset="-122"/>
                  <a:ea typeface="黑体" panose="02010609060101010101" pitchFamily="49" charset="-122"/>
                  <a:cs typeface="+mn-ea"/>
                  <a:sym typeface="+mn-lt"/>
                </a:rPr>
                <a:t>02</a:t>
              </a:r>
              <a:endParaRPr lang="zh-CN" altLang="en-US" sz="3935" dirty="0">
                <a:solidFill>
                  <a:schemeClr val="bg1"/>
                </a:solidFill>
                <a:latin typeface="黑体" panose="02010609060101010101" pitchFamily="49" charset="-122"/>
                <a:ea typeface="黑体" panose="02010609060101010101" pitchFamily="49" charset="-122"/>
                <a:cs typeface="+mn-ea"/>
                <a:sym typeface="+mn-lt"/>
              </a:endParaRPr>
            </a:p>
          </p:txBody>
        </p:sp>
      </p:grpSp>
      <p:grpSp>
        <p:nvGrpSpPr>
          <p:cNvPr id="15" name="组合 14"/>
          <p:cNvGrpSpPr/>
          <p:nvPr/>
        </p:nvGrpSpPr>
        <p:grpSpPr>
          <a:xfrm>
            <a:off x="2017962" y="3614444"/>
            <a:ext cx="1257328" cy="698118"/>
            <a:chOff x="2215144" y="3018135"/>
            <a:chExt cx="1244730" cy="910318"/>
          </a:xfrm>
        </p:grpSpPr>
        <p:sp>
          <p:nvSpPr>
            <p:cNvPr id="16" name="平行四边形 15"/>
            <p:cNvSpPr/>
            <p:nvPr/>
          </p:nvSpPr>
          <p:spPr>
            <a:xfrm>
              <a:off x="2215144" y="3084852"/>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70">
                <a:latin typeface="黑体" panose="02010609060101010101" pitchFamily="49" charset="-122"/>
                <a:ea typeface="黑体" panose="02010609060101010101" pitchFamily="49" charset="-122"/>
                <a:cs typeface="+mn-ea"/>
                <a:sym typeface="+mn-lt"/>
              </a:endParaRPr>
            </a:p>
          </p:txBody>
        </p:sp>
        <p:sp>
          <p:nvSpPr>
            <p:cNvPr id="17" name="文本框 11"/>
            <p:cNvSpPr txBox="1"/>
            <p:nvPr/>
          </p:nvSpPr>
          <p:spPr>
            <a:xfrm>
              <a:off x="2393075" y="3018135"/>
              <a:ext cx="1066799" cy="910318"/>
            </a:xfrm>
            <a:prstGeom prst="rect">
              <a:avLst/>
            </a:prstGeom>
            <a:noFill/>
          </p:spPr>
          <p:txBody>
            <a:bodyPr wrap="square" rtlCol="0">
              <a:spAutoFit/>
            </a:bodyPr>
            <a:lstStyle/>
            <a:p>
              <a:r>
                <a:rPr lang="en-US" altLang="zh-CN" sz="3935" dirty="0">
                  <a:solidFill>
                    <a:schemeClr val="bg1"/>
                  </a:solidFill>
                  <a:latin typeface="黑体" panose="02010609060101010101" pitchFamily="49" charset="-122"/>
                  <a:ea typeface="黑体" panose="02010609060101010101" pitchFamily="49" charset="-122"/>
                  <a:cs typeface="+mn-ea"/>
                  <a:sym typeface="+mn-lt"/>
                </a:rPr>
                <a:t>03</a:t>
              </a:r>
              <a:endParaRPr lang="zh-CN" altLang="en-US" sz="3935" dirty="0">
                <a:solidFill>
                  <a:schemeClr val="bg1"/>
                </a:solidFill>
                <a:latin typeface="黑体" panose="02010609060101010101" pitchFamily="49" charset="-122"/>
                <a:ea typeface="黑体" panose="02010609060101010101" pitchFamily="49" charset="-122"/>
                <a:cs typeface="+mn-ea"/>
                <a:sym typeface="+mn-lt"/>
              </a:endParaRPr>
            </a:p>
          </p:txBody>
        </p:sp>
      </p:grpSp>
      <p:grpSp>
        <p:nvGrpSpPr>
          <p:cNvPr id="21" name="组合 20"/>
          <p:cNvGrpSpPr/>
          <p:nvPr/>
        </p:nvGrpSpPr>
        <p:grpSpPr>
          <a:xfrm>
            <a:off x="2972991" y="1690824"/>
            <a:ext cx="5423290" cy="646324"/>
            <a:chOff x="4315150" y="953426"/>
            <a:chExt cx="3857250" cy="540057"/>
          </a:xfrm>
        </p:grpSpPr>
        <p:sp>
          <p:nvSpPr>
            <p:cNvPr id="22" name="矩形 21"/>
            <p:cNvSpPr/>
            <p:nvPr/>
          </p:nvSpPr>
          <p:spPr>
            <a:xfrm>
              <a:off x="4830202" y="992260"/>
              <a:ext cx="2827147" cy="374267"/>
            </a:xfrm>
            <a:prstGeom prst="rect">
              <a:avLst/>
            </a:prstGeom>
            <a:ln w="15875">
              <a:noFill/>
            </a:ln>
          </p:spPr>
          <p:txBody>
            <a:bodyPr wrap="square" lIns="96423" tIns="48212" rIns="96423" bIns="48212">
              <a:spAutoFit/>
            </a:bodyPr>
            <a:lstStyle/>
            <a:p>
              <a:pPr algn="ctr">
                <a:lnSpc>
                  <a:spcPct val="15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sym typeface="+mn-lt"/>
                </a:rPr>
                <a:t>格式规范</a:t>
              </a:r>
              <a:endParaRPr lang="en-GB" altLang="zh-CN" dirty="0">
                <a:solidFill>
                  <a:schemeClr val="accent1">
                    <a:lumMod val="75000"/>
                  </a:schemeClr>
                </a:solidFill>
                <a:latin typeface="黑体" panose="02010609060101010101" pitchFamily="49" charset="-122"/>
                <a:ea typeface="黑体" panose="02010609060101010101" pitchFamily="49" charset="-122"/>
                <a:cs typeface="+mn-ea"/>
                <a:sym typeface="+mn-lt"/>
              </a:endParaRPr>
            </a:p>
          </p:txBody>
        </p:sp>
        <p:sp>
          <p:nvSpPr>
            <p:cNvPr id="23" name="平行四边形 22"/>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6423" tIns="48212" rIns="96423" bIns="48212" rtlCol="0" anchor="ctr"/>
            <a:lstStyle/>
            <a:p>
              <a:pPr algn="ctr">
                <a:lnSpc>
                  <a:spcPct val="150000"/>
                </a:lnSpc>
              </a:pPr>
              <a:endParaRPr lang="zh-CN" altLang="en-US" sz="2250">
                <a:solidFill>
                  <a:schemeClr val="accent1"/>
                </a:solidFill>
                <a:latin typeface="黑体" panose="02010609060101010101" pitchFamily="49" charset="-122"/>
                <a:ea typeface="黑体" panose="02010609060101010101" pitchFamily="49" charset="-122"/>
                <a:cs typeface="+mn-ea"/>
                <a:sym typeface="+mn-lt"/>
              </a:endParaRPr>
            </a:p>
          </p:txBody>
        </p:sp>
      </p:grpSp>
      <p:grpSp>
        <p:nvGrpSpPr>
          <p:cNvPr id="24" name="组合 23"/>
          <p:cNvGrpSpPr/>
          <p:nvPr/>
        </p:nvGrpSpPr>
        <p:grpSpPr>
          <a:xfrm>
            <a:off x="2972991" y="2666802"/>
            <a:ext cx="5423290" cy="646324"/>
            <a:chOff x="4315150" y="1647579"/>
            <a:chExt cx="3857250" cy="540057"/>
          </a:xfrm>
        </p:grpSpPr>
        <p:sp>
          <p:nvSpPr>
            <p:cNvPr id="25" name="矩形 24"/>
            <p:cNvSpPr/>
            <p:nvPr/>
          </p:nvSpPr>
          <p:spPr>
            <a:xfrm>
              <a:off x="4841196" y="1699090"/>
              <a:ext cx="2827147" cy="374267"/>
            </a:xfrm>
            <a:prstGeom prst="rect">
              <a:avLst/>
            </a:prstGeom>
            <a:ln w="15875">
              <a:noFill/>
            </a:ln>
          </p:spPr>
          <p:txBody>
            <a:bodyPr wrap="square" lIns="96423" tIns="48212" rIns="96423" bIns="48212">
              <a:spAutoFit/>
            </a:bodyPr>
            <a:lstStyle/>
            <a:p>
              <a:pPr algn="ctr">
                <a:lnSpc>
                  <a:spcPct val="150000"/>
                </a:lnSpc>
              </a:pPr>
              <a:r>
                <a:rPr lang="zh-CN" altLang="en-US" dirty="0">
                  <a:solidFill>
                    <a:schemeClr val="accent2"/>
                  </a:solidFill>
                  <a:latin typeface="黑体" panose="02010609060101010101" pitchFamily="49" charset="-122"/>
                  <a:ea typeface="黑体" panose="02010609060101010101" pitchFamily="49" charset="-122"/>
                  <a:cs typeface="+mn-ea"/>
                  <a:sym typeface="+mn-lt"/>
                </a:rPr>
                <a:t>内容规范</a:t>
              </a:r>
              <a:endParaRPr lang="en-GB" altLang="zh-CN" dirty="0">
                <a:solidFill>
                  <a:schemeClr val="accent2"/>
                </a:solidFill>
                <a:latin typeface="黑体" panose="02010609060101010101" pitchFamily="49" charset="-122"/>
                <a:ea typeface="黑体" panose="02010609060101010101" pitchFamily="49" charset="-122"/>
                <a:cs typeface="+mn-ea"/>
                <a:sym typeface="+mn-lt"/>
              </a:endParaRPr>
            </a:p>
          </p:txBody>
        </p:sp>
        <p:sp>
          <p:nvSpPr>
            <p:cNvPr id="26" name="平行四边形 25"/>
            <p:cNvSpPr/>
            <p:nvPr/>
          </p:nvSpPr>
          <p:spPr>
            <a:xfrm>
              <a:off x="4315150" y="1647579"/>
              <a:ext cx="3857250" cy="540057"/>
            </a:xfrm>
            <a:prstGeom prst="parallelogram">
              <a:avLst>
                <a:gd name="adj" fmla="val 48207"/>
              </a:avLst>
            </a:prstGeom>
            <a:noFill/>
            <a:ln w="158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6423" tIns="48212" rIns="96423" bIns="48212" rtlCol="0" anchor="ctr"/>
            <a:lstStyle/>
            <a:p>
              <a:pPr algn="ctr">
                <a:lnSpc>
                  <a:spcPct val="150000"/>
                </a:lnSpc>
              </a:pPr>
              <a:endParaRPr lang="zh-CN" altLang="en-US" sz="2250">
                <a:solidFill>
                  <a:schemeClr val="accent1"/>
                </a:solidFill>
                <a:latin typeface="黑体" panose="02010609060101010101" pitchFamily="49" charset="-122"/>
                <a:ea typeface="黑体" panose="02010609060101010101" pitchFamily="49" charset="-122"/>
                <a:cs typeface="+mn-ea"/>
                <a:sym typeface="+mn-lt"/>
              </a:endParaRPr>
            </a:p>
          </p:txBody>
        </p:sp>
      </p:grpSp>
      <p:grpSp>
        <p:nvGrpSpPr>
          <p:cNvPr id="27" name="组合 26"/>
          <p:cNvGrpSpPr/>
          <p:nvPr/>
        </p:nvGrpSpPr>
        <p:grpSpPr>
          <a:xfrm>
            <a:off x="2972991" y="3642780"/>
            <a:ext cx="5423290" cy="646324"/>
            <a:chOff x="4315150" y="2341731"/>
            <a:chExt cx="3857250" cy="540057"/>
          </a:xfrm>
        </p:grpSpPr>
        <p:sp>
          <p:nvSpPr>
            <p:cNvPr id="28" name="矩形 27"/>
            <p:cNvSpPr/>
            <p:nvPr/>
          </p:nvSpPr>
          <p:spPr>
            <a:xfrm>
              <a:off x="4841197" y="2390509"/>
              <a:ext cx="2827146" cy="374267"/>
            </a:xfrm>
            <a:prstGeom prst="rect">
              <a:avLst/>
            </a:prstGeom>
            <a:ln w="15875">
              <a:noFill/>
            </a:ln>
          </p:spPr>
          <p:txBody>
            <a:bodyPr wrap="square" lIns="96423" tIns="48212" rIns="96423" bIns="48212">
              <a:spAutoFit/>
            </a:bodyPr>
            <a:lstStyle/>
            <a:p>
              <a:pPr algn="ctr">
                <a:lnSpc>
                  <a:spcPct val="15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sym typeface="+mn-lt"/>
                </a:rPr>
                <a:t>排版规范</a:t>
              </a:r>
              <a:endParaRPr lang="en-GB" altLang="zh-CN" dirty="0">
                <a:solidFill>
                  <a:schemeClr val="accent1">
                    <a:lumMod val="75000"/>
                  </a:schemeClr>
                </a:solidFill>
                <a:latin typeface="黑体" panose="02010609060101010101" pitchFamily="49" charset="-122"/>
                <a:ea typeface="黑体" panose="02010609060101010101" pitchFamily="49" charset="-122"/>
                <a:cs typeface="+mn-ea"/>
                <a:sym typeface="+mn-lt"/>
              </a:endParaRPr>
            </a:p>
          </p:txBody>
        </p:sp>
        <p:sp>
          <p:nvSpPr>
            <p:cNvPr id="29" name="平行四边形 28"/>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6423" tIns="48212" rIns="96423" bIns="48212" rtlCol="0" anchor="ctr"/>
            <a:lstStyle/>
            <a:p>
              <a:pPr algn="ctr">
                <a:lnSpc>
                  <a:spcPct val="150000"/>
                </a:lnSpc>
              </a:pPr>
              <a:endParaRPr lang="zh-CN" altLang="en-US" sz="2250">
                <a:solidFill>
                  <a:schemeClr val="accent1"/>
                </a:solidFill>
                <a:latin typeface="黑体" panose="02010609060101010101" pitchFamily="49" charset="-122"/>
                <a:ea typeface="黑体" panose="02010609060101010101" pitchFamily="49" charset="-122"/>
                <a:cs typeface="+mn-ea"/>
                <a:sym typeface="+mn-lt"/>
              </a:endParaRPr>
            </a:p>
          </p:txBody>
        </p:sp>
      </p:grpSp>
      <p:sp>
        <p:nvSpPr>
          <p:cNvPr id="33" name="矩形 32">
            <a:extLst>
              <a:ext uri="{FF2B5EF4-FFF2-40B4-BE49-F238E27FC236}">
                <a16:creationId xmlns:a16="http://schemas.microsoft.com/office/drawing/2014/main" id="{89FFD593-B2C0-8B4B-8A2F-636A6A779334}"/>
              </a:ext>
            </a:extLst>
          </p:cNvPr>
          <p:cNvSpPr/>
          <p:nvPr/>
        </p:nvSpPr>
        <p:spPr>
          <a:xfrm>
            <a:off x="2602978" y="939021"/>
            <a:ext cx="176010" cy="5258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34" name="矩形 33">
            <a:extLst>
              <a:ext uri="{FF2B5EF4-FFF2-40B4-BE49-F238E27FC236}">
                <a16:creationId xmlns:a16="http://schemas.microsoft.com/office/drawing/2014/main" id="{DA9B46C7-8E35-934B-B0DD-DC5622D50492}"/>
              </a:ext>
            </a:extLst>
          </p:cNvPr>
          <p:cNvSpPr/>
          <p:nvPr/>
        </p:nvSpPr>
        <p:spPr>
          <a:xfrm>
            <a:off x="2126550" y="939021"/>
            <a:ext cx="414394" cy="5258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grpSp>
        <p:nvGrpSpPr>
          <p:cNvPr id="30" name="组合 29"/>
          <p:cNvGrpSpPr/>
          <p:nvPr/>
        </p:nvGrpSpPr>
        <p:grpSpPr>
          <a:xfrm>
            <a:off x="1995272" y="4562087"/>
            <a:ext cx="1257328" cy="708853"/>
            <a:chOff x="2215144" y="1952311"/>
            <a:chExt cx="1244730" cy="924318"/>
          </a:xfrm>
        </p:grpSpPr>
        <p:sp>
          <p:nvSpPr>
            <p:cNvPr id="31" name="平行四边形 30"/>
            <p:cNvSpPr/>
            <p:nvPr/>
          </p:nvSpPr>
          <p:spPr>
            <a:xfrm>
              <a:off x="2215144" y="2033848"/>
              <a:ext cx="1120898" cy="842781"/>
            </a:xfrm>
            <a:prstGeom prst="parallelogram">
              <a:avLst>
                <a:gd name="adj" fmla="val 4820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70">
                <a:latin typeface="黑体" panose="02010609060101010101" pitchFamily="49" charset="-122"/>
                <a:ea typeface="黑体" panose="02010609060101010101" pitchFamily="49" charset="-122"/>
                <a:cs typeface="+mn-ea"/>
                <a:sym typeface="+mn-lt"/>
              </a:endParaRPr>
            </a:p>
          </p:txBody>
        </p:sp>
        <p:sp>
          <p:nvSpPr>
            <p:cNvPr id="32" name="文本框 10"/>
            <p:cNvSpPr txBox="1"/>
            <p:nvPr/>
          </p:nvSpPr>
          <p:spPr>
            <a:xfrm>
              <a:off x="2393075" y="1952311"/>
              <a:ext cx="1066799" cy="910319"/>
            </a:xfrm>
            <a:prstGeom prst="rect">
              <a:avLst/>
            </a:prstGeom>
            <a:noFill/>
          </p:spPr>
          <p:txBody>
            <a:bodyPr wrap="square" rtlCol="0">
              <a:spAutoFit/>
            </a:bodyPr>
            <a:lstStyle/>
            <a:p>
              <a:r>
                <a:rPr lang="en-US" altLang="zh-CN" sz="3935" dirty="0">
                  <a:solidFill>
                    <a:schemeClr val="bg1"/>
                  </a:solidFill>
                  <a:latin typeface="黑体" panose="02010609060101010101" pitchFamily="49" charset="-122"/>
                  <a:ea typeface="黑体" panose="02010609060101010101" pitchFamily="49" charset="-122"/>
                  <a:cs typeface="+mn-ea"/>
                  <a:sym typeface="+mn-lt"/>
                </a:rPr>
                <a:t>04</a:t>
              </a:r>
              <a:endParaRPr lang="zh-CN" altLang="en-US" sz="3935" dirty="0">
                <a:solidFill>
                  <a:schemeClr val="bg1"/>
                </a:solidFill>
                <a:latin typeface="黑体" panose="02010609060101010101" pitchFamily="49" charset="-122"/>
                <a:ea typeface="黑体" panose="02010609060101010101" pitchFamily="49" charset="-122"/>
                <a:cs typeface="+mn-ea"/>
                <a:sym typeface="+mn-lt"/>
              </a:endParaRPr>
            </a:p>
          </p:txBody>
        </p:sp>
      </p:grpSp>
      <p:grpSp>
        <p:nvGrpSpPr>
          <p:cNvPr id="38" name="组合 37"/>
          <p:cNvGrpSpPr/>
          <p:nvPr/>
        </p:nvGrpSpPr>
        <p:grpSpPr>
          <a:xfrm>
            <a:off x="2950301" y="4601242"/>
            <a:ext cx="5423290" cy="646324"/>
            <a:chOff x="4315150" y="1647579"/>
            <a:chExt cx="3857250" cy="540057"/>
          </a:xfrm>
        </p:grpSpPr>
        <p:sp>
          <p:nvSpPr>
            <p:cNvPr id="39" name="矩形 38"/>
            <p:cNvSpPr/>
            <p:nvPr/>
          </p:nvSpPr>
          <p:spPr>
            <a:xfrm>
              <a:off x="4841196" y="1699090"/>
              <a:ext cx="2827147" cy="374267"/>
            </a:xfrm>
            <a:prstGeom prst="rect">
              <a:avLst/>
            </a:prstGeom>
            <a:ln w="15875">
              <a:noFill/>
            </a:ln>
          </p:spPr>
          <p:txBody>
            <a:bodyPr wrap="square" lIns="96423" tIns="48212" rIns="96423" bIns="48212">
              <a:spAutoFit/>
            </a:bodyPr>
            <a:lstStyle/>
            <a:p>
              <a:pPr algn="ctr">
                <a:lnSpc>
                  <a:spcPct val="150000"/>
                </a:lnSpc>
              </a:pPr>
              <a:r>
                <a:rPr lang="zh-CN" altLang="en-US" dirty="0">
                  <a:solidFill>
                    <a:schemeClr val="accent4"/>
                  </a:solidFill>
                  <a:latin typeface="黑体" panose="02010609060101010101" pitchFamily="49" charset="-122"/>
                  <a:ea typeface="黑体" panose="02010609060101010101" pitchFamily="49" charset="-122"/>
                  <a:cs typeface="+mn-ea"/>
                  <a:sym typeface="+mn-lt"/>
                </a:rPr>
                <a:t>小结</a:t>
              </a:r>
              <a:endParaRPr lang="en-GB" altLang="zh-CN" dirty="0">
                <a:solidFill>
                  <a:schemeClr val="accent4"/>
                </a:solidFill>
                <a:latin typeface="黑体" panose="02010609060101010101" pitchFamily="49" charset="-122"/>
                <a:ea typeface="黑体" panose="02010609060101010101" pitchFamily="49" charset="-122"/>
                <a:cs typeface="+mn-ea"/>
                <a:sym typeface="+mn-lt"/>
              </a:endParaRPr>
            </a:p>
          </p:txBody>
        </p:sp>
        <p:sp>
          <p:nvSpPr>
            <p:cNvPr id="40" name="平行四边形 39"/>
            <p:cNvSpPr/>
            <p:nvPr/>
          </p:nvSpPr>
          <p:spPr>
            <a:xfrm>
              <a:off x="4315150" y="1647579"/>
              <a:ext cx="3857250" cy="540057"/>
            </a:xfrm>
            <a:prstGeom prst="parallelogram">
              <a:avLst>
                <a:gd name="adj" fmla="val 48207"/>
              </a:avLst>
            </a:prstGeom>
            <a:noFill/>
            <a:ln w="158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6423" tIns="48212" rIns="96423" bIns="48212" rtlCol="0" anchor="ctr"/>
            <a:lstStyle/>
            <a:p>
              <a:pPr algn="ctr">
                <a:lnSpc>
                  <a:spcPct val="150000"/>
                </a:lnSpc>
              </a:pPr>
              <a:endParaRPr lang="zh-CN" altLang="en-US" sz="2250">
                <a:solidFill>
                  <a:schemeClr val="accent1"/>
                </a:solidFill>
                <a:latin typeface="黑体" panose="02010609060101010101" pitchFamily="49" charset="-122"/>
                <a:ea typeface="黑体" panose="02010609060101010101" pitchFamily="49" charset="-122"/>
                <a:cs typeface="+mn-ea"/>
                <a:sym typeface="+mn-lt"/>
              </a:endParaRPr>
            </a:p>
          </p:txBody>
        </p:sp>
      </p:grpSp>
    </p:spTree>
    <p:extLst>
      <p:ext uri="{BB962C8B-B14F-4D97-AF65-F5344CB8AC3E}">
        <p14:creationId xmlns:p14="http://schemas.microsoft.com/office/powerpoint/2010/main" val="3246578964"/>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3" y="3562252"/>
            <a:ext cx="12858044" cy="137162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ysClr val="windowText" lastClr="000000"/>
                </a:solidFill>
              </a:ln>
              <a:solidFill>
                <a:sysClr val="windowText" lastClr="000000"/>
              </a:solidFill>
              <a:latin typeface="黑体" panose="02010609060101010101" pitchFamily="49" charset="-122"/>
              <a:ea typeface="黑体" panose="02010609060101010101" pitchFamily="49" charset="-122"/>
            </a:endParaRPr>
          </a:p>
        </p:txBody>
      </p:sp>
      <p:sp>
        <p:nvSpPr>
          <p:cNvPr id="2053" name="文本框 14"/>
          <p:cNvSpPr txBox="1">
            <a:spLocks noChangeArrowheads="1"/>
          </p:cNvSpPr>
          <p:nvPr>
            <p:custDataLst>
              <p:tags r:id="rId2"/>
            </p:custDataLst>
          </p:nvPr>
        </p:nvSpPr>
        <p:spPr bwMode="auto">
          <a:xfrm>
            <a:off x="2396927" y="3400301"/>
            <a:ext cx="1231106"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9600" dirty="0">
                <a:solidFill>
                  <a:schemeClr val="bg1"/>
                </a:solidFill>
                <a:latin typeface="黑体" panose="02010609060101010101" pitchFamily="49" charset="-122"/>
                <a:ea typeface="黑体" panose="02010609060101010101" pitchFamily="49" charset="-122"/>
                <a:sym typeface="Arial" panose="020B0604020202020204" pitchFamily="34" charset="0"/>
              </a:rPr>
              <a:t>01</a:t>
            </a:r>
            <a:endParaRPr lang="zh-CN" altLang="en-US" sz="9600" dirty="0">
              <a:solidFill>
                <a:schemeClr val="bg1"/>
              </a:solidFill>
              <a:latin typeface="黑体" panose="02010609060101010101" pitchFamily="49" charset="-122"/>
              <a:ea typeface="黑体" panose="02010609060101010101" pitchFamily="49" charset="-122"/>
              <a:sym typeface="Arial" panose="020B0604020202020204" pitchFamily="34" charset="0"/>
            </a:endParaRPr>
          </a:p>
        </p:txBody>
      </p:sp>
      <p:sp>
        <p:nvSpPr>
          <p:cNvPr id="6" name="标题 5"/>
          <p:cNvSpPr txBox="1"/>
          <p:nvPr>
            <p:custDataLst>
              <p:tags r:id="rId3"/>
            </p:custDataLst>
          </p:nvPr>
        </p:nvSpPr>
        <p:spPr>
          <a:xfrm>
            <a:off x="3693071" y="3749467"/>
            <a:ext cx="8790576" cy="997196"/>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defRPr/>
            </a:pPr>
            <a:r>
              <a:rPr lang="zh-CN" altLang="en-US" sz="7200" kern="0" dirty="0">
                <a:solidFill>
                  <a:schemeClr val="bg1"/>
                </a:solidFill>
                <a:latin typeface="黑体" panose="02010609060101010101" pitchFamily="49" charset="-122"/>
                <a:ea typeface="黑体" panose="02010609060101010101" pitchFamily="49" charset="-122"/>
                <a:sym typeface="Arial" panose="020B0604020202020204" pitchFamily="34" charset="0"/>
              </a:rPr>
              <a:t>格式规范</a:t>
            </a:r>
          </a:p>
        </p:txBody>
      </p:sp>
    </p:spTree>
    <p:custDataLst>
      <p:tags r:id="rId1"/>
    </p:custDataLst>
    <p:extLst>
      <p:ext uri="{BB962C8B-B14F-4D97-AF65-F5344CB8AC3E}">
        <p14:creationId xmlns:p14="http://schemas.microsoft.com/office/powerpoint/2010/main" val="2808021147"/>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论文格式规范</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0" name="Pentagon 33">
            <a:extLst>
              <a:ext uri="{FF2B5EF4-FFF2-40B4-BE49-F238E27FC236}">
                <a16:creationId xmlns:a16="http://schemas.microsoft.com/office/drawing/2014/main" id="{9EF8DAF3-942D-4378-A07C-73055D9FE522}"/>
              </a:ext>
            </a:extLst>
          </p:cNvPr>
          <p:cNvSpPr/>
          <p:nvPr/>
        </p:nvSpPr>
        <p:spPr>
          <a:xfrm>
            <a:off x="974455" y="1186865"/>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4" name="Rectangle 3">
            <a:extLst>
              <a:ext uri="{FF2B5EF4-FFF2-40B4-BE49-F238E27FC236}">
                <a16:creationId xmlns:a16="http://schemas.microsoft.com/office/drawing/2014/main" id="{F4631D72-5CBA-4FA8-B4C2-69550AB41FE4}"/>
              </a:ext>
            </a:extLst>
          </p:cNvPr>
          <p:cNvSpPr>
            <a:spLocks noChangeArrowheads="1"/>
          </p:cNvSpPr>
          <p:nvPr/>
        </p:nvSpPr>
        <p:spPr bwMode="auto">
          <a:xfrm>
            <a:off x="1748855" y="2060997"/>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400" b="0" i="0" u="none" strike="noStrike" cap="none" normalizeH="0" baseline="0">
                <a:ln>
                  <a:noFill/>
                </a:ln>
                <a:solidFill>
                  <a:schemeClr val="tx1"/>
                </a:solidFill>
                <a:effectLst/>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 name="Rectangle 7">
            <a:extLst>
              <a:ext uri="{FF2B5EF4-FFF2-40B4-BE49-F238E27FC236}">
                <a16:creationId xmlns:a16="http://schemas.microsoft.com/office/drawing/2014/main" id="{A8D075DF-0A7C-457F-A132-AA48B4ED92BD}"/>
              </a:ext>
            </a:extLst>
          </p:cNvPr>
          <p:cNvSpPr>
            <a:spLocks noChangeArrowheads="1"/>
          </p:cNvSpPr>
          <p:nvPr/>
        </p:nvSpPr>
        <p:spPr bwMode="auto">
          <a:xfrm>
            <a:off x="0" y="0"/>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矩形 12">
            <a:extLst>
              <a:ext uri="{FF2B5EF4-FFF2-40B4-BE49-F238E27FC236}">
                <a16:creationId xmlns:a16="http://schemas.microsoft.com/office/drawing/2014/main" id="{49CDCBF7-9D69-4B43-9A4C-475E2968068C}"/>
              </a:ext>
            </a:extLst>
          </p:cNvPr>
          <p:cNvSpPr/>
          <p:nvPr/>
        </p:nvSpPr>
        <p:spPr>
          <a:xfrm>
            <a:off x="1615122" y="1240061"/>
            <a:ext cx="11243628" cy="5688620"/>
          </a:xfrm>
          <a:prstGeom prst="rect">
            <a:avLst/>
          </a:prstGeom>
        </p:spPr>
        <p:txBody>
          <a:bodyPr wrap="square">
            <a:spAutoFit/>
          </a:bodyPr>
          <a:lstStyle/>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一、纸质版论文格式规范</a:t>
            </a:r>
          </a:p>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第一条，论文用白色</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A4</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纸打印</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单面、双面均可</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；上下左右各留出至少</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2.5</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厘米的页边距；从左侧装订。</a:t>
            </a:r>
          </a:p>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第二条，论文第一页为承诺书，第二页为编号专用页，具体内容见本规范第</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3</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4</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页。</a:t>
            </a:r>
          </a:p>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第三条，论文第三页为摘要专用页（含标题和关键词，但不需要翻译成英文），从此页开始编写页码；页码必须位于每页页脚中部，用阿拉伯数字从“</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1”</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开始连续编号。摘要专用页必须单独一页，且篇幅不能超过一页。</a:t>
            </a:r>
          </a:p>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第四条，从第四页开始是论文正文（不要目录，尽量控制在</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20</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页以内）；正文之后是论文附录（页数不限）。</a:t>
            </a:r>
          </a:p>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第五条，论文附录至少应包括参赛论文的所有源程序代码，如实际使用的软件名称、命令和编写的全部可运行的源程序（含</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EXCEL</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SPSS</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等软件的交互命令）；通常还应包括自主查阅使用的数据等资料。赛题中提供的数据不要放在附录。如果缺少必要的源程序或程序不能运行（或者运行结果与正文不符），可能会被取消评奖资格。论文附录必须打印装订在论文纸质版中。如果确实没有源程序，也应在论文附录中明确说明“本论文没有源程序”。</a:t>
            </a:r>
          </a:p>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第六条，论文正文和附录不能有任何可能显示答题人身份和所在学校及赛区的信息。</a:t>
            </a:r>
          </a:p>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第七条，引用别人的成果或其他公开的资料</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包括网上资料</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必须按照科技论文写作的规范格式列出参考文献，并在正文引用处予以标注。</a:t>
            </a:r>
          </a:p>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第八条，本规范中未作规定的，如排版格式（字号、字体、行距、颜色等）不做统一要求，可由赛区自行决定。在不违反本规范的前提下，各赛区可以对论文增加其他要求。</a:t>
            </a:r>
          </a:p>
          <a:p>
            <a:pPr defTabSz="963930">
              <a:lnSpc>
                <a:spcPct val="120000"/>
              </a:lnSpc>
            </a:pPr>
            <a:endParaRPr lang="zh-CN" altLang="en-US" dirty="0">
              <a:solidFill>
                <a:schemeClr val="accent1">
                  <a:lumMod val="75000"/>
                </a:schemeClr>
              </a:solidFill>
              <a:latin typeface="黑体" panose="02010609060101010101" pitchFamily="49" charset="-122"/>
              <a:ea typeface="黑体" panose="02010609060101010101" pitchFamily="49" charset="-122"/>
              <a:cs typeface="+mn-ea"/>
            </a:endParaRPr>
          </a:p>
        </p:txBody>
      </p:sp>
    </p:spTree>
    <p:extLst>
      <p:ext uri="{BB962C8B-B14F-4D97-AF65-F5344CB8AC3E}">
        <p14:creationId xmlns:p14="http://schemas.microsoft.com/office/powerpoint/2010/main" val="3936170656"/>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论文格式规范</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0" name="Pentagon 33">
            <a:extLst>
              <a:ext uri="{FF2B5EF4-FFF2-40B4-BE49-F238E27FC236}">
                <a16:creationId xmlns:a16="http://schemas.microsoft.com/office/drawing/2014/main" id="{9EF8DAF3-942D-4378-A07C-73055D9FE522}"/>
              </a:ext>
            </a:extLst>
          </p:cNvPr>
          <p:cNvSpPr/>
          <p:nvPr/>
        </p:nvSpPr>
        <p:spPr>
          <a:xfrm>
            <a:off x="974455" y="1186865"/>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4" name="Rectangle 3">
            <a:extLst>
              <a:ext uri="{FF2B5EF4-FFF2-40B4-BE49-F238E27FC236}">
                <a16:creationId xmlns:a16="http://schemas.microsoft.com/office/drawing/2014/main" id="{F4631D72-5CBA-4FA8-B4C2-69550AB41FE4}"/>
              </a:ext>
            </a:extLst>
          </p:cNvPr>
          <p:cNvSpPr>
            <a:spLocks noChangeArrowheads="1"/>
          </p:cNvSpPr>
          <p:nvPr/>
        </p:nvSpPr>
        <p:spPr bwMode="auto">
          <a:xfrm>
            <a:off x="1748855" y="2060997"/>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400" b="0" i="0" u="none" strike="noStrike" cap="none" normalizeH="0" baseline="0">
                <a:ln>
                  <a:noFill/>
                </a:ln>
                <a:solidFill>
                  <a:schemeClr val="tx1"/>
                </a:solidFill>
                <a:effectLst/>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 name="Rectangle 7">
            <a:extLst>
              <a:ext uri="{FF2B5EF4-FFF2-40B4-BE49-F238E27FC236}">
                <a16:creationId xmlns:a16="http://schemas.microsoft.com/office/drawing/2014/main" id="{A8D075DF-0A7C-457F-A132-AA48B4ED92BD}"/>
              </a:ext>
            </a:extLst>
          </p:cNvPr>
          <p:cNvSpPr>
            <a:spLocks noChangeArrowheads="1"/>
          </p:cNvSpPr>
          <p:nvPr/>
        </p:nvSpPr>
        <p:spPr bwMode="auto">
          <a:xfrm>
            <a:off x="0" y="0"/>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矩形 12">
            <a:extLst>
              <a:ext uri="{FF2B5EF4-FFF2-40B4-BE49-F238E27FC236}">
                <a16:creationId xmlns:a16="http://schemas.microsoft.com/office/drawing/2014/main" id="{49CDCBF7-9D69-4B43-9A4C-475E2968068C}"/>
              </a:ext>
            </a:extLst>
          </p:cNvPr>
          <p:cNvSpPr/>
          <p:nvPr/>
        </p:nvSpPr>
        <p:spPr>
          <a:xfrm>
            <a:off x="1615122" y="1240061"/>
            <a:ext cx="11243628" cy="4369338"/>
          </a:xfrm>
          <a:prstGeom prst="rect">
            <a:avLst/>
          </a:prstGeom>
        </p:spPr>
        <p:txBody>
          <a:bodyPr wrap="square">
            <a:spAutoFit/>
          </a:bodyPr>
          <a:lstStyle/>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二、电子版论文格式规范</a:t>
            </a:r>
          </a:p>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第九条，参赛队应按照</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全国大学生数学建模竞赛报名和参赛须知</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的要求提交以下两个电子文件，分别对应于参赛论文和相关的支撑材料。</a:t>
            </a:r>
          </a:p>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第十条，参赛论文的电子版不能包含承诺书和编号专用页（纸质版的前两页），即电子版论文第一页为摘要专用页。除此之外，其正文内容及格式必须与纸质版相应内容完全一致（包括附录），且必须是一个单独的文件，文件格式只能为</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PDF</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或者</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Word</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格式之一（建议使用</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PDF</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格式），不要压缩，文件大小不要超过</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20MB</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a:t>
            </a:r>
          </a:p>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第十一条，支撑材料（不超过</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20MB</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包括用于支撑论文模型、结果、结论的所有必要文件，至少应包含参赛论文的所有源程序，通常还应包含参赛论文使用的数据（赛题中提供的原始数据除外）、较大篇幅的中间结果的图形或表格、难以从公开渠道找到的相关资料等。所有支撑材料使用</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WinRAR</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软件压缩在一个文件中（后缀为</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RAR</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或</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ZIP</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如果支撑材料与论文内容不相符，该论文可能会被取消评奖资格。支撑材料中不能包含承诺书和编号专用页，不能有任何可能显示答题人身份和所在学校及赛区的信息。如果确实没有需要提供的支撑材料，可以不提供支撑材料。</a:t>
            </a:r>
          </a:p>
          <a:p>
            <a:pPr defTabSz="963930">
              <a:lnSpc>
                <a:spcPct val="120000"/>
              </a:lnSpc>
            </a:pPr>
            <a:endParaRPr lang="zh-CN" altLang="en-US" dirty="0">
              <a:solidFill>
                <a:schemeClr val="accent1">
                  <a:lumMod val="75000"/>
                </a:schemeClr>
              </a:solidFill>
              <a:latin typeface="黑体" panose="02010609060101010101" pitchFamily="49" charset="-122"/>
              <a:ea typeface="黑体" panose="02010609060101010101" pitchFamily="49" charset="-122"/>
              <a:cs typeface="+mn-ea"/>
            </a:endParaRPr>
          </a:p>
        </p:txBody>
      </p:sp>
    </p:spTree>
    <p:extLst>
      <p:ext uri="{BB962C8B-B14F-4D97-AF65-F5344CB8AC3E}">
        <p14:creationId xmlns:p14="http://schemas.microsoft.com/office/powerpoint/2010/main" val="3670316049"/>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论文格式规范</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0" name="Pentagon 33">
            <a:extLst>
              <a:ext uri="{FF2B5EF4-FFF2-40B4-BE49-F238E27FC236}">
                <a16:creationId xmlns:a16="http://schemas.microsoft.com/office/drawing/2014/main" id="{9EF8DAF3-942D-4378-A07C-73055D9FE522}"/>
              </a:ext>
            </a:extLst>
          </p:cNvPr>
          <p:cNvSpPr/>
          <p:nvPr/>
        </p:nvSpPr>
        <p:spPr>
          <a:xfrm>
            <a:off x="974455" y="1186865"/>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4" name="Rectangle 3">
            <a:extLst>
              <a:ext uri="{FF2B5EF4-FFF2-40B4-BE49-F238E27FC236}">
                <a16:creationId xmlns:a16="http://schemas.microsoft.com/office/drawing/2014/main" id="{F4631D72-5CBA-4FA8-B4C2-69550AB41FE4}"/>
              </a:ext>
            </a:extLst>
          </p:cNvPr>
          <p:cNvSpPr>
            <a:spLocks noChangeArrowheads="1"/>
          </p:cNvSpPr>
          <p:nvPr/>
        </p:nvSpPr>
        <p:spPr bwMode="auto">
          <a:xfrm>
            <a:off x="1748855" y="2060997"/>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400" b="0" i="0" u="none" strike="noStrike" cap="none" normalizeH="0" baseline="0">
                <a:ln>
                  <a:noFill/>
                </a:ln>
                <a:solidFill>
                  <a:schemeClr val="tx1"/>
                </a:solidFill>
                <a:effectLst/>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 name="Rectangle 7">
            <a:extLst>
              <a:ext uri="{FF2B5EF4-FFF2-40B4-BE49-F238E27FC236}">
                <a16:creationId xmlns:a16="http://schemas.microsoft.com/office/drawing/2014/main" id="{A8D075DF-0A7C-457F-A132-AA48B4ED92BD}"/>
              </a:ext>
            </a:extLst>
          </p:cNvPr>
          <p:cNvSpPr>
            <a:spLocks noChangeArrowheads="1"/>
          </p:cNvSpPr>
          <p:nvPr/>
        </p:nvSpPr>
        <p:spPr bwMode="auto">
          <a:xfrm>
            <a:off x="0" y="0"/>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矩形 12">
            <a:extLst>
              <a:ext uri="{FF2B5EF4-FFF2-40B4-BE49-F238E27FC236}">
                <a16:creationId xmlns:a16="http://schemas.microsoft.com/office/drawing/2014/main" id="{49CDCBF7-9D69-4B43-9A4C-475E2968068C}"/>
              </a:ext>
            </a:extLst>
          </p:cNvPr>
          <p:cNvSpPr/>
          <p:nvPr/>
        </p:nvSpPr>
        <p:spPr>
          <a:xfrm>
            <a:off x="1615122" y="1240061"/>
            <a:ext cx="11243628" cy="1045351"/>
          </a:xfrm>
          <a:prstGeom prst="rect">
            <a:avLst/>
          </a:prstGeom>
        </p:spPr>
        <p:txBody>
          <a:bodyPr wrap="square">
            <a:spAutoFit/>
          </a:bodyPr>
          <a:lstStyle/>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三、本规范的实施与解释</a:t>
            </a:r>
          </a:p>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第十二条，不符合本格式规范的论文将被视为违反竞赛规则，可能被取消评奖资格。</a:t>
            </a:r>
          </a:p>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第十三条，本规范的解释权属于全国大学生数学建模竞赛组委会。</a:t>
            </a:r>
          </a:p>
        </p:txBody>
      </p:sp>
    </p:spTree>
    <p:extLst>
      <p:ext uri="{BB962C8B-B14F-4D97-AF65-F5344CB8AC3E}">
        <p14:creationId xmlns:p14="http://schemas.microsoft.com/office/powerpoint/2010/main" val="1476880046"/>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论文格式规范</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0" name="Pentagon 33">
            <a:extLst>
              <a:ext uri="{FF2B5EF4-FFF2-40B4-BE49-F238E27FC236}">
                <a16:creationId xmlns:a16="http://schemas.microsoft.com/office/drawing/2014/main" id="{9EF8DAF3-942D-4378-A07C-73055D9FE522}"/>
              </a:ext>
            </a:extLst>
          </p:cNvPr>
          <p:cNvSpPr/>
          <p:nvPr/>
        </p:nvSpPr>
        <p:spPr>
          <a:xfrm>
            <a:off x="974455" y="1186865"/>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4" name="Rectangle 3">
            <a:extLst>
              <a:ext uri="{FF2B5EF4-FFF2-40B4-BE49-F238E27FC236}">
                <a16:creationId xmlns:a16="http://schemas.microsoft.com/office/drawing/2014/main" id="{F4631D72-5CBA-4FA8-B4C2-69550AB41FE4}"/>
              </a:ext>
            </a:extLst>
          </p:cNvPr>
          <p:cNvSpPr>
            <a:spLocks noChangeArrowheads="1"/>
          </p:cNvSpPr>
          <p:nvPr/>
        </p:nvSpPr>
        <p:spPr bwMode="auto">
          <a:xfrm>
            <a:off x="1748855" y="2060997"/>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400" b="0" i="0" u="none" strike="noStrike" cap="none" normalizeH="0" baseline="0">
                <a:ln>
                  <a:noFill/>
                </a:ln>
                <a:solidFill>
                  <a:schemeClr val="tx1"/>
                </a:solidFill>
                <a:effectLst/>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 name="Rectangle 7">
            <a:extLst>
              <a:ext uri="{FF2B5EF4-FFF2-40B4-BE49-F238E27FC236}">
                <a16:creationId xmlns:a16="http://schemas.microsoft.com/office/drawing/2014/main" id="{A8D075DF-0A7C-457F-A132-AA48B4ED92BD}"/>
              </a:ext>
            </a:extLst>
          </p:cNvPr>
          <p:cNvSpPr>
            <a:spLocks noChangeArrowheads="1"/>
          </p:cNvSpPr>
          <p:nvPr/>
        </p:nvSpPr>
        <p:spPr bwMode="auto">
          <a:xfrm>
            <a:off x="0" y="0"/>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矩形 12">
            <a:extLst>
              <a:ext uri="{FF2B5EF4-FFF2-40B4-BE49-F238E27FC236}">
                <a16:creationId xmlns:a16="http://schemas.microsoft.com/office/drawing/2014/main" id="{49CDCBF7-9D69-4B43-9A4C-475E2968068C}"/>
              </a:ext>
            </a:extLst>
          </p:cNvPr>
          <p:cNvSpPr/>
          <p:nvPr/>
        </p:nvSpPr>
        <p:spPr>
          <a:xfrm>
            <a:off x="1615122" y="1240061"/>
            <a:ext cx="11243628" cy="3372142"/>
          </a:xfrm>
          <a:prstGeom prst="rect">
            <a:avLst/>
          </a:prstGeom>
        </p:spPr>
        <p:txBody>
          <a:bodyPr wrap="square">
            <a:spAutoFit/>
          </a:bodyPr>
          <a:lstStyle/>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说明：</a:t>
            </a:r>
          </a:p>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1</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）本科组参赛队从</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A</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B</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C</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题中任选一题，专科组参赛队从</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D</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E</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题中任选一题。</a:t>
            </a:r>
          </a:p>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2</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赛区可自行决定是否在竞赛结束时收集参赛论文的纸质版，但对于送全国评阅的论文，赛区必须提供符合本规范要求的纸质版论文（承诺书由赛区组委会保存，不必提交给全国组委会）。请特别注意，纸质版应包括附录，但无需打印支撑材料（按第五条要求放入正文附录的内容除外）。</a:t>
            </a:r>
          </a:p>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3</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赛区评阅前将纸质版论文第一页（承诺书）取下保存，同时在第一页和第二页建立“赛区评阅编号”（由各赛区规定编号方式），“赛区评阅纪录”表格可供赛区评阅时使用（由各赛区自行决定是否使用）。评阅后，赛区对送全国评阅的论文在第二页建立“送全国评阅统一编号”（编号方式由全国组委会规定），然后送全国评阅。</a:t>
            </a:r>
          </a:p>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4</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）在不违反本规范原则的前提下，各赛区组委会可对论文格式提出更高要求。</a:t>
            </a:r>
          </a:p>
        </p:txBody>
      </p:sp>
    </p:spTree>
    <p:extLst>
      <p:ext uri="{BB962C8B-B14F-4D97-AF65-F5344CB8AC3E}">
        <p14:creationId xmlns:p14="http://schemas.microsoft.com/office/powerpoint/2010/main" val="1987582500"/>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论文格式规范</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0" name="Pentagon 33">
            <a:extLst>
              <a:ext uri="{FF2B5EF4-FFF2-40B4-BE49-F238E27FC236}">
                <a16:creationId xmlns:a16="http://schemas.microsoft.com/office/drawing/2014/main" id="{9EF8DAF3-942D-4378-A07C-73055D9FE522}"/>
              </a:ext>
            </a:extLst>
          </p:cNvPr>
          <p:cNvSpPr/>
          <p:nvPr/>
        </p:nvSpPr>
        <p:spPr>
          <a:xfrm>
            <a:off x="974455" y="1186865"/>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4" name="Rectangle 3">
            <a:extLst>
              <a:ext uri="{FF2B5EF4-FFF2-40B4-BE49-F238E27FC236}">
                <a16:creationId xmlns:a16="http://schemas.microsoft.com/office/drawing/2014/main" id="{F4631D72-5CBA-4FA8-B4C2-69550AB41FE4}"/>
              </a:ext>
            </a:extLst>
          </p:cNvPr>
          <p:cNvSpPr>
            <a:spLocks noChangeArrowheads="1"/>
          </p:cNvSpPr>
          <p:nvPr/>
        </p:nvSpPr>
        <p:spPr bwMode="auto">
          <a:xfrm>
            <a:off x="1748855" y="2060997"/>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400" b="0" i="0" u="none" strike="noStrike" cap="none" normalizeH="0" baseline="0">
                <a:ln>
                  <a:noFill/>
                </a:ln>
                <a:solidFill>
                  <a:schemeClr val="tx1"/>
                </a:solidFill>
                <a:effectLst/>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 name="Rectangle 7">
            <a:extLst>
              <a:ext uri="{FF2B5EF4-FFF2-40B4-BE49-F238E27FC236}">
                <a16:creationId xmlns:a16="http://schemas.microsoft.com/office/drawing/2014/main" id="{A8D075DF-0A7C-457F-A132-AA48B4ED92BD}"/>
              </a:ext>
            </a:extLst>
          </p:cNvPr>
          <p:cNvSpPr>
            <a:spLocks noChangeArrowheads="1"/>
          </p:cNvSpPr>
          <p:nvPr/>
        </p:nvSpPr>
        <p:spPr bwMode="auto">
          <a:xfrm>
            <a:off x="0" y="0"/>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矩形 12">
            <a:extLst>
              <a:ext uri="{FF2B5EF4-FFF2-40B4-BE49-F238E27FC236}">
                <a16:creationId xmlns:a16="http://schemas.microsoft.com/office/drawing/2014/main" id="{49CDCBF7-9D69-4B43-9A4C-475E2968068C}"/>
              </a:ext>
            </a:extLst>
          </p:cNvPr>
          <p:cNvSpPr/>
          <p:nvPr/>
        </p:nvSpPr>
        <p:spPr>
          <a:xfrm>
            <a:off x="1615122" y="1240061"/>
            <a:ext cx="11243628" cy="380553"/>
          </a:xfrm>
          <a:prstGeom prst="rect">
            <a:avLst/>
          </a:prstGeom>
        </p:spPr>
        <p:txBody>
          <a:bodyPr wrap="square">
            <a:spAutoFit/>
          </a:bodyPr>
          <a:lstStyle/>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承诺书</a:t>
            </a:r>
          </a:p>
        </p:txBody>
      </p:sp>
      <p:pic>
        <p:nvPicPr>
          <p:cNvPr id="2" name="图片 1">
            <a:extLst>
              <a:ext uri="{FF2B5EF4-FFF2-40B4-BE49-F238E27FC236}">
                <a16:creationId xmlns:a16="http://schemas.microsoft.com/office/drawing/2014/main" id="{9312AEA2-BBAF-4143-9493-AA83180CBC62}"/>
              </a:ext>
            </a:extLst>
          </p:cNvPr>
          <p:cNvPicPr>
            <a:picLocks noChangeAspect="1"/>
          </p:cNvPicPr>
          <p:nvPr/>
        </p:nvPicPr>
        <p:blipFill>
          <a:blip r:embed="rId3"/>
          <a:stretch>
            <a:fillRect/>
          </a:stretch>
        </p:blipFill>
        <p:spPr>
          <a:xfrm>
            <a:off x="3760547" y="0"/>
            <a:ext cx="6629268" cy="7232650"/>
          </a:xfrm>
          <a:prstGeom prst="rect">
            <a:avLst/>
          </a:prstGeom>
        </p:spPr>
      </p:pic>
    </p:spTree>
    <p:extLst>
      <p:ext uri="{BB962C8B-B14F-4D97-AF65-F5344CB8AC3E}">
        <p14:creationId xmlns:p14="http://schemas.microsoft.com/office/powerpoint/2010/main" val="4099176850"/>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H" val="20161022204303"/>
  <p:tag name="MH_LIBRARY" val="GRAPHIC"/>
</p:tagLst>
</file>

<file path=ppt/tags/tag10.xml><?xml version="1.0" encoding="utf-8"?>
<p:tagLst xmlns:a="http://schemas.openxmlformats.org/drawingml/2006/main" xmlns:r="http://schemas.openxmlformats.org/officeDocument/2006/relationships" xmlns:p="http://schemas.openxmlformats.org/presentationml/2006/main">
  <p:tag name="MH" val="20161022204303"/>
  <p:tag name="MH_LIBRARY" val="GRAPHIC"/>
</p:tagLst>
</file>

<file path=ppt/tags/tag11.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文本框 14"/>
</p:tagLst>
</file>

<file path=ppt/tags/tag12.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2.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文本框 14"/>
</p:tagLst>
</file>

<file path=ppt/tags/tag3.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4.xml><?xml version="1.0" encoding="utf-8"?>
<p:tagLst xmlns:a="http://schemas.openxmlformats.org/drawingml/2006/main" xmlns:r="http://schemas.openxmlformats.org/officeDocument/2006/relationships" xmlns:p="http://schemas.openxmlformats.org/presentationml/2006/main">
  <p:tag name="MH" val="20161022204303"/>
  <p:tag name="MH_LIBRARY" val="GRAPHIC"/>
</p:tagLst>
</file>

<file path=ppt/tags/tag5.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文本框 14"/>
</p:tagLst>
</file>

<file path=ppt/tags/tag6.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7.xml><?xml version="1.0" encoding="utf-8"?>
<p:tagLst xmlns:a="http://schemas.openxmlformats.org/drawingml/2006/main" xmlns:r="http://schemas.openxmlformats.org/officeDocument/2006/relationships" xmlns:p="http://schemas.openxmlformats.org/presentationml/2006/main">
  <p:tag name="MH" val="20161022204303"/>
  <p:tag name="MH_LIBRARY" val="GRAPHIC"/>
</p:tagLst>
</file>

<file path=ppt/tags/tag8.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文本框 14"/>
</p:tagLst>
</file>

<file path=ppt/tags/tag9.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heme/theme1.xml><?xml version="1.0" encoding="utf-8"?>
<a:theme xmlns:a="http://schemas.openxmlformats.org/drawingml/2006/main" name="1_自定义设计方案">
  <a:themeElements>
    <a:clrScheme name="自定义 372">
      <a:dk1>
        <a:sysClr val="windowText" lastClr="000000"/>
      </a:dk1>
      <a:lt1>
        <a:sysClr val="window" lastClr="FFFFFF"/>
      </a:lt1>
      <a:dk2>
        <a:srgbClr val="44546A"/>
      </a:dk2>
      <a:lt2>
        <a:srgbClr val="E7E6E6"/>
      </a:lt2>
      <a:accent1>
        <a:srgbClr val="007DDD"/>
      </a:accent1>
      <a:accent2>
        <a:srgbClr val="00B0F2"/>
      </a:accent2>
      <a:accent3>
        <a:srgbClr val="007DDD"/>
      </a:accent3>
      <a:accent4>
        <a:srgbClr val="00B0F2"/>
      </a:accent4>
      <a:accent5>
        <a:srgbClr val="007DDD"/>
      </a:accent5>
      <a:accent6>
        <a:srgbClr val="00B0F2"/>
      </a:accent6>
      <a:hlink>
        <a:srgbClr val="007DDD"/>
      </a:hlink>
      <a:folHlink>
        <a:srgbClr val="00B0F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2262</Words>
  <Application>Microsoft Office PowerPoint</Application>
  <PresentationFormat>自定义</PresentationFormat>
  <Paragraphs>118</Paragraphs>
  <Slides>20</Slides>
  <Notes>20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20</vt:i4>
      </vt:variant>
    </vt:vector>
  </HeadingPairs>
  <TitlesOfParts>
    <vt:vector size="25" baseType="lpstr">
      <vt:lpstr>SimHei</vt:lpstr>
      <vt:lpstr>Arial</vt:lpstr>
      <vt:lpstr>Calibri</vt:lpstr>
      <vt:lpstr>Calibri Light</vt:lpstr>
      <vt:lpstr>1_自定义设计方案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tukuppt</dc:title>
  <dc:subject>熊猫办公</dc:subject>
  <dc:creator/>
  <cp:keywords>tukuppt; tukppt</cp:keywords>
  <cp:lastModifiedBy/>
  <cp:revision>1</cp:revision>
  <dcterms:created xsi:type="dcterms:W3CDTF">2016-10-17T14:00:00Z</dcterms:created>
  <dcterms:modified xsi:type="dcterms:W3CDTF">2019-11-17T03:32:13Z</dcterms:modified>
  <cp:category>tukuppt</cp:category>
  <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2052-10.1.0.6554</vt:lpwstr>
  </property>
</Properties>
</file>