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05" r:id="rId2"/>
    <p:sldId id="3206" r:id="rId3"/>
    <p:sldId id="3207" r:id="rId4"/>
    <p:sldId id="3219" r:id="rId5"/>
    <p:sldId id="3354" r:id="rId6"/>
    <p:sldId id="3390" r:id="rId7"/>
    <p:sldId id="3391" r:id="rId8"/>
    <p:sldId id="3392" r:id="rId9"/>
    <p:sldId id="3379" r:id="rId10"/>
    <p:sldId id="3380" r:id="rId11"/>
    <p:sldId id="3393" r:id="rId12"/>
    <p:sldId id="3394" r:id="rId13"/>
    <p:sldId id="3395" r:id="rId14"/>
    <p:sldId id="3396" r:id="rId15"/>
    <p:sldId id="3397" r:id="rId16"/>
    <p:sldId id="3384" r:id="rId17"/>
    <p:sldId id="3388" r:id="rId18"/>
    <p:sldId id="3398" r:id="rId19"/>
    <p:sldId id="3399" r:id="rId20"/>
    <p:sldId id="3401" r:id="rId21"/>
    <p:sldId id="3402" r:id="rId22"/>
    <p:sldId id="3403" r:id="rId23"/>
    <p:sldId id="3378" r:id="rId24"/>
    <p:sldId id="3204" r:id="rId25"/>
    <p:sldId id="3323" r:id="rId2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93" d="100"/>
          <a:sy n="93" d="100"/>
        </p:scale>
        <p:origin x="92" y="1836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7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59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7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8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72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23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4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47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06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2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2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3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0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1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0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44799" y="4044428"/>
            <a:ext cx="10477277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写作篇：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Latex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公式、表格、图文排版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表格输入：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37655E-7297-4BD6-ADEC-FAD539D6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39" y="1618249"/>
            <a:ext cx="9848212" cy="56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表格输入：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CE15C76-2D44-4FFA-97F9-47E7D148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69" y="1668015"/>
            <a:ext cx="7784725" cy="46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表格输入：带竖线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36C2BC-D10F-4E09-AAF5-D55516F7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6" y="1664249"/>
            <a:ext cx="8437004" cy="43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表格输入：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B717541-9661-4CBB-B8E6-C278557B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6" y="1758601"/>
            <a:ext cx="7749577" cy="4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80E054-DB0B-4F4F-BD66-B19AB4D497E1}"/>
              </a:ext>
            </a:extLst>
          </p:cNvPr>
          <p:cNvSpPr/>
          <p:nvPr/>
        </p:nvSpPr>
        <p:spPr>
          <a:xfrm>
            <a:off x="1647337" y="1186866"/>
            <a:ext cx="108307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表格位置排版：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htbp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常用选项[htbp]是浮动格式：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①『h』当前位置。将图形放置在正文文本中给出该图形环境的地方。如果本页所剩的页面不够，这一参数将不起作用。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②『t』顶部。将图形放置在页面的顶部。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③『b』底部。将图形放置在页面的底部。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④『p』浮动页。将图形放置在一只允许有浮动对象的页面上。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一般使用[htb]这样的组合，只用[h]是没有用的。这样组合的意思就是latex会尽量满足排在前面的浮动格式，就是h-t-b这个顺序，让排版的效果尽量好。!h 只是试图放在当前位置。如果页面剩下的部分放不下，还是会跑到下一页的。一般而言，用 [!h] 选项经常会出现不能正确放置的问题，所以常用 [ht]、[htbp] 等。</a:t>
            </a:r>
          </a:p>
        </p:txBody>
      </p:sp>
    </p:spTree>
    <p:extLst>
      <p:ext uri="{BB962C8B-B14F-4D97-AF65-F5344CB8AC3E}">
        <p14:creationId xmlns:p14="http://schemas.microsoft.com/office/powerpoint/2010/main" val="1230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表格输入：元素位置：居中、居左、居右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6EC5AA-0A29-4AE4-A1B5-A1E8044F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3" y="1914773"/>
            <a:ext cx="72294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图文排版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插入图片，先引用宏包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\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usepackage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{subfigure}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114B3B-156F-49E9-B5FD-7A873AA1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34" y="1762245"/>
            <a:ext cx="5933197" cy="15122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1CA979-C8A0-4E57-8BBD-3FE18B4F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971" y="1960141"/>
            <a:ext cx="6239579" cy="50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插入图片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: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多图并排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00B390B-EB6C-4D03-8656-6403CE2F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71510"/>
            <a:ext cx="11711443" cy="37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插入图片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: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多图并排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645C29-C11F-4CB6-8A0F-30B5AABF2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55" y="1702730"/>
            <a:ext cx="11791624" cy="44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4"/>
            <a:ext cx="11663943" cy="145878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1519495" cy="965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https://github.com/yooongchun/MatlabCourse/tree/master/Lecture22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1973991" y="40483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Pentagon 33">
            <a:extLst>
              <a:ext uri="{FF2B5EF4-FFF2-40B4-BE49-F238E27FC236}">
                <a16:creationId xmlns:a16="http://schemas.microsoft.com/office/drawing/2014/main" id="{9A657BDB-EC89-4D9F-ADBB-BB4C8F307FFE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7B79FC-B118-44C5-B8B5-909691A0C06B}"/>
              </a:ext>
            </a:extLst>
          </p:cNvPr>
          <p:cNvSpPr/>
          <p:nvPr/>
        </p:nvSpPr>
        <p:spPr>
          <a:xfrm>
            <a:off x="1647337" y="1186866"/>
            <a:ext cx="108307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图片位置排版：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htbp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常用选项[htbp]是浮动格式：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①『h』当前位置。将图形放置在正文文本中给出该图形环境的地方。如果本页所剩的页面不够，这一参数将不起作用。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②『t』顶部。将图形放置在页面的顶部。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③『b』底部。将图形放置在页面的底部。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④『p』浮动页。将图形放置在一只允许有浮动对象的页面上。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一般使用[htb]这样的组合，只用[h]是没有用的。这样组合的意思就是latex会尽量满足排在前面的浮动格式，就是h-t-b这个顺序，让排版的效果尽量好。!h 只是试图放在当前位置。如果页面剩下的部分放不下，还是会跑到下一页的。一般而言，用 [!h] 选项经常会出现不能正确放置的问题，所以常用 [ht]、[htbp] 等。</a:t>
            </a:r>
          </a:p>
        </p:txBody>
      </p:sp>
    </p:spTree>
    <p:extLst>
      <p:ext uri="{BB962C8B-B14F-4D97-AF65-F5344CB8AC3E}">
        <p14:creationId xmlns:p14="http://schemas.microsoft.com/office/powerpoint/2010/main" val="36478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Pentagon 33">
            <a:extLst>
              <a:ext uri="{FF2B5EF4-FFF2-40B4-BE49-F238E27FC236}">
                <a16:creationId xmlns:a16="http://schemas.microsoft.com/office/drawing/2014/main" id="{9A657BDB-EC89-4D9F-ADBB-BB4C8F307FFE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7B79FC-B118-44C5-B8B5-909691A0C06B}"/>
              </a:ext>
            </a:extLst>
          </p:cNvPr>
          <p:cNvSpPr/>
          <p:nvPr/>
        </p:nvSpPr>
        <p:spPr>
          <a:xfrm>
            <a:off x="1647337" y="1186866"/>
            <a:ext cx="7302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图片格式：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直接支持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EPS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PS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图形文件，间接支持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JPEG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PNG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等格式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PDFLaTeX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直接支持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JPEG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格式图形文件，间接支持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EPS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XeLaTeX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直接支持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BMP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JPEG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EPS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和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图形格式。</a:t>
            </a:r>
          </a:p>
        </p:txBody>
      </p:sp>
      <p:sp>
        <p:nvSpPr>
          <p:cNvPr id="25" name="Pentagon 33">
            <a:extLst>
              <a:ext uri="{FF2B5EF4-FFF2-40B4-BE49-F238E27FC236}">
                <a16:creationId xmlns:a16="http://schemas.microsoft.com/office/drawing/2014/main" id="{96A1BA1D-5F6C-40CD-8A9E-643A86B624BB}"/>
              </a:ext>
            </a:extLst>
          </p:cNvPr>
          <p:cNvSpPr/>
          <p:nvPr/>
        </p:nvSpPr>
        <p:spPr>
          <a:xfrm>
            <a:off x="972667" y="2973894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68A72C-5866-447C-BDB2-347CCB964630}"/>
              </a:ext>
            </a:extLst>
          </p:cNvPr>
          <p:cNvSpPr/>
          <p:nvPr/>
        </p:nvSpPr>
        <p:spPr>
          <a:xfrm>
            <a:off x="1645549" y="2973895"/>
            <a:ext cx="7520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推荐图片格式：推荐使用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或者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svg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矢量图，这种图片能保证插入后是高清的，不受缩放影响，不会失真。</a:t>
            </a:r>
          </a:p>
        </p:txBody>
      </p:sp>
    </p:spTree>
    <p:extLst>
      <p:ext uri="{BB962C8B-B14F-4D97-AF65-F5344CB8AC3E}">
        <p14:creationId xmlns:p14="http://schemas.microsoft.com/office/powerpoint/2010/main" val="34541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Pentagon 33">
            <a:extLst>
              <a:ext uri="{FF2B5EF4-FFF2-40B4-BE49-F238E27FC236}">
                <a16:creationId xmlns:a16="http://schemas.microsoft.com/office/drawing/2014/main" id="{9A657BDB-EC89-4D9F-ADBB-BB4C8F307FFE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7B79FC-B118-44C5-B8B5-909691A0C06B}"/>
              </a:ext>
            </a:extLst>
          </p:cNvPr>
          <p:cNvSpPr/>
          <p:nvPr/>
        </p:nvSpPr>
        <p:spPr>
          <a:xfrm>
            <a:off x="1647337" y="1186866"/>
            <a:ext cx="7302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控制图片的大小和角度：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width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angle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7896D82-4C1A-4F10-9D84-B7C51A0D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71510"/>
            <a:ext cx="11711443" cy="37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8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053111" y="2117568"/>
            <a:ext cx="419057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公式排版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106625" y="3224778"/>
            <a:ext cx="4122950" cy="42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表格排版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4045376" y="4134294"/>
            <a:ext cx="1866217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图文排版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3990685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324512" y="413429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3986508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公式排版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表格排版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图文排版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562087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601242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公式排版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公式排版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行内公式：使用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$$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包围：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57DE18C-FE35-4F55-AF59-B93F10E5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5171653"/>
            <a:ext cx="10239375" cy="1533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432ECD1-0B04-42F0-8920-A93BCDEA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1643766"/>
            <a:ext cx="5133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公式排版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整行公式：使用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$$$$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包围：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7412AB9-6F0B-4B97-9F4D-688AECA77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1589659"/>
            <a:ext cx="4581525" cy="3086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EB5C6A4-0818-4834-AC0B-057E08B52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235"/>
          <a:stretch/>
        </p:blipFill>
        <p:spPr>
          <a:xfrm>
            <a:off x="963231" y="4712080"/>
            <a:ext cx="10420350" cy="24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公式排版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71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公式编号：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$$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不能自动编号：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FEFDDB-4647-47A1-AC5C-880762F5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7" y="591449"/>
            <a:ext cx="5819775" cy="3524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343A465-C70A-4D65-BF98-FE9AF372C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07" y="4171828"/>
            <a:ext cx="7380925" cy="29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公式排版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168053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公式编号使用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equation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52F6B34-4270-4F4F-AABB-3BB2076A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8" y="1641943"/>
            <a:ext cx="3763555" cy="554094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0416444-2C06-4619-BD64-7FF56088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552" y="1816124"/>
            <a:ext cx="8366630" cy="53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表格排版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Office PowerPoint</Application>
  <PresentationFormat>自定义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2019-11-23T06:54:52Z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