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93" r:id="rId4"/>
    <p:sldId id="294" r:id="rId5"/>
    <p:sldId id="292" r:id="rId6"/>
    <p:sldId id="272" r:id="rId7"/>
    <p:sldId id="271" r:id="rId8"/>
    <p:sldId id="273" r:id="rId9"/>
    <p:sldId id="274" r:id="rId10"/>
    <p:sldId id="276" r:id="rId11"/>
    <p:sldId id="277" r:id="rId12"/>
    <p:sldId id="275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2" r:id="rId23"/>
    <p:sldId id="289" r:id="rId24"/>
    <p:sldId id="288" r:id="rId25"/>
    <p:sldId id="290" r:id="rId26"/>
    <p:sldId id="296" r:id="rId27"/>
    <p:sldId id="291" r:id="rId28"/>
    <p:sldId id="295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FF1"/>
    <a:srgbClr val="6D87F3"/>
    <a:srgbClr val="95C7FD"/>
    <a:srgbClr val="318770"/>
    <a:srgbClr val="E72D19"/>
    <a:srgbClr val="EB4E3D"/>
    <a:srgbClr val="3CA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92246" autoAdjust="0"/>
  </p:normalViewPr>
  <p:slideViewPr>
    <p:cSldViewPr snapToGrid="0">
      <p:cViewPr>
        <p:scale>
          <a:sx n="100" d="100"/>
          <a:sy n="100" d="100"/>
        </p:scale>
        <p:origin x="-99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38C50-51AA-46E0-98BD-13EBF329908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3B2D-1CD6-4FF1-B226-16962A81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0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1255?category=73154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특히 경량화된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에선 </a:t>
            </a:r>
            <a:r>
              <a:rPr lang="ko-KR" altLang="en-US" dirty="0" err="1" smtClean="0"/>
              <a:t>도커를</a:t>
            </a:r>
            <a:r>
              <a:rPr lang="ko-KR" altLang="en-US" dirty="0" smtClean="0"/>
              <a:t> 위해 출시된 </a:t>
            </a:r>
            <a:r>
              <a:rPr lang="en-US" altLang="ko-KR" dirty="0" err="1" smtClean="0"/>
              <a:t>coreos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수의 컨테이너라면 수동으로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하드웨어에 직접 배포하면 되지만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VM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하드웨어의 수가 많아지고 컨테이너의 수가 많아지면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컨테이너를 어디에 배포해야 하는지에 대한 결정이 필요하다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CPU, 32 GB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머신들에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배포할때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 사이즈가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CPU, 3 CPU, 8 CPU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다양할 수 있기 때문에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자원을 최대한 최적으로 사용하기 위해서 적절한 위치에 배포해야 하고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특성들에 따라서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물리 서버에 배포가 되어야 하거나 또는 가용성을 위해서 일부러 다른 물리서버에 배포되어야 하는 일이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컨테이너를 적절한 서버에 배포해주는 역할을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스케쥴링이라고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뿐만이 아니라 컨테이너가 정상적으로 작동하고 있는지 체크하고 문제가 있으면 재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기동등을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해주고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삭제관리등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컨테이너에 대한 종합적인 관리를 해주는 환경이 필요한데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컨테이너 운영환경이라고 한다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https://bcho.tistory.com/1255?category=731548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조대협의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블로그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나아가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의 설치도 </a:t>
            </a:r>
            <a:r>
              <a:rPr lang="ko-KR" altLang="en-US" dirty="0" err="1" smtClean="0"/>
              <a:t>필요없다는</a:t>
            </a:r>
            <a:r>
              <a:rPr lang="ko-KR" altLang="en-US" dirty="0" smtClean="0"/>
              <a:t> 얘기가 나오는 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DockerImage</a:t>
            </a:r>
            <a:r>
              <a:rPr lang="en-US" altLang="ko-KR" dirty="0" smtClean="0"/>
              <a:t> </a:t>
            </a:r>
            <a:r>
              <a:rPr lang="ko-KR" altLang="en-US" baseline="0" dirty="0" smtClean="0"/>
              <a:t>작성을 통해 이미지를 </a:t>
            </a:r>
            <a:r>
              <a:rPr lang="ko-KR" altLang="en-US" baseline="0" dirty="0" err="1" smtClean="0"/>
              <a:t>생성함으로서</a:t>
            </a:r>
            <a:r>
              <a:rPr lang="ko-KR" altLang="en-US" baseline="0" dirty="0" smtClean="0"/>
              <a:t> 누구나 이미지의 이력과 수정에 관여가 가능하다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5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디폴트는 스토리지 드라이버를 통해 컨테이너 내부의 </a:t>
            </a:r>
            <a:r>
              <a:rPr lang="en-US" altLang="ko-KR" dirty="0" smtClean="0"/>
              <a:t>Writeable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통해 저장이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추상화는 호스트 파일 시스템에 쓰는 것보다 성능을 저하시킨다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리눅스일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볼륨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그리고 </a:t>
            </a:r>
            <a:r>
              <a:rPr lang="en-US" altLang="ko-KR" dirty="0" err="1" smtClean="0"/>
              <a:t>tmpfs</a:t>
            </a:r>
            <a:r>
              <a:rPr lang="en-US" altLang="ko-KR" dirty="0" smtClean="0"/>
              <a:t> mount</a:t>
            </a:r>
            <a:r>
              <a:rPr lang="ko-KR" altLang="en-US" dirty="0" smtClean="0"/>
              <a:t>를 통해 저장할 수 있는데 </a:t>
            </a:r>
            <a:r>
              <a:rPr lang="en-US" altLang="ko-KR" dirty="0" err="1" smtClean="0"/>
              <a:t>tmpfs</a:t>
            </a:r>
            <a:r>
              <a:rPr lang="en-US" altLang="ko-KR" dirty="0" smtClean="0"/>
              <a:t> mount</a:t>
            </a:r>
            <a:r>
              <a:rPr lang="ko-KR" altLang="en-US" dirty="0" smtClean="0"/>
              <a:t>는 메모리에 저장되므로 여전히 파일 시스템에 기록되지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DX르네상스B" panose="02010606000101010101" pitchFamily="2" charset="-127"/>
                <a:ea typeface="DX르네상스B" panose="02010606000101010101" pitchFamily="2" charset="-127"/>
              </a:rPr>
              <a:t>볼륨과의 가장 큰 차이점은 </a:t>
            </a:r>
            <a:r>
              <a:rPr lang="en-US" altLang="ko-KR" sz="1200" dirty="0" smtClean="0">
                <a:latin typeface="DX르네상스B" panose="02010606000101010101" pitchFamily="2" charset="-127"/>
                <a:ea typeface="DX르네상스B" panose="02010606000101010101" pitchFamily="2" charset="-127"/>
              </a:rPr>
              <a:t>Docker</a:t>
            </a:r>
            <a:r>
              <a:rPr lang="ko-KR" altLang="en-US" sz="1200" dirty="0" smtClean="0">
                <a:latin typeface="DX르네상스B" panose="02010606000101010101" pitchFamily="2" charset="-127"/>
                <a:ea typeface="DX르네상스B" panose="02010606000101010101" pitchFamily="2" charset="-127"/>
              </a:rPr>
              <a:t>가 관리를 해주냐 </a:t>
            </a:r>
            <a:r>
              <a:rPr lang="ko-KR" altLang="en-US" sz="1200" dirty="0" err="1" smtClean="0">
                <a:latin typeface="DX르네상스B" panose="02010606000101010101" pitchFamily="2" charset="-127"/>
                <a:ea typeface="DX르네상스B" panose="02010606000101010101" pitchFamily="2" charset="-127"/>
              </a:rPr>
              <a:t>안해주냐이다</a:t>
            </a:r>
            <a:r>
              <a:rPr lang="en-US" altLang="ko-KR" sz="1200" dirty="0" smtClean="0">
                <a:latin typeface="DX르네상스B" panose="02010606000101010101" pitchFamily="2" charset="-127"/>
                <a:ea typeface="DX르네상스B" panose="02010606000101010101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3B2D-1CD6-4FF1-B226-16962A8159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672197"/>
            <a:ext cx="763758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151872"/>
            <a:ext cx="763758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44bits.io/ko/post/easy-deploy-with-docker" TargetMode="External"/><Relationship Id="rId3" Type="http://schemas.openxmlformats.org/officeDocument/2006/relationships/hyperlink" Target="https://www.docker.com/" TargetMode="External"/><Relationship Id="rId7" Type="http://schemas.openxmlformats.org/officeDocument/2006/relationships/hyperlink" Target="https://www.redhat.com/ko/topics/containers/what-is-docker" TargetMode="External"/><Relationship Id="rId12" Type="http://schemas.openxmlformats.org/officeDocument/2006/relationships/hyperlink" Target="https://subicura.com/2019/05/19/kubernetes-basic-1.html#%EC%BF%A0%EB%B2%84%EB%84%A4%ED%8B%B0%EC%8A%A4%EB%9E%8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rkrasid/docker%EC%99%80-vm-d95d60e56fdd" TargetMode="External"/><Relationship Id="rId11" Type="http://schemas.openxmlformats.org/officeDocument/2006/relationships/hyperlink" Target="https://bcho.tistory.com/1255?category=731548" TargetMode="External"/><Relationship Id="rId5" Type="http://schemas.openxmlformats.org/officeDocument/2006/relationships/hyperlink" Target="https://devopedia.org/docker" TargetMode="External"/><Relationship Id="rId10" Type="http://schemas.openxmlformats.org/officeDocument/2006/relationships/hyperlink" Target="https://kubernetes.io/ko/docs/concepts/overview/what-is-kubernetes/" TargetMode="External"/><Relationship Id="rId4" Type="http://schemas.openxmlformats.org/officeDocument/2006/relationships/hyperlink" Target="https://docs.docker.com/" TargetMode="External"/><Relationship Id="rId9" Type="http://schemas.openxmlformats.org/officeDocument/2006/relationships/hyperlink" Target="https://docs.microsoft.com/ko-kr/dotnet/architecture/microservices/container-docker-introduction/docker-containers-images-regist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초보를 위한 도커 안내서 - 도커란 무엇인가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384652"/>
            <a:ext cx="7620000" cy="679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1100" y="1168400"/>
            <a:ext cx="4254500" cy="5571635"/>
          </a:xfrm>
        </p:spPr>
        <p:txBody>
          <a:bodyPr/>
          <a:lstStyle/>
          <a:p>
            <a:pPr algn="r"/>
            <a:r>
              <a:rPr lang="ko-KR" alt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2Coding" pitchFamily="49" charset="-127"/>
                <a:ea typeface="D2Coding" pitchFamily="49" charset="-127"/>
              </a:rPr>
              <a:t>도커와</a:t>
            </a:r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r>
              <a:rPr lang="ko-KR" alt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2Coding" pitchFamily="49" charset="-127"/>
                <a:ea typeface="D2Coding" pitchFamily="49" charset="-127"/>
              </a:rPr>
              <a:t>쿠버네티스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algn="r"/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2Coding" pitchFamily="49" charset="-127"/>
                <a:ea typeface="D2Coding" pitchFamily="49" charset="-127"/>
              </a:rPr>
              <a:t>조새나라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1036" name="Picture 12" descr="File:Kubernete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5722937"/>
            <a:ext cx="3189090" cy="5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25700" y="578819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With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4185638"/>
            <a:ext cx="8594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Virtual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Machine</a:t>
            </a:r>
            <a:r>
              <a:rPr lang="ko-KR" altLang="en-US" sz="2400" dirty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과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차이점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</a:p>
          <a:p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컨테이너는 코드와 종속성을 함께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패키징하는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앱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계층의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추상화이다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여러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컨테이너가 동일한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컴퓨터에서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OS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커널을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다른 컨테이너와 공유 할 수 있으며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각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컨테이너는 사용자 공간에서 격리 된 프로세스로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실행된다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컨테이너는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보다 적은 공간을 차지하고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이미지는 일반적으로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수십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MB.) 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더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많은 애플리케이션을 처리 할 수 ​​있으며 더 적은 수의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과 운영 체제를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필요로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560387"/>
            <a:ext cx="4199119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4" y="560387"/>
            <a:ext cx="4199119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2315" y="221734"/>
            <a:ext cx="17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Vitual</a:t>
            </a:r>
            <a:r>
              <a:rPr lang="en-US" altLang="ko-KR" dirty="0" smtClean="0"/>
              <a:t> Machine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3515" y="213797"/>
            <a:ext cx="195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Docker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4494" y="4014188"/>
            <a:ext cx="8463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Virtual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Machine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혼합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분명 컨테이너는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비해 아주 많은 이점을 지니고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Scale Out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을 통한 서버 관리에서도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특출난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이점을 지니고 있으며 이는 곧 서버를 운영하는 비용과 직결된다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한 마디로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비해 보다 쉽고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보다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경제적이다는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것이다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그러나 모든 환경에서 컨테이너가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비해 장점이 있는 것은 아니다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보안적인 측면에선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특출나며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컨테이너의 멀티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OS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대한 문제도 해결되며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실제로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측에선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과의 혼용으로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앱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배포 및 관리의 유연성이 제공된다고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0" name="Picture 4" descr="https://www.docker.com/sites/default/files/d8/2018-11/docker-containerized-and-vm-transparent-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74" y="560387"/>
            <a:ext cx="7838440" cy="3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4014188"/>
            <a:ext cx="8463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Virtual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Machine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혼합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일반적인 혼합 흐름은 다음과 같다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베어메탈에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Host OS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설치하고 그 위엔 경량화된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Guest OS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설치한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여러대의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을 올린다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그리고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개별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Docker-Engine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을 올려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3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중첩 시킨 환경을 구축할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이렇게 되면 멀티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OS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이슈와 보안적인 측면에서의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의 강점을 가져갈 수 있고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의 느리고 비싼 단점을 보완하며 새로운 장점을 지닌 환경이 구축된다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93" y="182112"/>
            <a:ext cx="4243614" cy="357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4494" y="3419474"/>
            <a:ext cx="8463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image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이미지는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의 이미지와 비슷한 역할을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이미지는 컨테이너 실행에 필요한 파일과 설정 값들을 포함하고 있는 것으로서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상태 값을 가지거나 변하지 않는다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(Immutable).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컨테이너는 이러한 이미지를 실행한 상태이며 추가되거나 변경이 되는 것은 이미지가 아닌 컨테이너에 반영이 되는 것이다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이러한 이미지는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DockerFile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을 통해 생성이 가능하며 이때 버전 관리가 이뤄진다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2" name="Picture 8" descr="Dockerfile 이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71" y="457198"/>
            <a:ext cx="9156646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3422209"/>
            <a:ext cx="8463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image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이미지는 일반적으로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 Hub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와 같은 공용 저장소를 통해 배포되지만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개인적으로 구성한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 Registry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통해서도 저장 및 배포가 가능하다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이미지는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OS, DB, Web Server, WAS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등 다양한 종류의 이미지들이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예를 들면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CentOS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이미지는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CentOS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실행하기 위한 모든 파일을 가지고 있고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MySQL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이미지는 </a:t>
            </a:r>
            <a:r>
              <a:rPr lang="en-US" altLang="ko-KR" sz="1600" dirty="0" err="1">
                <a:latin typeface="D2Coding" pitchFamily="49" charset="-127"/>
                <a:ea typeface="D2Coding" pitchFamily="49" charset="-127"/>
              </a:rPr>
              <a:t>debian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OS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를 기반으로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MySQL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을 실행하는 데 필요한 모든 파일과 명령어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포트 정보 등을 지니고 있으며 좀 더 복합적인 예로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GitLab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CentOS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기반으로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Ruby, go, DB,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redis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GitLab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소스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Ngnix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등을 가지고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컨테이너는 이러한 이미지를 복합적으로 사용하여 구동이 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6" y="1442246"/>
            <a:ext cx="1461463" cy="99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9" y="160338"/>
            <a:ext cx="3077631" cy="315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3" y="238919"/>
            <a:ext cx="3319744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4492" y="3899888"/>
            <a:ext cx="8463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Layer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이미지는 모든 정보를 담고 있으며 불변하기 때문에 수정할 수가 없다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만약 기존의 이미지에 파일 하나가 추가해야 한다면 이에 맞는 새로운 이미지를 받아야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할 것이다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그러나 겨우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1MB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도 되지 않는 파일 하나 때문에 수백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MB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의 이미지를 새로 받아야 한다는 것은 매우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비효율적이다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이러한 문제를 해결하기 위해 나온 것이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 Layer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30" y="312738"/>
            <a:ext cx="6562725" cy="322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9267" y="3899888"/>
            <a:ext cx="8463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Layer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유니온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파일 시스템을 이용하여 여러 개의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레이어를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하나의 파일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시스템으로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사용할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수 있게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 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따라서 하나의 파일 시스템에 여러 이미지들이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Read Only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구성이 되며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파일이 추가되거나 수정되면 새로운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레이어가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생성된다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생성 시에도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방식을 사용하는 데 이때 컨테이너는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Read-Write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레이어를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추가하여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실행 중 생성되거나 변경되는 내용은 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 저장된다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 descr="Understanding Docker images and layers - Learn OpenSh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5" y="312738"/>
            <a:ext cx="5127625" cy="33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3509363"/>
            <a:ext cx="90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Volume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Bind Mount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컨테이너가 실행되며 생성되거나 변경된 내용은 디폴트로 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저장이 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하지만 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레이어에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쓰여진 데이터는 컨테이너의 생명주기 종료와 함께 삭제가 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도커에서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실행될 많은 어플리케이션들은 컨테이너의 생명주기와 별개로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데이터를 영속적으로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저장해야 하기 때문에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도커에선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이러한 기능을 별도로 제공하고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바로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볼륨과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4" name="Picture 2" descr="마운트 유형 및 Docker 호스트의 위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539750"/>
            <a:ext cx="4772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3509363"/>
            <a:ext cx="8727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Volume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볼륨은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에서 관리하는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(/</a:t>
            </a:r>
            <a:r>
              <a:rPr lang="en-US" altLang="ko-KR" sz="1600" dirty="0" err="1">
                <a:latin typeface="D2Coding" pitchFamily="49" charset="-127"/>
                <a:ea typeface="D2Coding" pitchFamily="49" charset="-127"/>
              </a:rPr>
              <a:t>var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/lib/</a:t>
            </a:r>
            <a:r>
              <a:rPr lang="en-US" altLang="ko-KR" sz="1600" dirty="0" err="1">
                <a:latin typeface="D2Coding" pitchFamily="49" charset="-127"/>
                <a:ea typeface="D2Coding" pitchFamily="49" charset="-127"/>
              </a:rPr>
              <a:t>docker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/volumes/ on Linux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)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파일 시스템에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저장된다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즉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가 아닌 프로세스가 이 부분을 수정하여선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안된다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그리고 데이터를 유지하는 데 있어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도커에서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가장 권장하는 방법이다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볼륨은 명령어를 통해 명시적으로 생성하거나 컨테이너 서비스 혹은 생성 중에 볼륨을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생성할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또한 볼륨은 여러 컨테이너에서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마운트하여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사용할 수 있으며 특정 컨테이너가 더 이상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볼륨을 사용하지 않더라도 볼륨은 자동으로 삭제되지 않으며 명령어를 통해 삭제할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458" name="Picture 2" descr="Docker 호스트의 볼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9749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4675" y="3509363"/>
            <a:ext cx="8463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Volume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볼륨은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비해 여러 장점을 지니고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백업 또는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마이그레이션이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쉬움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Linux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Windows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모두 작동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여러 컨테이너 간에 안전하게 공유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Host OS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가 아닌 원격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Host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나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클라우드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공급자를 통해 저장하고 암호화 할 수 있음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 Desktop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볼륨은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Mac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및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Windows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호스트의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마운트보다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높은 성능을 제공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458" name="Picture 2" descr="Docker 호스트의 볼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9749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2125" y="4056449"/>
            <a:ext cx="87058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개발과 배포의 연대기</a:t>
            </a:r>
            <a:endParaRPr lang="en-US" altLang="ko-KR" sz="2400" spc="-15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전통적인 배포 시대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spc="-15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초기엔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어플리케이션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이하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을 물리 서버에서 실행시켰다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b="1" spc="-15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이는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물리 서버에서 여러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앱의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리소스 한계를 정의 할 수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없었기에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리소스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할당의 문제가 발생하였다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예를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들면 한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앱의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인스턴스가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대부분의 자원을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소모한다면</a:t>
            </a:r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다른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앱은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성능이 저하되었고 이는 스케일 업을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통한</a:t>
            </a:r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물리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서버의 비용 소모를 야기하였다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0" descr="배포 혁명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2" descr="배포 혁명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12738"/>
            <a:ext cx="91154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7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199" y="3509363"/>
            <a:ext cx="86228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Bind Mount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볼륨에 비해 기능은 제한적이지만 성능이 매우 뛰어난 편이다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마운트를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사용하면 호스트 시스템의 파일 또는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디렉토리가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컨테이너에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따라서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호스트에 미리 존재할 필요가 없으며 필요 시 생성된다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다만 이러한 특징으로 인해 컨테이너에서 호스트 시스템의 파일에 영향을 줄 수 있다는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보안적인 이슈가 존재한다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따라서 제한적인 경우에 한해서만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바인드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마운트가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권장된다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482" name="Picture 2" descr="Docker 호스트에서 마운트 바인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49274"/>
            <a:ext cx="47815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3509363"/>
            <a:ext cx="8463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Tmpfs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 Mount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예외적인 사항으로 메모리에 저장하는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Tmpfs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Mount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사용하는 경우도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이는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Linux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에서만 사용이 가능하며 컨테이너간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마운트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공유는 불가능하다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주로 비 영구적이거나 민감한 정보를 저장하기 위한 용도의 컨테이너를 사용 시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사용을 권장하고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0" name="Picture 2" descr="Docker 호스트의 tmpf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30224"/>
            <a:ext cx="4772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410" name="Picture 2" descr="Docker architecture. Source: van der Mersch 2016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31" y="556418"/>
            <a:ext cx="9099937" cy="55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198" y="4165988"/>
            <a:ext cx="8463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컨테이너 </a:t>
            </a:r>
            <a:r>
              <a:rPr lang="ko-KR" altLang="en-US" sz="2400" dirty="0" err="1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오케스트레이션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컨테이너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오케스트레이션은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컨테이너의 배포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관리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확장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네트워킹을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자동화하는 것을 의미하며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MSA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기반의 관리가 활발해지며 자동화에 대한 필요성이 대두되며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오케스트레이션이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등장하게 되었다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만약 컨테이너가 다운 된다면 다른 컨테이너를 다시 시작시켜야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이러한 문제를 시스템이 자동으로 처리 할 수 있다면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많은 비용을 절감할 수 있을 것이다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오케스트레이션을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쓰고자 하는 이유가 바로 이것이다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54" name="Picture 2" descr="도커는 컨테이너를 관리하는 플랫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10" y="239712"/>
            <a:ext cx="4959977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199" y="3509363"/>
            <a:ext cx="8463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Kubernetes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란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?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컨테이너화 된 어플리케이션을 자동으로 배포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확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장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및 관리를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해주는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오케스트레이션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시스템이다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주로 줄여서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케이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에이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츠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(K8s)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혹은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큐브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kube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라고 부르기도 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Google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의해 개발되었고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2014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년에 오픈 소스로서 공개되었으며 그 노하우와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수 많은 기업들의 참여로 현재 컨테이너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오케스트레이션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플랫폼으론 사실상 표준이 되었다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12" descr="File:Kubernete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35" y="903287"/>
            <a:ext cx="7399729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3509363"/>
            <a:ext cx="8463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Kubernetes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란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?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단순한 컨테이너 플랫폼이 아닌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MSA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기반의 비즈니스 시스템과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클라우드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플랫폼을 지향하는 조직에 더 적합하다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또한 오토 스케일링과 유효성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자가 치유와 같이 매우 강력하고 고급적인 기능들이 많이 있어 이를 활용할 수 있는 기술과 지식이 있는 조직에겐 큰 효과를 발휘하지만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특유의 복잡성으로 인해 대부분의 사람들에겐 어려움이 있을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따라서 여러 기능에 대해 검토하고 조직에 적합한 지 신중히 고려할 필요가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12" descr="File:Kubernete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35" y="903287"/>
            <a:ext cx="7399729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3311" y="292101"/>
            <a:ext cx="843098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Kubernetes</a:t>
            </a:r>
            <a:r>
              <a:rPr lang="ko-KR" altLang="en-US" sz="2400" spc="-15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주요 기능</a:t>
            </a:r>
            <a:endParaRPr lang="en-US" altLang="ko-KR" sz="2400" spc="-15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자동화된 </a:t>
            </a:r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롤아웃과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롤백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어플리케이션의 변경 시 점진적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롤아웃과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문제 발생 시 롤백 제공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서비스 </a:t>
            </a:r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디스커버리와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로드 </a:t>
            </a:r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밸런싱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파드에게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고유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IP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와 집합간에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DNS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를 주고 로드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밸런싱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제공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스토리지 </a:t>
            </a:r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오케스트레이션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로컬 스토리지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퍼블릭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클라우드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등에 시스템을 자동으로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마운트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시크릿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구성 관리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사용자의 이미지를 다시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빌드하거나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시크릿을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노출하지 않고 구성하고 배포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자동 빈 패킹</a:t>
            </a:r>
            <a:r>
              <a:rPr lang="en-US" altLang="ko-KR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(bin packing)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리소스의 요구 사항과 제약 조건에 따라 컨테이너를 자동으로 배치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배치 실행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배치와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CI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워크로드 관리하고 실패한 컨테이너의 교체 기능 제공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IPv4/IPv6 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이중 </a:t>
            </a:r>
            <a:r>
              <a:rPr lang="ko-KR" altLang="en-US" sz="1600" spc="-150" dirty="0" err="1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스택</a:t>
            </a:r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파드와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서비스에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IPv4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와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IPv6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주소를 모두 할당 가능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수평적인 스케일링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CPU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사용량에 따라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파드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개수를 자동으로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스케일하는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기능 제공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자가 치유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오류가 발생한 컨테이너를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재시작하고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노드가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죽었을 때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스케줄링하여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컨테이너를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         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교체하고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상태 체크에 응답하지 않는 컨테이너를 제거하며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서비스가 제공될 준비가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           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될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때까지 클라이언트에 해당 컨테이너를 알리지 않는다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spc="-15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" descr="images/flower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990600"/>
            <a:ext cx="2219325" cy="9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224247"/>
            <a:ext cx="1790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4184969"/>
            <a:ext cx="1609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0788" y="3509363"/>
            <a:ext cx="8463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Kubernetes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구조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기본적으로 클러스터라는 단위를 사용한다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 클러스터는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여러 리소스를 관리하기 위한 집합체를 의미한다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전체 클러스터를 관리하는 컨트롤러로써 마스터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(Master)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가 존재하고 컨테이너가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배포되고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어플리케이션이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실행되는 가상 혹은 물리적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머신인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노드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(Node)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가 존재한다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노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드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한 개 이상의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파드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(Pod)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지니고 있으며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파드는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1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개 이상의 컨테이너가 모인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집합체를 의미하며 이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파드는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결합성이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강한 컨테이너들 끼리 묶이게 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2" name="Picture 2" descr="클라우드뉴스] 클라우드 확산따라 주목받는 컨테이너 | 누리클라우드 뉴스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65113"/>
            <a:ext cx="4184650" cy="30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5650" y="3509363"/>
            <a:ext cx="8463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Kubernetes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구조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크게 마스터와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노드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두 개로 분리가 되며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마스터는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환경 설정을 저장하고 전체 클러스터를 관리하는 역할을 맡고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있고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노드는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마스터에 의해 명령을 받고 실제 워크로드를 생성하여 서비스한다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노드는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Kubelet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API Server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통해 마스터와 통신을 하게 되며 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API Server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는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REST API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로 제공하고 처리한다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즉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쿠버네티스는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단순하게 생각하면 중앙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(Master)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API Server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두고 각 서버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(Node)</a:t>
            </a: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를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에이전트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Kubelet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와 통신하고 이를 수행하는 구조라 볼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 descr="클라우드뉴스] 클라우드 확산따라 주목받는 컨테이너 | 누리클라우드 뉴스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65113"/>
            <a:ext cx="4184650" cy="30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게시물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0068" y="666364"/>
            <a:ext cx="781730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감사합니다</a:t>
            </a:r>
            <a:r>
              <a:rPr lang="en-US" altLang="ko-KR" sz="3600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3600" dirty="0">
              <a:solidFill>
                <a:srgbClr val="0070C0"/>
              </a:solidFill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출처</a:t>
            </a:r>
            <a:endParaRPr lang="en-US" altLang="ko-KR" dirty="0" smtClean="0">
              <a:solidFill>
                <a:srgbClr val="0070C0"/>
              </a:solidFill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dirty="0" err="1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도</a:t>
            </a:r>
            <a:r>
              <a:rPr lang="ko-KR" altLang="en-US" dirty="0" err="1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커</a:t>
            </a:r>
            <a:endParaRPr lang="en-US" altLang="ko-KR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3"/>
              </a:rPr>
              <a:t>https://www.docker.com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3"/>
              </a:rPr>
              <a:t>/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4"/>
              </a:rPr>
              <a:t>https://docs.docker.com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4"/>
              </a:rPr>
              <a:t>/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5"/>
              </a:rPr>
              <a:t>https://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5"/>
              </a:rPr>
              <a:t>devopedia.org/docker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6"/>
              </a:rPr>
              <a:t>https://medium.com/@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6"/>
              </a:rPr>
              <a:t>darkrasid/docker%EC%99%80-vm-d95d60e56fdd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7"/>
              </a:rPr>
              <a:t>https://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7"/>
              </a:rPr>
              <a:t>www.redhat.com/ko/topics/containers/what-is-docker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8"/>
              </a:rPr>
              <a:t>https://www.44bits.io/ko/post/easy-deploy-with-docker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9"/>
              </a:rPr>
              <a:t>https</a:t>
            </a:r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9"/>
              </a:rPr>
              <a:t>://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9"/>
              </a:rPr>
              <a:t>docs.microsoft.com/ko-kr/dotnet/architecture/microservices/container-docker-introduction/docker-containers-images-registries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endParaRPr lang="en-US" altLang="ko-KR" sz="15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쿠버네티스</a:t>
            </a:r>
            <a:endParaRPr lang="en-US" altLang="ko-KR" sz="1600" dirty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10"/>
              </a:rPr>
              <a:t>https</a:t>
            </a:r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10"/>
              </a:rPr>
              <a:t>://kubernetes.io/ko/docs/concepts/overview/what-is-kubernetes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10"/>
              </a:rPr>
              <a:t>/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11"/>
              </a:rPr>
              <a:t>https://</a:t>
            </a:r>
            <a:r>
              <a:rPr lang="en-US" altLang="ko-KR" sz="1500" dirty="0" smtClean="0">
                <a:latin typeface="D2Coding" pitchFamily="49" charset="-127"/>
                <a:ea typeface="D2Coding" pitchFamily="49" charset="-127"/>
                <a:hlinkClick r:id="rId11"/>
              </a:rPr>
              <a:t>bcho.tistory.com/1255?category=731548</a:t>
            </a:r>
            <a:endParaRPr lang="en-US" altLang="ko-KR" sz="15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500" dirty="0">
                <a:latin typeface="D2Coding" pitchFamily="49" charset="-127"/>
                <a:ea typeface="D2Coding" pitchFamily="49" charset="-127"/>
                <a:hlinkClick r:id="rId12"/>
              </a:rPr>
              <a:t>https://subicura.com/2019/05/19/kubernetes-basic-1.html#%EC%BF%A0%EB%B2%84%EB%84%A4%ED%8B%B0%EC%8A%A4%EB%9E%80</a:t>
            </a:r>
            <a:endParaRPr lang="en-US" altLang="ko-KR" sz="15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2125" y="4056449"/>
            <a:ext cx="87153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개발과 배포의 연대기</a:t>
            </a:r>
            <a:endParaRPr lang="en-US" altLang="ko-KR" sz="2400" spc="-15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가상 배포 시대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전통적인 배포의 해결책으로 가상화가 도입되었다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b="1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이는 단일 물리 서버의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CPU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에 여러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을 실행하여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앱을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격리하고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보안성을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유지할 수 있게 하였다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또한 리소스를 효율적으로 활용할 수 있게 되었고 쉽게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앱을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추가하고</a:t>
            </a:r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업데이트 할 수 있고 물리 서버의 비용 절감과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확장성을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제공한다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0" descr="배포 혁명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2" descr="배포 혁명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12738"/>
            <a:ext cx="91154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2125" y="4056449"/>
            <a:ext cx="87534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개발과 배포의 연대기</a:t>
            </a:r>
            <a:endParaRPr lang="en-US" altLang="ko-KR" sz="2400" spc="-15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컨테이</a:t>
            </a:r>
            <a:r>
              <a:rPr lang="ko-KR" altLang="en-US" sz="1600" spc="-150" dirty="0">
                <a:latin typeface="D2Coding" pitchFamily="49" charset="-127"/>
                <a:ea typeface="D2Coding" pitchFamily="49" charset="-127"/>
              </a:rPr>
              <a:t>너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개발 시대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: </a:t>
            </a:r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spc="-15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컨테이너는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과 유사하지만 격리 속성을 완화하여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앱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간의</a:t>
            </a:r>
            <a:r>
              <a:rPr lang="en-US" altLang="ko-KR" sz="1600" b="1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OS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를 공유하여 필요한 리소스가 획기적으로 줄어들 게 된다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그러므로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컨테이너는 가벼우며 기본 인프라와 종속성을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끊어</a:t>
            </a:r>
            <a:r>
              <a:rPr lang="en-US" altLang="ko-KR" sz="1600" spc="-15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err="1" smtClean="0">
                <a:latin typeface="D2Coding" pitchFamily="49" charset="-127"/>
                <a:ea typeface="D2Coding" pitchFamily="49" charset="-127"/>
              </a:rPr>
              <a:t>클라우드나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다른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OS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에 쉽게 배포할 수 있게 된다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또한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MSA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의 발전으로 작은 서비스 단위가 많아지며 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보</a:t>
            </a:r>
            <a:r>
              <a:rPr lang="ko-KR" altLang="en-US" sz="1600" spc="-150" dirty="0">
                <a:latin typeface="D2Coding" pitchFamily="49" charset="-127"/>
                <a:ea typeface="D2Coding" pitchFamily="49" charset="-127"/>
              </a:rPr>
              <a:t>다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 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경제적인 </a:t>
            </a:r>
            <a:r>
              <a:rPr lang="ko-KR" altLang="en-US" sz="1600" spc="-150" dirty="0" smtClean="0">
                <a:latin typeface="D2Coding" pitchFamily="49" charset="-127"/>
                <a:ea typeface="D2Coding" pitchFamily="49" charset="-127"/>
              </a:rPr>
              <a:t>컨테이너 개발이 대세가 되었다</a:t>
            </a:r>
            <a:r>
              <a:rPr lang="en-US" altLang="ko-KR" sz="1600" spc="-15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0" descr="배포 혁명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2" descr="배포 혁명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12738"/>
            <a:ext cx="91154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8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25" y="4404713"/>
            <a:ext cx="93056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시작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(Docker)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는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dotCloud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의 솔로몬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하익스에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의해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2013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년에 공식적으로 등장하였다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파이콘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US 2013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에서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“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리눅스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컨테이너의 미래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”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라는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라이트닝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토크에서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도커가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처음으로 소개되었으며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 발표 이후 인기를 얻어 사명을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Docker Inc.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바꾸었으며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이후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b="1" dirty="0" err="1" smtClean="0">
                <a:latin typeface="D2Coding" pitchFamily="49" charset="-127"/>
                <a:ea typeface="D2Coding" pitchFamily="49" charset="-127"/>
              </a:rPr>
              <a:t>DockerCon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2014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에서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1.0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버전이 발표되었다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1600" b="1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26" y="522288"/>
            <a:ext cx="4693456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82" y="522288"/>
            <a:ext cx="4612157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7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2764" y="4547588"/>
            <a:ext cx="71519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란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?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도커는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리눅스의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응용 프로그램들을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프로세스 격리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”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기술을 사용하여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컨테이너 형태로 실행하고 관리하는 오픈 소스 프로젝트이다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특히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Linux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커널의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cgroup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및 네임스페이스로 알려진 기본 컴퓨팅 개념을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활용하여 개발되었기에 기술적 기반은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Linux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에 있다고 볼 수 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96850"/>
            <a:ext cx="4781550" cy="426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위쪽 화살표 7"/>
          <p:cNvSpPr/>
          <p:nvPr/>
        </p:nvSpPr>
        <p:spPr>
          <a:xfrm>
            <a:off x="6110288" y="2552700"/>
            <a:ext cx="185737" cy="423862"/>
          </a:xfrm>
          <a:prstGeom prst="upArrow">
            <a:avLst>
              <a:gd name="adj1" fmla="val 37180"/>
              <a:gd name="adj2" fmla="val 5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3750" y="4547588"/>
            <a:ext cx="8464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와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Linux Container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도커의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시작은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LXC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기술을 기반으로 구축되었으나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현재는 종속 관계를 벗어났다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LXC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는 경량화된 가상화 방법으로 유용하게 사용되었으나 사용자에겐 그 이상의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좋은 경험을 제공하진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못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하였고 이는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도커가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계층화를 시키고 어플리케이션을 세분화하여 개별적인 프로세스를 통해 수행할 수 있도록 제공하여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LXC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계승하며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도커만의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큰 차이점을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만들어냈다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49" y="668336"/>
            <a:ext cx="8464501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2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199" y="4547588"/>
            <a:ext cx="8463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</a:p>
          <a:p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도커에서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컨테이너는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표준화된 소프트웨어 단위를 의미한다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소프트웨어의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실행에 필요한 모든 것을 포함하는 완전한 파일 시스템 안에 감싼다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.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여기에는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코드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런타임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시스템 도구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시스템 라이브러리 등 서버에 설치되는 무엇이든 아우른다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. 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이는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실행 중인 환경에 관계 없이 언제나 동일하게 실행될 것을 보증한다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https://www.docker.com/sites/default/files/d8/styles/large/public/2018-11/container-what-is-container.png?itok=vle7kjD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53" y="-439739"/>
            <a:ext cx="6082093" cy="52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4200" y="4185638"/>
            <a:ext cx="8463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Virtual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Machine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Docker Container</a:t>
            </a:r>
            <a:r>
              <a:rPr lang="ko-KR" altLang="en-US" sz="2400" dirty="0" smtClean="0">
                <a:solidFill>
                  <a:srgbClr val="318770"/>
                </a:solidFill>
                <a:latin typeface="D2Coding" pitchFamily="49" charset="-127"/>
                <a:ea typeface="D2Coding" pitchFamily="49" charset="-127"/>
              </a:rPr>
              <a:t>의 차이점</a:t>
            </a:r>
            <a:endParaRPr lang="en-US" altLang="ko-KR" sz="2400" dirty="0" smtClean="0">
              <a:solidFill>
                <a:srgbClr val="318770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VM(Virtual </a:t>
            </a:r>
            <a:r>
              <a:rPr lang="en-US" altLang="ko-KR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Machine)</a:t>
            </a: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은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하나의 서버를 여러 서버로 전환하는 물리적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하드웨어의 추상화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Hypervisor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를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사용하면 단일 시스템에서 여러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을 실행할 수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있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 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각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VM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에는 운영 체제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애플리케이션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필요한 바이너리 및 라이브러리의 전체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사본이</a:t>
            </a:r>
            <a:endParaRPr lang="en-US" altLang="ko-KR" sz="16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포함되며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수십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GB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를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차지하며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따라서 부팅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속도가 느릴 수도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있다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.</a:t>
            </a:r>
          </a:p>
        </p:txBody>
      </p:sp>
      <p:sp>
        <p:nvSpPr>
          <p:cNvPr id="2" name="AutoShape 5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Docker(도커)란? 도커 컨테이너 실행, 사용법, 다운로드, 배포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560387"/>
            <a:ext cx="4199119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4" y="560387"/>
            <a:ext cx="4199119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2315" y="221734"/>
            <a:ext cx="17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Vitual</a:t>
            </a:r>
            <a:r>
              <a:rPr lang="en-US" altLang="ko-KR" dirty="0" smtClean="0"/>
              <a:t> Machine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3515" y="213797"/>
            <a:ext cx="195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Docker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-Developmen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0B99B0C3-B963-4E1E-9F9B-34CC2E59C653}" vid="{162809F8-C920-41EA-9BEE-DAA9DAB4BE5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Web-Development-PowerPoint-Template</Template>
  <TotalTime>2991</TotalTime>
  <Words>1877</Words>
  <Application>Microsoft Office PowerPoint</Application>
  <PresentationFormat>사용자 지정</PresentationFormat>
  <Paragraphs>271</Paragraphs>
  <Slides>29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Web-Development-PowerPoint-Template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도커와 쿠버네티스</dc:title>
  <dc:creator>GUN</dc:creator>
  <cp:lastModifiedBy>조나라님</cp:lastModifiedBy>
  <cp:revision>81</cp:revision>
  <dcterms:created xsi:type="dcterms:W3CDTF">2020-08-06T02:19:17Z</dcterms:created>
  <dcterms:modified xsi:type="dcterms:W3CDTF">2024-03-31T07:55:28Z</dcterms:modified>
</cp:coreProperties>
</file>