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37"/>
  </p:notes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30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ndara" panose="020E0502030303020204" pitchFamily="34" charset="0"/>
      <p:regular r:id="rId42"/>
      <p:bold r:id="rId43"/>
      <p:italic r:id="rId44"/>
      <p:boldItalic r:id="rId45"/>
    </p:embeddedFont>
    <p:embeddedFont>
      <p:font typeface="Corbel" panose="020B0503020204020204" pitchFamily="34" charset="0"/>
      <p:regular r:id="rId46"/>
      <p:bold r:id="rId47"/>
      <p:italic r:id="rId48"/>
      <p:boldItalic r:id="rId49"/>
    </p:embeddedFont>
    <p:embeddedFont>
      <p:font typeface="Gill Sans" panose="020B0604020202020204" charset="0"/>
      <p:regular r:id="rId50"/>
      <p:bold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3" roundtripDataSignature="AMtx7mgV3kvH3hZVdyn+G159oUpkLyVw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C7E482-8E00-4560-A2E2-6DEE0A6A58C3}">
  <a:tblStyle styleId="{EAC7E482-8E00-4560-A2E2-6DEE0A6A58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3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93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9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6" name="Google Shape;50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7" name="Google Shape;7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Source – Unknown. Please recreate this image</a:t>
            </a:r>
            <a:endParaRPr/>
          </a:p>
        </p:txBody>
      </p:sp>
      <p:sp>
        <p:nvSpPr>
          <p:cNvPr id="360" name="Google Shape;36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9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1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9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9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glossary/#term-collect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ongodb.org/manual/reference/glossary/#term-documen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81878" y="2642320"/>
            <a:ext cx="10407231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NoSQL databases and MongoDB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5"/>
          <p:cNvSpPr txBox="1"/>
          <p:nvPr/>
        </p:nvSpPr>
        <p:spPr>
          <a:xfrm>
            <a:off x="580400" y="346411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How to scale database?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579120" y="1511614"/>
            <a:ext cx="10885293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a short period of time, applications generate large amounts of data.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Due to Advances in sensor technology, increases in available bandwidth, and the popularity of handheld devices.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amount of data that even small scale applications must store exceeds the capacity of many databases.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Terabytes of data, once an unimaginable amount of information, have now become routine.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decision to scale a database is a difficult one for developers.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6"/>
          <p:cNvSpPr txBox="1"/>
          <p:nvPr/>
        </p:nvSpPr>
        <p:spPr>
          <a:xfrm>
            <a:off x="599440" y="33786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MongoDB is designed for scale out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99440" y="1560776"/>
            <a:ext cx="11539220" cy="29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Scalability has always been a priority for MongoDB.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can be split up across multiple servers automatically with its document-based data model.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 a result, it balances data and load across a cluster, redistributing documents accordingly.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Developers can focus on programming rather than scaling the application.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they need more capacity, they can just add new machines to the cluster and let the database figure out how to organize everything.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MongoDB Features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595287" y="1439611"/>
            <a:ext cx="10167497" cy="37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 hoc queries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Secondary Indexes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Replication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Auto-Sharding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Querying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Fast In-Place Updates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Aggregation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Capped Collection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Collection and Database </a:t>
            </a:r>
            <a:endParaRPr/>
          </a:p>
        </p:txBody>
      </p:sp>
      <p:sp>
        <p:nvSpPr>
          <p:cNvPr id="426" name="Google Shape;426;p48"/>
          <p:cNvSpPr/>
          <p:nvPr/>
        </p:nvSpPr>
        <p:spPr>
          <a:xfrm>
            <a:off x="646546" y="1734381"/>
            <a:ext cx="11436358" cy="242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collection is a group of documents.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Schema-free collections mean any number of different "shapes" can exist within a single collection.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Maintaining different types of documents in the same collection can be difficult for administrators and developers.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9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Collection and Database </a:t>
            </a:r>
            <a:endParaRPr/>
          </a:p>
        </p:txBody>
      </p:sp>
      <p:sp>
        <p:nvSpPr>
          <p:cNvPr id="433" name="Google Shape;433;p49"/>
          <p:cNvSpPr/>
          <p:nvPr/>
        </p:nvSpPr>
        <p:spPr>
          <a:xfrm>
            <a:off x="508000" y="1568127"/>
            <a:ext cx="11436358" cy="284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is easier for the data to be localized if documents of the same kind are grouped together in the same collection.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MongoDB, collections belong to databases, and a single instance can host multiple databases. Each database can be considered independent.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storing all the data for a single application in the same database, this is considered a good practice.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553720" y="38358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Insert Operation </a:t>
            </a:r>
            <a:endParaRPr/>
          </a:p>
        </p:txBody>
      </p:sp>
      <p:sp>
        <p:nvSpPr>
          <p:cNvPr id="440" name="Google Shape;440;p50"/>
          <p:cNvSpPr/>
          <p:nvPr/>
        </p:nvSpPr>
        <p:spPr>
          <a:xfrm>
            <a:off x="553720" y="1387823"/>
            <a:ext cx="11349580" cy="27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you perform an insert, the driver you are using converts the data structure into BSON, which it then sends to the database.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database understands BSON and checks for an "_id" key and that the document’s size does not exceed 16MB.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All  the data validation will be performed by Drivers itself at the client side.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1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Retrieval Operation </a:t>
            </a:r>
            <a:endParaRPr/>
          </a:p>
        </p:txBody>
      </p:sp>
      <p:sp>
        <p:nvSpPr>
          <p:cNvPr id="447" name="Google Shape;447;p51"/>
          <p:cNvSpPr/>
          <p:nvPr/>
        </p:nvSpPr>
        <p:spPr>
          <a:xfrm>
            <a:off x="508000" y="1556173"/>
            <a:ext cx="11342378" cy="38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db.collection.find() method retrieves documents from a collection &amp; it returns a cursor to the retrieved documents.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method accepts both the query criteria and projections and returns a cursor  to the matching documents.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modify the query to impose limits, skips, and sort orders.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order of documents returned by a query is not defined unless you specify a sort().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db.items.find( {available: true },{item:1,} ).limit(5)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508000" y="36072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Retrieval Operation </a:t>
            </a:r>
            <a:endParaRPr/>
          </a:p>
        </p:txBody>
      </p:sp>
      <p:sp>
        <p:nvSpPr>
          <p:cNvPr id="454" name="Google Shape;454;p52"/>
          <p:cNvSpPr/>
          <p:nvPr/>
        </p:nvSpPr>
        <p:spPr>
          <a:xfrm>
            <a:off x="508000" y="1469923"/>
            <a:ext cx="11578180" cy="40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findOne()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Find the first record in the document.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display the results in a formatted way, you can use pretty() method.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db.collection.find().pretty()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db.collection.find() or db.collection.find({}) selects all documents in the collection: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Specify Equality Condition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use the query document { &lt;field&gt;: &lt;value&gt; } to select all documents that contain the &lt;field&gt; with the specified &lt;value&gt;.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db.items.find( {available: true } 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508000" y="1487593"/>
            <a:ext cx="11507019" cy="392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Conditions -</a:t>
            </a: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MongoDB queries can specify conditions using query operators.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have more than one possible value to match for a single key, use an array of criteria with "$in".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db.items.find( {available : { $in: [true, false ] } } 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AND Conditions -</a:t>
            </a: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Compound queries can specify conditions for many fields in the documents of a collection.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db.items.find( {available: true, soldQty:{ $lt: 900 } } 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53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Query Operators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4"/>
          <p:cNvSpPr/>
          <p:nvPr/>
        </p:nvSpPr>
        <p:spPr>
          <a:xfrm>
            <a:off x="508000" y="1437436"/>
            <a:ext cx="11802118" cy="46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OR Conditions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use the $or operator, you can specify a compound query where each clause is joined with an OR logic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db.items.find({ $or: [ {soldQty : { $gt: 500 } }, { available:true } ] }).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AND as well as OR Conditions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db.items.find({ available:true,$or: [ {soldQty : { $gt: 200 } }, {item: “Book” } ]})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"$not" is a metaconditional: it can be applied on top of any other criteria.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 db.items.find({“_id" : {"$not" : {"$mod" : [4, 1]}}})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OR, AND Operators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508000" y="48232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is MongoDB?</a:t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508000" y="1330579"/>
            <a:ext cx="11524971" cy="430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document-oriented database is MongoDB.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MongoDB, rows are replaced by the "document," which is a more flexible model.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is stored in MongoDB in the form of BSON(binary form of JSON) 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 using a document-oriented approach, hierarchical relationships can be represented as single records.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approach is very natural for developers working with object-oriented languages.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MongoDB is also schema-free: a document’s keys are not predefined or fixed in any way.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Developers can therefore work with evolving data models with a great deal of flexibility.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1917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5"/>
          <p:cNvSpPr txBox="1"/>
          <p:nvPr/>
        </p:nvSpPr>
        <p:spPr>
          <a:xfrm>
            <a:off x="508000" y="1502550"/>
            <a:ext cx="11486740" cy="309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 Expressions</a:t>
            </a: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Regular expressions are useful for flexible string matching.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example, if we want to find all  items whose whose value starts with “Pe” i.e Pen and Pencil.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db.items.find({item:/pe/i})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we want to match not only various capitalizations of  Pen, but also for Pencil.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db.items.find({item: /Pen?/i})</a:t>
            </a:r>
            <a:endParaRPr/>
          </a:p>
        </p:txBody>
      </p:sp>
      <p:sp>
        <p:nvSpPr>
          <p:cNvPr id="475" name="Google Shape;475;p55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Regular expression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6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6"/>
          <p:cNvSpPr txBox="1"/>
          <p:nvPr/>
        </p:nvSpPr>
        <p:spPr>
          <a:xfrm>
            <a:off x="508000" y="1412981"/>
            <a:ext cx="11320206" cy="4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set a limit, chain the limit function onto your call to find.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db.c.find().limit(3)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we want to skip the first three matching documents and return the rest of the matches.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db.c.find().skip(3)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sorting algorithm uses an object: a set of key/value pairs in which the keys are key names and the values are sort directions.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Sort direction can be 1 (ascending) or -1 (descending).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db.c.find().sort({username : 1, age : -1})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56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Limit , Skip and Sorting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7"/>
          <p:cNvSpPr txBox="1"/>
          <p:nvPr/>
        </p:nvSpPr>
        <p:spPr>
          <a:xfrm>
            <a:off x="508000" y="1739358"/>
            <a:ext cx="11182555" cy="242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db.collection.update() method modifies existing documents in a collection.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db.collection.update() method can accept query criteria to determine which documents to update.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db.collection.update() method either updates specific fields in the existing document or replaces the document.</a:t>
            </a:r>
            <a:endParaRPr/>
          </a:p>
        </p:txBody>
      </p:sp>
      <p:sp>
        <p:nvSpPr>
          <p:cNvPr id="489" name="Google Shape;489;p57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8"/>
          <p:cNvSpPr txBox="1"/>
          <p:nvPr/>
        </p:nvSpPr>
        <p:spPr>
          <a:xfrm>
            <a:off x="508000" y="1850194"/>
            <a:ext cx="11182555" cy="268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default, the db.collection.update() method updates a single document.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MongoDB offers update operators, such as $set, which are used to change a field value.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updates the model field within the embedded details document.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db.inventory.update({ item: "ABC1" },{ $set: { "details.model": "14Q2" }},{multi:true})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58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9"/>
          <p:cNvSpPr txBox="1"/>
          <p:nvPr/>
        </p:nvSpPr>
        <p:spPr>
          <a:xfrm>
            <a:off x="508000" y="1310595"/>
            <a:ext cx="11802118" cy="485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db.courses.remove() removes all the documents from the collection.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doesn’t remove the collection and any indexes created on it.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remove function optionally takes a query document as a parameter.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db.items.remove({“item" : “Bag”)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default, db.collection.remove() method removes all documents that match its query.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the method can accept a flag to limit the delete operation to a single document.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db.items.remove({" item" : “Bag},1)			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db.courses.drop() will drop  whole collection and indexes created on it.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3" name="Google Shape;503;p59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Remove Operation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Schema Design</a:t>
            </a:r>
            <a:endParaRPr/>
          </a:p>
        </p:txBody>
      </p:sp>
      <p:sp>
        <p:nvSpPr>
          <p:cNvPr id="510" name="Google Shape;510;p60"/>
          <p:cNvSpPr/>
          <p:nvPr/>
        </p:nvSpPr>
        <p:spPr>
          <a:xfrm>
            <a:off x="508000" y="1467500"/>
            <a:ext cx="11388098" cy="400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MongoDB’s </a:t>
            </a:r>
            <a:r>
              <a:rPr lang="en-IN" sz="18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collections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do not enforce </a:t>
            </a:r>
            <a:r>
              <a:rPr lang="en-IN" sz="18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structure.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document can be mapped to an entity or object because of this flexibility.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Various types and keys can be assigned to each document.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collection of documents, however, shares a common structure in practice.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modelling is all about balancing the needs of the application, the characteristics of the database engine, and the patterns of data retrieval.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models must be designed taking into account the application usage of the data (i.e. queries, updates, and the processing of the data) as well as its inherent structure.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61"/>
          <p:cNvSpPr/>
          <p:nvPr/>
        </p:nvSpPr>
        <p:spPr>
          <a:xfrm>
            <a:off x="508000" y="1446572"/>
            <a:ext cx="11498580" cy="29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Developing data models for MongoDB applications hinges on how the application represents relationships between data and the document structure.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These relationships can be represented by references and embedded documents.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 including links or references from one document to another, references store the relationships between the data.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general, these normalized data models allow applications to retrieve related data by resolving these references.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7" name="Google Shape;517;p61"/>
          <p:cNvSpPr txBox="1"/>
          <p:nvPr/>
        </p:nvSpPr>
        <p:spPr>
          <a:xfrm>
            <a:off x="508000" y="40644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Reference - Data model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2"/>
          <p:cNvSpPr txBox="1"/>
          <p:nvPr/>
        </p:nvSpPr>
        <p:spPr>
          <a:xfrm>
            <a:off x="508000" y="40644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Reference - data model (Example)</a:t>
            </a:r>
            <a:endParaRPr/>
          </a:p>
        </p:txBody>
      </p:sp>
      <p:sp>
        <p:nvSpPr>
          <p:cNvPr id="524" name="Google Shape;524;p62"/>
          <p:cNvSpPr/>
          <p:nvPr/>
        </p:nvSpPr>
        <p:spPr>
          <a:xfrm>
            <a:off x="4308661" y="1261151"/>
            <a:ext cx="4098566" cy="175268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 _id: “12”,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Name:  “Apple”,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“Camera type”:   13MP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25" name="Google Shape;525;p62"/>
          <p:cNvSpPr/>
          <p:nvPr/>
        </p:nvSpPr>
        <p:spPr>
          <a:xfrm>
            <a:off x="4598469" y="3538330"/>
            <a:ext cx="3520990" cy="18494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_id: “13”,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Name: “SamSung”,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“Bluetooth”:  “Yes”;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26" name="Google Shape;526;p62"/>
          <p:cNvSpPr/>
          <p:nvPr/>
        </p:nvSpPr>
        <p:spPr>
          <a:xfrm>
            <a:off x="508164" y="4430854"/>
            <a:ext cx="2008003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Mobile Phones</a:t>
            </a:r>
            <a:endParaRPr/>
          </a:p>
        </p:txBody>
      </p:sp>
      <p:sp>
        <p:nvSpPr>
          <p:cNvPr id="527" name="Google Shape;527;p62"/>
          <p:cNvSpPr/>
          <p:nvPr/>
        </p:nvSpPr>
        <p:spPr>
          <a:xfrm>
            <a:off x="508163" y="2073320"/>
            <a:ext cx="2976331" cy="222541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{           _id:  &lt;ObjectId1&gt;,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Phone_ids: [“12”,”13”],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28" name="Google Shape;528;p62"/>
          <p:cNvCxnSpPr/>
          <p:nvPr/>
        </p:nvCxnSpPr>
        <p:spPr>
          <a:xfrm rot="10800000" flipH="1">
            <a:off x="3524250" y="1959397"/>
            <a:ext cx="706121" cy="1028322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29" name="Google Shape;529;p62"/>
          <p:cNvCxnSpPr/>
          <p:nvPr/>
        </p:nvCxnSpPr>
        <p:spPr>
          <a:xfrm>
            <a:off x="3353592" y="4035095"/>
            <a:ext cx="1139606" cy="1015564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30" name="Google Shape;530;p62"/>
          <p:cNvSpPr/>
          <p:nvPr/>
        </p:nvSpPr>
        <p:spPr>
          <a:xfrm>
            <a:off x="8433736" y="2073319"/>
            <a:ext cx="1627003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SMART</a:t>
            </a:r>
            <a:endParaRPr/>
          </a:p>
        </p:txBody>
      </p:sp>
      <p:sp>
        <p:nvSpPr>
          <p:cNvPr id="531" name="Google Shape;531;p62"/>
          <p:cNvSpPr/>
          <p:nvPr/>
        </p:nvSpPr>
        <p:spPr>
          <a:xfrm>
            <a:off x="8265234" y="4220623"/>
            <a:ext cx="1501617" cy="105837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Basic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/>
          <p:nvPr/>
        </p:nvSpPr>
        <p:spPr>
          <a:xfrm>
            <a:off x="9581211" y="57498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3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Embedded data model</a:t>
            </a:r>
            <a:endParaRPr/>
          </a:p>
        </p:txBody>
      </p:sp>
      <p:sp>
        <p:nvSpPr>
          <p:cNvPr id="538" name="Google Shape;538;p63"/>
          <p:cNvSpPr/>
          <p:nvPr/>
        </p:nvSpPr>
        <p:spPr>
          <a:xfrm>
            <a:off x="508000" y="1278726"/>
            <a:ext cx="11212052" cy="517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 storing related data in a single document structure, embedded documents capture relationships between data.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MongoDB documents, document structures can be embedded in fields and arrays.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 grouping similar documents in the same collection, localization of data can be achieved.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embedded data models when there are many-to-one or many-to-many relationships between entities. In these relationships, the "many" or child documents appear with the "one" or parent document.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main advantage of embedding is that it provides better performance for read operations and the ability to request and retrieve related data in one database operation.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single atomic update can be applied to related data using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embedded data models.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4"/>
          <p:cNvSpPr/>
          <p:nvPr/>
        </p:nvSpPr>
        <p:spPr>
          <a:xfrm>
            <a:off x="834800" y="1539846"/>
            <a:ext cx="609178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productdetail: [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_id: 12,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Name:  “Apple”,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Price: “45,000”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_id: 13,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Name: “SamSung”,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Price: “40,000”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5" name="Google Shape;545;p64"/>
          <p:cNvSpPr txBox="1"/>
          <p:nvPr/>
        </p:nvSpPr>
        <p:spPr>
          <a:xfrm>
            <a:off x="508000" y="337616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Embedded data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534504" y="1437983"/>
            <a:ext cx="7547303" cy="37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Personalization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Mobile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Internet of things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Real time Analytics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Applications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Content Management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Catalog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Single View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1917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534504" y="310045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MongoDB Usecases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5"/>
          <p:cNvSpPr txBox="1"/>
          <p:nvPr/>
        </p:nvSpPr>
        <p:spPr>
          <a:xfrm>
            <a:off x="508000" y="1262639"/>
            <a:ext cx="11699240" cy="41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Null -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Null can be used as both a value and field that does not exist. :{"x”: null} 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Undefined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Null and undefined are distinct types in JavaScript (both can be used on documents): 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{"x" : undefined}  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-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For the values 'true' and 'false', there is a Boolean type: {"x" : true} 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32-bit integer -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 the shell, this cannot be represented.  </a:t>
            </a:r>
            <a:endParaRPr sz="18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64-bit integer -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Shells cannot display these items. </a:t>
            </a: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8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64-bit floating point number -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type of number will be used in all shells.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2" name="Google Shape;552;p65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Types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6"/>
          <p:cNvSpPr txBox="1"/>
          <p:nvPr/>
        </p:nvSpPr>
        <p:spPr>
          <a:xfrm>
            <a:off x="508000" y="1448700"/>
            <a:ext cx="11944358" cy="358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maximum value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In BSON, there is a special type representing the largest value possible. 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minimum value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One of the types in BSON represents the smallest possible value.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ObjectId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These values consists of 12-bytes.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BSON strings are UTF-8.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Symbol: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shell does not support this type.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Timestamps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There is a special BSON timestamp used by MongoDB, and it is not connected to the regular Date type.</a:t>
            </a:r>
            <a:endParaRPr/>
          </a:p>
        </p:txBody>
      </p:sp>
      <p:sp>
        <p:nvSpPr>
          <p:cNvPr id="559" name="Google Shape;559;p66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Types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67"/>
          <p:cNvSpPr/>
          <p:nvPr/>
        </p:nvSpPr>
        <p:spPr>
          <a:xfrm>
            <a:off x="508000" y="1297883"/>
            <a:ext cx="11490960" cy="460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 Using the BSON Date, you can find out how many milliseconds have passed since the Unix epoch (Jan 1, 1970).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Regular expression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JavaScript's regular expression syntax allows documents to contain regular expressions :  {"x" : /learn/i}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JavaScript can also be included in documents :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963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{"x" : function() { /* ... */ }}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Binary data</a:t>
            </a: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In binary data, arbitrary bytes are arranged in a string. The shell cannot manipulate binary data.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Array: </a:t>
            </a: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array represents a set or list of values :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{“courses" : [“Big Data Specialist", “Data Science with R", “HR Analytics"]}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6" name="Google Shape;566;p67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Types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68"/>
          <p:cNvSpPr/>
          <p:nvPr/>
        </p:nvSpPr>
        <p:spPr>
          <a:xfrm>
            <a:off x="508000" y="1458149"/>
            <a:ext cx="11490960" cy="195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Embedded document:</a:t>
            </a: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entire document can be embedded as a value in another document :  {"course_duration" : {" Big Data Specialist " : “72 Hrs"}}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9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3" name="Google Shape;573;p68"/>
          <p:cNvSpPr txBox="1"/>
          <p:nvPr/>
        </p:nvSpPr>
        <p:spPr>
          <a:xfrm>
            <a:off x="508000" y="31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Types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"/>
          <p:cNvSpPr txBox="1"/>
          <p:nvPr/>
        </p:nvSpPr>
        <p:spPr>
          <a:xfrm>
            <a:off x="513633" y="2488300"/>
            <a:ext cx="4191102" cy="106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44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508000" y="1318277"/>
            <a:ext cx="10923342" cy="443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 :A lightweight data-interchange format, JSON (JavaScript Object Notation) allows for easy data exchange.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addition to being completely language-independent, JSON also uses conventions C-family languages, including C, C++, C#, Java, JavaScript, Perl, Python, and many others, are familiar to programmers.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store numbers, strings, Boolean values, arrays and hashes in JSON.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document databases like MongoDB, records are stored in JSON documents, just as they are in relational databases.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results of a JSON database query can be parsed directly by JavaScript and most popular programming languages, without having to perform any transformation - It reduces the amount of logic that needs to be built into your application.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508000" y="310045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is JSON?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574261" y="270288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 of JSON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574261" y="1713378"/>
            <a:ext cx="1097818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"_id" : 1,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"name" : { “GreatLearning"},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"customers" : [ “Genpact", “Accenture", “Wipro", “Infosys" ],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“courses" : [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{         "name"   : “Data Science with SAS",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	"domain" : “Statistics and Analytics "                 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},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{ "name"   : “Big Data Specialization",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"domain" : “Hadoop eco-system analytics" 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}</a:t>
            </a:r>
            <a:endParaRPr/>
          </a:p>
          <a:p>
            <a:pPr marL="440623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508000" y="1216647"/>
            <a:ext cx="11194649" cy="336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BSON is a binary-encoded representation of JSON documents in MongoDB.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Bin­ary-encoded BSONs are serialized documents that are similar to JSON.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Documents and ar­rays can be embedded within other documents and ar­rays through BSON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Additionally, BSON can handle data types that aren't part of the JSON specification, such as BinData and Date.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is designed to be lightweight, easily traversed, and efficient.</a:t>
            </a: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508000" y="31004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MongoDB stores data as BSON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6" name="Google Shape;356;p42"/>
          <p:cNvGraphicFramePr/>
          <p:nvPr/>
        </p:nvGraphicFramePr>
        <p:xfrm>
          <a:off x="688257" y="158144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{EAC7E482-8E00-4560-A2E2-6DEE0A6A58C3}</a:tableStyleId>
              </a:tblPr>
              <a:tblGrid>
                <a:gridCol w="26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RDBMS</a:t>
                      </a:r>
                      <a:endParaRPr/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MongoDB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Database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Database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Table, View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Collection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Row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 (JSON, BSON)</a:t>
                      </a:r>
                      <a:endParaRPr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Field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Index</a:t>
                      </a:r>
                      <a:endParaRPr/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Index</a:t>
                      </a:r>
                      <a:endParaRPr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Join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Embedded Document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Foreign Key</a:t>
                      </a:r>
                      <a:endParaRPr/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Reference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Partition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Shard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7" name="Google Shape;357;p42"/>
          <p:cNvSpPr txBox="1"/>
          <p:nvPr/>
        </p:nvSpPr>
        <p:spPr>
          <a:xfrm>
            <a:off x="508000" y="349801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MongoDB Structure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/>
          <p:nvPr/>
        </p:nvSpPr>
        <p:spPr>
          <a:xfrm>
            <a:off x="9772581" y="5887777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587513" y="351217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MongoDB – Ease of Use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2617590" y="1713719"/>
            <a:ext cx="1104885" cy="33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279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MySQL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5554913" y="2433711"/>
            <a:ext cx="1435287" cy="1611811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281354" y="1603717"/>
            <a:ext cx="5117927" cy="4023360"/>
          </a:xfrm>
          <a:prstGeom prst="verticalScroll">
            <a:avLst>
              <a:gd name="adj" fmla="val 125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858127" y="2293031"/>
            <a:ext cx="4005645" cy="30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279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CONNECTION;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INTO contacts VALUES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(NA, ‘PeterParker’);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INTO email_add VALUES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(NA, “pete@gl.com”,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LAST_INSERT_ID()),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(NA, “wayne@gl.com”,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LAST_INSERT_ID());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COMMIT;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9021103" y="1713719"/>
            <a:ext cx="1456907" cy="33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279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MongoDB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43"/>
          <p:cNvSpPr/>
          <p:nvPr/>
        </p:nvSpPr>
        <p:spPr>
          <a:xfrm>
            <a:off x="6684867" y="1603717"/>
            <a:ext cx="5117927" cy="4023360"/>
          </a:xfrm>
          <a:prstGeom prst="verticalScroll">
            <a:avLst>
              <a:gd name="adj" fmla="val 125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346048" y="2433711"/>
            <a:ext cx="3850013" cy="307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marL="279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db.contacts.save({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UserID: ‘peterparker’,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email_add: [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“pete@gl.com”,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“wayne@gl.com”]});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  <a:p>
            <a:pPr marL="27905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508000" y="349801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Schema Free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7" name="Google Shape;377;p4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849548" y="1275628"/>
            <a:ext cx="8229600" cy="104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is no pre-defined data schema for MongoDB.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possible for each document to have different data!</a:t>
            </a:r>
            <a:endParaRPr/>
          </a:p>
        </p:txBody>
      </p:sp>
      <p:grpSp>
        <p:nvGrpSpPr>
          <p:cNvPr id="380" name="Google Shape;380;p44"/>
          <p:cNvGrpSpPr/>
          <p:nvPr/>
        </p:nvGrpSpPr>
        <p:grpSpPr>
          <a:xfrm>
            <a:off x="508000" y="2393399"/>
            <a:ext cx="9022521" cy="4078126"/>
            <a:chOff x="685800" y="2404533"/>
            <a:chExt cx="7620000" cy="3352800"/>
          </a:xfrm>
        </p:grpSpPr>
        <p:sp>
          <p:nvSpPr>
            <p:cNvPr id="381" name="Google Shape;381;p44"/>
            <p:cNvSpPr/>
            <p:nvPr/>
          </p:nvSpPr>
          <p:spPr>
            <a:xfrm>
              <a:off x="685800" y="2404533"/>
              <a:ext cx="7620000" cy="3352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200" tIns="24100" rIns="48200" bIns="241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382" name="Google Shape;382;p44"/>
            <p:cNvPicPr preferRelativeResize="0"/>
            <p:nvPr/>
          </p:nvPicPr>
          <p:blipFill rotWithShape="1">
            <a:blip r:embed="rId3">
              <a:alphaModFix/>
            </a:blip>
            <a:srcRect l="2961" r="2962"/>
            <a:stretch/>
          </p:blipFill>
          <p:spPr>
            <a:xfrm>
              <a:off x="1219200" y="5257800"/>
              <a:ext cx="1107941" cy="3925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" name="Google Shape;383;p44"/>
            <p:cNvGrpSpPr/>
            <p:nvPr/>
          </p:nvGrpSpPr>
          <p:grpSpPr>
            <a:xfrm>
              <a:off x="1003300" y="2658534"/>
              <a:ext cx="5417119" cy="2608263"/>
              <a:chOff x="-1949844" y="1594521"/>
              <a:chExt cx="5051821" cy="1523497"/>
            </a:xfrm>
          </p:grpSpPr>
          <p:sp>
            <p:nvSpPr>
              <p:cNvPr id="384" name="Google Shape;384;p44"/>
              <p:cNvSpPr/>
              <p:nvPr/>
            </p:nvSpPr>
            <p:spPr>
              <a:xfrm>
                <a:off x="-1949844" y="1594521"/>
                <a:ext cx="1905338" cy="1523497"/>
              </a:xfrm>
              <a:prstGeom prst="flowChartDocumen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48200" tIns="24100" rIns="48200" bIns="241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5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5" name="Google Shape;385;p44"/>
              <p:cNvSpPr/>
              <p:nvPr/>
            </p:nvSpPr>
            <p:spPr>
              <a:xfrm>
                <a:off x="1158683" y="2743074"/>
                <a:ext cx="1943294" cy="3255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200" tIns="24100" rIns="48200" bIns="24100" anchor="t" anchorCtr="0">
                <a:spAutoFit/>
              </a:bodyPr>
              <a:lstStyle/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44"/>
            <p:cNvGrpSpPr/>
            <p:nvPr/>
          </p:nvGrpSpPr>
          <p:grpSpPr>
            <a:xfrm>
              <a:off x="3160713" y="2658534"/>
              <a:ext cx="2590433" cy="1516063"/>
              <a:chOff x="3200685" y="2895003"/>
              <a:chExt cx="2011324" cy="1434262"/>
            </a:xfrm>
          </p:grpSpPr>
          <p:sp>
            <p:nvSpPr>
              <p:cNvPr id="387" name="Google Shape;387;p44"/>
              <p:cNvSpPr/>
              <p:nvPr/>
            </p:nvSpPr>
            <p:spPr>
              <a:xfrm>
                <a:off x="3200685" y="2895003"/>
                <a:ext cx="1905605" cy="1434262"/>
              </a:xfrm>
              <a:prstGeom prst="flowChartDocumen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48200" tIns="24100" rIns="48200" bIns="241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5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8" name="Google Shape;388;p44"/>
              <p:cNvSpPr/>
              <p:nvPr/>
            </p:nvSpPr>
            <p:spPr>
              <a:xfrm>
                <a:off x="3276604" y="2971800"/>
                <a:ext cx="1935405" cy="1003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200" tIns="24100" rIns="48200" bIns="24100" anchor="t" anchorCtr="0">
                <a:spAutoFit/>
              </a:bodyPr>
              <a:lstStyle/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{</a:t>
                </a:r>
                <a:r>
                  <a:rPr lang="en-IN" sz="1800" b="0" i="0" u="none" strike="noStrike" cap="none">
                    <a:solidFill>
                      <a:srgbClr val="E4F0F7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name:</a:t>
                </a:r>
                <a:r>
                  <a:rPr lang="en-IN" sz="18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“Jim”,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 </a:t>
                </a:r>
                <a:r>
                  <a:rPr lang="en-IN" sz="1800" b="0" i="0" u="none" strike="noStrike" cap="none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eyes:</a:t>
                </a:r>
                <a:r>
                  <a:rPr lang="en-IN" sz="18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“blue”,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0" i="0" u="none" strike="noStrike" cap="none">
                    <a:solidFill>
                      <a:srgbClr val="003F75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 </a:t>
                </a:r>
                <a:r>
                  <a:rPr lang="en-IN" sz="1800" b="0" i="0" u="none" strike="noStrike" cap="none">
                    <a:solidFill>
                      <a:srgbClr val="E4F0F7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loc: </a:t>
                </a:r>
                <a:r>
                  <a:rPr lang="en-IN" sz="1800" b="0" i="0" u="none" strike="noStrike" cap="none">
                    <a:solidFill>
                      <a:srgbClr val="191918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[43.2, 73.4],</a:t>
                </a:r>
                <a:endParaRPr sz="18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 </a:t>
                </a:r>
                <a:r>
                  <a:rPr lang="en-IN" sz="18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boss: </a:t>
                </a:r>
                <a:r>
                  <a:rPr lang="en-IN" sz="18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“bill”}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44"/>
            <p:cNvGrpSpPr/>
            <p:nvPr/>
          </p:nvGrpSpPr>
          <p:grpSpPr>
            <a:xfrm>
              <a:off x="5746752" y="2658531"/>
              <a:ext cx="2406650" cy="1017588"/>
              <a:chOff x="5333723" y="2895109"/>
              <a:chExt cx="1968971" cy="787950"/>
            </a:xfrm>
          </p:grpSpPr>
          <p:sp>
            <p:nvSpPr>
              <p:cNvPr id="390" name="Google Shape;390;p44"/>
              <p:cNvSpPr/>
              <p:nvPr/>
            </p:nvSpPr>
            <p:spPr>
              <a:xfrm>
                <a:off x="5333723" y="2895109"/>
                <a:ext cx="1905331" cy="787950"/>
              </a:xfrm>
              <a:prstGeom prst="flowChartDocumen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48200" tIns="24100" rIns="48200" bIns="241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5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>
                <a:off x="5359699" y="2971323"/>
                <a:ext cx="1942995" cy="416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200" tIns="24100" rIns="48200" bIns="24100" anchor="t" anchorCtr="0">
                <a:spAutoFit/>
              </a:bodyPr>
              <a:lstStyle/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{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name:</a:t>
                </a:r>
                <a:r>
                  <a:rPr lang="en-IN" sz="1400" b="0" i="0" u="none" strike="noStrike" cap="none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“Mike”,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aliases</a:t>
                </a:r>
                <a:r>
                  <a:rPr lang="en-IN" sz="1400" b="0" i="0" u="none" strike="noStrike" cap="none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: 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[“el diablo”]}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92" name="Google Shape;392;p44"/>
            <p:cNvGrpSpPr/>
            <p:nvPr/>
          </p:nvGrpSpPr>
          <p:grpSpPr>
            <a:xfrm>
              <a:off x="3173411" y="4368270"/>
              <a:ext cx="2541587" cy="1016000"/>
              <a:chOff x="5333690" y="2896032"/>
              <a:chExt cx="1969004" cy="786721"/>
            </a:xfrm>
          </p:grpSpPr>
          <p:sp>
            <p:nvSpPr>
              <p:cNvPr id="393" name="Google Shape;393;p44"/>
              <p:cNvSpPr/>
              <p:nvPr/>
            </p:nvSpPr>
            <p:spPr>
              <a:xfrm>
                <a:off x="5333690" y="2896032"/>
                <a:ext cx="1905051" cy="786721"/>
              </a:xfrm>
              <a:prstGeom prst="flowChartDocumen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48200" tIns="24100" rIns="48200" bIns="241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5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>
                <a:off x="5359400" y="2971800"/>
                <a:ext cx="1943294" cy="416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200" tIns="24100" rIns="48200" bIns="24100" anchor="t" anchorCtr="0">
                <a:spAutoFit/>
              </a:bodyPr>
              <a:lstStyle/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{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name:</a:t>
                </a:r>
                <a:r>
                  <a:rPr lang="en-IN" sz="1400" b="0" i="0" u="none" strike="noStrike" cap="none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“Venus”,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 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hat:</a:t>
                </a:r>
                <a:r>
                  <a:rPr lang="en-IN" sz="1400" b="0" i="0" u="none" strike="noStrike" cap="none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”yes”}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95" name="Google Shape;395;p44"/>
            <p:cNvGrpSpPr/>
            <p:nvPr/>
          </p:nvGrpSpPr>
          <p:grpSpPr>
            <a:xfrm>
              <a:off x="5746750" y="3869797"/>
              <a:ext cx="2514600" cy="1514475"/>
              <a:chOff x="3200129" y="2972457"/>
              <a:chExt cx="2011609" cy="1432759"/>
            </a:xfrm>
          </p:grpSpPr>
          <p:sp>
            <p:nvSpPr>
              <p:cNvPr id="396" name="Google Shape;396;p44"/>
              <p:cNvSpPr/>
              <p:nvPr/>
            </p:nvSpPr>
            <p:spPr>
              <a:xfrm>
                <a:off x="3200129" y="2972457"/>
                <a:ext cx="1904933" cy="1432759"/>
              </a:xfrm>
              <a:prstGeom prst="flowChartDocumen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48200" tIns="24100" rIns="48200" bIns="241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5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>
                <a:off x="3276326" y="2972457"/>
                <a:ext cx="1935412" cy="8236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200" tIns="24100" rIns="48200" bIns="24100" anchor="t" anchorCtr="0">
                <a:spAutoFit/>
              </a:bodyPr>
              <a:lstStyle/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{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name: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“Michael”,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pizza:</a:t>
                </a:r>
                <a:r>
                  <a:rPr lang="en-IN" sz="1400" b="0" i="0" u="none" strike="noStrike" cap="none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“DiGiorno”,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 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height: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56,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EAEAEA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IN" sz="1400" b="0" i="0" u="none" strike="noStrike" cap="none">
                    <a:solidFill>
                      <a:srgbClr val="E4F0F7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loc: </a:t>
                </a:r>
                <a:r>
                  <a:rPr lang="en-IN" sz="1400" b="0" i="0" u="none" strike="noStrike" cap="none">
                    <a:solidFill>
                      <a:srgbClr val="191918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[44.6, 71.3]</a:t>
                </a: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}</a:t>
                </a:r>
                <a:endParaRPr/>
              </a:p>
              <a:p>
                <a:pPr marL="20929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398" name="Google Shape;398;p44"/>
            <p:cNvSpPr/>
            <p:nvPr/>
          </p:nvSpPr>
          <p:spPr>
            <a:xfrm>
              <a:off x="990600" y="2757576"/>
              <a:ext cx="2494033" cy="107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0241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rPr>
                <a:t>{</a:t>
              </a:r>
              <a:r>
                <a:rPr lang="en-IN" sz="1400" b="0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r>
                <a:rPr lang="en-IN" sz="1400" b="0" i="0" u="none" strike="noStrike" cap="none">
                  <a:solidFill>
                    <a:schemeClr val="dk2"/>
                  </a:solidFill>
                  <a:latin typeface="Verdana"/>
                  <a:ea typeface="Verdana"/>
                  <a:cs typeface="Verdana"/>
                  <a:sym typeface="Verdana"/>
                </a:rPr>
                <a:t>:</a:t>
              </a: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r>
                <a:rPr lang="en-IN" sz="14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“Mar</a:t>
              </a:r>
              <a:r>
                <a:rPr lang="en-IN" sz="14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rPr>
                <a:t>blue</a:t>
              </a:r>
              <a:r>
                <a:rPr lang="en-IN" sz="14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tin”</a:t>
              </a: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,</a:t>
              </a:r>
              <a:endParaRPr/>
            </a:p>
            <a:p>
              <a:pPr marL="20241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 </a:t>
              </a:r>
              <a:r>
                <a:rPr lang="en-IN" sz="1400" b="0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eyes</a:t>
              </a:r>
              <a:r>
                <a:rPr lang="en-IN" sz="1400" b="0" i="0" u="none" strike="noStrike" cap="none">
                  <a:solidFill>
                    <a:schemeClr val="dk2"/>
                  </a:solidFill>
                  <a:latin typeface="Verdana"/>
                  <a:ea typeface="Verdana"/>
                  <a:cs typeface="Verdana"/>
                  <a:sym typeface="Verdana"/>
                </a:rPr>
                <a:t>:</a:t>
              </a: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r>
                <a:rPr lang="en-IN" sz="14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rPr>
                <a:t>“”,</a:t>
              </a:r>
              <a:endParaRPr/>
            </a:p>
            <a:p>
              <a:pPr marL="20241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 </a:t>
              </a:r>
              <a:r>
                <a:rPr lang="en-IN" sz="1400" b="0" i="0" u="none" strike="noStrike" cap="none">
                  <a:solidFill>
                    <a:srgbClr val="E4F0F7"/>
                  </a:solidFill>
                  <a:latin typeface="Verdana"/>
                  <a:ea typeface="Verdana"/>
                  <a:cs typeface="Verdana"/>
                  <a:sym typeface="Verdana"/>
                </a:rPr>
                <a:t>birthplace:</a:t>
              </a: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r>
                <a:rPr lang="en-IN" sz="14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rPr>
                <a:t>“California”,</a:t>
              </a:r>
              <a:endParaRPr/>
            </a:p>
            <a:p>
              <a:pPr marL="20241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r>
                <a:rPr lang="en-IN" sz="1400" b="0" i="0" u="none" strike="noStrike" cap="none">
                  <a:solidFill>
                    <a:srgbClr val="E4F0F7"/>
                  </a:solidFill>
                  <a:latin typeface="Verdana"/>
                  <a:ea typeface="Verdana"/>
                  <a:cs typeface="Verdana"/>
                  <a:sym typeface="Verdana"/>
                </a:rPr>
                <a:t> aliases</a:t>
              </a:r>
              <a:r>
                <a:rPr lang="en-IN" sz="14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rPr>
                <a:t>: [“Marty”, “Mark”],</a:t>
              </a:r>
              <a:endParaRPr/>
            </a:p>
            <a:p>
              <a:pPr marL="20241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 </a:t>
              </a:r>
              <a:r>
                <a:rPr lang="en-IN" sz="1400" b="0" i="0" u="none" strike="noStrike" cap="none">
                  <a:solidFill>
                    <a:srgbClr val="E4F0F7"/>
                  </a:solidFill>
                  <a:latin typeface="Verdana"/>
                  <a:ea typeface="Verdana"/>
                  <a:cs typeface="Verdana"/>
                  <a:sym typeface="Verdana"/>
                </a:rPr>
                <a:t>loc: </a:t>
              </a:r>
              <a:r>
                <a:rPr lang="en-IN" sz="14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rPr>
                <a:t>[31.7, 53.4]</a:t>
              </a:r>
              <a:endParaRPr/>
            </a:p>
            <a:p>
              <a:pPr marL="20241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3F75"/>
                  </a:solidFill>
                  <a:latin typeface="Verdana"/>
                  <a:ea typeface="Verdana"/>
                  <a:cs typeface="Verdana"/>
                  <a:sym typeface="Verdana"/>
                </a:rPr>
                <a:t>  </a:t>
              </a:r>
              <a:r>
                <a:rPr lang="en-IN" sz="1400" b="0" i="0" u="none" strike="noStrike" cap="none">
                  <a:solidFill>
                    <a:srgbClr val="E4F0F7"/>
                  </a:solidFill>
                  <a:latin typeface="Verdana"/>
                  <a:ea typeface="Verdana"/>
                  <a:cs typeface="Verdana"/>
                  <a:sym typeface="Verdana"/>
                </a:rPr>
                <a:t>boss: </a:t>
              </a:r>
              <a:r>
                <a:rPr lang="en-IN" sz="1400" b="0" i="0" u="none" strike="noStrike" cap="none">
                  <a:solidFill>
                    <a:srgbClr val="191918"/>
                  </a:solidFill>
                  <a:latin typeface="Verdana"/>
                  <a:ea typeface="Verdana"/>
                  <a:cs typeface="Verdana"/>
                  <a:sym typeface="Verdana"/>
                </a:rPr>
                <a:t>”bill”}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3175</Words>
  <Application>Microsoft Office PowerPoint</Application>
  <PresentationFormat>Widescreen</PresentationFormat>
  <Paragraphs>392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Gill Sans</vt:lpstr>
      <vt:lpstr>Candara</vt:lpstr>
      <vt:lpstr>Calibri</vt:lpstr>
      <vt:lpstr>Verdana</vt:lpstr>
      <vt:lpstr>Corbel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Pandey</dc:creator>
  <cp:lastModifiedBy>Shradha</cp:lastModifiedBy>
  <cp:revision>2</cp:revision>
  <dcterms:modified xsi:type="dcterms:W3CDTF">2023-09-09T11:02:46Z</dcterms:modified>
</cp:coreProperties>
</file>