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3" r:id="rId2"/>
  </p:sldMasterIdLst>
  <p:notesMasterIdLst>
    <p:notesMasterId r:id="rId80"/>
  </p:notesMasterIdLst>
  <p:sldIdLst>
    <p:sldId id="257" r:id="rId3"/>
    <p:sldId id="312" r:id="rId4"/>
    <p:sldId id="329" r:id="rId5"/>
    <p:sldId id="328" r:id="rId6"/>
    <p:sldId id="327" r:id="rId7"/>
    <p:sldId id="330" r:id="rId8"/>
    <p:sldId id="326" r:id="rId9"/>
    <p:sldId id="325" r:id="rId10"/>
    <p:sldId id="331" r:id="rId11"/>
    <p:sldId id="324" r:id="rId12"/>
    <p:sldId id="323" r:id="rId13"/>
    <p:sldId id="332" r:id="rId14"/>
    <p:sldId id="322" r:id="rId15"/>
    <p:sldId id="333" r:id="rId16"/>
    <p:sldId id="321" r:id="rId17"/>
    <p:sldId id="320" r:id="rId18"/>
    <p:sldId id="319" r:id="rId19"/>
    <p:sldId id="318" r:id="rId20"/>
    <p:sldId id="334" r:id="rId21"/>
    <p:sldId id="317" r:id="rId22"/>
    <p:sldId id="316" r:id="rId23"/>
    <p:sldId id="315" r:id="rId24"/>
    <p:sldId id="314" r:id="rId25"/>
    <p:sldId id="340" r:id="rId26"/>
    <p:sldId id="313" r:id="rId27"/>
    <p:sldId id="311" r:id="rId28"/>
    <p:sldId id="310" r:id="rId29"/>
    <p:sldId id="341" r:id="rId30"/>
    <p:sldId id="309" r:id="rId31"/>
    <p:sldId id="308" r:id="rId32"/>
    <p:sldId id="339" r:id="rId33"/>
    <p:sldId id="307" r:id="rId34"/>
    <p:sldId id="342" r:id="rId35"/>
    <p:sldId id="306" r:id="rId36"/>
    <p:sldId id="304" r:id="rId37"/>
    <p:sldId id="303" r:id="rId38"/>
    <p:sldId id="302" r:id="rId39"/>
    <p:sldId id="301" r:id="rId40"/>
    <p:sldId id="300" r:id="rId41"/>
    <p:sldId id="299" r:id="rId42"/>
    <p:sldId id="343" r:id="rId43"/>
    <p:sldId id="335" r:id="rId44"/>
    <p:sldId id="298" r:id="rId45"/>
    <p:sldId id="297" r:id="rId46"/>
    <p:sldId id="296" r:id="rId47"/>
    <p:sldId id="295" r:id="rId48"/>
    <p:sldId id="294" r:id="rId49"/>
    <p:sldId id="293" r:id="rId50"/>
    <p:sldId id="292" r:id="rId51"/>
    <p:sldId id="291" r:id="rId52"/>
    <p:sldId id="336" r:id="rId53"/>
    <p:sldId id="290" r:id="rId54"/>
    <p:sldId id="344" r:id="rId55"/>
    <p:sldId id="289" r:id="rId56"/>
    <p:sldId id="288" r:id="rId57"/>
    <p:sldId id="337" r:id="rId58"/>
    <p:sldId id="287" r:id="rId59"/>
    <p:sldId id="286" r:id="rId60"/>
    <p:sldId id="285" r:id="rId61"/>
    <p:sldId id="284" r:id="rId62"/>
    <p:sldId id="283" r:id="rId63"/>
    <p:sldId id="282" r:id="rId64"/>
    <p:sldId id="281" r:id="rId65"/>
    <p:sldId id="280" r:id="rId66"/>
    <p:sldId id="279" r:id="rId67"/>
    <p:sldId id="278" r:id="rId68"/>
    <p:sldId id="277" r:id="rId69"/>
    <p:sldId id="276" r:id="rId70"/>
    <p:sldId id="275" r:id="rId71"/>
    <p:sldId id="338" r:id="rId72"/>
    <p:sldId id="274" r:id="rId73"/>
    <p:sldId id="273" r:id="rId74"/>
    <p:sldId id="272" r:id="rId75"/>
    <p:sldId id="268" r:id="rId76"/>
    <p:sldId id="269" r:id="rId77"/>
    <p:sldId id="270" r:id="rId78"/>
    <p:sldId id="271" r:id="rId79"/>
  </p:sldIdLst>
  <p:sldSz cx="12192000" cy="6858000"/>
  <p:notesSz cx="6858000" cy="9144000"/>
  <p:embeddedFontLst>
    <p:embeddedFont>
      <p:font typeface="Calibri" panose="020F0502020204030204" pitchFamily="34" charset="0"/>
      <p:regular r:id="rId81"/>
      <p:bold r:id="rId82"/>
      <p:italic r:id="rId83"/>
      <p:boldItalic r:id="rId84"/>
    </p:embeddedFont>
    <p:embeddedFont>
      <p:font typeface="Calibri Light" panose="020F0302020204030204" pitchFamily="34" charset="0"/>
      <p:regular r:id="rId85"/>
      <p:italic r:id="rId86"/>
    </p:embeddedFont>
    <p:embeddedFont>
      <p:font typeface="Candara" panose="020E0502030303020204" pitchFamily="34" charset="0"/>
      <p:regular r:id="rId87"/>
      <p:bold r:id="rId88"/>
      <p:italic r:id="rId89"/>
      <p:boldItalic r:id="rId90"/>
    </p:embeddedFont>
    <p:embeddedFont>
      <p:font typeface="Corbel" panose="020B0503020204020204" pitchFamily="34" charset="0"/>
      <p:regular r:id="rId91"/>
      <p:bold r:id="rId92"/>
      <p:italic r:id="rId93"/>
      <p:boldItalic r:id="rId94"/>
    </p:embeddedFont>
    <p:embeddedFont>
      <p:font typeface="Trebuchet MS" panose="020B0603020202020204" pitchFamily="34" charset="0"/>
      <p:regular r:id="rId95"/>
      <p:bold r:id="rId96"/>
      <p:italic r:id="rId97"/>
      <p:boldItalic r:id="rId98"/>
    </p:embeddedFont>
    <p:embeddedFont>
      <p:font typeface="Verdana" panose="020B0604030504040204"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3" roundtripDataSignature="AMtx7mg8a6ruVS0Q7tpkphX90vQ6fm1V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22.fntdata"/><Relationship Id="rId5" Type="http://schemas.openxmlformats.org/officeDocument/2006/relationships/slide" Target="slides/slide3.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font" Target="fonts/font5.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font" Target="fonts/font19.fntdata"/><Relationship Id="rId10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7.fntdata"/><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7.fntdata"/><Relationship Id="rId61" Type="http://schemas.openxmlformats.org/officeDocument/2006/relationships/slide" Target="slides/slide59.xml"/><Relationship Id="rId82"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20.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3.fntdata"/><Relationship Id="rId98" Type="http://schemas.openxmlformats.org/officeDocument/2006/relationships/font" Target="fonts/font18.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https://docs.mongodb.com/manual/core/map-reduce/</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8979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26745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2670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5984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5346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1659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5720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8146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4054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4885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07238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81016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https://docs.mongodb.com/manual/replication/</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9511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Source-https://docs.mongodb.com/manual/replication/</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09892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Source-https://docs.mongodb.com/manual/replication/</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90721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Source-https://docs.mongodb.com/manual/replication/</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4570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23026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44126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34415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29354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4679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961185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1790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0050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18499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47457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68078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531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Unknown. Needs to be recreated</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33336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02997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https://docs.mongodb.com/manual/core/sharding-data-partitioning/</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96675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521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https://docs.mongodb.com/manual/images/distinct.bakedsvg.svg</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59996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74891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69117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4756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https://docs.mongodb.com/manual/core/sharded-cluster-components/</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0014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2814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19742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81248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https://docs.mongodb.com/manual/reference/method/sh.shardCollection/#mongodb-method-sh.shardCollection</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736820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70054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8768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21928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62700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https://docs.mongodb.com/manual/core/sharding-data-partitioning/</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86217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913801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97856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9630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146063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Source-https://docs.mongodb.com/manual/core/</a:t>
            </a:r>
            <a:r>
              <a:rPr lang="en-US" dirty="0" err="1"/>
              <a:t>sharding</a:t>
            </a:r>
            <a:r>
              <a:rPr lang="en-US" dirty="0"/>
              <a:t>-balancer-administration/</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90689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592318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093893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9933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811157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606587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706450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https://pymongo.readthedocs.io/en/stable/tutorial.html</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31469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https://pymongo.readthedocs.io/en/stable/tutorial.html</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98364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775429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https://pymongo.readthedocs.io/en/stable/tutorial.html  (Changed the values, in </a:t>
            </a:r>
            <a:r>
              <a:rPr lang="en-US" dirty="0" err="1"/>
              <a:t>pymongo</a:t>
            </a:r>
            <a:r>
              <a:rPr lang="en-US" dirty="0"/>
              <a:t>. Done internally).</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566979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636528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 https://pymongo.readthedocs.io/en/stable/tutorial.html  (Changed the values, in </a:t>
            </a:r>
            <a:r>
              <a:rPr lang="en-US" dirty="0" err="1"/>
              <a:t>pymongo</a:t>
            </a:r>
            <a:r>
              <a:rPr lang="en-US" dirty="0"/>
              <a:t>. Done internally).</a:t>
            </a: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66352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 https://pymongo.readthedocs.io/en/stable/tutorial.html</a:t>
            </a:r>
            <a:endParaRPr dirty="0"/>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938984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5392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165888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09205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909515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04665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5627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59695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427677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834301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3361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5760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4111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13"/>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13"/>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13"/>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1AEE-F26A-4223-BFB0-B6F3D1E51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B8727-6373-4027-B26B-7A21742DE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3EE6E1-81BD-4C8E-8730-AF0D30A9B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F74581-5813-4DF8-BABE-E8AFCD9056F9}"/>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6" name="Footer Placeholder 5">
            <a:extLst>
              <a:ext uri="{FF2B5EF4-FFF2-40B4-BE49-F238E27FC236}">
                <a16:creationId xmlns:a16="http://schemas.microsoft.com/office/drawing/2014/main" id="{DFADE576-85FE-4C29-A7E4-F14646F7E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ADF1C-0A02-4399-8702-57FEAE747F76}"/>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222744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C15F-933C-4ED7-8C39-DC3E4D7F5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BFB9C-65CB-4A4B-BFFE-70E7D9DF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129B27-C457-42EE-8496-12CBAAC0C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4E9646-59BC-4505-B1A3-470466CBC8A1}"/>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6" name="Footer Placeholder 5">
            <a:extLst>
              <a:ext uri="{FF2B5EF4-FFF2-40B4-BE49-F238E27FC236}">
                <a16:creationId xmlns:a16="http://schemas.microsoft.com/office/drawing/2014/main" id="{A4E0A4FE-F079-418A-BCA7-3301A9176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4CEFD3-C44B-4C64-81A7-C382869F26A0}"/>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281413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94D6-7635-4A63-A1DA-E7BB4469C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36FB5A-0222-4CA4-BFBC-9022A94CDF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40A4B-E947-49D0-BE6E-4253589AD155}"/>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4FB88638-5EC7-4409-BB33-BCD9987CB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F0D51-1B7F-4B67-BF2F-63AA61B9412D}"/>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3624107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48504-BB29-4BFF-9A55-636FCB959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937257-2149-484A-9766-01F8D00725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6AC7F-8801-461F-B792-31E595720E61}"/>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04489824-A6D8-4FFA-BEC3-052F56952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8C8B6-D814-4477-8E80-0A348AF5549C}"/>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428665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1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B4F9-726C-40DA-8F22-5FE23BAD3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90693F-E12E-4B02-8B3E-6D69B4922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48E94E-D0ED-4BC0-8B64-6C25BAC515E9}"/>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1E88997C-C6A6-48E0-A7F4-56B0A08FC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BE581-86F2-4E35-8044-1CD89D222959}"/>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122009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FD7C-7129-4E0E-8273-C1B98634AC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E8F52-3B21-4A41-A9FD-16A0BA7A9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1686D0-3C39-4BD9-9128-AD35E748DAB5}"/>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CA78515B-F9D7-48D1-B312-E5E00D8C7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52FB5-5EAA-46AB-BA20-08BDDAE1E3AE}"/>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373466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E2D3-994A-4EB7-9CD6-16E1B6250E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CC6988-B1F0-4DCD-9B6F-0431075D0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02E068-8D43-4EAB-BE85-D2EDD6BE11D2}"/>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5AAE49C6-CF44-454F-9F9A-84C9B9E5D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19062-BE9B-459D-BE5D-A35A304EC8C7}"/>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254974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4A19-4354-4103-8C50-8E2C96210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8342F1-4E93-4ACF-A973-F497088D5D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704AEF-4572-4309-A890-9C6F409101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81626-32AE-4D99-B2DE-9165518808A2}"/>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6" name="Footer Placeholder 5">
            <a:extLst>
              <a:ext uri="{FF2B5EF4-FFF2-40B4-BE49-F238E27FC236}">
                <a16:creationId xmlns:a16="http://schemas.microsoft.com/office/drawing/2014/main" id="{86F3178F-1B5F-4D8A-8882-A38739BBE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DC5E6-1E23-4B2F-BCB3-BDB0896DD80D}"/>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39140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07A1-37C8-45D7-9033-7477913CCD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10016-D898-4E5C-BFAE-E96D03DF5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619712-5A19-4AD0-9765-4556EA28F5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4C1590-0009-4241-BC96-2F63837D2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4E6FF-F7E0-4F25-814C-2015F750C8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4398F3-F9D1-40CF-9BF6-6BFA8945E84C}"/>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8" name="Footer Placeholder 7">
            <a:extLst>
              <a:ext uri="{FF2B5EF4-FFF2-40B4-BE49-F238E27FC236}">
                <a16:creationId xmlns:a16="http://schemas.microsoft.com/office/drawing/2014/main" id="{9D209849-7A8F-41D8-BEE5-C8975A4F66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A1F29F-DC0D-47EB-876A-804C4C1DC491}"/>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23076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0A9E-35A0-44A5-A7B6-32AC90CA9F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BEFA32-3901-4DC2-B4E3-A81102585BC9}"/>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4" name="Footer Placeholder 3">
            <a:extLst>
              <a:ext uri="{FF2B5EF4-FFF2-40B4-BE49-F238E27FC236}">
                <a16:creationId xmlns:a16="http://schemas.microsoft.com/office/drawing/2014/main" id="{1F91CF09-6722-49A5-8D85-61622CF20C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B9B7D0-2BA8-4E09-9C84-884DBD4F958F}"/>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426734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FA111-B8D4-421F-8463-CDFB10773EAA}"/>
              </a:ext>
            </a:extLst>
          </p:cNvPr>
          <p:cNvSpPr>
            <a:spLocks noGrp="1"/>
          </p:cNvSpPr>
          <p:nvPr>
            <p:ph type="dt" sz="half" idx="10"/>
          </p:nvPr>
        </p:nvSpPr>
        <p:spPr/>
        <p:txBody>
          <a:bodyPr/>
          <a:lstStyle/>
          <a:p>
            <a:fld id="{32F41579-1BCE-4A21-98DD-5C27D77FF262}" type="datetimeFigureOut">
              <a:rPr lang="en-IN" smtClean="0"/>
              <a:t>03-01-2022</a:t>
            </a:fld>
            <a:endParaRPr lang="en-IN"/>
          </a:p>
        </p:txBody>
      </p:sp>
      <p:sp>
        <p:nvSpPr>
          <p:cNvPr id="3" name="Footer Placeholder 2">
            <a:extLst>
              <a:ext uri="{FF2B5EF4-FFF2-40B4-BE49-F238E27FC236}">
                <a16:creationId xmlns:a16="http://schemas.microsoft.com/office/drawing/2014/main" id="{864E363B-E77A-4E6F-A5CD-4622C6D60E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B7B064-1ED7-48D7-B5CB-E22ECF862F0D}"/>
              </a:ext>
            </a:extLst>
          </p:cNvPr>
          <p:cNvSpPr>
            <a:spLocks noGrp="1"/>
          </p:cNvSpPr>
          <p:nvPr>
            <p:ph type="sldNum" sz="quarter" idx="12"/>
          </p:nvPr>
        </p:nvSpPr>
        <p:spPr/>
        <p:txBody>
          <a:bodyPr/>
          <a:lstStyle/>
          <a:p>
            <a:fld id="{61FA194B-4875-4D72-A717-9AB112CFB874}" type="slidenum">
              <a:rPr lang="en-IN" smtClean="0"/>
              <a:t>‹#›</a:t>
            </a:fld>
            <a:endParaRPr lang="en-IN"/>
          </a:p>
        </p:txBody>
      </p:sp>
    </p:spTree>
    <p:extLst>
      <p:ext uri="{BB962C8B-B14F-4D97-AF65-F5344CB8AC3E}">
        <p14:creationId xmlns:p14="http://schemas.microsoft.com/office/powerpoint/2010/main" val="41280143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Lst>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5C724-E1E5-4552-A46A-386B8543F7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9D6A8-DC00-4511-8089-65EB2C5C53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44716-6E6B-46AF-A8B6-7AAB2B0D9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41579-1BCE-4A21-98DD-5C27D77FF262}" type="datetimeFigureOut">
              <a:rPr lang="en-IN" smtClean="0"/>
              <a:t>03-01-2022</a:t>
            </a:fld>
            <a:endParaRPr lang="en-IN"/>
          </a:p>
        </p:txBody>
      </p:sp>
      <p:sp>
        <p:nvSpPr>
          <p:cNvPr id="5" name="Footer Placeholder 4">
            <a:extLst>
              <a:ext uri="{FF2B5EF4-FFF2-40B4-BE49-F238E27FC236}">
                <a16:creationId xmlns:a16="http://schemas.microsoft.com/office/drawing/2014/main" id="{3FE71931-8A4A-412D-842B-DD1BE71FA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FB28E5-7D0B-48D9-AB02-8FE9B32AE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A194B-4875-4D72-A717-9AB112CFB874}" type="slidenum">
              <a:rPr lang="en-IN" smtClean="0"/>
              <a:t>‹#›</a:t>
            </a:fld>
            <a:endParaRPr lang="en-IN"/>
          </a:p>
        </p:txBody>
      </p:sp>
    </p:spTree>
    <p:extLst>
      <p:ext uri="{BB962C8B-B14F-4D97-AF65-F5344CB8AC3E}">
        <p14:creationId xmlns:p14="http://schemas.microsoft.com/office/powerpoint/2010/main" val="64373975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docs.mongodb.org/v2.2/reference/glossary/#term-index"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hyperlink" Target="http://docs.mongodb.org/v2.2/core/sharded-cluster-internals/#sharding-chunk-size" TargetMode="External"/><Relationship Id="rId4" Type="http://schemas.openxmlformats.org/officeDocument/2006/relationships/hyperlink" Target="http://docs.mongodb.org/v2.2/reference/glossary/#term-chunk"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ocs.mongodb.org/v2.2/reference/glossary/#term-shard-key"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www.mongodb.org/"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D08CF703-F084-4913-8061-2BB8CBF097F9}"/>
              </a:ext>
            </a:extLst>
          </p:cNvPr>
          <p:cNvSpPr/>
          <p:nvPr/>
        </p:nvSpPr>
        <p:spPr>
          <a:xfrm>
            <a:off x="1293156" y="2632488"/>
            <a:ext cx="9905786" cy="1107996"/>
          </a:xfrm>
          <a:prstGeom prst="rect">
            <a:avLst/>
          </a:prstGeom>
        </p:spPr>
        <p:txBody>
          <a:bodyPr wrap="square">
            <a:spAutoFit/>
          </a:bodyPr>
          <a:lstStyle/>
          <a:p>
            <a:pPr>
              <a:lnSpc>
                <a:spcPct val="150000"/>
              </a:lnSpc>
              <a:buSzPts val="2400"/>
            </a:pPr>
            <a:r>
              <a:rPr lang="en-IN" sz="4400" b="1" dirty="0">
                <a:solidFill>
                  <a:schemeClr val="tx1"/>
                </a:solidFill>
                <a:latin typeface="Verdana" panose="020B0604030504040204" pitchFamily="34" charset="0"/>
                <a:ea typeface="Verdana" panose="020B0604030504040204" pitchFamily="34" charset="0"/>
                <a:sym typeface="Avenir"/>
              </a:rPr>
              <a:t>MongoDB Advance Concepts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4" name="Google Shape;73;p16">
            <a:extLst>
              <a:ext uri="{FF2B5EF4-FFF2-40B4-BE49-F238E27FC236}">
                <a16:creationId xmlns:a16="http://schemas.microsoft.com/office/drawing/2014/main" id="{C8C26076-4009-4E95-A0F5-DF2E97B4EC69}"/>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MapReduce Example</a:t>
            </a:r>
          </a:p>
        </p:txBody>
      </p:sp>
      <p:pic>
        <p:nvPicPr>
          <p:cNvPr id="3" name="Picture 2">
            <a:extLst>
              <a:ext uri="{FF2B5EF4-FFF2-40B4-BE49-F238E27FC236}">
                <a16:creationId xmlns:a16="http://schemas.microsoft.com/office/drawing/2014/main" id="{3FEF4A6F-1B1F-4006-85F0-732C9BC477E7}"/>
              </a:ext>
            </a:extLst>
          </p:cNvPr>
          <p:cNvPicPr>
            <a:picLocks noChangeAspect="1"/>
          </p:cNvPicPr>
          <p:nvPr/>
        </p:nvPicPr>
        <p:blipFill>
          <a:blip r:embed="rId3"/>
          <a:stretch>
            <a:fillRect/>
          </a:stretch>
        </p:blipFill>
        <p:spPr>
          <a:xfrm>
            <a:off x="929285" y="1336430"/>
            <a:ext cx="7466104" cy="5396879"/>
          </a:xfrm>
          <a:prstGeom prst="rect">
            <a:avLst/>
          </a:prstGeom>
        </p:spPr>
      </p:pic>
    </p:spTree>
    <p:extLst>
      <p:ext uri="{BB962C8B-B14F-4D97-AF65-F5344CB8AC3E}">
        <p14:creationId xmlns:p14="http://schemas.microsoft.com/office/powerpoint/2010/main" val="3564648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A1B1AC3-8640-475A-A042-F7B0FF7CDA7F}"/>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err="1">
                <a:solidFill>
                  <a:schemeClr val="tx1"/>
                </a:solidFill>
                <a:latin typeface="Verdana" panose="020B0604030504040204" pitchFamily="34" charset="0"/>
                <a:ea typeface="Verdana" panose="020B0604030504040204" pitchFamily="34" charset="0"/>
                <a:cs typeface="Avenir"/>
                <a:sym typeface="Avenir"/>
              </a:rPr>
              <a:t>GridFS</a:t>
            </a: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2" name="Rectangle 1">
            <a:extLst>
              <a:ext uri="{FF2B5EF4-FFF2-40B4-BE49-F238E27FC236}">
                <a16:creationId xmlns:a16="http://schemas.microsoft.com/office/drawing/2014/main" id="{94B098C7-AB73-4ED2-9AFE-9DC1F435304E}"/>
              </a:ext>
            </a:extLst>
          </p:cNvPr>
          <p:cNvSpPr/>
          <p:nvPr/>
        </p:nvSpPr>
        <p:spPr>
          <a:xfrm>
            <a:off x="508000" y="1436667"/>
            <a:ext cx="11084232"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err="1">
                <a:latin typeface="Verdana" panose="020B0604030504040204" pitchFamily="34" charset="0"/>
                <a:ea typeface="Verdana" panose="020B0604030504040204" pitchFamily="34" charset="0"/>
              </a:rPr>
              <a:t>GridFS</a:t>
            </a:r>
            <a:r>
              <a:rPr lang="en-IN" sz="1800" dirty="0">
                <a:latin typeface="Verdana" panose="020B0604030504040204" pitchFamily="34" charset="0"/>
                <a:ea typeface="Verdana" panose="020B0604030504040204" pitchFamily="34" charset="0"/>
              </a:rPr>
              <a:t> is used to store and retrieve files that are larger than the BSON-document size limit of 16MB.</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In GridFS, files are broken up into chunks and each chunk is stored as a separate document, rather than as a single document.</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You can access a file without having to load the whole file into memory.</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GridFS by default limits chunk size to 255k. </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To store files, GridFS uses two collections. One collection stores file chunks, and the other stores file metadata.</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10135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A1B1AC3-8640-475A-A042-F7B0FF7CDA7F}"/>
              </a:ext>
            </a:extLst>
          </p:cNvPr>
          <p:cNvSpPr txBox="1"/>
          <p:nvPr/>
        </p:nvSpPr>
        <p:spPr>
          <a:xfrm>
            <a:off x="508000" y="331224"/>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err="1">
                <a:solidFill>
                  <a:schemeClr val="tx1"/>
                </a:solidFill>
                <a:latin typeface="Verdana" panose="020B0604030504040204" pitchFamily="34" charset="0"/>
                <a:ea typeface="Verdana" panose="020B0604030504040204" pitchFamily="34" charset="0"/>
                <a:cs typeface="Avenir"/>
                <a:sym typeface="Avenir"/>
              </a:rPr>
              <a:t>GridFS</a:t>
            </a: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5" name="TextBox 4">
            <a:extLst>
              <a:ext uri="{FF2B5EF4-FFF2-40B4-BE49-F238E27FC236}">
                <a16:creationId xmlns:a16="http://schemas.microsoft.com/office/drawing/2014/main" id="{A93AE626-4502-47E3-8EDC-59860DFC087C}"/>
              </a:ext>
            </a:extLst>
          </p:cNvPr>
          <p:cNvSpPr txBox="1"/>
          <p:nvPr/>
        </p:nvSpPr>
        <p:spPr>
          <a:xfrm>
            <a:off x="508000" y="1429478"/>
            <a:ext cx="11044903" cy="3354765"/>
          </a:xfrm>
          <a:prstGeom prst="rect">
            <a:avLst/>
          </a:prstGeom>
          <a:noFill/>
        </p:spPr>
        <p:txBody>
          <a:bodyPr wrap="square">
            <a:spAutoFit/>
          </a:bodyPr>
          <a:lstStyle/>
          <a:p>
            <a:pPr marL="285750" indent="-28575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GridFS clients and drivers reassemble chunks as necessary when they query a GridFS store.</a:t>
            </a:r>
          </a:p>
          <a:p>
            <a:pPr marL="285750" indent="-28575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Files stored through GridFS can be accessed through range queries.</a:t>
            </a:r>
          </a:p>
          <a:p>
            <a:pPr marL="285750" indent="-28575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In addition, you can access information from arbitrary sections of a file, which allows you to "skip" to a particular point in an audio or video file.</a:t>
            </a:r>
          </a:p>
          <a:p>
            <a:pPr marL="285750" indent="-285750">
              <a:spcBef>
                <a:spcPts val="963"/>
              </a:spcBef>
              <a:buFont typeface="Arial" panose="020B0604020202020204" pitchFamily="34" charset="0"/>
              <a:buChar char="•"/>
            </a:pPr>
            <a:r>
              <a:rPr lang="en-IN" sz="1800" dirty="0" err="1">
                <a:solidFill>
                  <a:schemeClr val="dk1"/>
                </a:solidFill>
                <a:latin typeface="Verdana" panose="020B0604030504040204" pitchFamily="34" charset="0"/>
                <a:ea typeface="Verdana" panose="020B0604030504040204" pitchFamily="34" charset="0"/>
              </a:rPr>
              <a:t>GridFS</a:t>
            </a:r>
            <a:r>
              <a:rPr lang="en-IN" sz="1800" dirty="0">
                <a:solidFill>
                  <a:schemeClr val="dk1"/>
                </a:solidFill>
                <a:latin typeface="Verdana" panose="020B0604030504040204" pitchFamily="34" charset="0"/>
                <a:ea typeface="Verdana" panose="020B0604030504040204" pitchFamily="34" charset="0"/>
              </a:rPr>
              <a:t> stores files in two collections “</a:t>
            </a:r>
            <a:r>
              <a:rPr lang="en-IN" sz="1800" dirty="0" err="1">
                <a:solidFill>
                  <a:schemeClr val="dk1"/>
                </a:solidFill>
                <a:latin typeface="Verdana" panose="020B0604030504040204" pitchFamily="34" charset="0"/>
                <a:ea typeface="Verdana" panose="020B0604030504040204" pitchFamily="34" charset="0"/>
              </a:rPr>
              <a:t>fs.chunks</a:t>
            </a:r>
            <a:r>
              <a:rPr lang="en-IN" sz="1800" dirty="0">
                <a:solidFill>
                  <a:schemeClr val="dk1"/>
                </a:solidFill>
                <a:latin typeface="Verdana" panose="020B0604030504040204" pitchFamily="34" charset="0"/>
                <a:ea typeface="Verdana" panose="020B0604030504040204" pitchFamily="34" charset="0"/>
              </a:rPr>
              <a:t>” and “</a:t>
            </a:r>
            <a:r>
              <a:rPr lang="en-IN" sz="1800" dirty="0" err="1">
                <a:solidFill>
                  <a:schemeClr val="dk1"/>
                </a:solidFill>
                <a:latin typeface="Verdana" panose="020B0604030504040204" pitchFamily="34" charset="0"/>
                <a:ea typeface="Verdana" panose="020B0604030504040204" pitchFamily="34" charset="0"/>
              </a:rPr>
              <a:t>fs.files</a:t>
            </a:r>
            <a:r>
              <a:rPr lang="en-IN" sz="1800" dirty="0">
                <a:solidFill>
                  <a:schemeClr val="dk1"/>
                </a:solidFill>
                <a:latin typeface="Verdana" panose="020B0604030504040204" pitchFamily="34" charset="0"/>
                <a:ea typeface="Verdana" panose="020B0604030504040204" pitchFamily="34" charset="0"/>
              </a:rPr>
              <a:t>”</a:t>
            </a:r>
          </a:p>
          <a:p>
            <a:pPr marL="285750" indent="-285750">
              <a:spcBef>
                <a:spcPts val="963"/>
              </a:spcBef>
              <a:buFont typeface="Arial" panose="020B0604020202020204" pitchFamily="34" charset="0"/>
              <a:buChar char="•"/>
            </a:pPr>
            <a:endParaRPr lang="en-IN" sz="1800" dirty="0">
              <a:solidFill>
                <a:schemeClr val="dk1"/>
              </a:solidFill>
              <a:latin typeface="Verdana" panose="020B0604030504040204" pitchFamily="34" charset="0"/>
              <a:ea typeface="Verdana" panose="020B0604030504040204" pitchFamily="34" charset="0"/>
            </a:endParaRPr>
          </a:p>
          <a:p>
            <a:pPr marL="285750" indent="-28575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As represented in GridFS, every document represents a distinct chunk of data. </a:t>
            </a:r>
          </a:p>
          <a:p>
            <a:pPr marL="285750" indent="-285750">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Each chunk is identified by its unique </a:t>
            </a:r>
            <a:r>
              <a:rPr lang="en-IN" sz="1800" dirty="0" err="1">
                <a:solidFill>
                  <a:schemeClr val="dk1"/>
                </a:solidFill>
                <a:latin typeface="Verdana" panose="020B0604030504040204" pitchFamily="34" charset="0"/>
                <a:ea typeface="Verdana" panose="020B0604030504040204" pitchFamily="34" charset="0"/>
              </a:rPr>
              <a:t>ObjectId</a:t>
            </a:r>
            <a:r>
              <a:rPr lang="en-IN" sz="1800" dirty="0">
                <a:solidFill>
                  <a:schemeClr val="dk1"/>
                </a:solidFill>
                <a:latin typeface="Verdana" panose="020B0604030504040204" pitchFamily="34" charset="0"/>
                <a:ea typeface="Verdana" panose="020B0604030504040204" pitchFamily="34" charset="0"/>
              </a:rPr>
              <a:t> stored in its _id field.</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98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E96E9EF0-3C27-4E92-BA95-E192777A955E}"/>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Capped Collection</a:t>
            </a:r>
          </a:p>
        </p:txBody>
      </p:sp>
      <p:sp>
        <p:nvSpPr>
          <p:cNvPr id="4" name="TextBox 3">
            <a:extLst>
              <a:ext uri="{FF2B5EF4-FFF2-40B4-BE49-F238E27FC236}">
                <a16:creationId xmlns:a16="http://schemas.microsoft.com/office/drawing/2014/main" id="{3667BAF8-2F95-4C72-9994-685951430DFC}"/>
              </a:ext>
            </a:extLst>
          </p:cNvPr>
          <p:cNvSpPr txBox="1"/>
          <p:nvPr/>
        </p:nvSpPr>
        <p:spPr>
          <a:xfrm>
            <a:off x="508000" y="1357505"/>
            <a:ext cx="11015406" cy="5016758"/>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Fixed-size collections enable high-throughput inserting and retrieving of documents based on insertion order.</a:t>
            </a:r>
            <a:endParaRPr lang="en-IN" sz="1800" dirty="0">
              <a:solidFill>
                <a:schemeClr val="tx1"/>
              </a:solidFill>
              <a:latin typeface="Verdana" panose="020B0604030504040204" pitchFamily="34" charset="0"/>
              <a:ea typeface="Verdana" panose="020B0604030504040204" pitchFamily="34" charset="0"/>
            </a:endParaRPr>
          </a:p>
          <a:p>
            <a:pPr marL="285750" indent="-285750">
              <a:lnSpc>
                <a:spcPct val="150000"/>
              </a:lnSpc>
              <a:spcBef>
                <a:spcPts val="963"/>
              </a:spcBef>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As with circular buffers, capped collections work in a similar manner.</a:t>
            </a:r>
            <a:endParaRPr lang="en-IN" sz="1800" dirty="0">
              <a:solidFill>
                <a:schemeClr val="tx1"/>
              </a:solidFill>
              <a:latin typeface="Verdana" panose="020B0604030504040204" pitchFamily="34" charset="0"/>
              <a:ea typeface="Verdana" panose="020B0604030504040204" pitchFamily="34" charset="0"/>
            </a:endParaRPr>
          </a:p>
          <a:p>
            <a:pPr marL="285750" indent="-285750">
              <a:lnSpc>
                <a:spcPct val="150000"/>
              </a:lnSpc>
              <a:spcBef>
                <a:spcPts val="963"/>
              </a:spcBef>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In order to make room for new documents, the oldest documents in a collection are overwritten.</a:t>
            </a:r>
            <a:r>
              <a:rPr lang="en-IN" sz="1800" dirty="0">
                <a:solidFill>
                  <a:schemeClr val="tx1"/>
                </a:solidFill>
                <a:latin typeface="Verdana" panose="020B0604030504040204" pitchFamily="34" charset="0"/>
                <a:ea typeface="Verdana" panose="020B0604030504040204" pitchFamily="34" charset="0"/>
              </a:rPr>
              <a:t> </a:t>
            </a:r>
          </a:p>
          <a:p>
            <a:pPr marL="285750" indent="-285750">
              <a:lnSpc>
                <a:spcPct val="150000"/>
              </a:lnSpc>
              <a:spcBef>
                <a:spcPts val="963"/>
              </a:spcBef>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 capped collection automatically removes the oldest documents without the need for scripts or explicit removals.</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Capped collections guarantee preservation of the insertion order.</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Capped collections only allow updates that fit the original document size.</a:t>
            </a:r>
          </a:p>
          <a:p>
            <a:pPr marL="285750" indent="-285750">
              <a:lnSpc>
                <a:spcPct val="150000"/>
              </a:lnSpc>
              <a:spcBef>
                <a:spcPts val="963"/>
              </a:spcBef>
              <a:buFont typeface="Arial" panose="020B0604020202020204" pitchFamily="34" charset="0"/>
              <a:buChar char="•"/>
            </a:pPr>
            <a:endParaRPr lang="en-IN" sz="18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6703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E96E9EF0-3C27-4E92-BA95-E192777A955E}"/>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Capped Collection</a:t>
            </a:r>
          </a:p>
        </p:txBody>
      </p:sp>
      <p:sp>
        <p:nvSpPr>
          <p:cNvPr id="5" name="TextBox 4">
            <a:extLst>
              <a:ext uri="{FF2B5EF4-FFF2-40B4-BE49-F238E27FC236}">
                <a16:creationId xmlns:a16="http://schemas.microsoft.com/office/drawing/2014/main" id="{293C8C27-5784-4540-9E52-AB389B602EC3}"/>
              </a:ext>
            </a:extLst>
          </p:cNvPr>
          <p:cNvSpPr txBox="1"/>
          <p:nvPr/>
        </p:nvSpPr>
        <p:spPr>
          <a:xfrm>
            <a:off x="508000" y="1284134"/>
            <a:ext cx="11094065" cy="4888518"/>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IN" sz="1800" b="1" dirty="0" err="1">
                <a:solidFill>
                  <a:schemeClr val="dk1"/>
                </a:solidFill>
                <a:latin typeface="Verdana" panose="020B0604030504040204" pitchFamily="34" charset="0"/>
                <a:ea typeface="Verdana" panose="020B0604030504040204" pitchFamily="34" charset="0"/>
              </a:rPr>
              <a:t>db.createCollection</a:t>
            </a:r>
            <a:r>
              <a:rPr lang="en-IN" sz="1800" b="1" dirty="0">
                <a:solidFill>
                  <a:schemeClr val="dk1"/>
                </a:solidFill>
                <a:latin typeface="Verdana" panose="020B0604030504040204" pitchFamily="34" charset="0"/>
                <a:ea typeface="Verdana" panose="020B0604030504040204" pitchFamily="34" charset="0"/>
              </a:rPr>
              <a:t>( “</a:t>
            </a:r>
            <a:r>
              <a:rPr lang="en-IN" sz="1800" b="1" dirty="0" err="1">
                <a:solidFill>
                  <a:schemeClr val="dk1"/>
                </a:solidFill>
                <a:latin typeface="Verdana" panose="020B0604030504040204" pitchFamily="34" charset="0"/>
                <a:ea typeface="Verdana" panose="020B0604030504040204" pitchFamily="34" charset="0"/>
              </a:rPr>
              <a:t>serverlog</a:t>
            </a:r>
            <a:r>
              <a:rPr lang="en-IN" sz="1800" b="1" dirty="0">
                <a:solidFill>
                  <a:schemeClr val="dk1"/>
                </a:solidFill>
                <a:latin typeface="Verdana" panose="020B0604030504040204" pitchFamily="34" charset="0"/>
                <a:ea typeface="Verdana" panose="020B0604030504040204" pitchFamily="34" charset="0"/>
              </a:rPr>
              <a:t>", { capped: true, size: 100000 } )</a:t>
            </a:r>
          </a:p>
          <a:p>
            <a:pPr marL="285750" indent="-285750">
              <a:lnSpc>
                <a:spcPct val="150000"/>
              </a:lnSpc>
              <a:spcBef>
                <a:spcPts val="963"/>
              </a:spcBef>
              <a:buFont typeface="Arial" panose="020B0604020202020204" pitchFamily="34" charset="0"/>
              <a:buChar char="•"/>
            </a:pPr>
            <a:r>
              <a:rPr lang="en-IN" sz="1800" b="1" dirty="0" err="1">
                <a:solidFill>
                  <a:schemeClr val="dk1"/>
                </a:solidFill>
                <a:latin typeface="Verdana" panose="020B0604030504040204" pitchFamily="34" charset="0"/>
                <a:ea typeface="Verdana" panose="020B0604030504040204" pitchFamily="34" charset="0"/>
              </a:rPr>
              <a:t>db.createCollection</a:t>
            </a:r>
            <a:r>
              <a:rPr lang="en-IN" sz="1800" b="1" dirty="0">
                <a:solidFill>
                  <a:schemeClr val="dk1"/>
                </a:solidFill>
                <a:latin typeface="Verdana" panose="020B0604030504040204" pitchFamily="34" charset="0"/>
                <a:ea typeface="Verdana" panose="020B0604030504040204" pitchFamily="34" charset="0"/>
              </a:rPr>
              <a:t>(“</a:t>
            </a:r>
            <a:r>
              <a:rPr lang="en-IN" sz="1800" b="1" dirty="0" err="1">
                <a:solidFill>
                  <a:schemeClr val="dk1"/>
                </a:solidFill>
                <a:latin typeface="Verdana" panose="020B0604030504040204" pitchFamily="34" charset="0"/>
                <a:ea typeface="Verdana" panose="020B0604030504040204" pitchFamily="34" charset="0"/>
              </a:rPr>
              <a:t>serverlog</a:t>
            </a:r>
            <a:r>
              <a:rPr lang="en-IN" sz="1800" b="1" dirty="0">
                <a:solidFill>
                  <a:schemeClr val="dk1"/>
                </a:solidFill>
                <a:latin typeface="Verdana" panose="020B0604030504040204" pitchFamily="34" charset="0"/>
                <a:ea typeface="Verdana" panose="020B0604030504040204" pitchFamily="34" charset="0"/>
              </a:rPr>
              <a:t>", { capped : true, size : 5242880, max : 5000 } )</a:t>
            </a:r>
            <a:endParaRPr lang="en-IN" sz="1800" dirty="0">
              <a:solidFill>
                <a:schemeClr val="dk1"/>
              </a:solidFill>
              <a:latin typeface="Verdana" panose="020B0604030504040204" pitchFamily="34" charset="0"/>
              <a:ea typeface="Verdana" panose="020B0604030504040204" pitchFamily="34" charset="0"/>
            </a:endParaRP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Collections that reach the maximum size limit before they reach the maximum number of documents will be removed by MongoDB.</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MongoDB guarantees that the results of a find() on a capped collection will be ordered in the order in which they were inserted.</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Use find() along with the sort() method with a $natural parameter of -1 in order to retrieve documents in reverse insertion order:</a:t>
            </a:r>
          </a:p>
          <a:p>
            <a:pPr marL="285750" indent="-285750">
              <a:lnSpc>
                <a:spcPct val="150000"/>
              </a:lnSpc>
              <a:spcBef>
                <a:spcPts val="963"/>
              </a:spcBef>
              <a:buFont typeface="Arial" panose="020B0604020202020204" pitchFamily="34" charset="0"/>
              <a:buChar char="•"/>
            </a:pPr>
            <a:r>
              <a:rPr lang="en-IN" sz="1800" b="1" dirty="0" err="1">
                <a:latin typeface="Verdana" panose="020B0604030504040204" pitchFamily="34" charset="0"/>
                <a:ea typeface="Verdana" panose="020B0604030504040204" pitchFamily="34" charset="0"/>
              </a:rPr>
              <a:t>db.cappedCollection.find</a:t>
            </a:r>
            <a:r>
              <a:rPr lang="en-IN" sz="1800" b="1" dirty="0">
                <a:latin typeface="Verdana" panose="020B0604030504040204" pitchFamily="34" charset="0"/>
                <a:ea typeface="Verdana" panose="020B0604030504040204" pitchFamily="34" charset="0"/>
              </a:rPr>
              <a:t>().sort( { $natural: -1 } )</a:t>
            </a:r>
          </a:p>
          <a:p>
            <a:pPr lvl="2">
              <a:lnSpc>
                <a:spcPct val="150000"/>
              </a:lnSpc>
            </a:pPr>
            <a:r>
              <a:rPr lang="en-IN" sz="1800" b="1" dirty="0" err="1">
                <a:latin typeface="Verdana" panose="020B0604030504040204" pitchFamily="34" charset="0"/>
                <a:ea typeface="Verdana" panose="020B0604030504040204" pitchFamily="34" charset="0"/>
              </a:rPr>
              <a:t>db.collection.isCapped</a:t>
            </a:r>
            <a:r>
              <a:rPr lang="en-IN" sz="1800" b="1"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911540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D7503A9-E025-4068-AB3D-DD67DD115C76}"/>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Storage Engine</a:t>
            </a:r>
          </a:p>
        </p:txBody>
      </p:sp>
      <p:sp>
        <p:nvSpPr>
          <p:cNvPr id="4" name="TextBox 3">
            <a:extLst>
              <a:ext uri="{FF2B5EF4-FFF2-40B4-BE49-F238E27FC236}">
                <a16:creationId xmlns:a16="http://schemas.microsoft.com/office/drawing/2014/main" id="{F0086086-7259-4243-8835-E1A8D37A4480}"/>
              </a:ext>
            </a:extLst>
          </p:cNvPr>
          <p:cNvSpPr txBox="1"/>
          <p:nvPr/>
        </p:nvSpPr>
        <p:spPr>
          <a:xfrm>
            <a:off x="508000" y="1459712"/>
            <a:ext cx="11113729" cy="5016758"/>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Data is stored on disk using a storage engine, a part of a database that manages how data is stored.</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Many databases support multiple storage engines.</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Different engines perform better for specific workloads. </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For example, one storage engine might offer better performance for read-heavy workloads, and another might support a higher-throughput for write operations.</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With multiple storage engines, you can decide which storage engine is best for your application.</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WiredTiger is the default engine.</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MMAPv1 is the default storage engine in previous versions.</a:t>
            </a:r>
          </a:p>
        </p:txBody>
      </p:sp>
    </p:spTree>
    <p:extLst>
      <p:ext uri="{BB962C8B-B14F-4D97-AF65-F5344CB8AC3E}">
        <p14:creationId xmlns:p14="http://schemas.microsoft.com/office/powerpoint/2010/main" val="244725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FE834393-AB2A-43F0-A9AE-5FBF20A8235D}"/>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WiredTiger Storage Engine</a:t>
            </a:r>
          </a:p>
        </p:txBody>
      </p:sp>
      <p:sp>
        <p:nvSpPr>
          <p:cNvPr id="4" name="TextBox 3">
            <a:extLst>
              <a:ext uri="{FF2B5EF4-FFF2-40B4-BE49-F238E27FC236}">
                <a16:creationId xmlns:a16="http://schemas.microsoft.com/office/drawing/2014/main" id="{B6074776-425D-4CE9-B78C-EECE1A712C3E}"/>
              </a:ext>
            </a:extLst>
          </p:cNvPr>
          <p:cNvSpPr txBox="1"/>
          <p:nvPr/>
        </p:nvSpPr>
        <p:spPr>
          <a:xfrm>
            <a:off x="509966" y="1326759"/>
            <a:ext cx="11131428" cy="4057521"/>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WiredTiger engine offers additional flexibility and improved throughput for many workloads</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 WiredTiger excels at read and insert workloads as well as more complex update workloads.</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Document Level Locking</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With WiredTiger, all write operations happen within the context of a document level lock. </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As a result, multiple clients can modify more than one document in a single collection at the same time. </a:t>
            </a:r>
          </a:p>
          <a:p>
            <a:pPr marL="285750" indent="-28575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With this very granular concurrency control, MongoDB can more effectively support workloads with read, write and updates as well as high-throughput concurrent workloads.</a:t>
            </a:r>
          </a:p>
        </p:txBody>
      </p:sp>
    </p:spTree>
    <p:extLst>
      <p:ext uri="{BB962C8B-B14F-4D97-AF65-F5344CB8AC3E}">
        <p14:creationId xmlns:p14="http://schemas.microsoft.com/office/powerpoint/2010/main" val="2276498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40C632C-4BED-4A84-B439-37079058F9B1}"/>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Replication in MongoDB</a:t>
            </a:r>
          </a:p>
        </p:txBody>
      </p:sp>
      <p:sp>
        <p:nvSpPr>
          <p:cNvPr id="4" name="TextBox 3">
            <a:extLst>
              <a:ext uri="{FF2B5EF4-FFF2-40B4-BE49-F238E27FC236}">
                <a16:creationId xmlns:a16="http://schemas.microsoft.com/office/drawing/2014/main" id="{D7C9B670-1EC4-4A44-A06E-251E4827E38A}"/>
              </a:ext>
            </a:extLst>
          </p:cNvPr>
          <p:cNvSpPr txBox="1"/>
          <p:nvPr/>
        </p:nvSpPr>
        <p:spPr>
          <a:xfrm>
            <a:off x="508000" y="1375574"/>
            <a:ext cx="11044903" cy="3642023"/>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Replication provides redundancy and increases data availability.</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Using replication, you can also recover from hardware failure and service interruptions.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Replication can increase read capacity in some cases.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Different servers can be accessed by clients through read and write operations.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Furthermore, you can keep copies of your data at different data centers in order to increase locality and availability.</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One of the copies of the data can be dedicated to disaster recovery, reporting, and backup.</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5655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4" name="Google Shape;73;p16">
            <a:extLst>
              <a:ext uri="{FF2B5EF4-FFF2-40B4-BE49-F238E27FC236}">
                <a16:creationId xmlns:a16="http://schemas.microsoft.com/office/drawing/2014/main" id="{45743802-AB48-4D8D-83B2-DD6FC08AE637}"/>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Replication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2" name="Rectangle 1">
            <a:extLst>
              <a:ext uri="{FF2B5EF4-FFF2-40B4-BE49-F238E27FC236}">
                <a16:creationId xmlns:a16="http://schemas.microsoft.com/office/drawing/2014/main" id="{BBDE3836-F844-46A7-9A7E-E171F94BA330}"/>
              </a:ext>
            </a:extLst>
          </p:cNvPr>
          <p:cNvSpPr/>
          <p:nvPr/>
        </p:nvSpPr>
        <p:spPr>
          <a:xfrm>
            <a:off x="508000" y="1364377"/>
            <a:ext cx="11113729"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latin typeface="Verdana" panose="020B0604030504040204" pitchFamily="34" charset="0"/>
                <a:ea typeface="Verdana" panose="020B0604030504040204" pitchFamily="34" charset="0"/>
              </a:rPr>
              <a:t>A replica set is the topology used by MongoDB for database replication.</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For redundancy, replica sets duplicate data across multiple machines, which automate failover in the event of server or network failure.</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Furthermore, replication allows you to scale database reads. If your application reads heavily, as is commonly the case on the web, you can distribute the reads across multiple machines in the replication cluster.</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There are one or more secondary nodes in each replica set.</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During a replica set, reads and writes are allowed on the primary node, but only on the secondary node.</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9594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4" name="Google Shape;73;p16">
            <a:extLst>
              <a:ext uri="{FF2B5EF4-FFF2-40B4-BE49-F238E27FC236}">
                <a16:creationId xmlns:a16="http://schemas.microsoft.com/office/drawing/2014/main" id="{45743802-AB48-4D8D-83B2-DD6FC08AE637}"/>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Replication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5" name="Cylinder 4">
            <a:extLst>
              <a:ext uri="{FF2B5EF4-FFF2-40B4-BE49-F238E27FC236}">
                <a16:creationId xmlns:a16="http://schemas.microsoft.com/office/drawing/2014/main" id="{0F76AFC9-D9F1-46B5-9A59-68D92901DB8B}"/>
              </a:ext>
            </a:extLst>
          </p:cNvPr>
          <p:cNvSpPr/>
          <p:nvPr/>
        </p:nvSpPr>
        <p:spPr>
          <a:xfrm>
            <a:off x="4008366" y="1348740"/>
            <a:ext cx="1587062" cy="1122970"/>
          </a:xfrm>
          <a:prstGeom prst="ca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Primary </a:t>
            </a:r>
          </a:p>
        </p:txBody>
      </p:sp>
      <p:sp>
        <p:nvSpPr>
          <p:cNvPr id="6" name="Cylinder 5">
            <a:extLst>
              <a:ext uri="{FF2B5EF4-FFF2-40B4-BE49-F238E27FC236}">
                <a16:creationId xmlns:a16="http://schemas.microsoft.com/office/drawing/2014/main" id="{23690E3C-A5B7-4617-9218-0B636CD85AFD}"/>
              </a:ext>
            </a:extLst>
          </p:cNvPr>
          <p:cNvSpPr/>
          <p:nvPr/>
        </p:nvSpPr>
        <p:spPr>
          <a:xfrm>
            <a:off x="1115101" y="2957528"/>
            <a:ext cx="1587062" cy="11855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Secondary </a:t>
            </a:r>
          </a:p>
        </p:txBody>
      </p:sp>
      <p:sp>
        <p:nvSpPr>
          <p:cNvPr id="7" name="Cylinder 6">
            <a:extLst>
              <a:ext uri="{FF2B5EF4-FFF2-40B4-BE49-F238E27FC236}">
                <a16:creationId xmlns:a16="http://schemas.microsoft.com/office/drawing/2014/main" id="{F8BB4935-74DB-46FE-90F4-9EE758CC120C}"/>
              </a:ext>
            </a:extLst>
          </p:cNvPr>
          <p:cNvSpPr/>
          <p:nvPr/>
        </p:nvSpPr>
        <p:spPr>
          <a:xfrm>
            <a:off x="6650786" y="2808829"/>
            <a:ext cx="1788728" cy="11981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Secondary </a:t>
            </a:r>
          </a:p>
        </p:txBody>
      </p:sp>
      <p:sp>
        <p:nvSpPr>
          <p:cNvPr id="8" name="Cylinder 7">
            <a:extLst>
              <a:ext uri="{FF2B5EF4-FFF2-40B4-BE49-F238E27FC236}">
                <a16:creationId xmlns:a16="http://schemas.microsoft.com/office/drawing/2014/main" id="{4242C195-6F66-4694-810C-5F0FA50560DC}"/>
              </a:ext>
            </a:extLst>
          </p:cNvPr>
          <p:cNvSpPr/>
          <p:nvPr/>
        </p:nvSpPr>
        <p:spPr>
          <a:xfrm>
            <a:off x="4099314" y="3358077"/>
            <a:ext cx="1587062" cy="1122969"/>
          </a:xfrm>
          <a:prstGeom prst="can">
            <a:avLst>
              <a:gd name="adj" fmla="val 3500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Primary </a:t>
            </a:r>
          </a:p>
        </p:txBody>
      </p:sp>
      <p:sp>
        <p:nvSpPr>
          <p:cNvPr id="9" name="Multiplication Sign 8">
            <a:extLst>
              <a:ext uri="{FF2B5EF4-FFF2-40B4-BE49-F238E27FC236}">
                <a16:creationId xmlns:a16="http://schemas.microsoft.com/office/drawing/2014/main" id="{0AEA39FA-D09F-4898-BFEC-19E13C33DF5C}"/>
              </a:ext>
            </a:extLst>
          </p:cNvPr>
          <p:cNvSpPr/>
          <p:nvPr/>
        </p:nvSpPr>
        <p:spPr>
          <a:xfrm>
            <a:off x="4244340" y="4006957"/>
            <a:ext cx="1277221" cy="65783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ylinder 9">
            <a:extLst>
              <a:ext uri="{FF2B5EF4-FFF2-40B4-BE49-F238E27FC236}">
                <a16:creationId xmlns:a16="http://schemas.microsoft.com/office/drawing/2014/main" id="{83207693-645E-49C8-A82F-5F1D36823F26}"/>
              </a:ext>
            </a:extLst>
          </p:cNvPr>
          <p:cNvSpPr/>
          <p:nvPr/>
        </p:nvSpPr>
        <p:spPr>
          <a:xfrm>
            <a:off x="1115101" y="4968733"/>
            <a:ext cx="1788855" cy="11651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Secondary </a:t>
            </a:r>
          </a:p>
        </p:txBody>
      </p:sp>
      <p:sp>
        <p:nvSpPr>
          <p:cNvPr id="11" name="Cylinder 10">
            <a:extLst>
              <a:ext uri="{FF2B5EF4-FFF2-40B4-BE49-F238E27FC236}">
                <a16:creationId xmlns:a16="http://schemas.microsoft.com/office/drawing/2014/main" id="{00DCC279-E8E8-400F-9E0C-081405D0DD91}"/>
              </a:ext>
            </a:extLst>
          </p:cNvPr>
          <p:cNvSpPr/>
          <p:nvPr/>
        </p:nvSpPr>
        <p:spPr>
          <a:xfrm>
            <a:off x="6591548" y="5201756"/>
            <a:ext cx="1788729" cy="1066924"/>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latin typeface="Verdana" panose="020B0604030504040204" pitchFamily="34" charset="0"/>
                <a:ea typeface="Verdana" panose="020B0604030504040204" pitchFamily="34" charset="0"/>
              </a:rPr>
              <a:t>Primary  </a:t>
            </a:r>
          </a:p>
        </p:txBody>
      </p:sp>
      <p:cxnSp>
        <p:nvCxnSpPr>
          <p:cNvPr id="12" name="Straight Arrow Connector 11">
            <a:extLst>
              <a:ext uri="{FF2B5EF4-FFF2-40B4-BE49-F238E27FC236}">
                <a16:creationId xmlns:a16="http://schemas.microsoft.com/office/drawing/2014/main" id="{0BACDC22-7F05-49C0-A2A7-06648C11E117}"/>
              </a:ext>
            </a:extLst>
          </p:cNvPr>
          <p:cNvCxnSpPr>
            <a:cxnSpLocks/>
          </p:cNvCxnSpPr>
          <p:nvPr/>
        </p:nvCxnSpPr>
        <p:spPr>
          <a:xfrm flipV="1">
            <a:off x="2630497" y="2131879"/>
            <a:ext cx="1240217" cy="898725"/>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9342EB11-A595-4B94-89BC-99F0E6CA38FD}"/>
              </a:ext>
            </a:extLst>
          </p:cNvPr>
          <p:cNvCxnSpPr>
            <a:cxnSpLocks/>
          </p:cNvCxnSpPr>
          <p:nvPr/>
        </p:nvCxnSpPr>
        <p:spPr>
          <a:xfrm flipH="1" flipV="1">
            <a:off x="5789109" y="2131879"/>
            <a:ext cx="1240217" cy="986669"/>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A92FC2C2-686F-4757-9E47-1AA00162F70B}"/>
              </a:ext>
            </a:extLst>
          </p:cNvPr>
          <p:cNvCxnSpPr>
            <a:cxnSpLocks/>
          </p:cNvCxnSpPr>
          <p:nvPr/>
        </p:nvCxnSpPr>
        <p:spPr>
          <a:xfrm>
            <a:off x="2903956" y="5818797"/>
            <a:ext cx="3405404" cy="1"/>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92063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F72276D-279A-458C-82A9-16B30B710046}"/>
              </a:ext>
            </a:extLst>
          </p:cNvPr>
          <p:cNvSpPr/>
          <p:nvPr/>
        </p:nvSpPr>
        <p:spPr>
          <a:xfrm>
            <a:off x="578072" y="1265261"/>
            <a:ext cx="10839458" cy="4662815"/>
          </a:xfrm>
          <a:prstGeom prst="rect">
            <a:avLst/>
          </a:prstGeom>
        </p:spPr>
        <p:txBody>
          <a:bodyPr wrap="square">
            <a:spAutoFit/>
          </a:bodyPr>
          <a:lstStyle/>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sym typeface="Avenir"/>
              </a:rPr>
              <a:t>How to perform Aggregation and Ma</a:t>
            </a:r>
            <a:r>
              <a:rPr lang="en-US" sz="1800" dirty="0">
                <a:solidFill>
                  <a:schemeClr val="dk1"/>
                </a:solidFill>
                <a:latin typeface="Verdana" panose="020B0604030504040204" pitchFamily="34" charset="0"/>
                <a:ea typeface="Verdana" panose="020B0604030504040204" pitchFamily="34" charset="0"/>
              </a:rPr>
              <a:t>pReduce in MongoDB?</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How to store unstructured data in MongoDB using </a:t>
            </a:r>
            <a:r>
              <a:rPr lang="en-US" sz="1800" dirty="0" err="1">
                <a:solidFill>
                  <a:schemeClr val="dk1"/>
                </a:solidFill>
                <a:latin typeface="Verdana" panose="020B0604030504040204" pitchFamily="34" charset="0"/>
                <a:ea typeface="Verdana" panose="020B0604030504040204" pitchFamily="34" charset="0"/>
              </a:rPr>
              <a:t>GridFS</a:t>
            </a:r>
            <a:r>
              <a:rPr lang="en-US" sz="1800" dirty="0">
                <a:solidFill>
                  <a:schemeClr val="dk1"/>
                </a:solidFill>
                <a:latin typeface="Verdana" panose="020B0604030504040204" pitchFamily="34" charset="0"/>
                <a:ea typeface="Verdana" panose="020B0604030504040204" pitchFamily="34" charset="0"/>
              </a:rPr>
              <a:t>?</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Concepts of Replication in MongoDB</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Different members in </a:t>
            </a:r>
            <a:r>
              <a:rPr lang="en-US" sz="1800" dirty="0" err="1">
                <a:solidFill>
                  <a:schemeClr val="dk1"/>
                </a:solidFill>
                <a:latin typeface="Verdana" panose="020B0604030504040204" pitchFamily="34" charset="0"/>
                <a:ea typeface="Verdana" panose="020B0604030504040204" pitchFamily="34" charset="0"/>
              </a:rPr>
              <a:t>ReplicaSet</a:t>
            </a:r>
            <a:endParaRPr lang="en-US" sz="1800" dirty="0">
              <a:solidFill>
                <a:schemeClr val="dk1"/>
              </a:solidFill>
              <a:latin typeface="Verdana" panose="020B0604030504040204" pitchFamily="34" charset="0"/>
              <a:ea typeface="Verdana" panose="020B0604030504040204" pitchFamily="34" charset="0"/>
            </a:endParaRP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Importance of Read Preference, Read and Write Concern</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Why to create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Cluster</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How to Shard Database and collections</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Using PyMongo to perform CRUD Operations</a:t>
            </a:r>
          </a:p>
          <a:p>
            <a:pPr marL="457200" indent="-330200" algn="just">
              <a:lnSpc>
                <a:spcPct val="150000"/>
              </a:lnSpc>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How to perform aggregation, mapReduce using </a:t>
            </a:r>
            <a:r>
              <a:rPr lang="en-US" sz="1800" dirty="0" err="1">
                <a:solidFill>
                  <a:schemeClr val="dk1"/>
                </a:solidFill>
                <a:latin typeface="Verdana" panose="020B0604030504040204" pitchFamily="34" charset="0"/>
                <a:ea typeface="Verdana" panose="020B0604030504040204" pitchFamily="34" charset="0"/>
              </a:rPr>
              <a:t>PyMongo</a:t>
            </a:r>
            <a:r>
              <a:rPr lang="en-US" sz="1800" dirty="0">
                <a:solidFill>
                  <a:schemeClr val="dk1"/>
                </a:solidFill>
                <a:latin typeface="Verdana" panose="020B0604030504040204" pitchFamily="34" charset="0"/>
                <a:ea typeface="Verdana" panose="020B0604030504040204" pitchFamily="34" charset="0"/>
              </a:rPr>
              <a:t>?</a:t>
            </a:r>
          </a:p>
          <a:p>
            <a:endParaRPr lang="en-US" sz="1800" dirty="0">
              <a:solidFill>
                <a:prstClr val="black"/>
              </a:solidFill>
              <a:latin typeface="Verdana" panose="020B0604030504040204" pitchFamily="34" charset="0"/>
              <a:ea typeface="Verdana" panose="020B0604030504040204" pitchFamily="34" charset="0"/>
            </a:endParaRPr>
          </a:p>
          <a:p>
            <a:pPr marL="457200" lvl="1"/>
            <a:endParaRPr lang="en-US" sz="1800" dirty="0">
              <a:solidFill>
                <a:prstClr val="black"/>
              </a:solidFill>
              <a:latin typeface="Verdana" panose="020B0604030504040204" pitchFamily="34" charset="0"/>
              <a:ea typeface="Verdana" panose="020B0604030504040204" pitchFamily="34" charset="0"/>
            </a:endParaRPr>
          </a:p>
          <a:p>
            <a:pPr marL="1219170" algn="just"/>
            <a:endParaRPr lang="en-US" sz="1800" dirty="0">
              <a:solidFill>
                <a:srgbClr val="666666"/>
              </a:solidFill>
              <a:latin typeface="Verdana" panose="020B0604030504040204" pitchFamily="34" charset="0"/>
              <a:ea typeface="Verdana" panose="020B0604030504040204" pitchFamily="34" charset="0"/>
              <a:cs typeface="Avenir"/>
              <a:sym typeface="Avenir"/>
            </a:endParaRPr>
          </a:p>
        </p:txBody>
      </p:sp>
      <p:sp>
        <p:nvSpPr>
          <p:cNvPr id="3" name="Rectangle 2">
            <a:extLst>
              <a:ext uri="{FF2B5EF4-FFF2-40B4-BE49-F238E27FC236}">
                <a16:creationId xmlns:a16="http://schemas.microsoft.com/office/drawing/2014/main" id="{36F99900-AE93-4E0E-BC47-358EF0656F88}"/>
              </a:ext>
            </a:extLst>
          </p:cNvPr>
          <p:cNvSpPr/>
          <p:nvPr/>
        </p:nvSpPr>
        <p:spPr>
          <a:xfrm>
            <a:off x="578072" y="304479"/>
            <a:ext cx="1915909" cy="731419"/>
          </a:xfrm>
          <a:prstGeom prst="rect">
            <a:avLst/>
          </a:prstGeom>
        </p:spPr>
        <p:txBody>
          <a:bodyPr wrap="none">
            <a:spAutoFit/>
          </a:bodyPr>
          <a:lstStyle/>
          <a:p>
            <a:pPr>
              <a:lnSpc>
                <a:spcPct val="150000"/>
              </a:lnSpc>
              <a:buSzPts val="2400"/>
            </a:pPr>
            <a:r>
              <a:rPr lang="en-IN" sz="3200" b="1" dirty="0">
                <a:solidFill>
                  <a:schemeClr val="dk1"/>
                </a:solidFill>
                <a:latin typeface="Verdana" panose="020B0604030504040204" pitchFamily="34" charset="0"/>
                <a:ea typeface="Verdana" panose="020B0604030504040204" pitchFamily="34" charset="0"/>
                <a:sym typeface="Avenir"/>
              </a:rPr>
              <a:t>Agenda</a:t>
            </a:r>
          </a:p>
        </p:txBody>
      </p:sp>
    </p:spTree>
    <p:extLst>
      <p:ext uri="{BB962C8B-B14F-4D97-AF65-F5344CB8AC3E}">
        <p14:creationId xmlns:p14="http://schemas.microsoft.com/office/powerpoint/2010/main" val="2387193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33073186-DB23-4C76-A6AA-2B3114D8B839}"/>
              </a:ext>
            </a:extLst>
          </p:cNvPr>
          <p:cNvSpPr txBox="1"/>
          <p:nvPr/>
        </p:nvSpPr>
        <p:spPr>
          <a:xfrm>
            <a:off x="508000" y="295335"/>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Benefits of Replication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Rectangle 4">
            <a:extLst>
              <a:ext uri="{FF2B5EF4-FFF2-40B4-BE49-F238E27FC236}">
                <a16:creationId xmlns:a16="http://schemas.microsoft.com/office/drawing/2014/main" id="{54F44524-0B02-4446-B031-C8FF8813A45D}"/>
              </a:ext>
            </a:extLst>
          </p:cNvPr>
          <p:cNvSpPr txBox="1">
            <a:spLocks noChangeArrowheads="1"/>
          </p:cNvSpPr>
          <p:nvPr/>
        </p:nvSpPr>
        <p:spPr>
          <a:xfrm>
            <a:off x="508000" y="1355213"/>
            <a:ext cx="11358715" cy="366926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defTabSz="914400">
              <a:lnSpc>
                <a:spcPct val="150000"/>
              </a:lnSpc>
              <a:spcBef>
                <a:spcPts val="963"/>
              </a:spcBef>
              <a:buFont typeface="Arial" panose="020B0604020202020204" pitchFamily="34" charset="0"/>
              <a:buChar char="•"/>
            </a:pPr>
            <a:r>
              <a:rPr lang="hu-HU" sz="1800" dirty="0">
                <a:latin typeface="Verdana" panose="020B0604030504040204" pitchFamily="34" charset="0"/>
                <a:ea typeface="Verdana" panose="020B0604030504040204" pitchFamily="34" charset="0"/>
              </a:rPr>
              <a:t>Failovers and redundancies</a:t>
            </a:r>
            <a:endParaRPr lang="en-US" sz="1800" dirty="0">
              <a:latin typeface="Verdana" panose="020B0604030504040204" pitchFamily="34" charset="0"/>
              <a:ea typeface="Verdana" panose="020B0604030504040204" pitchFamily="34" charset="0"/>
            </a:endParaRPr>
          </a:p>
          <a:p>
            <a:pPr marL="285750" indent="-285750" defTabSz="914400">
              <a:lnSpc>
                <a:spcPct val="150000"/>
              </a:lnSpc>
              <a:spcBef>
                <a:spcPts val="963"/>
              </a:spcBef>
              <a:buFont typeface="Arial" panose="020B0604020202020204" pitchFamily="34" charset="0"/>
              <a:buChar char="•"/>
            </a:pPr>
            <a:r>
              <a:rPr lang="en-US" sz="1800" dirty="0">
                <a:latin typeface="Verdana" panose="020B0604030504040204" pitchFamily="34" charset="0"/>
                <a:ea typeface="Verdana" panose="020B0604030504040204" pitchFamily="34" charset="0"/>
              </a:rPr>
              <a:t>Upgrading and maintaining with zero downtime</a:t>
            </a:r>
          </a:p>
          <a:p>
            <a:pPr marL="285750" indent="-285750" defTabSz="914400">
              <a:lnSpc>
                <a:spcPct val="150000"/>
              </a:lnSpc>
              <a:spcBef>
                <a:spcPts val="963"/>
              </a:spcBef>
              <a:buFont typeface="Arial" panose="020B0604020202020204" pitchFamily="34" charset="0"/>
              <a:buChar char="•"/>
            </a:pPr>
            <a:r>
              <a:rPr lang="hu-HU" sz="1800" dirty="0">
                <a:latin typeface="Verdana" panose="020B0604030504040204" pitchFamily="34" charset="0"/>
                <a:ea typeface="Verdana" panose="020B0604030504040204" pitchFamily="34" charset="0"/>
              </a:rPr>
              <a:t>Replication master-slave</a:t>
            </a:r>
            <a:endParaRPr lang="en-US" sz="1800" dirty="0">
              <a:latin typeface="Verdana" panose="020B0604030504040204" pitchFamily="34" charset="0"/>
              <a:ea typeface="Verdana" panose="020B0604030504040204" pitchFamily="34" charset="0"/>
            </a:endParaRPr>
          </a:p>
          <a:p>
            <a:pPr marL="285750" indent="-285750" defTabSz="914400">
              <a:lnSpc>
                <a:spcPct val="150000"/>
              </a:lnSpc>
              <a:spcBef>
                <a:spcPts val="963"/>
              </a:spcBef>
              <a:buFont typeface="Arial" panose="020B0604020202020204" pitchFamily="34" charset="0"/>
              <a:buChar char="•"/>
            </a:pPr>
            <a:r>
              <a:rPr lang="hu-HU" sz="1800" dirty="0">
                <a:latin typeface="Verdana" panose="020B0604030504040204" pitchFamily="34" charset="0"/>
                <a:ea typeface="Verdana" panose="020B0604030504040204" pitchFamily="34" charset="0"/>
              </a:rPr>
              <a:t>Solid Consistency</a:t>
            </a:r>
            <a:endParaRPr lang="en-US" sz="1800" dirty="0">
              <a:latin typeface="Verdana" panose="020B0604030504040204" pitchFamily="34" charset="0"/>
              <a:ea typeface="Verdana" panose="020B0604030504040204" pitchFamily="34" charset="0"/>
            </a:endParaRPr>
          </a:p>
          <a:p>
            <a:pPr marL="285750" indent="-285750" defTabSz="914400">
              <a:lnSpc>
                <a:spcPct val="150000"/>
              </a:lnSpc>
              <a:spcBef>
                <a:spcPts val="963"/>
              </a:spcBef>
              <a:buFont typeface="Arial" panose="020B0604020202020204" pitchFamily="34" charset="0"/>
              <a:buChar char="•"/>
            </a:pPr>
            <a:r>
              <a:rPr lang="hu-HU" sz="1800" dirty="0">
                <a:latin typeface="Verdana" panose="020B0604030504040204" pitchFamily="34" charset="0"/>
                <a:ea typeface="Verdana" panose="020B0604030504040204" pitchFamily="34" charset="0"/>
              </a:rPr>
              <a:t>Delay in consistency</a:t>
            </a:r>
            <a:endParaRPr lang="en-US" sz="1800" dirty="0">
              <a:latin typeface="Verdana" panose="020B0604030504040204" pitchFamily="34" charset="0"/>
              <a:ea typeface="Verdana" panose="020B0604030504040204" pitchFamily="34" charset="0"/>
            </a:endParaRPr>
          </a:p>
          <a:p>
            <a:pPr marL="285750" indent="-285750" defTabSz="914400">
              <a:lnSpc>
                <a:spcPct val="150000"/>
              </a:lnSpc>
              <a:spcBef>
                <a:spcPts val="963"/>
              </a:spcBef>
              <a:buFont typeface="Arial" panose="020B0604020202020204" pitchFamily="34" charset="0"/>
              <a:buChar char="•"/>
            </a:pPr>
            <a:r>
              <a:rPr lang="hu-HU" sz="1800" dirty="0">
                <a:latin typeface="Verdana" panose="020B0604030504040204" pitchFamily="34" charset="0"/>
                <a:ea typeface="Verdana" panose="020B0604030504040204" pitchFamily="34" charset="0"/>
              </a:rPr>
              <a:t>Geo</a:t>
            </a:r>
            <a:r>
              <a:rPr lang="en-IN" sz="1800" dirty="0">
                <a:latin typeface="Verdana" panose="020B0604030504040204" pitchFamily="34" charset="0"/>
                <a:ea typeface="Verdana" panose="020B0604030504040204" pitchFamily="34" charset="0"/>
              </a:rPr>
              <a:t>graphical data storage </a:t>
            </a:r>
            <a:endParaRPr lang="hu-HU"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16001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0E152D5-1EDB-4BDF-968C-B8D7F46065AF}"/>
              </a:ext>
            </a:extLst>
          </p:cNvPr>
          <p:cNvPicPr>
            <a:picLocks noChangeAspect="1"/>
          </p:cNvPicPr>
          <p:nvPr/>
        </p:nvPicPr>
        <p:blipFill>
          <a:blip r:embed="rId3"/>
          <a:stretch>
            <a:fillRect/>
          </a:stretch>
        </p:blipFill>
        <p:spPr>
          <a:xfrm>
            <a:off x="2465322" y="4133697"/>
            <a:ext cx="5257799" cy="2102825"/>
          </a:xfrm>
          <a:prstGeom prst="rect">
            <a:avLst/>
          </a:prstGeom>
        </p:spPr>
      </p:pic>
      <p:sp>
        <p:nvSpPr>
          <p:cNvPr id="4" name="Google Shape;73;p16">
            <a:extLst>
              <a:ext uri="{FF2B5EF4-FFF2-40B4-BE49-F238E27FC236}">
                <a16:creationId xmlns:a16="http://schemas.microsoft.com/office/drawing/2014/main" id="{518C027D-5982-43BA-A9E2-662702C3AE98}"/>
              </a:ext>
            </a:extLst>
          </p:cNvPr>
          <p:cNvSpPr txBox="1"/>
          <p:nvPr/>
        </p:nvSpPr>
        <p:spPr>
          <a:xfrm>
            <a:off x="508000" y="301728"/>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 Set</a:t>
            </a:r>
          </a:p>
        </p:txBody>
      </p:sp>
      <p:sp>
        <p:nvSpPr>
          <p:cNvPr id="5" name="TextBox 4">
            <a:extLst>
              <a:ext uri="{FF2B5EF4-FFF2-40B4-BE49-F238E27FC236}">
                <a16:creationId xmlns:a16="http://schemas.microsoft.com/office/drawing/2014/main" id="{C43176A5-313B-4FFE-815A-1D948458417E}"/>
              </a:ext>
            </a:extLst>
          </p:cNvPr>
          <p:cNvSpPr txBox="1"/>
          <p:nvPr/>
        </p:nvSpPr>
        <p:spPr>
          <a:xfrm>
            <a:off x="508000" y="1375574"/>
            <a:ext cx="11133394"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There are many mongod instances hosting the same data set in a replica set.</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All write operations are handled by one mongod, the primary. </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In all other instances, or secondaries, the same operations are applied to the primary data set.</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Clients write to the primary. Replica sets can have only one primary.</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 replica sets ensure strict consistency between all reads from the primary. </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42611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293424A-985F-4B0F-9E54-084E55A830C8}"/>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 Set failover</a:t>
            </a:r>
          </a:p>
        </p:txBody>
      </p:sp>
      <p:sp>
        <p:nvSpPr>
          <p:cNvPr id="4" name="TextBox 3">
            <a:extLst>
              <a:ext uri="{FF2B5EF4-FFF2-40B4-BE49-F238E27FC236}">
                <a16:creationId xmlns:a16="http://schemas.microsoft.com/office/drawing/2014/main" id="{24EAEE0D-DC76-4B43-BAD9-DD03939BFB6C}"/>
              </a:ext>
            </a:extLst>
          </p:cNvPr>
          <p:cNvSpPr txBox="1"/>
          <p:nvPr/>
        </p:nvSpPr>
        <p:spPr>
          <a:xfrm>
            <a:off x="508000" y="1386955"/>
            <a:ext cx="11094065"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To support replication, Primary records all changes to its data sets in its oplog.rs collection in the local database.</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 local database oplog.rs consists of a local replica of the primary's log and an application of the operations to the local log.</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Primary operations are applied asynchronously to secondary processes.</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When the primary is unavailable, the replica set will choose a secondary to be the primary.</a:t>
            </a:r>
            <a:endParaRPr lang="en-IN" sz="18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44EFA823-78BC-484B-8D96-7A6B39D3DF04}"/>
              </a:ext>
            </a:extLst>
          </p:cNvPr>
          <p:cNvPicPr>
            <a:picLocks noChangeAspect="1"/>
          </p:cNvPicPr>
          <p:nvPr/>
        </p:nvPicPr>
        <p:blipFill>
          <a:blip r:embed="rId3"/>
          <a:stretch>
            <a:fillRect/>
          </a:stretch>
        </p:blipFill>
        <p:spPr>
          <a:xfrm>
            <a:off x="2709340" y="4684080"/>
            <a:ext cx="5486400" cy="1790340"/>
          </a:xfrm>
          <a:prstGeom prst="rect">
            <a:avLst/>
          </a:prstGeom>
        </p:spPr>
      </p:pic>
    </p:spTree>
    <p:extLst>
      <p:ext uri="{BB962C8B-B14F-4D97-AF65-F5344CB8AC3E}">
        <p14:creationId xmlns:p14="http://schemas.microsoft.com/office/powerpoint/2010/main" val="2031524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pic>
        <p:nvPicPr>
          <p:cNvPr id="3" name="Picture 4" descr="Diagram of a replica set that consists of a primary, a secondary, and an arbiter.">
            <a:extLst>
              <a:ext uri="{FF2B5EF4-FFF2-40B4-BE49-F238E27FC236}">
                <a16:creationId xmlns:a16="http://schemas.microsoft.com/office/drawing/2014/main" id="{45AB5120-4717-40DC-83CE-4B215D208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78" y="3657600"/>
            <a:ext cx="6627124" cy="227214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3;p16">
            <a:extLst>
              <a:ext uri="{FF2B5EF4-FFF2-40B4-BE49-F238E27FC236}">
                <a16:creationId xmlns:a16="http://schemas.microsoft.com/office/drawing/2014/main" id="{2D868DB1-B156-4CDE-8309-018B904109F4}"/>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 Set Members</a:t>
            </a:r>
          </a:p>
        </p:txBody>
      </p:sp>
      <p:sp>
        <p:nvSpPr>
          <p:cNvPr id="5" name="TextBox 4">
            <a:extLst>
              <a:ext uri="{FF2B5EF4-FFF2-40B4-BE49-F238E27FC236}">
                <a16:creationId xmlns:a16="http://schemas.microsoft.com/office/drawing/2014/main" id="{FAEB7060-E713-4808-A56E-47C7DCA12CC6}"/>
              </a:ext>
            </a:extLst>
          </p:cNvPr>
          <p:cNvSpPr txBox="1"/>
          <p:nvPr/>
        </p:nvSpPr>
        <p:spPr>
          <a:xfrm>
            <a:off x="493252" y="1302860"/>
            <a:ext cx="11098980" cy="216982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MongoDB replica sets are groups of mongod processes that provide high availability and redundancy.</a:t>
            </a:r>
          </a:p>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Primary : </a:t>
            </a:r>
            <a:r>
              <a:rPr lang="en-US" sz="1800" dirty="0">
                <a:solidFill>
                  <a:schemeClr val="dk1"/>
                </a:solidFill>
                <a:latin typeface="Verdana" panose="020B0604030504040204" pitchFamily="34" charset="0"/>
                <a:ea typeface="Verdana" panose="020B0604030504040204" pitchFamily="34" charset="0"/>
              </a:rPr>
              <a:t>All write operations are received by the primary.</a:t>
            </a:r>
            <a:endParaRPr lang="en-IN" sz="1800" dirty="0">
              <a:solidFill>
                <a:schemeClr val="dk1"/>
              </a:solidFill>
              <a:latin typeface="Verdana" panose="020B0604030504040204" pitchFamily="34" charset="0"/>
              <a:ea typeface="Verdana" panose="020B0604030504040204" pitchFamily="34" charset="0"/>
            </a:endParaRPr>
          </a:p>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Secondaries: </a:t>
            </a:r>
            <a:r>
              <a:rPr lang="en-US" sz="1800" dirty="0">
                <a:solidFill>
                  <a:schemeClr val="dk1"/>
                </a:solidFill>
                <a:latin typeface="Verdana" panose="020B0604030504040204" pitchFamily="34" charset="0"/>
                <a:ea typeface="Verdana" panose="020B0604030504040204" pitchFamily="34" charset="0"/>
              </a:rPr>
              <a:t>To maintain the same data set as the primary, secondary servers replicate operations. </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74103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pic>
        <p:nvPicPr>
          <p:cNvPr id="3" name="Picture 4" descr="Diagram of a replica set that consists of a primary, a secondary, and an arbiter.">
            <a:extLst>
              <a:ext uri="{FF2B5EF4-FFF2-40B4-BE49-F238E27FC236}">
                <a16:creationId xmlns:a16="http://schemas.microsoft.com/office/drawing/2014/main" id="{45AB5120-4717-40DC-83CE-4B215D208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71" y="3756145"/>
            <a:ext cx="7392473" cy="229941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3;p16">
            <a:extLst>
              <a:ext uri="{FF2B5EF4-FFF2-40B4-BE49-F238E27FC236}">
                <a16:creationId xmlns:a16="http://schemas.microsoft.com/office/drawing/2014/main" id="{2D868DB1-B156-4CDE-8309-018B904109F4}"/>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Replica Set Members</a:t>
            </a:r>
          </a:p>
        </p:txBody>
      </p:sp>
      <p:sp>
        <p:nvSpPr>
          <p:cNvPr id="5" name="TextBox 4">
            <a:extLst>
              <a:ext uri="{FF2B5EF4-FFF2-40B4-BE49-F238E27FC236}">
                <a16:creationId xmlns:a16="http://schemas.microsoft.com/office/drawing/2014/main" id="{FAEB7060-E713-4808-A56E-47C7DCA12CC6}"/>
              </a:ext>
            </a:extLst>
          </p:cNvPr>
          <p:cNvSpPr txBox="1"/>
          <p:nvPr/>
        </p:nvSpPr>
        <p:spPr>
          <a:xfrm>
            <a:off x="493252" y="1302860"/>
            <a:ext cx="11098980" cy="216982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Arbiters(Optional): </a:t>
            </a:r>
            <a:r>
              <a:rPr lang="en-US" sz="1800" dirty="0">
                <a:solidFill>
                  <a:schemeClr val="dk1"/>
                </a:solidFill>
                <a:latin typeface="Verdana" panose="020B0604030504040204" pitchFamily="34" charset="0"/>
                <a:ea typeface="Verdana" panose="020B0604030504040204" pitchFamily="34" charset="0"/>
              </a:rPr>
              <a:t>A primary is selected by arbiters if a current primary is unavailable. Arbiters do not keep a copy of the data.</a:t>
            </a:r>
            <a:endParaRPr lang="en-IN" sz="1800" dirty="0">
              <a:solidFill>
                <a:schemeClr val="dk1"/>
              </a:solidFill>
              <a:latin typeface="Verdana" panose="020B0604030504040204" pitchFamily="34" charset="0"/>
              <a:ea typeface="Verdana" panose="020B0604030504040204" pitchFamily="34" charset="0"/>
            </a:endParaRPr>
          </a:p>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A priority 0 member is a secondary that cannot become primary. </a:t>
            </a:r>
          </a:p>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Starting from version 4.4.0</a:t>
            </a:r>
            <a:r>
              <a:rPr lang="en-US" sz="1800" dirty="0">
                <a:solidFill>
                  <a:schemeClr val="dk1"/>
                </a:solidFill>
                <a:latin typeface="Verdana" panose="020B0604030504040204" pitchFamily="34" charset="0"/>
                <a:ea typeface="Verdana" panose="020B0604030504040204" pitchFamily="34" charset="0"/>
              </a:rPr>
              <a:t> There can be up to 50 members in a replica set, but only 7 members can vote.</a:t>
            </a:r>
          </a:p>
        </p:txBody>
      </p:sp>
    </p:spTree>
    <p:extLst>
      <p:ext uri="{BB962C8B-B14F-4D97-AF65-F5344CB8AC3E}">
        <p14:creationId xmlns:p14="http://schemas.microsoft.com/office/powerpoint/2010/main" val="1498937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B5CBA8A-4A26-4458-B355-A7E360F87046}"/>
              </a:ext>
            </a:extLst>
          </p:cNvPr>
          <p:cNvSpPr txBox="1"/>
          <p:nvPr/>
        </p:nvSpPr>
        <p:spPr>
          <a:xfrm>
            <a:off x="508000" y="33442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R</a:t>
            </a:r>
            <a:r>
              <a:rPr lang="en-IN" sz="3200" b="1" dirty="0">
                <a:solidFill>
                  <a:schemeClr val="tx1"/>
                </a:solidFill>
                <a:latin typeface="Verdana" panose="020B0604030504040204" pitchFamily="34" charset="0"/>
                <a:ea typeface="Verdana" panose="020B0604030504040204" pitchFamily="34" charset="0"/>
                <a:cs typeface="Avenir"/>
                <a:sym typeface="Avenir"/>
              </a:rPr>
              <a:t>ead Preference</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Rectangle 4">
            <a:extLst>
              <a:ext uri="{FF2B5EF4-FFF2-40B4-BE49-F238E27FC236}">
                <a16:creationId xmlns:a16="http://schemas.microsoft.com/office/drawing/2014/main" id="{BA1DA5E0-43A9-4F6E-BEB1-C51E17E51179}"/>
              </a:ext>
            </a:extLst>
          </p:cNvPr>
          <p:cNvSpPr txBox="1">
            <a:spLocks noChangeArrowheads="1"/>
          </p:cNvSpPr>
          <p:nvPr/>
        </p:nvSpPr>
        <p:spPr>
          <a:xfrm>
            <a:off x="508000" y="1340028"/>
            <a:ext cx="11696716" cy="38654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Clients of MongoDB specify the read preference for how read operations are routed to replica sets.</a:t>
            </a:r>
          </a:p>
          <a:p>
            <a:pPr defTabSz="9144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 replica set's read operations are by default directed to the primary member.</a:t>
            </a:r>
          </a:p>
          <a:p>
            <a:pPr defTabSz="9144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In situations where an application does not require fully up-to-date data, you can distribute some or all reads to secondary members of the replica set.</a:t>
            </a:r>
          </a:p>
          <a:p>
            <a:pPr defTabSz="9144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In mongo shell, the </a:t>
            </a:r>
            <a:r>
              <a:rPr lang="en-IN" sz="1800" dirty="0" err="1">
                <a:solidFill>
                  <a:schemeClr val="dk1"/>
                </a:solidFill>
                <a:latin typeface="Verdana" panose="020B0604030504040204" pitchFamily="34" charset="0"/>
                <a:ea typeface="Verdana" panose="020B0604030504040204" pitchFamily="34" charset="0"/>
              </a:rPr>
              <a:t>readPref</a:t>
            </a:r>
            <a:r>
              <a:rPr lang="en-IN" sz="1800" dirty="0">
                <a:solidFill>
                  <a:schemeClr val="dk1"/>
                </a:solidFill>
                <a:latin typeface="Verdana" panose="020B0604030504040204" pitchFamily="34" charset="0"/>
                <a:ea typeface="Verdana" panose="020B0604030504040204" pitchFamily="34" charset="0"/>
              </a:rPr>
              <a:t>() cursor method  provide access to read preference </a:t>
            </a:r>
          </a:p>
          <a:p>
            <a:pPr defTabSz="9144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Use </a:t>
            </a:r>
            <a:r>
              <a:rPr lang="en-IN" sz="1800" dirty="0" err="1">
                <a:solidFill>
                  <a:schemeClr val="dk1"/>
                </a:solidFill>
                <a:latin typeface="Verdana" panose="020B0604030504040204" pitchFamily="34" charset="0"/>
                <a:ea typeface="Verdana" panose="020B0604030504040204" pitchFamily="34" charset="0"/>
              </a:rPr>
              <a:t>mongo.setReadPref</a:t>
            </a:r>
            <a:r>
              <a:rPr lang="en-IN" sz="1800" dirty="0">
                <a:solidFill>
                  <a:schemeClr val="dk1"/>
                </a:solidFill>
                <a:latin typeface="Verdana" panose="020B0604030504040204" pitchFamily="34" charset="0"/>
                <a:ea typeface="Verdana" panose="020B0604030504040204" pitchFamily="34" charset="0"/>
              </a:rPr>
              <a:t>()  to set read preference.</a:t>
            </a:r>
          </a:p>
        </p:txBody>
      </p:sp>
    </p:spTree>
    <p:extLst>
      <p:ext uri="{BB962C8B-B14F-4D97-AF65-F5344CB8AC3E}">
        <p14:creationId xmlns:p14="http://schemas.microsoft.com/office/powerpoint/2010/main" val="1414426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D5D5B6E5-B15A-47A6-A9F9-5336FD0A81A7}"/>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R</a:t>
            </a:r>
            <a:r>
              <a:rPr lang="en-IN" sz="3200" b="1" dirty="0" err="1">
                <a:solidFill>
                  <a:schemeClr val="tx1"/>
                </a:solidFill>
                <a:latin typeface="Verdana" panose="020B0604030504040204" pitchFamily="34" charset="0"/>
                <a:ea typeface="Verdana" panose="020B0604030504040204" pitchFamily="34" charset="0"/>
                <a:cs typeface="Avenir"/>
                <a:sym typeface="Avenir"/>
              </a:rPr>
              <a:t>ead</a:t>
            </a:r>
            <a:r>
              <a:rPr lang="en-IN" sz="3200" b="1" dirty="0">
                <a:solidFill>
                  <a:schemeClr val="tx1"/>
                </a:solidFill>
                <a:latin typeface="Verdana" panose="020B0604030504040204" pitchFamily="34" charset="0"/>
                <a:ea typeface="Verdana" panose="020B0604030504040204" pitchFamily="34" charset="0"/>
                <a:cs typeface="Avenir"/>
                <a:sym typeface="Avenir"/>
              </a:rPr>
              <a:t> Preference Modes</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graphicFrame>
        <p:nvGraphicFramePr>
          <p:cNvPr id="4" name="Table 3">
            <a:extLst>
              <a:ext uri="{FF2B5EF4-FFF2-40B4-BE49-F238E27FC236}">
                <a16:creationId xmlns:a16="http://schemas.microsoft.com/office/drawing/2014/main" id="{C0ED2C1B-8AC8-44CB-8533-C959855CFD8C}"/>
              </a:ext>
            </a:extLst>
          </p:cNvPr>
          <p:cNvGraphicFramePr>
            <a:graphicFrameLocks noGrp="1"/>
          </p:cNvGraphicFramePr>
          <p:nvPr>
            <p:extLst>
              <p:ext uri="{D42A27DB-BD31-4B8C-83A1-F6EECF244321}">
                <p14:modId xmlns:p14="http://schemas.microsoft.com/office/powerpoint/2010/main" val="2403812377"/>
              </p:ext>
            </p:extLst>
          </p:nvPr>
        </p:nvGraphicFramePr>
        <p:xfrm>
          <a:off x="537622" y="1332360"/>
          <a:ext cx="9579772" cy="4299140"/>
        </p:xfrm>
        <a:graphic>
          <a:graphicData uri="http://schemas.openxmlformats.org/drawingml/2006/table">
            <a:tbl>
              <a:tblPr firstRow="1" firstCol="1" bandRow="1">
                <a:tableStyleId>{5C22544A-7EE6-4342-B048-85BDC9FD1C3A}</a:tableStyleId>
              </a:tblPr>
              <a:tblGrid>
                <a:gridCol w="4224172">
                  <a:extLst>
                    <a:ext uri="{9D8B030D-6E8A-4147-A177-3AD203B41FA5}">
                      <a16:colId xmlns:a16="http://schemas.microsoft.com/office/drawing/2014/main" val="20000"/>
                    </a:ext>
                  </a:extLst>
                </a:gridCol>
                <a:gridCol w="5355600">
                  <a:extLst>
                    <a:ext uri="{9D8B030D-6E8A-4147-A177-3AD203B41FA5}">
                      <a16:colId xmlns:a16="http://schemas.microsoft.com/office/drawing/2014/main" val="20001"/>
                    </a:ext>
                  </a:extLst>
                </a:gridCol>
              </a:tblGrid>
              <a:tr h="298008">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 </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a:effectLst/>
                          <a:latin typeface="Verdana" panose="020B0604030504040204" pitchFamily="34" charset="0"/>
                          <a:ea typeface="Verdana" panose="020B0604030504040204" pitchFamily="34" charset="0"/>
                        </a:rPr>
                        <a:t> </a:t>
                      </a:r>
                      <a:endParaRPr lang="en-IN" sz="1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8008">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primary</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Default mode. Read from the primary.</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94025">
                <a:tc>
                  <a:txBody>
                    <a:bodyPr/>
                    <a:lstStyle/>
                    <a:p>
                      <a:pPr>
                        <a:lnSpc>
                          <a:spcPct val="115000"/>
                        </a:lnSpc>
                        <a:spcAft>
                          <a:spcPts val="0"/>
                        </a:spcAft>
                      </a:pPr>
                      <a:r>
                        <a:rPr lang="en-IN" sz="1800" dirty="0" err="1">
                          <a:effectLst/>
                          <a:latin typeface="Verdana" panose="020B0604030504040204" pitchFamily="34" charset="0"/>
                          <a:ea typeface="Verdana" panose="020B0604030504040204" pitchFamily="34" charset="0"/>
                        </a:rPr>
                        <a:t>primaryPreferred</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Read from the primary but if it is unavailable, operations read from secondary members.</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8008">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secondary</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cs typeface="Times New Roman" panose="02020603050405020304" pitchFamily="18" charset="0"/>
                        </a:rPr>
                        <a:t>Read from Secondary</a:t>
                      </a:r>
                    </a:p>
                  </a:txBody>
                  <a:tcPr marL="68580" marR="68580" marT="0" marB="0"/>
                </a:tc>
                <a:extLst>
                  <a:ext uri="{0D108BD9-81ED-4DB2-BD59-A6C34878D82A}">
                    <a16:rowId xmlns:a16="http://schemas.microsoft.com/office/drawing/2014/main" val="10003"/>
                  </a:ext>
                </a:extLst>
              </a:tr>
              <a:tr h="1192033">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Secondary Preferred</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Read from secondary members but if no secondary</a:t>
                      </a:r>
                    </a:p>
                    <a:p>
                      <a:pPr>
                        <a:lnSpc>
                          <a:spcPct val="115000"/>
                        </a:lnSpc>
                        <a:spcAft>
                          <a:spcPts val="0"/>
                        </a:spcAft>
                      </a:pPr>
                      <a:r>
                        <a:rPr lang="en-IN" sz="1800" dirty="0">
                          <a:effectLst/>
                          <a:latin typeface="Verdana" panose="020B0604030504040204" pitchFamily="34" charset="0"/>
                          <a:ea typeface="Verdana" panose="020B0604030504040204" pitchFamily="34" charset="0"/>
                        </a:rPr>
                        <a:t>members are available, operations read from the primary</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144460">
                <a:tc>
                  <a:txBody>
                    <a:bodyPr/>
                    <a:lstStyle/>
                    <a:p>
                      <a:pPr>
                        <a:lnSpc>
                          <a:spcPct val="115000"/>
                        </a:lnSpc>
                        <a:spcAft>
                          <a:spcPts val="0"/>
                        </a:spcAft>
                      </a:pPr>
                      <a:r>
                        <a:rPr lang="en-IN" sz="1800" dirty="0">
                          <a:effectLst/>
                          <a:latin typeface="Verdana" panose="020B0604030504040204" pitchFamily="34" charset="0"/>
                          <a:ea typeface="Verdana" panose="020B0604030504040204" pitchFamily="34" charset="0"/>
                        </a:rPr>
                        <a:t>nearest</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latin typeface="Verdana" panose="020B0604030504040204" pitchFamily="34" charset="0"/>
                          <a:ea typeface="Verdana" panose="020B0604030504040204" pitchFamily="34" charset="0"/>
                        </a:rPr>
                        <a:t>Regardless of the type of member, read from the replica set member with the shortest network latency.</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551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6955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5D082B5-7713-4C0D-911F-690D1ADA2C4C}"/>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Write Concern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2" name="Rectangle 1">
            <a:extLst>
              <a:ext uri="{FF2B5EF4-FFF2-40B4-BE49-F238E27FC236}">
                <a16:creationId xmlns:a16="http://schemas.microsoft.com/office/drawing/2014/main" id="{48DDC4A5-30A2-4E99-ADE4-95EA323AC721}"/>
              </a:ext>
            </a:extLst>
          </p:cNvPr>
          <p:cNvSpPr/>
          <p:nvPr/>
        </p:nvSpPr>
        <p:spPr>
          <a:xfrm>
            <a:off x="651163" y="1532128"/>
            <a:ext cx="11083637"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Write concern is a guarantee MongoDB provides when reporting a successful write operation.</a:t>
            </a:r>
          </a:p>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Each level of concern determines how strong the guarantee is. A weak write concern allows inserts, updates, and deletes to return quickly. </a:t>
            </a:r>
          </a:p>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Occasionally, weak write concerns may prevent write operations from persisting.</a:t>
            </a:r>
          </a:p>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After sending a write operation, clients wait for MongoDB to confirm the write operation.</a:t>
            </a:r>
          </a:p>
        </p:txBody>
      </p:sp>
    </p:spTree>
    <p:extLst>
      <p:ext uri="{BB962C8B-B14F-4D97-AF65-F5344CB8AC3E}">
        <p14:creationId xmlns:p14="http://schemas.microsoft.com/office/powerpoint/2010/main" val="1517502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6955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5D082B5-7713-4C0D-911F-690D1ADA2C4C}"/>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Write Concern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2" name="Rectangle 1">
            <a:extLst>
              <a:ext uri="{FF2B5EF4-FFF2-40B4-BE49-F238E27FC236}">
                <a16:creationId xmlns:a16="http://schemas.microsoft.com/office/drawing/2014/main" id="{48DDC4A5-30A2-4E99-ADE4-95EA323AC721}"/>
              </a:ext>
            </a:extLst>
          </p:cNvPr>
          <p:cNvSpPr/>
          <p:nvPr/>
        </p:nvSpPr>
        <p:spPr>
          <a:xfrm>
            <a:off x="665018" y="1573691"/>
            <a:ext cx="11042072"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Different levels of write concern are available in MongoDB to better cater to the specific needs of applications.</a:t>
            </a:r>
          </a:p>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In MongoDB, clients can adjust write concern to ensure that the most important operations persist across the entire deployment. </a:t>
            </a:r>
          </a:p>
          <a:p>
            <a:pPr marL="285750" indent="-285750">
              <a:lnSpc>
                <a:spcPct val="150000"/>
              </a:lnSpc>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Alternatively, for less critical operations, clients can adjust the write concern to ensure faster performance rather than ensuring persistence for the entire deployment.</a:t>
            </a:r>
          </a:p>
        </p:txBody>
      </p:sp>
    </p:spTree>
    <p:extLst>
      <p:ext uri="{BB962C8B-B14F-4D97-AF65-F5344CB8AC3E}">
        <p14:creationId xmlns:p14="http://schemas.microsoft.com/office/powerpoint/2010/main" val="150530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DCBA3117-A6C5-4A59-B10F-CBFCB167C6FB}"/>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Write Concern Levels</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4D47D24A-2824-45AD-8F0A-9D2B31C1F151}"/>
              </a:ext>
            </a:extLst>
          </p:cNvPr>
          <p:cNvSpPr txBox="1"/>
          <p:nvPr/>
        </p:nvSpPr>
        <p:spPr>
          <a:xfrm>
            <a:off x="507999" y="1107890"/>
            <a:ext cx="8950633" cy="6176434"/>
          </a:xfrm>
          <a:prstGeom prst="rect">
            <a:avLst/>
          </a:prstGeom>
          <a:noFill/>
        </p:spPr>
        <p:txBody>
          <a:bodyPr wrap="square">
            <a:spAutoFit/>
          </a:bodyPr>
          <a:lstStyle/>
          <a:p>
            <a:pPr defTabSz="914400">
              <a:lnSpc>
                <a:spcPct val="150000"/>
              </a:lnSpc>
              <a:spcBef>
                <a:spcPts val="963"/>
              </a:spcBef>
            </a:pPr>
            <a:r>
              <a:rPr lang="en-IN" sz="1800" b="0" i="0" dirty="0">
                <a:solidFill>
                  <a:srgbClr val="313030"/>
                </a:solidFill>
                <a:effectLst/>
                <a:latin typeface="Verdana" panose="020B0604030504040204" pitchFamily="34" charset="0"/>
                <a:ea typeface="Verdana" panose="020B0604030504040204" pitchFamily="34" charset="0"/>
              </a:rPr>
              <a:t>      The Specification for write concern:</a:t>
            </a:r>
          </a:p>
          <a:p>
            <a:pPr defTabSz="914400">
              <a:lnSpc>
                <a:spcPct val="150000"/>
              </a:lnSpc>
              <a:spcBef>
                <a:spcPts val="963"/>
              </a:spcBef>
            </a:pPr>
            <a:r>
              <a:rPr lang="en-GB" sz="1800" b="1" i="0" dirty="0">
                <a:solidFill>
                  <a:srgbClr val="313030"/>
                </a:solidFill>
                <a:effectLst/>
                <a:latin typeface="Verdana" panose="020B0604030504040204" pitchFamily="34" charset="0"/>
                <a:ea typeface="Verdana" panose="020B0604030504040204" pitchFamily="34" charset="0"/>
              </a:rPr>
              <a:t>     { w: &lt;value&gt;, j: &lt;boolean&gt;, wtimeout: &lt;number&gt; }</a:t>
            </a:r>
          </a:p>
          <a:p>
            <a:pPr marL="342900" indent="-342900" defTabSz="914400">
              <a:lnSpc>
                <a:spcPct val="150000"/>
              </a:lnSpc>
              <a:spcBef>
                <a:spcPts val="963"/>
              </a:spcBef>
              <a:buFont typeface="Arial" panose="020B0604020202020204" pitchFamily="34" charset="0"/>
              <a:buChar char="•"/>
            </a:pPr>
            <a:r>
              <a:rPr lang="en-GB" sz="1800" b="1" dirty="0">
                <a:solidFill>
                  <a:srgbClr val="313030"/>
                </a:solidFill>
                <a:latin typeface="Verdana" panose="020B0604030504040204" pitchFamily="34" charset="0"/>
                <a:ea typeface="Verdana" panose="020B0604030504040204" pitchFamily="34" charset="0"/>
              </a:rPr>
              <a:t>w Option </a:t>
            </a:r>
            <a:r>
              <a:rPr lang="en-GB" sz="1800" b="1" i="0" dirty="0">
                <a:solidFill>
                  <a:srgbClr val="313030"/>
                </a:solidFill>
                <a:effectLst/>
                <a:latin typeface="Verdana" panose="020B0604030504040204" pitchFamily="34" charset="0"/>
                <a:ea typeface="Verdana" panose="020B0604030504040204" pitchFamily="34" charset="0"/>
              </a:rPr>
              <a:t>: “</a:t>
            </a:r>
            <a:r>
              <a:rPr lang="en-US" sz="1800" dirty="0">
                <a:solidFill>
                  <a:srgbClr val="313030"/>
                </a:solidFill>
                <a:latin typeface="Verdana" panose="020B0604030504040204" pitchFamily="34" charset="0"/>
                <a:ea typeface="Verdana" panose="020B0604030504040204" pitchFamily="34" charset="0"/>
              </a:rPr>
              <a:t>w” requests acknowledgement of propagation of the write operation to a specified number of mongod instances</a:t>
            </a:r>
            <a:endParaRPr lang="en-IN" sz="1800" dirty="0">
              <a:solidFill>
                <a:srgbClr val="313030"/>
              </a:solidFill>
              <a:latin typeface="Verdana" panose="020B0604030504040204" pitchFamily="34" charset="0"/>
              <a:ea typeface="Verdana" panose="020B0604030504040204" pitchFamily="34" charset="0"/>
            </a:endParaRPr>
          </a:p>
          <a:p>
            <a:pPr marL="342900" indent="-342900" defTabSz="914400">
              <a:lnSpc>
                <a:spcPct val="150000"/>
              </a:lnSpc>
              <a:spcBef>
                <a:spcPts val="963"/>
              </a:spcBef>
              <a:buFont typeface="Arial" panose="020B0604020202020204" pitchFamily="34" charset="0"/>
              <a:buChar char="•"/>
            </a:pPr>
            <a:r>
              <a:rPr lang="en-IN" sz="1800" b="1" dirty="0">
                <a:solidFill>
                  <a:srgbClr val="313030"/>
                </a:solidFill>
                <a:latin typeface="Verdana" panose="020B0604030504040204" pitchFamily="34" charset="0"/>
                <a:ea typeface="Verdana" panose="020B0604030504040204" pitchFamily="34" charset="0"/>
              </a:rPr>
              <a:t>W Option values:</a:t>
            </a:r>
          </a:p>
          <a:p>
            <a:pPr marL="1257300" lvl="2" indent="-342900" defTabSz="9144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 </a:t>
            </a:r>
            <a:r>
              <a:rPr lang="en-GB" sz="1800" dirty="0">
                <a:solidFill>
                  <a:schemeClr val="dk1"/>
                </a:solidFill>
                <a:latin typeface="Verdana" panose="020B0604030504040204" pitchFamily="34" charset="0"/>
                <a:ea typeface="Verdana" panose="020B0604030504040204" pitchFamily="34" charset="0"/>
              </a:rPr>
              <a:t>&lt;number&gt;</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"majority"</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&lt;custom write concern name&gt;</a:t>
            </a:r>
          </a:p>
          <a:p>
            <a:pPr marL="342900" lvl="2" indent="-342900" defTabSz="914400">
              <a:lnSpc>
                <a:spcPct val="150000"/>
              </a:lnSpc>
              <a:spcBef>
                <a:spcPts val="963"/>
              </a:spcBef>
              <a:buFont typeface="Arial" panose="020B0604020202020204" pitchFamily="34" charset="0"/>
              <a:buChar char="•"/>
            </a:pPr>
            <a:r>
              <a:rPr lang="en-US" sz="1800" dirty="0">
                <a:solidFill>
                  <a:srgbClr val="313030"/>
                </a:solidFill>
                <a:latin typeface="Verdana" panose="020B0604030504040204" pitchFamily="34" charset="0"/>
                <a:ea typeface="Verdana" panose="020B0604030504040204" pitchFamily="34" charset="0"/>
              </a:rPr>
              <a:t>A write concern can have a timeout threshold: </a:t>
            </a:r>
          </a:p>
          <a:p>
            <a:pPr marL="342900" lvl="2" indent="-342900" defTabSz="914400">
              <a:lnSpc>
                <a:spcPct val="150000"/>
              </a:lnSpc>
              <a:spcBef>
                <a:spcPts val="963"/>
              </a:spcBef>
              <a:buFont typeface="Arial" panose="020B0604020202020204" pitchFamily="34" charset="0"/>
              <a:buChar char="•"/>
            </a:pPr>
            <a:r>
              <a:rPr lang="en-IN" sz="1800" b="1" dirty="0">
                <a:solidFill>
                  <a:srgbClr val="313030"/>
                </a:solidFill>
                <a:latin typeface="Verdana" panose="020B0604030504040204" pitchFamily="34" charset="0"/>
                <a:ea typeface="Verdana" panose="020B0604030504040204" pitchFamily="34" charset="0"/>
              </a:rPr>
              <a:t>db.products.insert({ item: "envelopes", qty :100, type: "Clasp" }, { writeConcern: { w: 2, wtimeout: 5000 } })</a:t>
            </a:r>
          </a:p>
          <a:p>
            <a:pPr marL="1257300" lvl="2" indent="-342900" defTabSz="914400">
              <a:lnSpc>
                <a:spcPct val="150000"/>
              </a:lnSpc>
              <a:spcBef>
                <a:spcPts val="963"/>
              </a:spcBef>
              <a:buFont typeface="Arial" panose="020B0604020202020204" pitchFamily="34" charset="0"/>
              <a:buChar char="•"/>
            </a:pPr>
            <a:endParaRPr lang="en-GB"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0544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97AAAC4A-1C3E-4C88-82A7-B66D4333997D}"/>
              </a:ext>
            </a:extLst>
          </p:cNvPr>
          <p:cNvSpPr/>
          <p:nvPr/>
        </p:nvSpPr>
        <p:spPr>
          <a:xfrm>
            <a:off x="508000" y="1444323"/>
            <a:ext cx="11491415" cy="4191276"/>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latin typeface="Verdana" panose="020B0604030504040204" pitchFamily="34" charset="0"/>
                <a:ea typeface="Verdana" panose="020B0604030504040204" pitchFamily="34" charset="0"/>
              </a:rPr>
              <a:t>In data aggregation, records are processed, and results are computed.</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Data sets in MongoDB can be examined and analyzed with a rich set of aggregation operations.</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MongoDB aggregation uses collections of documents as input and returns results as one or more documents.</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Data aggregation pipelines are a way to transform documents into aggregated results. The pipeline transforms documents into aggregated results.</a:t>
            </a:r>
          </a:p>
          <a:p>
            <a:pPr marL="285750" indent="-285750">
              <a:lnSpc>
                <a:spcPct val="150000"/>
              </a:lnSpc>
              <a:buFont typeface="Arial" panose="020B0604020202020204" pitchFamily="34" charset="0"/>
              <a:buChar char="•"/>
            </a:pPr>
            <a:r>
              <a:rPr lang="en-US" sz="1800" dirty="0">
                <a:latin typeface="Verdana" panose="020B0604030504040204" pitchFamily="34" charset="0"/>
                <a:ea typeface="Verdana" panose="020B0604030504040204" pitchFamily="34" charset="0"/>
              </a:rPr>
              <a:t>During the pipeline stages, filters work like queries and document transformations change the form of the output documents.</a:t>
            </a:r>
          </a:p>
          <a:p>
            <a:pPr marL="285750" indent="-285750">
              <a:lnSpc>
                <a:spcPct val="150000"/>
              </a:lnSpc>
              <a:buFont typeface="Arial" panose="020B0604020202020204" pitchFamily="34" charset="0"/>
              <a:buChar char="•"/>
            </a:pPr>
            <a:endParaRPr lang="en-IN" sz="1800" dirty="0">
              <a:latin typeface="Verdana" panose="020B0604030504040204" pitchFamily="34" charset="0"/>
              <a:ea typeface="Verdana" panose="020B0604030504040204" pitchFamily="34" charset="0"/>
            </a:endParaRPr>
          </a:p>
        </p:txBody>
      </p:sp>
      <p:sp>
        <p:nvSpPr>
          <p:cNvPr id="6" name="Google Shape;73;p16">
            <a:extLst>
              <a:ext uri="{FF2B5EF4-FFF2-40B4-BE49-F238E27FC236}">
                <a16:creationId xmlns:a16="http://schemas.microsoft.com/office/drawing/2014/main" id="{6E4B0B6A-2045-49B3-B840-9C926A928593}"/>
              </a:ext>
            </a:extLst>
          </p:cNvPr>
          <p:cNvSpPr txBox="1"/>
          <p:nvPr/>
        </p:nvSpPr>
        <p:spPr>
          <a:xfrm>
            <a:off x="508000" y="305168"/>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Aggregation Operation 1/2</a:t>
            </a:r>
          </a:p>
        </p:txBody>
      </p:sp>
    </p:spTree>
    <p:extLst>
      <p:ext uri="{BB962C8B-B14F-4D97-AF65-F5344CB8AC3E}">
        <p14:creationId xmlns:p14="http://schemas.microsoft.com/office/powerpoint/2010/main" val="303304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D32F437-E01A-4484-AC38-18F2341AB4E9}"/>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Read Concern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44B23154-C5E6-47F7-806E-B6A0AA3F4CB0}"/>
              </a:ext>
            </a:extLst>
          </p:cNvPr>
          <p:cNvSpPr txBox="1"/>
          <p:nvPr/>
        </p:nvSpPr>
        <p:spPr>
          <a:xfrm>
            <a:off x="282916" y="1548861"/>
            <a:ext cx="11113729" cy="1826526"/>
          </a:xfrm>
          <a:prstGeom prst="rect">
            <a:avLst/>
          </a:prstGeom>
          <a:noFill/>
        </p:spPr>
        <p:txBody>
          <a:bodyPr wrap="square">
            <a:spAutoFit/>
          </a:bodyPr>
          <a:lstStyle/>
          <a:p>
            <a:pPr marL="342900" indent="-342900" defTabSz="9144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Data read from replica sets and replica set shards can be specified in terms of consistency and isolation by using </a:t>
            </a:r>
            <a:r>
              <a:rPr lang="en-US" sz="1800" dirty="0" err="1">
                <a:solidFill>
                  <a:schemeClr val="dk1"/>
                </a:solidFill>
                <a:latin typeface="Verdana" panose="020B0604030504040204" pitchFamily="34" charset="0"/>
                <a:ea typeface="Verdana" panose="020B0604030504040204" pitchFamily="34" charset="0"/>
              </a:rPr>
              <a:t>readConcern</a:t>
            </a:r>
            <a:r>
              <a:rPr lang="en-US" sz="1800" dirty="0">
                <a:solidFill>
                  <a:schemeClr val="dk1"/>
                </a:solidFill>
                <a:latin typeface="Verdana" panose="020B0604030504040204" pitchFamily="34" charset="0"/>
                <a:ea typeface="Verdana" panose="020B0604030504040204" pitchFamily="34" charset="0"/>
              </a:rPr>
              <a:t>.</a:t>
            </a:r>
          </a:p>
          <a:p>
            <a:pPr marL="342900" indent="-342900" defTabSz="9144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Utilizing write concerns and read concerns effectively can adjust the level of consistency and availability.</a:t>
            </a:r>
          </a:p>
        </p:txBody>
      </p:sp>
    </p:spTree>
    <p:extLst>
      <p:ext uri="{BB962C8B-B14F-4D97-AF65-F5344CB8AC3E}">
        <p14:creationId xmlns:p14="http://schemas.microsoft.com/office/powerpoint/2010/main" val="3726840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D32F437-E01A-4484-AC38-18F2341AB4E9}"/>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cs typeface="Avenir"/>
                <a:sym typeface="Avenir"/>
              </a:rPr>
              <a:t>Read Concern</a:t>
            </a:r>
            <a:endParaRPr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44B23154-C5E6-47F7-806E-B6A0AA3F4CB0}"/>
              </a:ext>
            </a:extLst>
          </p:cNvPr>
          <p:cNvSpPr txBox="1"/>
          <p:nvPr/>
        </p:nvSpPr>
        <p:spPr>
          <a:xfrm>
            <a:off x="508000" y="1225304"/>
            <a:ext cx="11113729" cy="3714222"/>
          </a:xfrm>
          <a:prstGeom prst="rect">
            <a:avLst/>
          </a:prstGeom>
          <a:noFill/>
        </p:spPr>
        <p:txBody>
          <a:bodyPr wrap="square">
            <a:spAutoFit/>
          </a:bodyPr>
          <a:lstStyle/>
          <a:p>
            <a:pPr marL="342900" indent="-342900" defTabSz="914400">
              <a:lnSpc>
                <a:spcPct val="150000"/>
              </a:lnSpc>
              <a:spcBef>
                <a:spcPts val="963"/>
              </a:spcBef>
              <a:buFont typeface="Arial" panose="020B0604020202020204" pitchFamily="34" charset="0"/>
              <a:buChar char="•"/>
            </a:pPr>
            <a:r>
              <a:rPr lang="en-GB" sz="1800" b="1" dirty="0">
                <a:solidFill>
                  <a:schemeClr val="dk1"/>
                </a:solidFill>
                <a:latin typeface="Verdana" panose="020B0604030504040204" pitchFamily="34" charset="0"/>
                <a:ea typeface="Verdana" panose="020B0604030504040204" pitchFamily="34" charset="0"/>
              </a:rPr>
              <a:t>Read Concern Levels :</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"local"</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"available"</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"majority"</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"linearizable"</a:t>
            </a:r>
          </a:p>
          <a:p>
            <a:pPr marL="1257300" lvl="2" indent="-342900" defTabSz="914400">
              <a:lnSpc>
                <a:spcPct val="150000"/>
              </a:lnSpc>
              <a:spcBef>
                <a:spcPts val="963"/>
              </a:spcBef>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rPr>
              <a:t>"snapshot“</a:t>
            </a:r>
            <a:endParaRPr lang="en-IN" sz="1800" dirty="0">
              <a:solidFill>
                <a:schemeClr val="dk1"/>
              </a:solidFill>
              <a:latin typeface="Verdana" panose="020B0604030504040204" pitchFamily="34" charset="0"/>
              <a:ea typeface="Verdana" panose="020B0604030504040204" pitchFamily="34" charset="0"/>
            </a:endParaRPr>
          </a:p>
          <a:p>
            <a:pPr lvl="2" defTabSz="914400">
              <a:lnSpc>
                <a:spcPct val="150000"/>
              </a:lnSpc>
              <a:spcBef>
                <a:spcPts val="963"/>
              </a:spcBef>
            </a:pPr>
            <a:r>
              <a:rPr lang="en-GB" sz="1800" b="1" dirty="0" err="1">
                <a:solidFill>
                  <a:schemeClr val="dk1"/>
                </a:solidFill>
                <a:latin typeface="Verdana" panose="020B0604030504040204" pitchFamily="34" charset="0"/>
                <a:ea typeface="Verdana" panose="020B0604030504040204" pitchFamily="34" charset="0"/>
              </a:rPr>
              <a:t>db.website.find</a:t>
            </a:r>
            <a:r>
              <a:rPr lang="en-GB" sz="1800" b="1" dirty="0">
                <a:solidFill>
                  <a:schemeClr val="dk1"/>
                </a:solidFill>
                <a:latin typeface="Verdana" panose="020B0604030504040204" pitchFamily="34" charset="0"/>
                <a:ea typeface="Verdana" panose="020B0604030504040204" pitchFamily="34" charset="0"/>
              </a:rPr>
              <a:t>().</a:t>
            </a:r>
            <a:r>
              <a:rPr lang="en-GB" sz="1800" b="1" dirty="0" err="1">
                <a:solidFill>
                  <a:schemeClr val="dk1"/>
                </a:solidFill>
                <a:latin typeface="Verdana" panose="020B0604030504040204" pitchFamily="34" charset="0"/>
                <a:ea typeface="Verdana" panose="020B0604030504040204" pitchFamily="34" charset="0"/>
              </a:rPr>
              <a:t>readConcern</a:t>
            </a:r>
            <a:r>
              <a:rPr lang="en-GB" sz="1800" b="1" dirty="0">
                <a:solidFill>
                  <a:schemeClr val="dk1"/>
                </a:solidFill>
                <a:latin typeface="Verdana" panose="020B0604030504040204" pitchFamily="34" charset="0"/>
                <a:ea typeface="Verdana" panose="020B0604030504040204" pitchFamily="34" charset="0"/>
              </a:rPr>
              <a:t>('majority')</a:t>
            </a:r>
          </a:p>
        </p:txBody>
      </p:sp>
    </p:spTree>
    <p:extLst>
      <p:ext uri="{BB962C8B-B14F-4D97-AF65-F5344CB8AC3E}">
        <p14:creationId xmlns:p14="http://schemas.microsoft.com/office/powerpoint/2010/main" val="1726648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2D9F8CC-DC29-4509-A985-69028A7D8560}"/>
              </a:ext>
            </a:extLst>
          </p:cNvPr>
          <p:cNvSpPr txBox="1"/>
          <p:nvPr/>
        </p:nvSpPr>
        <p:spPr>
          <a:xfrm>
            <a:off x="493252" y="34425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Sharding</a:t>
            </a:r>
          </a:p>
        </p:txBody>
      </p:sp>
      <p:sp>
        <p:nvSpPr>
          <p:cNvPr id="4" name="TextBox 3">
            <a:extLst>
              <a:ext uri="{FF2B5EF4-FFF2-40B4-BE49-F238E27FC236}">
                <a16:creationId xmlns:a16="http://schemas.microsoft.com/office/drawing/2014/main" id="{21227D7F-C780-48BD-8EEC-907DC344F3AB}"/>
              </a:ext>
            </a:extLst>
          </p:cNvPr>
          <p:cNvSpPr txBox="1"/>
          <p:nvPr/>
        </p:nvSpPr>
        <p:spPr>
          <a:xfrm>
            <a:off x="701070" y="1664710"/>
            <a:ext cx="10273071" cy="2426305"/>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MongoDB uses </a:t>
            </a: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to meet the growing demands for data storage on multiple machines.</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As data sizes grow, there may be a limit to how fast a single machine can read and write or how well it can store data.</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With </a:t>
            </a: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you can scale horizontally.</a:t>
            </a:r>
          </a:p>
        </p:txBody>
      </p:sp>
    </p:spTree>
    <p:extLst>
      <p:ext uri="{BB962C8B-B14F-4D97-AF65-F5344CB8AC3E}">
        <p14:creationId xmlns:p14="http://schemas.microsoft.com/office/powerpoint/2010/main" val="3787556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2D9F8CC-DC29-4509-A985-69028A7D8560}"/>
              </a:ext>
            </a:extLst>
          </p:cNvPr>
          <p:cNvSpPr txBox="1"/>
          <p:nvPr/>
        </p:nvSpPr>
        <p:spPr>
          <a:xfrm>
            <a:off x="493252" y="34425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Sharding</a:t>
            </a:r>
          </a:p>
        </p:txBody>
      </p:sp>
      <p:sp>
        <p:nvSpPr>
          <p:cNvPr id="4" name="TextBox 3">
            <a:extLst>
              <a:ext uri="{FF2B5EF4-FFF2-40B4-BE49-F238E27FC236}">
                <a16:creationId xmlns:a16="http://schemas.microsoft.com/office/drawing/2014/main" id="{21227D7F-C780-48BD-8EEC-907DC344F3AB}"/>
              </a:ext>
            </a:extLst>
          </p:cNvPr>
          <p:cNvSpPr txBox="1"/>
          <p:nvPr/>
        </p:nvSpPr>
        <p:spPr>
          <a:xfrm>
            <a:off x="701071" y="1540019"/>
            <a:ext cx="10273071" cy="3098284"/>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allows you to add more machines to address data growth and read/write operation demands.</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Shards are independent databases that collectively make up a logical database.</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With </a:t>
            </a: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data and load are automatically balanced across machines.</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By splitting the write load across multiple Mongod instances, </a:t>
            </a:r>
          </a:p>
          <a:p>
            <a:pPr>
              <a:lnSpc>
                <a:spcPct val="150000"/>
              </a:lnSpc>
              <a:spcBef>
                <a:spcPts val="963"/>
              </a:spcBef>
            </a:pPr>
            <a:r>
              <a:rPr lang="en-US" sz="1800" dirty="0">
                <a:solidFill>
                  <a:schemeClr val="dk1"/>
                </a:solidFill>
                <a:latin typeface="Verdana" panose="020B0604030504040204" pitchFamily="34" charset="0"/>
                <a:ea typeface="Verdana" panose="020B0604030504040204" pitchFamily="34" charset="0"/>
              </a:rPr>
              <a:t>    </a:t>
            </a: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provides additional write capacity.</a:t>
            </a: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83783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7288A99-C112-47FF-AEC7-0D3FACBD2804}"/>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Benefits of Sharding</a:t>
            </a:r>
            <a:r>
              <a:rPr lang="en-IN" sz="3200" dirty="0">
                <a:solidFill>
                  <a:schemeClr val="tx1"/>
                </a:solidFill>
                <a:latin typeface="Verdana" panose="020B0604030504040204" pitchFamily="34" charset="0"/>
                <a:ea typeface="Verdana" panose="020B0604030504040204" pitchFamily="34" charset="0"/>
                <a:cs typeface="Avenir"/>
                <a:sym typeface="Avenir"/>
              </a:rPr>
              <a:t> </a:t>
            </a:r>
            <a:endParaRPr sz="3200"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0B82EB8A-CC65-4E01-A886-6665FE0EAD82}"/>
              </a:ext>
            </a:extLst>
          </p:cNvPr>
          <p:cNvSpPr txBox="1"/>
          <p:nvPr/>
        </p:nvSpPr>
        <p:spPr>
          <a:xfrm>
            <a:off x="508000" y="1660574"/>
            <a:ext cx="6098458" cy="2800767"/>
          </a:xfrm>
          <a:prstGeom prst="rect">
            <a:avLst/>
          </a:prstGeom>
          <a:noFill/>
        </p:spPr>
        <p:txBody>
          <a:bodyPr wrap="square">
            <a:spAutoFit/>
          </a:bodyPr>
          <a:lstStyle/>
          <a:p>
            <a:pPr marL="285750" indent="-285750">
              <a:spcBef>
                <a:spcPts val="963"/>
              </a:spcBef>
              <a:buFont typeface="Arial" panose="020B0604020202020204" pitchFamily="34" charset="0"/>
              <a:buChar char="•"/>
            </a:pPr>
            <a:r>
              <a:rPr lang="hu-HU" sz="1800" dirty="0">
                <a:solidFill>
                  <a:schemeClr val="dk1"/>
                </a:solidFill>
                <a:latin typeface="Verdana" panose="020B0604030504040204" pitchFamily="34" charset="0"/>
                <a:ea typeface="Verdana" panose="020B0604030504040204" pitchFamily="34" charset="0"/>
              </a:rPr>
              <a:t>Partition </a:t>
            </a:r>
            <a:r>
              <a:rPr lang="en-US" sz="1800" dirty="0">
                <a:solidFill>
                  <a:schemeClr val="dk1"/>
                </a:solidFill>
                <a:latin typeface="Verdana" panose="020B0604030504040204" pitchFamily="34" charset="0"/>
                <a:ea typeface="Verdana" panose="020B0604030504040204" pitchFamily="34" charset="0"/>
              </a:rPr>
              <a:t>the</a:t>
            </a:r>
            <a:r>
              <a:rPr lang="hu-HU" sz="1800" dirty="0">
                <a:solidFill>
                  <a:schemeClr val="dk1"/>
                </a:solidFill>
                <a:latin typeface="Verdana" panose="020B0604030504040204" pitchFamily="34" charset="0"/>
                <a:ea typeface="Verdana" panose="020B0604030504040204" pitchFamily="34" charset="0"/>
              </a:rPr>
              <a:t> data</a:t>
            </a:r>
            <a:endParaRPr lang="en-IN" sz="1800" dirty="0">
              <a:solidFill>
                <a:schemeClr val="dk1"/>
              </a:solidFill>
              <a:latin typeface="Verdana" panose="020B0604030504040204" pitchFamily="34" charset="0"/>
              <a:ea typeface="Verdana" panose="020B0604030504040204" pitchFamily="34" charset="0"/>
            </a:endParaRPr>
          </a:p>
          <a:p>
            <a:pPr>
              <a:spcBef>
                <a:spcPts val="963"/>
              </a:spcBef>
            </a:pPr>
            <a:endParaRPr lang="hu-HU" sz="1800" dirty="0">
              <a:solidFill>
                <a:schemeClr val="dk1"/>
              </a:solidFill>
              <a:latin typeface="Verdana" panose="020B0604030504040204" pitchFamily="34" charset="0"/>
              <a:ea typeface="Verdana" panose="020B0604030504040204" pitchFamily="34" charset="0"/>
            </a:endParaRPr>
          </a:p>
          <a:p>
            <a:pPr marL="285750" indent="-285750">
              <a:spcBef>
                <a:spcPts val="963"/>
              </a:spcBef>
              <a:buFont typeface="Arial" panose="020B0604020202020204" pitchFamily="34" charset="0"/>
              <a:buChar char="•"/>
            </a:pPr>
            <a:r>
              <a:rPr lang="hu-HU" sz="1800" dirty="0">
                <a:solidFill>
                  <a:schemeClr val="dk1"/>
                </a:solidFill>
                <a:latin typeface="Verdana" panose="020B0604030504040204" pitchFamily="34" charset="0"/>
                <a:ea typeface="Verdana" panose="020B0604030504040204" pitchFamily="34" charset="0"/>
              </a:rPr>
              <a:t>Scal</a:t>
            </a:r>
            <a:r>
              <a:rPr lang="en-US" sz="1800" dirty="0" err="1">
                <a:solidFill>
                  <a:schemeClr val="dk1"/>
                </a:solidFill>
                <a:latin typeface="Verdana" panose="020B0604030504040204" pitchFamily="34" charset="0"/>
                <a:ea typeface="Verdana" panose="020B0604030504040204" pitchFamily="34" charset="0"/>
              </a:rPr>
              <a:t>ing</a:t>
            </a:r>
            <a:r>
              <a:rPr lang="hu-HU" sz="1800" dirty="0">
                <a:solidFill>
                  <a:schemeClr val="dk1"/>
                </a:solidFill>
                <a:latin typeface="Verdana" panose="020B0604030504040204" pitchFamily="34" charset="0"/>
                <a:ea typeface="Verdana" panose="020B0604030504040204" pitchFamily="34" charset="0"/>
              </a:rPr>
              <a:t> write throughput</a:t>
            </a:r>
            <a:endParaRPr lang="en-IN" sz="1800" dirty="0">
              <a:solidFill>
                <a:schemeClr val="dk1"/>
              </a:solidFill>
              <a:latin typeface="Verdana" panose="020B0604030504040204" pitchFamily="34" charset="0"/>
              <a:ea typeface="Verdana" panose="020B0604030504040204" pitchFamily="34" charset="0"/>
            </a:endParaRPr>
          </a:p>
          <a:p>
            <a:pPr>
              <a:spcBef>
                <a:spcPts val="963"/>
              </a:spcBef>
            </a:pPr>
            <a:endParaRPr lang="hu-HU" sz="1800" dirty="0">
              <a:solidFill>
                <a:schemeClr val="dk1"/>
              </a:solidFill>
              <a:latin typeface="Verdana" panose="020B0604030504040204" pitchFamily="34" charset="0"/>
              <a:ea typeface="Verdana" panose="020B0604030504040204" pitchFamily="34" charset="0"/>
            </a:endParaRPr>
          </a:p>
          <a:p>
            <a:pPr marL="285750" indent="-285750">
              <a:spcBef>
                <a:spcPts val="963"/>
              </a:spcBef>
              <a:buFont typeface="Arial" panose="020B0604020202020204" pitchFamily="34" charset="0"/>
              <a:buChar char="•"/>
            </a:pPr>
            <a:r>
              <a:rPr lang="hu-HU" sz="1800" dirty="0">
                <a:solidFill>
                  <a:schemeClr val="dk1"/>
                </a:solidFill>
                <a:latin typeface="Verdana" panose="020B0604030504040204" pitchFamily="34" charset="0"/>
                <a:ea typeface="Verdana" panose="020B0604030504040204" pitchFamily="34" charset="0"/>
              </a:rPr>
              <a:t>Increase</a:t>
            </a:r>
            <a:r>
              <a:rPr lang="en-US" sz="1800" dirty="0">
                <a:solidFill>
                  <a:schemeClr val="dk1"/>
                </a:solidFill>
                <a:latin typeface="Verdana" panose="020B0604030504040204" pitchFamily="34" charset="0"/>
                <a:ea typeface="Verdana" panose="020B0604030504040204" pitchFamily="34" charset="0"/>
              </a:rPr>
              <a:t>s the</a:t>
            </a:r>
            <a:r>
              <a:rPr lang="hu-HU" sz="1800" dirty="0">
                <a:solidFill>
                  <a:schemeClr val="dk1"/>
                </a:solidFill>
                <a:latin typeface="Verdana" panose="020B0604030504040204" pitchFamily="34" charset="0"/>
                <a:ea typeface="Verdana" panose="020B0604030504040204" pitchFamily="34" charset="0"/>
              </a:rPr>
              <a:t> capacity</a:t>
            </a:r>
            <a:endParaRPr lang="en-IN" sz="1800" dirty="0">
              <a:solidFill>
                <a:schemeClr val="dk1"/>
              </a:solidFill>
              <a:latin typeface="Verdana" panose="020B0604030504040204" pitchFamily="34" charset="0"/>
              <a:ea typeface="Verdana" panose="020B0604030504040204" pitchFamily="34" charset="0"/>
            </a:endParaRPr>
          </a:p>
          <a:p>
            <a:pPr>
              <a:spcBef>
                <a:spcPts val="963"/>
              </a:spcBef>
            </a:pPr>
            <a:endParaRPr lang="hu-HU" sz="1800" dirty="0">
              <a:solidFill>
                <a:schemeClr val="dk1"/>
              </a:solidFill>
              <a:latin typeface="Verdana" panose="020B0604030504040204" pitchFamily="34" charset="0"/>
              <a:ea typeface="Verdana" panose="020B0604030504040204" pitchFamily="34" charset="0"/>
            </a:endParaRPr>
          </a:p>
          <a:p>
            <a:pPr marL="285750" indent="-285750">
              <a:spcBef>
                <a:spcPts val="963"/>
              </a:spcBef>
              <a:buFont typeface="Arial" panose="020B0604020202020204" pitchFamily="34" charset="0"/>
              <a:buChar char="•"/>
            </a:pPr>
            <a:r>
              <a:rPr lang="hu-HU" sz="1800" dirty="0">
                <a:solidFill>
                  <a:schemeClr val="dk1"/>
                </a:solidFill>
                <a:latin typeface="Verdana" panose="020B0604030504040204" pitchFamily="34" charset="0"/>
                <a:ea typeface="Verdana" panose="020B0604030504040204" pitchFamily="34" charset="0"/>
              </a:rPr>
              <a:t>Auto-balancing</a:t>
            </a:r>
          </a:p>
        </p:txBody>
      </p:sp>
    </p:spTree>
    <p:extLst>
      <p:ext uri="{BB962C8B-B14F-4D97-AF65-F5344CB8AC3E}">
        <p14:creationId xmlns:p14="http://schemas.microsoft.com/office/powerpoint/2010/main" val="3757822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4" name="Google Shape;73;p16">
            <a:extLst>
              <a:ext uri="{FF2B5EF4-FFF2-40B4-BE49-F238E27FC236}">
                <a16:creationId xmlns:a16="http://schemas.microsoft.com/office/drawing/2014/main" id="{D9895E47-9046-4D87-A830-D7693A90351B}"/>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When to go for Sharding</a:t>
            </a:r>
          </a:p>
        </p:txBody>
      </p:sp>
      <p:sp>
        <p:nvSpPr>
          <p:cNvPr id="5" name="TextBox 4">
            <a:extLst>
              <a:ext uri="{FF2B5EF4-FFF2-40B4-BE49-F238E27FC236}">
                <a16:creationId xmlns:a16="http://schemas.microsoft.com/office/drawing/2014/main" id="{D53F99AB-F06E-49FC-B951-76BDF3CFAC21}"/>
              </a:ext>
            </a:extLst>
          </p:cNvPr>
          <p:cNvSpPr txBox="1"/>
          <p:nvPr/>
        </p:nvSpPr>
        <p:spPr>
          <a:xfrm>
            <a:off x="493252" y="1347689"/>
            <a:ext cx="11236632" cy="3000821"/>
          </a:xfrm>
          <a:prstGeom prst="rect">
            <a:avLst/>
          </a:prstGeom>
          <a:noFill/>
        </p:spPr>
        <p:txBody>
          <a:bodyPr wrap="square">
            <a:spAutoFit/>
          </a:bodyPr>
          <a:lstStyle/>
          <a:p>
            <a:pPr>
              <a:lnSpc>
                <a:spcPct val="150000"/>
              </a:lnSpc>
            </a:pPr>
            <a:r>
              <a:rPr lang="en-US" sz="1800" dirty="0">
                <a:solidFill>
                  <a:schemeClr val="dk1"/>
                </a:solidFill>
                <a:latin typeface="Verdana" panose="020B0604030504040204" pitchFamily="34" charset="0"/>
                <a:ea typeface="Verdana" panose="020B0604030504040204" pitchFamily="34" charset="0"/>
              </a:rPr>
              <a:t>Using a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cluster is a good idea if:</a:t>
            </a:r>
            <a:endParaRPr lang="en-IN" sz="18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 amount of data you are storing approaches or exceeds the storage capacity of a single replica set in your system.</a:t>
            </a:r>
            <a:endParaRPr lang="en-IN" sz="1800" dirty="0">
              <a:solidFill>
                <a:schemeClr val="dk1"/>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Eventually, the active working set of your system will outgrow the maximum amount of RAM.</a:t>
            </a:r>
          </a:p>
          <a:p>
            <a:pPr marL="285750" indent="-28575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Your system has a large amount of write activity, a single MongoDB instance cannot write data fast enough to meet demand, and all other approaches have not reduced contention</a:t>
            </a:r>
            <a:r>
              <a:rPr lang="en-US" sz="1800" dirty="0">
                <a:solidFill>
                  <a:schemeClr val="dk1"/>
                </a:solidFill>
                <a:latin typeface="Verdana" panose="020B0604030504040204" pitchFamily="34" charset="0"/>
                <a:ea typeface="Verdana" panose="020B0604030504040204" pitchFamily="34" charset="0"/>
              </a:rPr>
              <a:t>.</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40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F5F4A6BB-3CF5-4F99-B749-251DB6E21990}"/>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What is Shard?</a:t>
            </a:r>
          </a:p>
        </p:txBody>
      </p:sp>
      <p:sp>
        <p:nvSpPr>
          <p:cNvPr id="4" name="TextBox 3">
            <a:extLst>
              <a:ext uri="{FF2B5EF4-FFF2-40B4-BE49-F238E27FC236}">
                <a16:creationId xmlns:a16="http://schemas.microsoft.com/office/drawing/2014/main" id="{1DC57520-F54C-4CE6-826A-A403CAC501A2}"/>
              </a:ext>
            </a:extLst>
          </p:cNvPr>
          <p:cNvSpPr txBox="1"/>
          <p:nvPr/>
        </p:nvSpPr>
        <p:spPr>
          <a:xfrm>
            <a:off x="493252" y="1381761"/>
            <a:ext cx="11632305" cy="3257302"/>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A given shard holds documents for which the shard key falls within a specific range of values. Shard keys, like </a:t>
            </a:r>
            <a:r>
              <a:rPr lang="en-IN" sz="1800" dirty="0">
                <a:solidFill>
                  <a:schemeClr val="tx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indexes</a:t>
            </a:r>
            <a:r>
              <a:rPr lang="en-IN" sz="1800" dirty="0">
                <a:solidFill>
                  <a:schemeClr val="dk1"/>
                </a:solidFill>
                <a:latin typeface="Verdana" panose="020B0604030504040204" pitchFamily="34" charset="0"/>
                <a:ea typeface="Verdana" panose="020B0604030504040204" pitchFamily="34" charset="0"/>
              </a:rPr>
              <a:t>, can be either a single field or multiple fields.</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Within a shard, MongoDB further partitions documents into </a:t>
            </a:r>
            <a:r>
              <a:rPr lang="en-IN" sz="1800" dirty="0">
                <a:solidFill>
                  <a:schemeClr val="dk1"/>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chunks</a:t>
            </a:r>
            <a:r>
              <a:rPr lang="en-IN" sz="1800" dirty="0">
                <a:solidFill>
                  <a:schemeClr val="dk1"/>
                </a:solidFill>
                <a:latin typeface="Verdana" panose="020B0604030504040204" pitchFamily="34" charset="0"/>
                <a:ea typeface="Verdana" panose="020B0604030504040204" pitchFamily="34" charset="0"/>
              </a:rPr>
              <a:t>. The default </a:t>
            </a:r>
            <a:r>
              <a:rPr lang="en-IN" sz="1800" dirty="0">
                <a:solidFill>
                  <a:schemeClr val="dk1"/>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chunk</a:t>
            </a:r>
            <a:r>
              <a:rPr lang="en-IN" sz="1800" dirty="0">
                <a:solidFill>
                  <a:schemeClr val="dk1"/>
                </a:solidFill>
                <a:latin typeface="Verdana" panose="020B0604030504040204" pitchFamily="34" charset="0"/>
                <a:ea typeface="Verdana" panose="020B0604030504040204" pitchFamily="34" charset="0"/>
              </a:rPr>
              <a:t> size is 64 megabytes</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Each chunk represents a smaller range of values within the shard’s range. When a chunk grows beyond the </a:t>
            </a:r>
            <a:r>
              <a:rPr lang="en-IN" sz="1800" dirty="0">
                <a:solidFill>
                  <a:schemeClr val="dk1"/>
                </a:solidFill>
                <a:latin typeface="Verdana" panose="020B0604030504040204" pitchFamily="34" charset="0"/>
                <a:ea typeface="Verdana" panose="020B0604030504040204" pitchFamily="34" charset="0"/>
                <a:hlinkClick r:id="rId5">
                  <a:extLst>
                    <a:ext uri="{A12FA001-AC4F-418D-AE19-62706E023703}">
                      <ahyp:hlinkClr xmlns:ahyp="http://schemas.microsoft.com/office/drawing/2018/hyperlinkcolor" val="tx"/>
                    </a:ext>
                  </a:extLst>
                </a:hlinkClick>
              </a:rPr>
              <a:t>chunk size</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Based on the range of the shard key, MongoDB splits the chunk into smaller chunks.</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60933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5CF398A-0D9B-4E5F-A0E2-A4BFB695BA0D}"/>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What is Shard key?</a:t>
            </a:r>
          </a:p>
        </p:txBody>
      </p:sp>
      <p:sp>
        <p:nvSpPr>
          <p:cNvPr id="5" name="TextBox 4">
            <a:extLst>
              <a:ext uri="{FF2B5EF4-FFF2-40B4-BE49-F238E27FC236}">
                <a16:creationId xmlns:a16="http://schemas.microsoft.com/office/drawing/2014/main" id="{ABE477FD-F4FF-4E46-886B-DD64E04B2AF9}"/>
              </a:ext>
            </a:extLst>
          </p:cNvPr>
          <p:cNvSpPr txBox="1"/>
          <p:nvPr/>
        </p:nvSpPr>
        <p:spPr>
          <a:xfrm>
            <a:off x="493252" y="1390879"/>
            <a:ext cx="11632305" cy="3457741"/>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Within a sharded cluster, you enable </a:t>
            </a:r>
            <a:r>
              <a:rPr lang="en-IN" sz="1800" dirty="0" err="1">
                <a:solidFill>
                  <a:schemeClr val="tx1"/>
                </a:solidFill>
                <a:latin typeface="Verdana" panose="020B0604030504040204" pitchFamily="34" charset="0"/>
                <a:ea typeface="Verdana" panose="020B0604030504040204" pitchFamily="34" charset="0"/>
              </a:rPr>
              <a:t>sharding</a:t>
            </a:r>
            <a:r>
              <a:rPr lang="en-IN" sz="1800" dirty="0">
                <a:solidFill>
                  <a:schemeClr val="tx1"/>
                </a:solidFill>
                <a:latin typeface="Verdana" panose="020B0604030504040204" pitchFamily="34" charset="0"/>
                <a:ea typeface="Verdana" panose="020B0604030504040204" pitchFamily="34" charset="0"/>
              </a:rPr>
              <a:t> on a per-database basis. </a:t>
            </a:r>
          </a:p>
          <a:p>
            <a:pPr marL="342900" indent="-34290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After enabling </a:t>
            </a:r>
            <a:r>
              <a:rPr lang="en-IN" sz="1800" dirty="0" err="1">
                <a:solidFill>
                  <a:schemeClr val="tx1"/>
                </a:solidFill>
                <a:latin typeface="Verdana" panose="020B0604030504040204" pitchFamily="34" charset="0"/>
                <a:ea typeface="Verdana" panose="020B0604030504040204" pitchFamily="34" charset="0"/>
              </a:rPr>
              <a:t>sharding</a:t>
            </a:r>
            <a:r>
              <a:rPr lang="en-IN" sz="1800" dirty="0">
                <a:solidFill>
                  <a:schemeClr val="tx1"/>
                </a:solidFill>
                <a:latin typeface="Verdana" panose="020B0604030504040204" pitchFamily="34" charset="0"/>
                <a:ea typeface="Verdana" panose="020B0604030504040204" pitchFamily="34" charset="0"/>
              </a:rPr>
              <a:t> for a database, you choose which collections to shard. For each sharded collection, you specify a </a:t>
            </a:r>
            <a:r>
              <a:rPr lang="en-IN" sz="1800" dirty="0">
                <a:solidFill>
                  <a:schemeClr val="tx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shard key</a:t>
            </a:r>
            <a:r>
              <a:rPr lang="en-IN" sz="1800" dirty="0">
                <a:solidFill>
                  <a:schemeClr val="tx1"/>
                </a:solidFill>
                <a:latin typeface="Verdana" panose="020B0604030504040204" pitchFamily="34" charset="0"/>
                <a:ea typeface="Verdana" panose="020B0604030504040204" pitchFamily="34" charset="0"/>
              </a:rPr>
              <a:t>.</a:t>
            </a:r>
          </a:p>
          <a:p>
            <a:pPr marL="342900" indent="-342900">
              <a:lnSpc>
                <a:spcPct val="150000"/>
              </a:lnSpc>
              <a:spcBef>
                <a:spcPts val="963"/>
              </a:spcBef>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Shard keys determine the distribution of documents between the shards of the cluster.</a:t>
            </a:r>
            <a:r>
              <a:rPr lang="en-IN" sz="1800" dirty="0">
                <a:solidFill>
                  <a:schemeClr val="tx1"/>
                </a:solidFill>
                <a:latin typeface="Verdana" panose="020B0604030504040204" pitchFamily="34" charset="0"/>
                <a:ea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rPr>
              <a:t>Each document in the collection contains a shard key field.</a:t>
            </a:r>
            <a:endParaRPr lang="en-IN" sz="1800" dirty="0">
              <a:solidFill>
                <a:schemeClr val="tx1"/>
              </a:solidFill>
              <a:latin typeface="Verdana" panose="020B0604030504040204" pitchFamily="34" charset="0"/>
              <a:ea typeface="Verdana" panose="020B0604030504040204" pitchFamily="34" charset="0"/>
            </a:endParaRPr>
          </a:p>
          <a:p>
            <a:pPr marL="342900" indent="-342900">
              <a:lnSpc>
                <a:spcPct val="150000"/>
              </a:lnSpc>
              <a:spcBef>
                <a:spcPts val="963"/>
              </a:spcBef>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MongoDB distributes documents according to ranges of values in the shard key.</a:t>
            </a:r>
          </a:p>
          <a:p>
            <a:pPr marL="285750" indent="-285750">
              <a:lnSpc>
                <a:spcPct val="150000"/>
              </a:lnSpc>
              <a:spcBef>
                <a:spcPts val="963"/>
              </a:spcBef>
              <a:buFont typeface="Wingdings" panose="05000000000000000000" pitchFamily="2" charset="2"/>
              <a:buChar char="Ø"/>
            </a:pPr>
            <a:endParaRPr lang="en-IN" sz="18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580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6D2FD02E-2AA5-49C7-8A11-68BC93843E54}"/>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Impact of Shard key?</a:t>
            </a:r>
          </a:p>
        </p:txBody>
      </p:sp>
      <p:sp>
        <p:nvSpPr>
          <p:cNvPr id="4" name="TextBox 3">
            <a:extLst>
              <a:ext uri="{FF2B5EF4-FFF2-40B4-BE49-F238E27FC236}">
                <a16:creationId xmlns:a16="http://schemas.microsoft.com/office/drawing/2014/main" id="{5C93ED83-E207-4023-B972-4548387A41EA}"/>
              </a:ext>
            </a:extLst>
          </p:cNvPr>
          <p:cNvSpPr txBox="1"/>
          <p:nvPr/>
        </p:nvSpPr>
        <p:spPr>
          <a:xfrm>
            <a:off x="493252" y="1459685"/>
            <a:ext cx="11049819" cy="1051570"/>
          </a:xfrm>
          <a:prstGeom prst="rect">
            <a:avLst/>
          </a:prstGeom>
          <a:noFill/>
        </p:spPr>
        <p:txBody>
          <a:bodyPr wrap="square">
            <a:spAutoFit/>
          </a:bodyPr>
          <a:lstStyle/>
          <a:p>
            <a:pPr marL="342900" indent="-34290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 selection of the right shard key can make a big difference in the performance, ability, and functionality of your database and cluster.</a:t>
            </a:r>
          </a:p>
          <a:p>
            <a:pPr marL="342900" indent="-342900">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Your application's query and write patterns will determine the appropriate shard key.</a:t>
            </a:r>
            <a:endParaRPr lang="en-IN" sz="1800" dirty="0">
              <a:solidFill>
                <a:schemeClr val="dk1"/>
              </a:solidFill>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FE67A16E-1D74-4627-A793-35AF7A187AC8}"/>
              </a:ext>
            </a:extLst>
          </p:cNvPr>
          <p:cNvPicPr>
            <a:picLocks noChangeAspect="1"/>
          </p:cNvPicPr>
          <p:nvPr/>
        </p:nvPicPr>
        <p:blipFill>
          <a:blip r:embed="rId3"/>
          <a:stretch>
            <a:fillRect/>
          </a:stretch>
        </p:blipFill>
        <p:spPr>
          <a:xfrm>
            <a:off x="815828" y="3131820"/>
            <a:ext cx="7740944" cy="2540541"/>
          </a:xfrm>
          <a:prstGeom prst="rect">
            <a:avLst/>
          </a:prstGeom>
        </p:spPr>
      </p:pic>
    </p:spTree>
    <p:extLst>
      <p:ext uri="{BB962C8B-B14F-4D97-AF65-F5344CB8AC3E}">
        <p14:creationId xmlns:p14="http://schemas.microsoft.com/office/powerpoint/2010/main" val="3483771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26D8A10-6606-4434-896D-97C04F7B74DE}"/>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Choosing Ideal Shard key?</a:t>
            </a:r>
          </a:p>
        </p:txBody>
      </p:sp>
      <p:sp>
        <p:nvSpPr>
          <p:cNvPr id="4" name="TextBox 3">
            <a:extLst>
              <a:ext uri="{FF2B5EF4-FFF2-40B4-BE49-F238E27FC236}">
                <a16:creationId xmlns:a16="http://schemas.microsoft.com/office/drawing/2014/main" id="{E1B227FB-8E7D-428A-B5F8-7E6E0031ECA6}"/>
              </a:ext>
            </a:extLst>
          </p:cNvPr>
          <p:cNvSpPr txBox="1"/>
          <p:nvPr/>
        </p:nvSpPr>
        <p:spPr>
          <a:xfrm>
            <a:off x="493252" y="1471796"/>
            <a:ext cx="11749639" cy="2529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The ideal shard key:</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As a result, MongoDB can easily distribute content between its shards.</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As a result, write operations will be distributed across the cluster, so that no single shard becomes a bottleneck.</a:t>
            </a:r>
          </a:p>
          <a:p>
            <a:pPr marL="342900" indent="-342900">
              <a:lnSpc>
                <a:spcPct val="150000"/>
              </a:lnSpc>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With MongoDB, the majority of query operations can be performed by a single MongoDB instance.</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32754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6E4B0B6A-2045-49B3-B840-9C926A928593}"/>
              </a:ext>
            </a:extLst>
          </p:cNvPr>
          <p:cNvSpPr txBox="1"/>
          <p:nvPr/>
        </p:nvSpPr>
        <p:spPr>
          <a:xfrm>
            <a:off x="508000" y="305168"/>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Aggregation Operation 2/2</a:t>
            </a:r>
          </a:p>
        </p:txBody>
      </p:sp>
      <p:sp>
        <p:nvSpPr>
          <p:cNvPr id="4" name="TextBox 3">
            <a:extLst>
              <a:ext uri="{FF2B5EF4-FFF2-40B4-BE49-F238E27FC236}">
                <a16:creationId xmlns:a16="http://schemas.microsoft.com/office/drawing/2014/main" id="{A0D2675B-D522-4D18-A197-5099C7756893}"/>
              </a:ext>
            </a:extLst>
          </p:cNvPr>
          <p:cNvSpPr txBox="1"/>
          <p:nvPr/>
        </p:nvSpPr>
        <p:spPr>
          <a:xfrm>
            <a:off x="508000" y="1372733"/>
            <a:ext cx="10769600" cy="923330"/>
          </a:xfrm>
          <a:prstGeom prst="rect">
            <a:avLst/>
          </a:prstGeom>
          <a:noFill/>
        </p:spPr>
        <p:txBody>
          <a:bodyPr wrap="square">
            <a:spAutoFit/>
          </a:bodyPr>
          <a:lstStyle/>
          <a:p>
            <a:pPr marL="457200" indent="-330200" algn="just">
              <a:lnSpc>
                <a:spcPct val="150000"/>
              </a:lnSpc>
              <a:spcBef>
                <a:spcPts val="963"/>
              </a:spcBef>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Furthermore, pipeline stages can use operators to calculate averages or concatenate strings.</a:t>
            </a:r>
            <a:endParaRPr lang="en-IN" sz="1800" dirty="0">
              <a:solidFill>
                <a:schemeClr val="dk1"/>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282BD5D2-D6FD-49C5-B7FD-B9A1087B09FD}"/>
              </a:ext>
            </a:extLst>
          </p:cNvPr>
          <p:cNvPicPr>
            <a:picLocks noChangeAspect="1"/>
          </p:cNvPicPr>
          <p:nvPr/>
        </p:nvPicPr>
        <p:blipFill>
          <a:blip r:embed="rId3"/>
          <a:stretch>
            <a:fillRect/>
          </a:stretch>
        </p:blipFill>
        <p:spPr>
          <a:xfrm>
            <a:off x="2342089" y="2100979"/>
            <a:ext cx="3550711" cy="4273284"/>
          </a:xfrm>
          <a:prstGeom prst="rect">
            <a:avLst/>
          </a:prstGeom>
        </p:spPr>
      </p:pic>
    </p:spTree>
    <p:extLst>
      <p:ext uri="{BB962C8B-B14F-4D97-AF65-F5344CB8AC3E}">
        <p14:creationId xmlns:p14="http://schemas.microsoft.com/office/powerpoint/2010/main" val="2338966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7EAF10F-ACF5-4F2B-85A3-E5F27B1C9A07}"/>
              </a:ext>
            </a:extLst>
          </p:cNvPr>
          <p:cNvSpPr txBox="1"/>
          <p:nvPr/>
        </p:nvSpPr>
        <p:spPr>
          <a:xfrm>
            <a:off x="547616" y="352697"/>
            <a:ext cx="11096768"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Benefit of Shard keys in Cluster Operation?</a:t>
            </a:r>
          </a:p>
        </p:txBody>
      </p:sp>
      <p:sp>
        <p:nvSpPr>
          <p:cNvPr id="4" name="TextBox 3">
            <a:extLst>
              <a:ext uri="{FF2B5EF4-FFF2-40B4-BE49-F238E27FC236}">
                <a16:creationId xmlns:a16="http://schemas.microsoft.com/office/drawing/2014/main" id="{FE92F104-701B-4943-8D28-838F4CA19941}"/>
              </a:ext>
            </a:extLst>
          </p:cNvPr>
          <p:cNvSpPr txBox="1"/>
          <p:nvPr/>
        </p:nvSpPr>
        <p:spPr>
          <a:xfrm>
            <a:off x="613244" y="1498611"/>
            <a:ext cx="10965512" cy="2426305"/>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IN" sz="1800" b="1" dirty="0">
                <a:latin typeface="Verdana" panose="020B0604030504040204" pitchFamily="34" charset="0"/>
                <a:ea typeface="Verdana" panose="020B0604030504040204" pitchFamily="34" charset="0"/>
              </a:rPr>
              <a:t>Write Scaling</a:t>
            </a:r>
            <a:r>
              <a:rPr lang="en-IN" sz="1800" dirty="0">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The cluster can offer increased write capacity with some shard keys, but others will not.</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As a computed shard key with some “randomness”, </a:t>
            </a:r>
            <a:r>
              <a:rPr lang="en-IN" sz="1800" dirty="0">
                <a:solidFill>
                  <a:schemeClr val="dk1"/>
                </a:solidFill>
                <a:latin typeface="Verdana" panose="020B0604030504040204" pitchFamily="34" charset="0"/>
                <a:ea typeface="Verdana" panose="020B0604030504040204" pitchFamily="34" charset="0"/>
              </a:rPr>
              <a:t>such as on (i.e. MD5 or SHA1)</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 hashed index in MongoDB can be used to shard collections. This can significantly improve read scalability.</a:t>
            </a:r>
          </a:p>
        </p:txBody>
      </p:sp>
    </p:spTree>
    <p:extLst>
      <p:ext uri="{BB962C8B-B14F-4D97-AF65-F5344CB8AC3E}">
        <p14:creationId xmlns:p14="http://schemas.microsoft.com/office/powerpoint/2010/main" val="2053838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7EAF10F-ACF5-4F2B-85A3-E5F27B1C9A07}"/>
              </a:ext>
            </a:extLst>
          </p:cNvPr>
          <p:cNvSpPr txBox="1"/>
          <p:nvPr/>
        </p:nvSpPr>
        <p:spPr>
          <a:xfrm>
            <a:off x="547616" y="352697"/>
            <a:ext cx="11096768"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Benefit of Shard keys in Cluster Operation?</a:t>
            </a:r>
          </a:p>
        </p:txBody>
      </p:sp>
      <p:sp>
        <p:nvSpPr>
          <p:cNvPr id="4" name="TextBox 3">
            <a:extLst>
              <a:ext uri="{FF2B5EF4-FFF2-40B4-BE49-F238E27FC236}">
                <a16:creationId xmlns:a16="http://schemas.microsoft.com/office/drawing/2014/main" id="{FE92F104-701B-4943-8D28-838F4CA19941}"/>
              </a:ext>
            </a:extLst>
          </p:cNvPr>
          <p:cNvSpPr txBox="1"/>
          <p:nvPr/>
        </p:nvSpPr>
        <p:spPr>
          <a:xfrm>
            <a:off x="675590" y="1498612"/>
            <a:ext cx="10840820" cy="2713563"/>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Upon receiving a query, the mongod routes it to the mongod instance with the appropriate data based on the metadata in the configuration replica set. The shard key you select can affect the performance of the query.</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Query Isolation: </a:t>
            </a:r>
            <a:r>
              <a:rPr lang="en-US" sz="1800" dirty="0">
                <a:solidFill>
                  <a:schemeClr val="dk1"/>
                </a:solidFill>
                <a:latin typeface="Verdana" panose="020B0604030504040204" pitchFamily="34" charset="0"/>
                <a:ea typeface="Verdana" panose="020B0604030504040204" pitchFamily="34" charset="0"/>
              </a:rPr>
              <a:t>In a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environment, the fastest queries are those that mongos routes to a single shard using the shard key and cluster metadata from the config server.</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1655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7EAF10F-ACF5-4F2B-85A3-E5F27B1C9A07}"/>
              </a:ext>
            </a:extLst>
          </p:cNvPr>
          <p:cNvSpPr txBox="1"/>
          <p:nvPr/>
        </p:nvSpPr>
        <p:spPr>
          <a:xfrm>
            <a:off x="547616" y="342865"/>
            <a:ext cx="11096768"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Benefit of Shard keys in Cluster Operation?</a:t>
            </a:r>
          </a:p>
        </p:txBody>
      </p:sp>
      <p:sp>
        <p:nvSpPr>
          <p:cNvPr id="4" name="TextBox 3">
            <a:extLst>
              <a:ext uri="{FF2B5EF4-FFF2-40B4-BE49-F238E27FC236}">
                <a16:creationId xmlns:a16="http://schemas.microsoft.com/office/drawing/2014/main" id="{FE92F104-701B-4943-8D28-838F4CA19941}"/>
              </a:ext>
            </a:extLst>
          </p:cNvPr>
          <p:cNvSpPr txBox="1"/>
          <p:nvPr/>
        </p:nvSpPr>
        <p:spPr>
          <a:xfrm>
            <a:off x="547616" y="1332357"/>
            <a:ext cx="11231429" cy="2298065"/>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When a mongos receives queries from applications, the configuration replica set is used to route queries to mongod instances with the appropriate data. The shard key you select can have an important impact on query performance.</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Query Isolation: </a:t>
            </a:r>
            <a:r>
              <a:rPr lang="en-US" sz="1800" dirty="0">
                <a:solidFill>
                  <a:schemeClr val="dk1"/>
                </a:solidFill>
                <a:latin typeface="Verdana" panose="020B0604030504040204" pitchFamily="34" charset="0"/>
                <a:ea typeface="Verdana" panose="020B0604030504040204" pitchFamily="34" charset="0"/>
              </a:rPr>
              <a:t>In a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environment, the fastest queries are those that mongos routes to a single shard based on the shard key and cluster metadata on the config server.</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14636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4" name="Rectangle: Rounded Corners 3">
            <a:extLst>
              <a:ext uri="{FF2B5EF4-FFF2-40B4-BE49-F238E27FC236}">
                <a16:creationId xmlns:a16="http://schemas.microsoft.com/office/drawing/2014/main" id="{EA88B0B0-D156-4DF2-896A-57E52517ECC9}"/>
              </a:ext>
            </a:extLst>
          </p:cNvPr>
          <p:cNvSpPr/>
          <p:nvPr/>
        </p:nvSpPr>
        <p:spPr>
          <a:xfrm>
            <a:off x="6592216" y="2706850"/>
            <a:ext cx="2584245" cy="54279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latin typeface="Verdana" panose="020B0604030504040204" pitchFamily="34" charset="0"/>
                <a:ea typeface="Verdana" panose="020B0604030504040204" pitchFamily="34" charset="0"/>
              </a:rPr>
              <a:t>ConfigReplicaSet:Primary</a:t>
            </a:r>
            <a:endParaRPr lang="en-IN" sz="1800" dirty="0">
              <a:latin typeface="Verdana" panose="020B0604030504040204" pitchFamily="34" charset="0"/>
              <a:ea typeface="Verdana" panose="020B0604030504040204" pitchFamily="34" charset="0"/>
            </a:endParaRPr>
          </a:p>
        </p:txBody>
      </p:sp>
      <p:sp>
        <p:nvSpPr>
          <p:cNvPr id="5" name="Rectangle: Rounded Corners 4">
            <a:extLst>
              <a:ext uri="{FF2B5EF4-FFF2-40B4-BE49-F238E27FC236}">
                <a16:creationId xmlns:a16="http://schemas.microsoft.com/office/drawing/2014/main" id="{A3AE94CE-19AB-4781-BD9A-2A670EA3BED6}"/>
              </a:ext>
            </a:extLst>
          </p:cNvPr>
          <p:cNvSpPr/>
          <p:nvPr/>
        </p:nvSpPr>
        <p:spPr>
          <a:xfrm>
            <a:off x="5877893" y="4010430"/>
            <a:ext cx="1977964" cy="70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latin typeface="Verdana" panose="020B0604030504040204" pitchFamily="34" charset="0"/>
                <a:ea typeface="Verdana" panose="020B0604030504040204" pitchFamily="34" charset="0"/>
              </a:rPr>
              <a:t>ConfigReplicaSet:Secondary</a:t>
            </a:r>
            <a:endParaRPr lang="en-IN" sz="1800" dirty="0">
              <a:latin typeface="Verdana" panose="020B0604030504040204" pitchFamily="34" charset="0"/>
              <a:ea typeface="Verdana" panose="020B0604030504040204" pitchFamily="34" charset="0"/>
            </a:endParaRPr>
          </a:p>
        </p:txBody>
      </p:sp>
      <p:sp>
        <p:nvSpPr>
          <p:cNvPr id="6" name="Rectangle: Rounded Corners 5">
            <a:extLst>
              <a:ext uri="{FF2B5EF4-FFF2-40B4-BE49-F238E27FC236}">
                <a16:creationId xmlns:a16="http://schemas.microsoft.com/office/drawing/2014/main" id="{8891E17E-EC1D-4CE3-9480-7629EF175A0E}"/>
              </a:ext>
            </a:extLst>
          </p:cNvPr>
          <p:cNvSpPr/>
          <p:nvPr/>
        </p:nvSpPr>
        <p:spPr>
          <a:xfrm>
            <a:off x="8179017" y="4026697"/>
            <a:ext cx="2224062" cy="67186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latin typeface="Verdana" panose="020B0604030504040204" pitchFamily="34" charset="0"/>
                <a:ea typeface="Verdana" panose="020B0604030504040204" pitchFamily="34" charset="0"/>
              </a:rPr>
              <a:t>ConfigReplicaSet</a:t>
            </a:r>
            <a:r>
              <a:rPr lang="en-IN" sz="1800" dirty="0">
                <a:latin typeface="Verdana" panose="020B0604030504040204" pitchFamily="34" charset="0"/>
                <a:ea typeface="Verdana" panose="020B0604030504040204" pitchFamily="34" charset="0"/>
              </a:rPr>
              <a:t>: Secondary</a:t>
            </a:r>
          </a:p>
        </p:txBody>
      </p:sp>
      <p:cxnSp>
        <p:nvCxnSpPr>
          <p:cNvPr id="7" name="Straight Arrow Connector 6">
            <a:extLst>
              <a:ext uri="{FF2B5EF4-FFF2-40B4-BE49-F238E27FC236}">
                <a16:creationId xmlns:a16="http://schemas.microsoft.com/office/drawing/2014/main" id="{160C8A18-22A4-4CB3-A00E-C2AD6BAEE770}"/>
              </a:ext>
            </a:extLst>
          </p:cNvPr>
          <p:cNvCxnSpPr>
            <a:cxnSpLocks/>
          </p:cNvCxnSpPr>
          <p:nvPr/>
        </p:nvCxnSpPr>
        <p:spPr>
          <a:xfrm flipH="1">
            <a:off x="6866875" y="3311463"/>
            <a:ext cx="717016" cy="634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EF724D4B-E003-487A-95AD-D7FDC7DCBABD}"/>
              </a:ext>
            </a:extLst>
          </p:cNvPr>
          <p:cNvCxnSpPr>
            <a:cxnSpLocks/>
          </p:cNvCxnSpPr>
          <p:nvPr/>
        </p:nvCxnSpPr>
        <p:spPr>
          <a:xfrm>
            <a:off x="8054326" y="3304845"/>
            <a:ext cx="868011" cy="6407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Google Shape;73;p16">
            <a:extLst>
              <a:ext uri="{FF2B5EF4-FFF2-40B4-BE49-F238E27FC236}">
                <a16:creationId xmlns:a16="http://schemas.microsoft.com/office/drawing/2014/main" id="{6326B55A-8D13-4637-A034-F39258C1DAFF}"/>
              </a:ext>
            </a:extLst>
          </p:cNvPr>
          <p:cNvSpPr txBox="1"/>
          <p:nvPr/>
        </p:nvSpPr>
        <p:spPr>
          <a:xfrm>
            <a:off x="493252" y="442815"/>
            <a:ext cx="9934800" cy="7044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MongoDB Cluster Architecture</a:t>
            </a:r>
          </a:p>
        </p:txBody>
      </p:sp>
      <p:pic>
        <p:nvPicPr>
          <p:cNvPr id="2" name="Picture 1">
            <a:extLst>
              <a:ext uri="{FF2B5EF4-FFF2-40B4-BE49-F238E27FC236}">
                <a16:creationId xmlns:a16="http://schemas.microsoft.com/office/drawing/2014/main" id="{679785C6-1830-45A9-9E7E-3F3018E0D55F}"/>
              </a:ext>
            </a:extLst>
          </p:cNvPr>
          <p:cNvPicPr>
            <a:picLocks noChangeAspect="1"/>
          </p:cNvPicPr>
          <p:nvPr/>
        </p:nvPicPr>
        <p:blipFill>
          <a:blip r:embed="rId3"/>
          <a:stretch>
            <a:fillRect/>
          </a:stretch>
        </p:blipFill>
        <p:spPr>
          <a:xfrm>
            <a:off x="1289345" y="1753668"/>
            <a:ext cx="4544059" cy="3639058"/>
          </a:xfrm>
          <a:prstGeom prst="rect">
            <a:avLst/>
          </a:prstGeom>
        </p:spPr>
      </p:pic>
      <p:sp>
        <p:nvSpPr>
          <p:cNvPr id="10" name="Rectangle 9">
            <a:extLst>
              <a:ext uri="{FF2B5EF4-FFF2-40B4-BE49-F238E27FC236}">
                <a16:creationId xmlns:a16="http://schemas.microsoft.com/office/drawing/2014/main" id="{B7D38E85-1592-400D-B8C6-EC9113E15FC8}"/>
              </a:ext>
            </a:extLst>
          </p:cNvPr>
          <p:cNvSpPr/>
          <p:nvPr/>
        </p:nvSpPr>
        <p:spPr>
          <a:xfrm>
            <a:off x="4851994" y="3429000"/>
            <a:ext cx="1000165" cy="634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 Brace 12">
            <a:extLst>
              <a:ext uri="{FF2B5EF4-FFF2-40B4-BE49-F238E27FC236}">
                <a16:creationId xmlns:a16="http://schemas.microsoft.com/office/drawing/2014/main" id="{08294026-66FB-4930-A063-851B08F1A608}"/>
              </a:ext>
            </a:extLst>
          </p:cNvPr>
          <p:cNvSpPr/>
          <p:nvPr/>
        </p:nvSpPr>
        <p:spPr>
          <a:xfrm>
            <a:off x="5373858" y="2996418"/>
            <a:ext cx="225084" cy="1547447"/>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09629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8E812534-D759-4686-850F-2EC7A7292867}"/>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MongoDB Cluster Details</a:t>
            </a:r>
          </a:p>
        </p:txBody>
      </p:sp>
      <p:sp>
        <p:nvSpPr>
          <p:cNvPr id="4" name="TextBox 3">
            <a:extLst>
              <a:ext uri="{FF2B5EF4-FFF2-40B4-BE49-F238E27FC236}">
                <a16:creationId xmlns:a16="http://schemas.microsoft.com/office/drawing/2014/main" id="{35DD239F-1786-41FC-8750-0E10B2E8357C}"/>
              </a:ext>
            </a:extLst>
          </p:cNvPr>
          <p:cNvSpPr txBox="1"/>
          <p:nvPr/>
        </p:nvSpPr>
        <p:spPr>
          <a:xfrm>
            <a:off x="493252" y="1338098"/>
            <a:ext cx="10990825" cy="4185761"/>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IN" sz="1800" b="1" dirty="0">
                <a:solidFill>
                  <a:schemeClr val="dk1"/>
                </a:solidFill>
                <a:latin typeface="Verdana" panose="020B0604030504040204" pitchFamily="34" charset="0"/>
                <a:ea typeface="Verdana" panose="020B0604030504040204" pitchFamily="34" charset="0"/>
              </a:rPr>
              <a:t>Config Replica Set </a:t>
            </a:r>
            <a:r>
              <a:rPr lang="en-IN" sz="1800" dirty="0">
                <a:solidFill>
                  <a:schemeClr val="dk1"/>
                </a:solidFill>
                <a:latin typeface="Verdana" panose="020B0604030504040204" pitchFamily="34" charset="0"/>
                <a:ea typeface="Verdana" panose="020B0604030504040204" pitchFamily="34" charset="0"/>
              </a:rPr>
              <a:t>: In the config replica set we should have minimum 3 members.</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Separate machines must host each configuration server. </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Like any other replica set, config replica set will have primary and secondary's.</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Primary will accept the write operation to store the meta data of the cluster.</a:t>
            </a:r>
          </a:p>
          <a:p>
            <a:pPr marL="342900" indent="-34290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This meta data will be replicated on the secondary members of the config replica set.</a:t>
            </a:r>
          </a:p>
          <a:p>
            <a:pPr marL="342900" indent="-342900">
              <a:lnSpc>
                <a:spcPct val="150000"/>
              </a:lnSpc>
              <a:spcBef>
                <a:spcPts val="963"/>
              </a:spcBef>
              <a:buFont typeface="Arial" panose="020B0604020202020204" pitchFamily="34" charset="0"/>
              <a:buChar char="•"/>
            </a:pPr>
            <a:r>
              <a:rPr lang="en-IN" sz="1800" b="1" dirty="0">
                <a:solidFill>
                  <a:schemeClr val="dk1"/>
                </a:solidFill>
                <a:latin typeface="Verdana" panose="020B0604030504040204" pitchFamily="34" charset="0"/>
                <a:ea typeface="Verdana" panose="020B0604030504040204" pitchFamily="34" charset="0"/>
              </a:rPr>
              <a:t>Shards Two or more replica sets:</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Shards are these replica sets. </a:t>
            </a:r>
          </a:p>
          <a:p>
            <a:pPr marL="342900" indent="-342900">
              <a:lnSpc>
                <a:spcPct val="150000"/>
              </a:lnSpc>
              <a:spcBef>
                <a:spcPts val="963"/>
              </a:spcBef>
              <a:buFont typeface="Arial" panose="020B0604020202020204" pitchFamily="34" charset="0"/>
              <a:buChar char="•"/>
            </a:pPr>
            <a:r>
              <a:rPr lang="en-IN" sz="1800" b="1" dirty="0">
                <a:solidFill>
                  <a:schemeClr val="dk1"/>
                </a:solidFill>
                <a:latin typeface="Verdana" panose="020B0604030504040204" pitchFamily="34" charset="0"/>
                <a:ea typeface="Verdana" panose="020B0604030504040204" pitchFamily="34" charset="0"/>
              </a:rPr>
              <a:t>Query Routers (mongos) : </a:t>
            </a:r>
            <a:r>
              <a:rPr lang="en-US" sz="1800" dirty="0">
                <a:solidFill>
                  <a:schemeClr val="dk1"/>
                </a:solidFill>
                <a:latin typeface="Verdana" panose="020B0604030504040204" pitchFamily="34" charset="0"/>
                <a:ea typeface="Verdana" panose="020B0604030504040204" pitchFamily="34" charset="0"/>
              </a:rPr>
              <a:t>Cluster routers are Mongos instances. Mongos instances are typically installed on each application server.</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8211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ABAC7F67-FF6D-46F0-A2E8-F373DC00E3BC}"/>
              </a:ext>
            </a:extLst>
          </p:cNvPr>
          <p:cNvSpPr txBox="1"/>
          <p:nvPr/>
        </p:nvSpPr>
        <p:spPr>
          <a:xfrm>
            <a:off x="493252" y="452160"/>
            <a:ext cx="9934800" cy="7044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Enable Sharding</a:t>
            </a:r>
          </a:p>
        </p:txBody>
      </p:sp>
      <p:sp>
        <p:nvSpPr>
          <p:cNvPr id="4" name="TextBox 3">
            <a:extLst>
              <a:ext uri="{FF2B5EF4-FFF2-40B4-BE49-F238E27FC236}">
                <a16:creationId xmlns:a16="http://schemas.microsoft.com/office/drawing/2014/main" id="{13FE7D12-FD02-48B3-8D33-5072E83736D2}"/>
              </a:ext>
            </a:extLst>
          </p:cNvPr>
          <p:cNvSpPr txBox="1"/>
          <p:nvPr/>
        </p:nvSpPr>
        <p:spPr>
          <a:xfrm>
            <a:off x="493252" y="1406039"/>
            <a:ext cx="11344787" cy="4185761"/>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a collection requires enabling </a:t>
            </a:r>
            <a:r>
              <a:rPr lang="en-US" sz="1800" dirty="0" err="1">
                <a:solidFill>
                  <a:schemeClr val="dk1"/>
                </a:solidFill>
                <a:latin typeface="Verdana" panose="020B0604030504040204" pitchFamily="34" charset="0"/>
                <a:ea typeface="Verdana" panose="020B0604030504040204" pitchFamily="34" charset="0"/>
              </a:rPr>
              <a:t>sharding</a:t>
            </a:r>
            <a:r>
              <a:rPr lang="en-US" sz="1800" dirty="0">
                <a:solidFill>
                  <a:schemeClr val="dk1"/>
                </a:solidFill>
                <a:latin typeface="Verdana" panose="020B0604030504040204" pitchFamily="34" charset="0"/>
                <a:ea typeface="Verdana" panose="020B0604030504040204" pitchFamily="34" charset="0"/>
              </a:rPr>
              <a:t> for the collection's database.</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When a database is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the data is not redistributed, but the collections in that database are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a:t>
            </a:r>
          </a:p>
          <a:p>
            <a:pPr marL="342900"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Connect to the mongos instance from the mongo shell. </a:t>
            </a:r>
            <a:endParaRPr lang="en-IN" sz="1800" dirty="0">
              <a:latin typeface="Verdana" panose="020B0604030504040204" pitchFamily="34" charset="0"/>
              <a:ea typeface="Verdana" panose="020B0604030504040204" pitchFamily="34" charset="0"/>
            </a:endParaRPr>
          </a:p>
          <a:p>
            <a:pPr>
              <a:lnSpc>
                <a:spcPct val="150000"/>
              </a:lnSpc>
              <a:spcBef>
                <a:spcPts val="963"/>
              </a:spcBef>
            </a:pPr>
            <a:r>
              <a:rPr lang="en-IN" sz="1800" b="1" dirty="0">
                <a:latin typeface="Verdana" panose="020B0604030504040204" pitchFamily="34" charset="0"/>
                <a:ea typeface="Verdana" panose="020B0604030504040204" pitchFamily="34" charset="0"/>
              </a:rPr>
              <a:t>mongo --host &lt; mongo machine running hostname &gt; --port &lt;port mongos listens on&gt;</a:t>
            </a:r>
          </a:p>
          <a:p>
            <a:pPr marL="285750" indent="-285750">
              <a:lnSpc>
                <a:spcPct val="150000"/>
              </a:lnSpc>
              <a:spcBef>
                <a:spcPts val="963"/>
              </a:spcBef>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rPr>
              <a:t>Use the following syntax:</a:t>
            </a:r>
          </a:p>
          <a:p>
            <a:pPr marL="0" lvl="2">
              <a:lnSpc>
                <a:spcPct val="150000"/>
              </a:lnSpc>
              <a:spcBef>
                <a:spcPts val="963"/>
              </a:spcBef>
            </a:pPr>
            <a:r>
              <a:rPr lang="en-IN" sz="1800" dirty="0">
                <a:latin typeface="Verdana" panose="020B0604030504040204" pitchFamily="34" charset="0"/>
                <a:ea typeface="Verdana" panose="020B0604030504040204" pitchFamily="34" charset="0"/>
              </a:rPr>
              <a:t>       </a:t>
            </a:r>
            <a:r>
              <a:rPr lang="en-IN" sz="1800" b="1" dirty="0" err="1">
                <a:latin typeface="Verdana" panose="020B0604030504040204" pitchFamily="34" charset="0"/>
                <a:ea typeface="Verdana" panose="020B0604030504040204" pitchFamily="34" charset="0"/>
              </a:rPr>
              <a:t>sh.enableSharding</a:t>
            </a:r>
            <a:r>
              <a:rPr lang="en-IN" sz="1800" b="1" dirty="0">
                <a:latin typeface="Verdana" panose="020B0604030504040204" pitchFamily="34" charset="0"/>
                <a:ea typeface="Verdana" panose="020B0604030504040204" pitchFamily="34" charset="0"/>
              </a:rPr>
              <a:t>("&lt;Database&gt;") </a:t>
            </a:r>
          </a:p>
          <a:p>
            <a:pPr marL="0" lvl="2">
              <a:lnSpc>
                <a:spcPct val="150000"/>
              </a:lnSpc>
              <a:spcBef>
                <a:spcPts val="963"/>
              </a:spcBef>
            </a:pPr>
            <a:r>
              <a:rPr lang="en-IN" sz="1800" b="1" dirty="0">
                <a:latin typeface="Verdana" panose="020B0604030504040204" pitchFamily="34" charset="0"/>
                <a:ea typeface="Verdana" panose="020B0604030504040204" pitchFamily="34" charset="0"/>
              </a:rPr>
              <a:t>    OR  </a:t>
            </a:r>
            <a:r>
              <a:rPr lang="en-IN" sz="1800" b="1" dirty="0" err="1">
                <a:latin typeface="Verdana" panose="020B0604030504040204" pitchFamily="34" charset="0"/>
                <a:ea typeface="Verdana" panose="020B0604030504040204" pitchFamily="34" charset="0"/>
              </a:rPr>
              <a:t>db.runCommand</a:t>
            </a:r>
            <a:r>
              <a:rPr lang="en-IN" sz="1800" b="1" dirty="0">
                <a:latin typeface="Verdana" panose="020B0604030504040204" pitchFamily="34" charset="0"/>
                <a:ea typeface="Verdana" panose="020B0604030504040204" pitchFamily="34" charset="0"/>
              </a:rPr>
              <a:t>( { </a:t>
            </a:r>
            <a:r>
              <a:rPr lang="en-IN" sz="1800" b="1" dirty="0" err="1">
                <a:latin typeface="Verdana" panose="020B0604030504040204" pitchFamily="34" charset="0"/>
                <a:ea typeface="Verdana" panose="020B0604030504040204" pitchFamily="34" charset="0"/>
              </a:rPr>
              <a:t>enableSharding</a:t>
            </a:r>
            <a:r>
              <a:rPr lang="en-IN" sz="1800" b="1" dirty="0">
                <a:latin typeface="Verdana" panose="020B0604030504040204" pitchFamily="34" charset="0"/>
                <a:ea typeface="Verdana" panose="020B0604030504040204" pitchFamily="34" charset="0"/>
              </a:rPr>
              <a:t>: &lt;Database&gt; } )</a:t>
            </a:r>
          </a:p>
        </p:txBody>
      </p:sp>
    </p:spTree>
    <p:extLst>
      <p:ext uri="{BB962C8B-B14F-4D97-AF65-F5344CB8AC3E}">
        <p14:creationId xmlns:p14="http://schemas.microsoft.com/office/powerpoint/2010/main" val="51430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0FAC646-820B-4507-89F2-81DF81E7245F}"/>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Enable Sharding for a Collection</a:t>
            </a:r>
          </a:p>
        </p:txBody>
      </p:sp>
      <p:sp>
        <p:nvSpPr>
          <p:cNvPr id="4" name="TextBox 3">
            <a:extLst>
              <a:ext uri="{FF2B5EF4-FFF2-40B4-BE49-F238E27FC236}">
                <a16:creationId xmlns:a16="http://schemas.microsoft.com/office/drawing/2014/main" id="{E3E69E5C-9002-428B-A58D-5FA5038DDC4A}"/>
              </a:ext>
            </a:extLst>
          </p:cNvPr>
          <p:cNvSpPr txBox="1"/>
          <p:nvPr/>
        </p:nvSpPr>
        <p:spPr>
          <a:xfrm>
            <a:off x="495284" y="1346861"/>
            <a:ext cx="11342755" cy="3691716"/>
          </a:xfrm>
          <a:prstGeom prst="rect">
            <a:avLst/>
          </a:prstGeom>
          <a:noFill/>
        </p:spPr>
        <p:txBody>
          <a:bodyPr wrap="square">
            <a:spAutoFit/>
          </a:bodyPr>
          <a:lstStyle/>
          <a:p>
            <a:pPr marL="342900" indent="-342900">
              <a:lnSpc>
                <a:spcPct val="150000"/>
              </a:lnSpc>
              <a:spcBef>
                <a:spcPts val="963"/>
              </a:spcBef>
              <a:buFont typeface="Arial" panose="020B0604020202020204" pitchFamily="34" charset="0"/>
              <a:buChar char="•"/>
            </a:pPr>
            <a:r>
              <a:rPr lang="en-US" sz="1700" dirty="0" err="1">
                <a:solidFill>
                  <a:schemeClr val="dk1"/>
                </a:solidFill>
                <a:latin typeface="Verdana" panose="020B0604030504040204" pitchFamily="34" charset="0"/>
                <a:ea typeface="Verdana" panose="020B0604030504040204" pitchFamily="34" charset="0"/>
              </a:rPr>
              <a:t>Sharding</a:t>
            </a:r>
            <a:r>
              <a:rPr lang="en-US" sz="1700" dirty="0">
                <a:solidFill>
                  <a:schemeClr val="dk1"/>
                </a:solidFill>
                <a:latin typeface="Verdana" panose="020B0604030504040204" pitchFamily="34" charset="0"/>
                <a:ea typeface="Verdana" panose="020B0604030504040204" pitchFamily="34" charset="0"/>
              </a:rPr>
              <a:t> is enabled per collection.</a:t>
            </a:r>
            <a:endParaRPr lang="en-IN" sz="1700" dirty="0">
              <a:solidFill>
                <a:schemeClr val="dk1"/>
              </a:solidFill>
              <a:latin typeface="Verdana" panose="020B0604030504040204" pitchFamily="34" charset="0"/>
              <a:ea typeface="Verdana" panose="020B0604030504040204" pitchFamily="34" charset="0"/>
            </a:endParaRPr>
          </a:p>
          <a:p>
            <a:pPr marL="342900" indent="-342900">
              <a:lnSpc>
                <a:spcPct val="150000"/>
              </a:lnSpc>
              <a:spcBef>
                <a:spcPts val="963"/>
              </a:spcBef>
              <a:buFont typeface="Arial" panose="020B0604020202020204" pitchFamily="34" charset="0"/>
              <a:buChar char="•"/>
            </a:pPr>
            <a:r>
              <a:rPr lang="en-IN" sz="1700" dirty="0">
                <a:solidFill>
                  <a:schemeClr val="dk1"/>
                </a:solidFill>
                <a:latin typeface="Verdana" panose="020B0604030504040204" pitchFamily="34" charset="0"/>
                <a:ea typeface="Verdana" panose="020B0604030504040204" pitchFamily="34" charset="0"/>
              </a:rPr>
              <a:t> </a:t>
            </a:r>
            <a:r>
              <a:rPr lang="en-US" sz="1700" dirty="0">
                <a:solidFill>
                  <a:schemeClr val="dk1"/>
                </a:solidFill>
                <a:latin typeface="Verdana" panose="020B0604030504040204" pitchFamily="34" charset="0"/>
                <a:ea typeface="Verdana" panose="020B0604030504040204" pitchFamily="34" charset="0"/>
              </a:rPr>
              <a:t>Make a choice for the shard key. Your choice of a shard key influences the level of </a:t>
            </a:r>
            <a:r>
              <a:rPr lang="en-US" sz="1700" dirty="0" err="1">
                <a:solidFill>
                  <a:schemeClr val="dk1"/>
                </a:solidFill>
                <a:latin typeface="Verdana" panose="020B0604030504040204" pitchFamily="34" charset="0"/>
                <a:ea typeface="Verdana" panose="020B0604030504040204" pitchFamily="34" charset="0"/>
              </a:rPr>
              <a:t>sharding</a:t>
            </a:r>
            <a:r>
              <a:rPr lang="en-US" sz="1700" dirty="0">
                <a:solidFill>
                  <a:schemeClr val="dk1"/>
                </a:solidFill>
                <a:latin typeface="Verdana" panose="020B0604030504040204" pitchFamily="34" charset="0"/>
                <a:ea typeface="Verdana" panose="020B0604030504040204" pitchFamily="34" charset="0"/>
              </a:rPr>
              <a:t> efficiency.</a:t>
            </a:r>
            <a:r>
              <a:rPr lang="en-IN" sz="1700" dirty="0">
                <a:solidFill>
                  <a:schemeClr val="dk1"/>
                </a:solidFill>
                <a:latin typeface="Verdana" panose="020B0604030504040204" pitchFamily="34" charset="0"/>
                <a:ea typeface="Verdana" panose="020B0604030504040204" pitchFamily="34" charset="0"/>
              </a:rPr>
              <a:t> </a:t>
            </a:r>
          </a:p>
          <a:p>
            <a:pPr marL="342900" indent="-342900">
              <a:lnSpc>
                <a:spcPct val="150000"/>
              </a:lnSpc>
              <a:spcBef>
                <a:spcPts val="963"/>
              </a:spcBef>
              <a:buFont typeface="Arial" panose="020B0604020202020204" pitchFamily="34" charset="0"/>
              <a:buChar char="•"/>
            </a:pPr>
            <a:r>
              <a:rPr lang="en-US" sz="1700" dirty="0">
                <a:solidFill>
                  <a:schemeClr val="dk1"/>
                </a:solidFill>
                <a:latin typeface="Verdana" panose="020B0604030504040204" pitchFamily="34" charset="0"/>
                <a:ea typeface="Verdana" panose="020B0604030504040204" pitchFamily="34" charset="0"/>
              </a:rPr>
              <a:t>If the collection already contains data, use the </a:t>
            </a:r>
            <a:r>
              <a:rPr lang="en-US" sz="1700" dirty="0" err="1">
                <a:solidFill>
                  <a:schemeClr val="dk1"/>
                </a:solidFill>
                <a:latin typeface="Verdana" panose="020B0604030504040204" pitchFamily="34" charset="0"/>
                <a:ea typeface="Verdana" panose="020B0604030504040204" pitchFamily="34" charset="0"/>
              </a:rPr>
              <a:t>createIndex</a:t>
            </a:r>
            <a:r>
              <a:rPr lang="en-US" sz="1700" dirty="0">
                <a:solidFill>
                  <a:schemeClr val="dk1"/>
                </a:solidFill>
                <a:latin typeface="Verdana" panose="020B0604030504040204" pitchFamily="34" charset="0"/>
                <a:ea typeface="Verdana" panose="020B0604030504040204" pitchFamily="34" charset="0"/>
              </a:rPr>
              <a:t>() method to create an index on the shard key.</a:t>
            </a:r>
          </a:p>
          <a:p>
            <a:pPr marL="342900" indent="-342900">
              <a:lnSpc>
                <a:spcPct val="150000"/>
              </a:lnSpc>
              <a:spcBef>
                <a:spcPts val="963"/>
              </a:spcBef>
              <a:buFont typeface="Arial" panose="020B0604020202020204" pitchFamily="34" charset="0"/>
              <a:buChar char="•"/>
            </a:pPr>
            <a:r>
              <a:rPr lang="en-US" sz="1700" dirty="0">
                <a:solidFill>
                  <a:schemeClr val="dk1"/>
                </a:solidFill>
                <a:latin typeface="Verdana" panose="020B0604030504040204" pitchFamily="34" charset="0"/>
                <a:ea typeface="Verdana" panose="020B0604030504040204" pitchFamily="34" charset="0"/>
              </a:rPr>
              <a:t>As part of the </a:t>
            </a:r>
            <a:r>
              <a:rPr lang="en-US" sz="1700" dirty="0" err="1">
                <a:solidFill>
                  <a:schemeClr val="dk1"/>
                </a:solidFill>
                <a:latin typeface="Verdana" panose="020B0604030504040204" pitchFamily="34" charset="0"/>
                <a:ea typeface="Verdana" panose="020B0604030504040204" pitchFamily="34" charset="0"/>
              </a:rPr>
              <a:t>sh.shardCollection</a:t>
            </a:r>
            <a:r>
              <a:rPr lang="en-US" sz="1700" dirty="0">
                <a:solidFill>
                  <a:schemeClr val="dk1"/>
                </a:solidFill>
                <a:latin typeface="Verdana" panose="020B0604030504040204" pitchFamily="34" charset="0"/>
                <a:ea typeface="Verdana" panose="020B0604030504040204" pitchFamily="34" charset="0"/>
              </a:rPr>
              <a:t>() method, MongoDB creates the index if the collection is empty.</a:t>
            </a:r>
            <a:r>
              <a:rPr lang="en-IN" sz="1700" dirty="0">
                <a:solidFill>
                  <a:schemeClr val="dk1"/>
                </a:solidFill>
                <a:latin typeface="Verdana" panose="020B0604030504040204" pitchFamily="34" charset="0"/>
                <a:ea typeface="Verdana" panose="020B0604030504040204" pitchFamily="34" charset="0"/>
              </a:rPr>
              <a:t> </a:t>
            </a:r>
          </a:p>
          <a:p>
            <a:pPr marL="342900" indent="-342900">
              <a:lnSpc>
                <a:spcPct val="150000"/>
              </a:lnSpc>
              <a:spcBef>
                <a:spcPts val="963"/>
              </a:spcBef>
              <a:buFont typeface="Arial" panose="020B0604020202020204" pitchFamily="34" charset="0"/>
              <a:buChar char="•"/>
            </a:pPr>
            <a:r>
              <a:rPr lang="en-US" sz="1700" dirty="0">
                <a:solidFill>
                  <a:schemeClr val="dk1"/>
                </a:solidFill>
                <a:latin typeface="Verdana" panose="020B0604030504040204" pitchFamily="34" charset="0"/>
                <a:ea typeface="Verdana" panose="020B0604030504040204" pitchFamily="34" charset="0"/>
              </a:rPr>
              <a:t>Using the </a:t>
            </a:r>
            <a:r>
              <a:rPr lang="en-US" sz="1700" dirty="0" err="1">
                <a:solidFill>
                  <a:schemeClr val="dk1"/>
                </a:solidFill>
                <a:latin typeface="Verdana" panose="020B0604030504040204" pitchFamily="34" charset="0"/>
                <a:ea typeface="Verdana" panose="020B0604030504040204" pitchFamily="34" charset="0"/>
              </a:rPr>
              <a:t>sh.shardCollection</a:t>
            </a:r>
            <a:r>
              <a:rPr lang="en-US" sz="1700" dirty="0">
                <a:solidFill>
                  <a:schemeClr val="dk1"/>
                </a:solidFill>
                <a:latin typeface="Verdana" panose="020B0604030504040204" pitchFamily="34" charset="0"/>
                <a:ea typeface="Verdana" panose="020B0604030504040204" pitchFamily="34" charset="0"/>
              </a:rPr>
              <a:t> () method in the mongo shell, enable </a:t>
            </a:r>
            <a:r>
              <a:rPr lang="en-US" sz="1700" dirty="0" err="1">
                <a:solidFill>
                  <a:schemeClr val="dk1"/>
                </a:solidFill>
                <a:latin typeface="Verdana" panose="020B0604030504040204" pitchFamily="34" charset="0"/>
                <a:ea typeface="Verdana" panose="020B0604030504040204" pitchFamily="34" charset="0"/>
              </a:rPr>
              <a:t>sharding</a:t>
            </a:r>
            <a:r>
              <a:rPr lang="en-US" sz="1700" dirty="0">
                <a:solidFill>
                  <a:schemeClr val="dk1"/>
                </a:solidFill>
                <a:latin typeface="Verdana" panose="020B0604030504040204" pitchFamily="34" charset="0"/>
                <a:ea typeface="Verdana" panose="020B0604030504040204" pitchFamily="34" charset="0"/>
              </a:rPr>
              <a:t> for a collection:</a:t>
            </a:r>
            <a:r>
              <a:rPr lang="en-IN" sz="1700" b="1" dirty="0">
                <a:latin typeface="Verdana" panose="020B0604030504040204" pitchFamily="34" charset="0"/>
                <a:ea typeface="Verdana" panose="020B0604030504040204" pitchFamily="34" charset="0"/>
              </a:rPr>
              <a:t>   </a:t>
            </a:r>
            <a:r>
              <a:rPr lang="en-IN" sz="1700" b="1" dirty="0" err="1">
                <a:latin typeface="Verdana" panose="020B0604030504040204" pitchFamily="34" charset="0"/>
                <a:ea typeface="Verdana" panose="020B0604030504040204" pitchFamily="34" charset="0"/>
              </a:rPr>
              <a:t>sh.shardCollection</a:t>
            </a:r>
            <a:r>
              <a:rPr lang="en-IN" sz="1700" b="1" dirty="0">
                <a:latin typeface="Verdana" panose="020B0604030504040204" pitchFamily="34" charset="0"/>
                <a:ea typeface="Verdana" panose="020B0604030504040204" pitchFamily="34" charset="0"/>
              </a:rPr>
              <a:t>("&lt;Database&gt;.&lt;Collection&gt;", shard-key-pattern</a:t>
            </a:r>
          </a:p>
        </p:txBody>
      </p:sp>
    </p:spTree>
    <p:extLst>
      <p:ext uri="{BB962C8B-B14F-4D97-AF65-F5344CB8AC3E}">
        <p14:creationId xmlns:p14="http://schemas.microsoft.com/office/powerpoint/2010/main" val="669753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E8FC3392-AFC0-4481-ABE3-3C01B4E89528}"/>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Enable Sharding for a Collection</a:t>
            </a:r>
          </a:p>
        </p:txBody>
      </p:sp>
      <p:sp>
        <p:nvSpPr>
          <p:cNvPr id="4" name="TextBox 3">
            <a:extLst>
              <a:ext uri="{FF2B5EF4-FFF2-40B4-BE49-F238E27FC236}">
                <a16:creationId xmlns:a16="http://schemas.microsoft.com/office/drawing/2014/main" id="{FB1A1F7F-AE1D-4EC0-B0F8-04BDD895CD1D}"/>
              </a:ext>
            </a:extLst>
          </p:cNvPr>
          <p:cNvSpPr txBox="1"/>
          <p:nvPr/>
        </p:nvSpPr>
        <p:spPr>
          <a:xfrm>
            <a:off x="493251" y="1508014"/>
            <a:ext cx="11128477" cy="3129062"/>
          </a:xfrm>
          <a:prstGeom prst="rect">
            <a:avLst/>
          </a:prstGeom>
          <a:noFill/>
        </p:spPr>
        <p:txBody>
          <a:bodyPr wrap="square">
            <a:spAutoFit/>
          </a:bodyPr>
          <a:lstStyle/>
          <a:p>
            <a:pPr marL="342900" lvl="1"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Specifically, replace the &lt;database&gt;.&lt;collection&gt; string with the full database namespace, which includes the database name, a dot (e.g. . ), and the full collection name.</a:t>
            </a:r>
          </a:p>
          <a:p>
            <a:pPr marL="342900" lvl="1" indent="-34290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This is the key you specify for your shard, just like you would for an index key pattern.</a:t>
            </a:r>
            <a:endParaRPr lang="en-IN" sz="1800" dirty="0">
              <a:latin typeface="Verdana" panose="020B0604030504040204" pitchFamily="34" charset="0"/>
              <a:ea typeface="Verdana" panose="020B0604030504040204" pitchFamily="34" charset="0"/>
            </a:endParaRPr>
          </a:p>
          <a:p>
            <a:pPr>
              <a:lnSpc>
                <a:spcPct val="150000"/>
              </a:lnSpc>
            </a:pPr>
            <a:r>
              <a:rPr lang="en-IN" sz="1800" dirty="0" err="1">
                <a:latin typeface="Verdana" panose="020B0604030504040204" pitchFamily="34" charset="0"/>
                <a:ea typeface="Verdana" panose="020B0604030504040204" pitchFamily="34" charset="0"/>
              </a:rPr>
              <a:t>sh.shardCollection</a:t>
            </a:r>
            <a:r>
              <a:rPr lang="en-IN" sz="1800" dirty="0">
                <a:latin typeface="Verdana" panose="020B0604030504040204" pitchFamily="34" charset="0"/>
                <a:ea typeface="Verdana" panose="020B0604030504040204" pitchFamily="34" charset="0"/>
              </a:rPr>
              <a:t>(“</a:t>
            </a:r>
            <a:r>
              <a:rPr lang="en-IN" sz="1800" dirty="0" err="1">
                <a:latin typeface="Verdana" panose="020B0604030504040204" pitchFamily="34" charset="0"/>
                <a:ea typeface="Verdana" panose="020B0604030504040204" pitchFamily="34" charset="0"/>
              </a:rPr>
              <a:t>census.people</a:t>
            </a:r>
            <a:r>
              <a:rPr lang="en-IN" sz="1800" dirty="0">
                <a:latin typeface="Verdana" panose="020B0604030504040204" pitchFamily="34" charset="0"/>
                <a:ea typeface="Verdana" panose="020B0604030504040204" pitchFamily="34" charset="0"/>
              </a:rPr>
              <a:t>", { “</a:t>
            </a:r>
            <a:r>
              <a:rPr lang="en-IN" sz="1800" dirty="0" err="1">
                <a:latin typeface="Verdana" panose="020B0604030504040204" pitchFamily="34" charset="0"/>
                <a:ea typeface="Verdana" panose="020B0604030504040204" pitchFamily="34" charset="0"/>
              </a:rPr>
              <a:t>pincode</a:t>
            </a:r>
            <a:r>
              <a:rPr lang="en-IN" sz="1800" dirty="0">
                <a:latin typeface="Verdana" panose="020B0604030504040204" pitchFamily="34" charset="0"/>
                <a:ea typeface="Verdana" panose="020B0604030504040204" pitchFamily="34" charset="0"/>
              </a:rPr>
              <a:t>": 89, "name": 3 } )</a:t>
            </a:r>
          </a:p>
          <a:p>
            <a:pPr>
              <a:lnSpc>
                <a:spcPct val="150000"/>
              </a:lnSpc>
            </a:pPr>
            <a:r>
              <a:rPr lang="en-IN" sz="1800" dirty="0" err="1">
                <a:latin typeface="Verdana" panose="020B0604030504040204" pitchFamily="34" charset="0"/>
                <a:ea typeface="Verdana" panose="020B0604030504040204" pitchFamily="34" charset="0"/>
              </a:rPr>
              <a:t>sh.shardCollection</a:t>
            </a:r>
            <a:r>
              <a:rPr lang="en-IN" sz="1800" dirty="0">
                <a:latin typeface="Verdana" panose="020B0604030504040204" pitchFamily="34" charset="0"/>
                <a:ea typeface="Verdana" panose="020B0604030504040204" pitchFamily="34" charset="0"/>
              </a:rPr>
              <a:t>("</a:t>
            </a:r>
            <a:r>
              <a:rPr lang="en-IN" sz="1800" dirty="0" err="1">
                <a:latin typeface="Verdana" panose="020B0604030504040204" pitchFamily="34" charset="0"/>
                <a:ea typeface="Verdana" panose="020B0604030504040204" pitchFamily="34" charset="0"/>
              </a:rPr>
              <a:t>phonebook.contacts</a:t>
            </a:r>
            <a:r>
              <a:rPr lang="en-IN" sz="1800" dirty="0">
                <a:latin typeface="Verdana" panose="020B0604030504040204" pitchFamily="34" charset="0"/>
                <a:ea typeface="Verdana" panose="020B0604030504040204" pitchFamily="34" charset="0"/>
              </a:rPr>
              <a:t>", { </a:t>
            </a:r>
            <a:r>
              <a:rPr lang="en-IN" sz="1800" dirty="0" err="1">
                <a:latin typeface="Verdana" panose="020B0604030504040204" pitchFamily="34" charset="0"/>
                <a:ea typeface="Verdana" panose="020B0604030504040204" pitchFamily="34" charset="0"/>
              </a:rPr>
              <a:t>last_name</a:t>
            </a:r>
            <a:r>
              <a:rPr lang="en-IN" sz="1800" dirty="0">
                <a:latin typeface="Verdana" panose="020B0604030504040204" pitchFamily="34" charset="0"/>
                <a:ea typeface="Verdana" panose="020B0604030504040204" pitchFamily="34" charset="0"/>
              </a:rPr>
              <a:t>: “hashed} )</a:t>
            </a:r>
          </a:p>
          <a:p>
            <a:pPr>
              <a:lnSpc>
                <a:spcPct val="150000"/>
              </a:lnSpc>
            </a:pPr>
            <a:r>
              <a:rPr lang="en-IN" sz="1800" dirty="0" err="1">
                <a:latin typeface="Verdana" panose="020B0604030504040204" pitchFamily="34" charset="0"/>
                <a:ea typeface="Verdana" panose="020B0604030504040204" pitchFamily="34" charset="0"/>
              </a:rPr>
              <a:t>sh.shardCollection</a:t>
            </a:r>
            <a:r>
              <a:rPr lang="en-IN" sz="1800" dirty="0">
                <a:latin typeface="Verdana" panose="020B0604030504040204" pitchFamily="34" charset="0"/>
                <a:ea typeface="Verdana" panose="020B0604030504040204" pitchFamily="34" charset="0"/>
              </a:rPr>
              <a:t>("</a:t>
            </a:r>
            <a:r>
              <a:rPr lang="en-IN" sz="1800" dirty="0" err="1">
                <a:latin typeface="Verdana" panose="020B0604030504040204" pitchFamily="34" charset="0"/>
                <a:ea typeface="Verdana" panose="020B0604030504040204" pitchFamily="34" charset="0"/>
              </a:rPr>
              <a:t>assets.tables</a:t>
            </a:r>
            <a:r>
              <a:rPr lang="en-IN" sz="1800" dirty="0">
                <a:latin typeface="Verdana" panose="020B0604030504040204" pitchFamily="34" charset="0"/>
                <a:ea typeface="Verdana" panose="020B0604030504040204" pitchFamily="34" charset="0"/>
              </a:rPr>
              <a:t>", { "type": 2, "_id": 2 } )</a:t>
            </a:r>
          </a:p>
          <a:p>
            <a:pPr>
              <a:lnSpc>
                <a:spcPct val="150000"/>
              </a:lnSpc>
            </a:pPr>
            <a:r>
              <a:rPr lang="en-IN" sz="1800" dirty="0" err="1">
                <a:latin typeface="Verdana" panose="020B0604030504040204" pitchFamily="34" charset="0"/>
                <a:ea typeface="Verdana" panose="020B0604030504040204" pitchFamily="34" charset="0"/>
              </a:rPr>
              <a:t>sh.shardCollection</a:t>
            </a:r>
            <a:r>
              <a:rPr lang="en-IN" sz="1800" dirty="0">
                <a:latin typeface="Verdana" panose="020B0604030504040204" pitchFamily="34" charset="0"/>
                <a:ea typeface="Verdana" panose="020B0604030504040204" pitchFamily="34" charset="0"/>
              </a:rPr>
              <a:t>("</a:t>
            </a:r>
            <a:r>
              <a:rPr lang="en-IN" sz="1800" dirty="0" err="1">
                <a:latin typeface="Verdana" panose="020B0604030504040204" pitchFamily="34" charset="0"/>
                <a:ea typeface="Verdana" panose="020B0604030504040204" pitchFamily="34" charset="0"/>
              </a:rPr>
              <a:t>economy.car</a:t>
            </a:r>
            <a:r>
              <a:rPr lang="en-IN" sz="1800" dirty="0">
                <a:latin typeface="Verdana" panose="020B0604030504040204" pitchFamily="34" charset="0"/>
                <a:ea typeface="Verdana" panose="020B0604030504040204" pitchFamily="34" charset="0"/>
              </a:rPr>
              <a:t>", { "_id": "hashed" } )</a:t>
            </a:r>
          </a:p>
        </p:txBody>
      </p:sp>
    </p:spTree>
    <p:extLst>
      <p:ext uri="{BB962C8B-B14F-4D97-AF65-F5344CB8AC3E}">
        <p14:creationId xmlns:p14="http://schemas.microsoft.com/office/powerpoint/2010/main" val="4199381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604;p65">
            <a:extLst>
              <a:ext uri="{FF2B5EF4-FFF2-40B4-BE49-F238E27FC236}">
                <a16:creationId xmlns:a16="http://schemas.microsoft.com/office/drawing/2014/main" id="{29A6E4FD-076B-472C-A3E1-937F7F2AFCA1}"/>
              </a:ext>
            </a:extLst>
          </p:cNvPr>
          <p:cNvSpPr txBox="1"/>
          <p:nvPr/>
        </p:nvSpPr>
        <p:spPr>
          <a:xfrm>
            <a:off x="402585" y="2048723"/>
            <a:ext cx="11318359" cy="3935181"/>
          </a:xfrm>
          <a:prstGeom prst="rect">
            <a:avLst/>
          </a:prstGeom>
          <a:noFill/>
          <a:ln>
            <a:noFill/>
          </a:ln>
        </p:spPr>
        <p:txBody>
          <a:bodyPr spcFirstLastPara="1" wrap="square" lIns="121900" tIns="121900" rIns="121900" bIns="121900" anchor="t" anchorCtr="0">
            <a:noAutofit/>
          </a:bodyPr>
          <a:lstStyle/>
          <a:p>
            <a:pPr marL="342900" indent="-342900">
              <a:lnSpc>
                <a:spcPct val="150000"/>
              </a:lnSpc>
              <a:buClr>
                <a:srgbClr val="666666"/>
              </a:buClr>
              <a:buSzPts val="1800"/>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sym typeface="Trebuchet MS"/>
              </a:rPr>
              <a:t>In the sharded cluster , applications will connect to </a:t>
            </a:r>
            <a:r>
              <a:rPr lang="en-IN" sz="1800" dirty="0" err="1">
                <a:solidFill>
                  <a:schemeClr val="tx1"/>
                </a:solidFill>
                <a:latin typeface="Verdana" panose="020B0604030504040204" pitchFamily="34" charset="0"/>
                <a:ea typeface="Verdana" panose="020B0604030504040204" pitchFamily="34" charset="0"/>
                <a:sym typeface="Trebuchet MS"/>
              </a:rPr>
              <a:t>MongoS</a:t>
            </a:r>
            <a:r>
              <a:rPr lang="en-IN" sz="1800" dirty="0">
                <a:solidFill>
                  <a:schemeClr val="tx1"/>
                </a:solidFill>
                <a:latin typeface="Verdana" panose="020B0604030504040204" pitchFamily="34" charset="0"/>
                <a:ea typeface="Verdana" panose="020B0604030504040204" pitchFamily="34" charset="0"/>
                <a:sym typeface="Trebuchet MS"/>
              </a:rPr>
              <a:t> to submit the request.</a:t>
            </a:r>
          </a:p>
          <a:p>
            <a:pPr marL="342900" indent="-342900">
              <a:lnSpc>
                <a:spcPct val="150000"/>
              </a:lnSpc>
              <a:buClr>
                <a:srgbClr val="666666"/>
              </a:buClr>
              <a:buSzPts val="1800"/>
              <a:buFont typeface="Arial" panose="020B0604020202020204" pitchFamily="34" charset="0"/>
              <a:buChar char="•"/>
            </a:pPr>
            <a:r>
              <a:rPr lang="en-IN" sz="1800" dirty="0" err="1">
                <a:solidFill>
                  <a:schemeClr val="tx1"/>
                </a:solidFill>
                <a:latin typeface="Verdana" panose="020B0604030504040204" pitchFamily="34" charset="0"/>
                <a:ea typeface="Verdana" panose="020B0604030504040204" pitchFamily="34" charset="0"/>
                <a:sym typeface="Trebuchet MS"/>
              </a:rPr>
              <a:t>MongoS</a:t>
            </a:r>
            <a:r>
              <a:rPr lang="en-IN" sz="1800" dirty="0">
                <a:solidFill>
                  <a:schemeClr val="tx1"/>
                </a:solidFill>
                <a:latin typeface="Verdana" panose="020B0604030504040204" pitchFamily="34" charset="0"/>
                <a:ea typeface="Verdana" panose="020B0604030504040204" pitchFamily="34" charset="0"/>
                <a:sym typeface="Trebuchet MS"/>
              </a:rPr>
              <a:t> will read the meta data from config replica set to understand whether collection is sharded collection or non </a:t>
            </a:r>
            <a:r>
              <a:rPr lang="en-IN" sz="1800" dirty="0" err="1">
                <a:solidFill>
                  <a:schemeClr val="tx1"/>
                </a:solidFill>
                <a:latin typeface="Verdana" panose="020B0604030504040204" pitchFamily="34" charset="0"/>
                <a:ea typeface="Verdana" panose="020B0604030504040204" pitchFamily="34" charset="0"/>
                <a:sym typeface="Trebuchet MS"/>
              </a:rPr>
              <a:t>sharded</a:t>
            </a:r>
            <a:r>
              <a:rPr lang="en-IN" sz="1800" dirty="0">
                <a:solidFill>
                  <a:schemeClr val="tx1"/>
                </a:solidFill>
                <a:latin typeface="Verdana" panose="020B0604030504040204" pitchFamily="34" charset="0"/>
                <a:ea typeface="Verdana" panose="020B0604030504040204" pitchFamily="34" charset="0"/>
                <a:sym typeface="Trebuchet MS"/>
              </a:rPr>
              <a:t>.</a:t>
            </a:r>
          </a:p>
          <a:p>
            <a:pPr marL="342900" indent="-342900">
              <a:lnSpc>
                <a:spcPct val="150000"/>
              </a:lnSpc>
              <a:buClr>
                <a:srgbClr val="666666"/>
              </a:buClr>
              <a:buSzPts val="1800"/>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sym typeface="Trebuchet MS"/>
              </a:rPr>
              <a:t>If sharded then it will check the range of shard keys allocated per shard.</a:t>
            </a:r>
          </a:p>
          <a:p>
            <a:pPr marL="342900" indent="-342900">
              <a:lnSpc>
                <a:spcPct val="150000"/>
              </a:lnSpc>
              <a:buClr>
                <a:srgbClr val="666666"/>
              </a:buClr>
              <a:buSzPts val="1800"/>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sym typeface="Trebuchet MS"/>
              </a:rPr>
              <a:t>Then </a:t>
            </a:r>
            <a:r>
              <a:rPr lang="en-IN" sz="1800" dirty="0" err="1">
                <a:solidFill>
                  <a:schemeClr val="tx1"/>
                </a:solidFill>
                <a:latin typeface="Verdana" panose="020B0604030504040204" pitchFamily="34" charset="0"/>
                <a:ea typeface="Verdana" panose="020B0604030504040204" pitchFamily="34" charset="0"/>
                <a:sym typeface="Trebuchet MS"/>
              </a:rPr>
              <a:t>mongoS</a:t>
            </a:r>
            <a:r>
              <a:rPr lang="en-IN" sz="1800" dirty="0">
                <a:solidFill>
                  <a:schemeClr val="tx1"/>
                </a:solidFill>
                <a:latin typeface="Verdana" panose="020B0604030504040204" pitchFamily="34" charset="0"/>
                <a:ea typeface="Verdana" panose="020B0604030504040204" pitchFamily="34" charset="0"/>
                <a:sym typeface="Trebuchet MS"/>
              </a:rPr>
              <a:t> will route the write query to the shard which owns the shard key range.</a:t>
            </a:r>
          </a:p>
          <a:p>
            <a:pPr marL="342900" indent="-342900">
              <a:lnSpc>
                <a:spcPct val="150000"/>
              </a:lnSpc>
              <a:buClr>
                <a:srgbClr val="666666"/>
              </a:buClr>
              <a:buSzPts val="1800"/>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sym typeface="Trebuchet MS"/>
              </a:rPr>
              <a:t>Once data is written to primary of the shard it will be replicated to remaining secondary members.</a:t>
            </a:r>
            <a:endParaRPr sz="1800" dirty="0">
              <a:solidFill>
                <a:schemeClr val="tx1"/>
              </a:solidFill>
              <a:latin typeface="Verdana" panose="020B0604030504040204" pitchFamily="34" charset="0"/>
              <a:ea typeface="Verdana" panose="020B0604030504040204" pitchFamily="34" charset="0"/>
              <a:sym typeface="Trebuchet MS"/>
            </a:endParaRPr>
          </a:p>
        </p:txBody>
      </p:sp>
      <p:pic>
        <p:nvPicPr>
          <p:cNvPr id="4" name="Google Shape;608;p65">
            <a:extLst>
              <a:ext uri="{FF2B5EF4-FFF2-40B4-BE49-F238E27FC236}">
                <a16:creationId xmlns:a16="http://schemas.microsoft.com/office/drawing/2014/main" id="{7B68F066-6E1D-40E8-9C56-1650B38A9714}"/>
              </a:ext>
            </a:extLst>
          </p:cNvPr>
          <p:cNvPicPr preferRelativeResize="0"/>
          <p:nvPr/>
        </p:nvPicPr>
        <p:blipFill rotWithShape="1">
          <a:blip r:embed="rId3">
            <a:alphaModFix/>
          </a:blip>
          <a:srcRect l="11594" t="4095" r="10693" b="4688"/>
          <a:stretch/>
        </p:blipFill>
        <p:spPr>
          <a:xfrm>
            <a:off x="1025236" y="1172894"/>
            <a:ext cx="1022333" cy="970940"/>
          </a:xfrm>
          <a:prstGeom prst="rect">
            <a:avLst/>
          </a:prstGeom>
          <a:noFill/>
          <a:ln>
            <a:noFill/>
          </a:ln>
        </p:spPr>
      </p:pic>
      <p:sp>
        <p:nvSpPr>
          <p:cNvPr id="2" name="TextBox 1"/>
          <p:cNvSpPr txBox="1"/>
          <p:nvPr/>
        </p:nvSpPr>
        <p:spPr>
          <a:xfrm>
            <a:off x="623455" y="332509"/>
            <a:ext cx="7301345" cy="584775"/>
          </a:xfrm>
          <a:prstGeom prst="rect">
            <a:avLst/>
          </a:prstGeom>
          <a:noFill/>
        </p:spPr>
        <p:txBody>
          <a:bodyPr wrap="square" rtlCol="0">
            <a:spAutoFit/>
          </a:bodyPr>
          <a:lstStyle/>
          <a:p>
            <a:r>
              <a:rPr lang="en-US" sz="3200" b="1" dirty="0">
                <a:latin typeface="Verdena"/>
              </a:rPr>
              <a:t>Please Note</a:t>
            </a:r>
            <a:endParaRPr lang="en-IN" sz="3200" b="1" dirty="0">
              <a:latin typeface="Verdena"/>
            </a:endParaRPr>
          </a:p>
        </p:txBody>
      </p:sp>
    </p:spTree>
    <p:extLst>
      <p:ext uri="{BB962C8B-B14F-4D97-AF65-F5344CB8AC3E}">
        <p14:creationId xmlns:p14="http://schemas.microsoft.com/office/powerpoint/2010/main" val="152990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C483E4AD-57A4-4175-A9A4-3F7670323559}"/>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 A balanced data distribution </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028894DB-5D6A-4150-A473-B42521123500}"/>
              </a:ext>
            </a:extLst>
          </p:cNvPr>
          <p:cNvSpPr txBox="1"/>
          <p:nvPr/>
        </p:nvSpPr>
        <p:spPr>
          <a:xfrm>
            <a:off x="493252" y="1422747"/>
            <a:ext cx="11177638" cy="2426305"/>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Adding new data or adding new servers can lead to data distribution imbalances within a cluster.</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Some shards contain significantly more chunks than others or some chunks are significantly larger than others.</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Two processes ensure a balanced cluster in MongoDB: splitting and the balancer.</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8888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CAC6C7E1-7930-47DA-B875-06CED0D477C2}"/>
              </a:ext>
            </a:extLst>
          </p:cNvPr>
          <p:cNvSpPr txBox="1"/>
          <p:nvPr/>
        </p:nvSpPr>
        <p:spPr>
          <a:xfrm>
            <a:off x="508000" y="432984"/>
            <a:ext cx="9934800" cy="7044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Aggregation pipeline Stages 1/2</a:t>
            </a:r>
          </a:p>
        </p:txBody>
      </p:sp>
      <p:sp>
        <p:nvSpPr>
          <p:cNvPr id="4" name="TextBox 3">
            <a:extLst>
              <a:ext uri="{FF2B5EF4-FFF2-40B4-BE49-F238E27FC236}">
                <a16:creationId xmlns:a16="http://schemas.microsoft.com/office/drawing/2014/main" id="{9134DE66-1F32-4ED4-A74F-8DEE78548C99}"/>
              </a:ext>
            </a:extLst>
          </p:cNvPr>
          <p:cNvSpPr txBox="1"/>
          <p:nvPr/>
        </p:nvSpPr>
        <p:spPr>
          <a:xfrm>
            <a:off x="508000" y="1392069"/>
            <a:ext cx="11162890" cy="4057521"/>
          </a:xfrm>
          <a:prstGeom prst="rect">
            <a:avLst/>
          </a:prstGeom>
          <a:noFill/>
        </p:spPr>
        <p:txBody>
          <a:bodyPr wrap="square">
            <a:spAutoFit/>
          </a:bodyPr>
          <a:lstStyle/>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Pipeline stages appear in an array. Documents pass through the stages in sequence. All except the $out and $</a:t>
            </a:r>
            <a:r>
              <a:rPr lang="en-IN" sz="1800" dirty="0" err="1">
                <a:solidFill>
                  <a:schemeClr val="dk1"/>
                </a:solidFill>
                <a:latin typeface="Verdana" panose="020B0604030504040204" pitchFamily="34" charset="0"/>
                <a:ea typeface="Verdana" panose="020B0604030504040204" pitchFamily="34" charset="0"/>
              </a:rPr>
              <a:t>geoNear</a:t>
            </a:r>
            <a:r>
              <a:rPr lang="en-IN" sz="1800" dirty="0">
                <a:solidFill>
                  <a:schemeClr val="dk1"/>
                </a:solidFill>
                <a:latin typeface="Verdana" panose="020B0604030504040204" pitchFamily="34" charset="0"/>
                <a:ea typeface="Verdana" panose="020B0604030504040204" pitchFamily="34" charset="0"/>
              </a:rPr>
              <a:t> stages can appear multiple times in a pipeline.</a:t>
            </a:r>
          </a:p>
          <a:p>
            <a:pPr marL="127000" algn="just">
              <a:lnSpc>
                <a:spcPct val="150000"/>
              </a:lnSpc>
              <a:spcBef>
                <a:spcPts val="963"/>
              </a:spcBef>
              <a:buClr>
                <a:schemeClr val="dk1"/>
              </a:buClr>
              <a:buSzPts val="1600"/>
            </a:pPr>
            <a:r>
              <a:rPr lang="en-IN" sz="1800" dirty="0">
                <a:solidFill>
                  <a:schemeClr val="dk1"/>
                </a:solidFill>
                <a:latin typeface="Verdana" panose="020B0604030504040204" pitchFamily="34" charset="0"/>
                <a:ea typeface="Verdana" panose="020B0604030504040204" pitchFamily="34" charset="0"/>
              </a:rPr>
              <a:t>		</a:t>
            </a:r>
            <a:r>
              <a:rPr lang="en-IN" sz="1800" dirty="0" err="1">
                <a:solidFill>
                  <a:schemeClr val="dk1"/>
                </a:solidFill>
                <a:latin typeface="Verdana" panose="020B0604030504040204" pitchFamily="34" charset="0"/>
                <a:ea typeface="Verdana" panose="020B0604030504040204" pitchFamily="34" charset="0"/>
              </a:rPr>
              <a:t>db.collection.aggregate</a:t>
            </a:r>
            <a:r>
              <a:rPr lang="en-IN" sz="1800" dirty="0">
                <a:solidFill>
                  <a:schemeClr val="dk1"/>
                </a:solidFill>
                <a:latin typeface="Verdana" panose="020B0604030504040204" pitchFamily="34" charset="0"/>
                <a:ea typeface="Verdana" panose="020B0604030504040204" pitchFamily="34" charset="0"/>
              </a:rPr>
              <a:t>( [ { &lt;stage&gt; }, ... ] )</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project</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Specifies which fields to select from a collection.</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match</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The amount of documents input into the next stage can be reduced when performing a filtering operation like this.</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group</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As discussed above, this performs the actual aggregation.</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sort</a:t>
            </a:r>
            <a:r>
              <a:rPr lang="en-IN" sz="1800" dirty="0">
                <a:solidFill>
                  <a:schemeClr val="dk1"/>
                </a:solidFill>
                <a:latin typeface="Verdana" panose="020B0604030504040204" pitchFamily="34" charset="0"/>
                <a:ea typeface="Verdana" panose="020B0604030504040204" pitchFamily="34" charset="0"/>
              </a:rPr>
              <a:t>: It sorts the documents.</a:t>
            </a:r>
          </a:p>
        </p:txBody>
      </p:sp>
    </p:spTree>
    <p:extLst>
      <p:ext uri="{BB962C8B-B14F-4D97-AF65-F5344CB8AC3E}">
        <p14:creationId xmlns:p14="http://schemas.microsoft.com/office/powerpoint/2010/main" val="1992298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87B7AFA3-BF6A-49F1-8CF2-27F8383FF811}"/>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Splitting 1/2</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390DD380-FE25-4CC3-B9EE-B63E18447C93}"/>
              </a:ext>
            </a:extLst>
          </p:cNvPr>
          <p:cNvSpPr txBox="1"/>
          <p:nvPr/>
        </p:nvSpPr>
        <p:spPr>
          <a:xfrm>
            <a:off x="493252" y="1390879"/>
            <a:ext cx="11148142" cy="2682786"/>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To prevent chunks from becoming too large, the background process of splitting is used.</a:t>
            </a:r>
          </a:p>
          <a:p>
            <a:pPr marL="342900" indent="-342900">
              <a:lnSpc>
                <a:spcPct val="150000"/>
              </a:lnSpc>
              <a:spcBef>
                <a:spcPts val="963"/>
              </a:spcBef>
              <a:buClr>
                <a:srgbClr val="666666"/>
              </a:buClr>
              <a:buSzPts val="1800"/>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 chunk that grows beyond its specified size </a:t>
            </a:r>
            <a:r>
              <a:rPr lang="en-IN" sz="1800" dirty="0">
                <a:solidFill>
                  <a:schemeClr val="tx1"/>
                </a:solidFill>
                <a:latin typeface="Verdana" panose="020B0604030504040204" pitchFamily="34" charset="0"/>
                <a:ea typeface="Verdana" panose="020B0604030504040204" pitchFamily="34" charset="0"/>
              </a:rPr>
              <a:t>, A mongos instance splits the chunk in half. </a:t>
            </a:r>
          </a:p>
          <a:p>
            <a:pPr marL="342900" indent="-342900">
              <a:lnSpc>
                <a:spcPct val="150000"/>
              </a:lnSpc>
              <a:spcBef>
                <a:spcPts val="963"/>
              </a:spcBef>
              <a:buClr>
                <a:srgbClr val="666666"/>
              </a:buClr>
              <a:buSzPts val="1800"/>
              <a:buFont typeface="Arial" panose="020B0604020202020204" pitchFamily="34" charset="0"/>
              <a:buChar char="•"/>
            </a:pPr>
            <a:r>
              <a:rPr lang="en-IN" sz="1800" dirty="0">
                <a:solidFill>
                  <a:schemeClr val="tx1"/>
                </a:solidFill>
                <a:latin typeface="Verdana" panose="020B0604030504040204" pitchFamily="34" charset="0"/>
                <a:ea typeface="Verdana" panose="020B0604030504040204" pitchFamily="34" charset="0"/>
              </a:rPr>
              <a:t>Inserts and updates also triggers splits if chunk grows beyond a specified chunk size. </a:t>
            </a:r>
          </a:p>
          <a:p>
            <a:pPr marL="342900" indent="-342900">
              <a:lnSpc>
                <a:spcPct val="150000"/>
              </a:lnSpc>
              <a:spcBef>
                <a:spcPts val="963"/>
              </a:spcBef>
              <a:buClr>
                <a:srgbClr val="666666"/>
              </a:buClr>
              <a:buSzPts val="1800"/>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A split is an efficient meta-data change. </a:t>
            </a:r>
          </a:p>
          <a:p>
            <a:pPr marL="342900" indent="-342900">
              <a:lnSpc>
                <a:spcPct val="150000"/>
              </a:lnSpc>
              <a:spcBef>
                <a:spcPts val="963"/>
              </a:spcBef>
              <a:buClr>
                <a:srgbClr val="666666"/>
              </a:buClr>
              <a:buSzPts val="1800"/>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MongoDB does not migrate data or change shards in order to create splits.</a:t>
            </a:r>
            <a:endParaRPr lang="en-IN" sz="18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29813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87B7AFA3-BF6A-49F1-8CF2-27F8383FF811}"/>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Splitting 2/2</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5" name="TextBox 4">
            <a:extLst>
              <a:ext uri="{FF2B5EF4-FFF2-40B4-BE49-F238E27FC236}">
                <a16:creationId xmlns:a16="http://schemas.microsoft.com/office/drawing/2014/main" id="{261D7AAD-3F93-4387-BF7C-9437D683631B}"/>
              </a:ext>
            </a:extLst>
          </p:cNvPr>
          <p:cNvSpPr txBox="1"/>
          <p:nvPr/>
        </p:nvSpPr>
        <p:spPr>
          <a:xfrm>
            <a:off x="493252" y="1641228"/>
            <a:ext cx="10357131" cy="867289"/>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It is possible for splits to lead to an uneven distribution of chunks across the shards. In such cases, mongo instances will initiate migrations to redistribute chunks.</a:t>
            </a:r>
            <a:endParaRPr lang="en-IN" sz="1800"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3739E279-C777-4E31-A9B0-4C1CC19664F3}"/>
              </a:ext>
            </a:extLst>
          </p:cNvPr>
          <p:cNvPicPr>
            <a:picLocks noChangeAspect="1"/>
          </p:cNvPicPr>
          <p:nvPr/>
        </p:nvPicPr>
        <p:blipFill>
          <a:blip r:embed="rId3"/>
          <a:stretch>
            <a:fillRect/>
          </a:stretch>
        </p:blipFill>
        <p:spPr>
          <a:xfrm>
            <a:off x="2184658" y="2908673"/>
            <a:ext cx="5575864" cy="2934928"/>
          </a:xfrm>
          <a:prstGeom prst="rect">
            <a:avLst/>
          </a:prstGeom>
        </p:spPr>
      </p:pic>
    </p:spTree>
    <p:extLst>
      <p:ext uri="{BB962C8B-B14F-4D97-AF65-F5344CB8AC3E}">
        <p14:creationId xmlns:p14="http://schemas.microsoft.com/office/powerpoint/2010/main" val="2018545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F5904238-F32F-43F8-9F85-55578556AC67}"/>
              </a:ext>
            </a:extLst>
          </p:cNvPr>
          <p:cNvSpPr txBox="1"/>
          <p:nvPr/>
        </p:nvSpPr>
        <p:spPr>
          <a:xfrm>
            <a:off x="734291" y="1512289"/>
            <a:ext cx="10792691" cy="2010807"/>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You can increase or reduce the default chunk size(64MB).</a:t>
            </a:r>
          </a:p>
          <a:p>
            <a:pPr marL="342900" indent="-342900">
              <a:lnSpc>
                <a:spcPct val="150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Changing the chunk size has its effect on the cluster’s efficiency.</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This leads to a more even distribution of data, but at the expense of frequent migrations. This is expensive at the query routing (mongos) layer</a:t>
            </a:r>
            <a:r>
              <a:rPr lang="en-IN" sz="1800" dirty="0">
                <a:latin typeface="Verdana" panose="020B0604030504040204" pitchFamily="34" charset="0"/>
                <a:ea typeface="Verdana" panose="020B0604030504040204" pitchFamily="34" charset="0"/>
              </a:rPr>
              <a:t>.</a:t>
            </a:r>
          </a:p>
        </p:txBody>
      </p:sp>
      <p:sp>
        <p:nvSpPr>
          <p:cNvPr id="4" name="Google Shape;73;p16">
            <a:extLst>
              <a:ext uri="{FF2B5EF4-FFF2-40B4-BE49-F238E27FC236}">
                <a16:creationId xmlns:a16="http://schemas.microsoft.com/office/drawing/2014/main" id="{3E509709-0363-41CA-B753-845CB7575FE6}"/>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Chunk Size</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Tree>
    <p:extLst>
      <p:ext uri="{BB962C8B-B14F-4D97-AF65-F5344CB8AC3E}">
        <p14:creationId xmlns:p14="http://schemas.microsoft.com/office/powerpoint/2010/main" val="2487746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F5904238-F32F-43F8-9F85-55578556AC67}"/>
              </a:ext>
            </a:extLst>
          </p:cNvPr>
          <p:cNvSpPr txBox="1"/>
          <p:nvPr/>
        </p:nvSpPr>
        <p:spPr>
          <a:xfrm>
            <a:off x="665018" y="1332180"/>
            <a:ext cx="11000509" cy="3257302"/>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This is more efficient both from a networking perspective and from an overhead perspective at the query routing </a:t>
            </a:r>
            <a:r>
              <a:rPr lang="en-US" sz="1800" dirty="0" err="1">
                <a:latin typeface="Verdana" panose="020B0604030504040204" pitchFamily="34" charset="0"/>
                <a:ea typeface="Verdana" panose="020B0604030504040204" pitchFamily="34" charset="0"/>
              </a:rPr>
              <a:t>layer.But</a:t>
            </a:r>
            <a:r>
              <a:rPr lang="en-US" sz="1800" dirty="0">
                <a:latin typeface="Verdana" panose="020B0604030504040204" pitchFamily="34" charset="0"/>
                <a:ea typeface="Verdana" panose="020B0604030504040204" pitchFamily="34" charset="0"/>
              </a:rPr>
              <a:t> it may result in an uneven distribution of the workload.</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Document migration is affected by the chunk size, which determines how many documents can be migrated per chunk.</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Most deployments are offset by a slightly less evenly distributed database as a result of avoiding frequent and potentially spurious migrations.</a:t>
            </a:r>
            <a:endParaRPr lang="en-IN" sz="1800" dirty="0">
              <a:latin typeface="Verdana" panose="020B0604030504040204" pitchFamily="34" charset="0"/>
              <a:ea typeface="Verdana" panose="020B0604030504040204" pitchFamily="34" charset="0"/>
            </a:endParaRPr>
          </a:p>
        </p:txBody>
      </p:sp>
      <p:sp>
        <p:nvSpPr>
          <p:cNvPr id="4" name="Google Shape;73;p16">
            <a:extLst>
              <a:ext uri="{FF2B5EF4-FFF2-40B4-BE49-F238E27FC236}">
                <a16:creationId xmlns:a16="http://schemas.microsoft.com/office/drawing/2014/main" id="{3E509709-0363-41CA-B753-845CB7575FE6}"/>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Chunk Size</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Tree>
    <p:extLst>
      <p:ext uri="{BB962C8B-B14F-4D97-AF65-F5344CB8AC3E}">
        <p14:creationId xmlns:p14="http://schemas.microsoft.com/office/powerpoint/2010/main" val="3017629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D0E295C6-F542-40BA-958D-286AC6D28780}"/>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Special Chunk Type</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C5975457-D036-486F-AD43-7C2E5C4F2EC8}"/>
              </a:ext>
            </a:extLst>
          </p:cNvPr>
          <p:cNvSpPr txBox="1"/>
          <p:nvPr/>
        </p:nvSpPr>
        <p:spPr>
          <a:xfrm>
            <a:off x="493252" y="1332271"/>
            <a:ext cx="11089148" cy="2298065"/>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Jumbo Chunks</a:t>
            </a:r>
            <a:r>
              <a:rPr lang="en-US" sz="1800" dirty="0">
                <a:latin typeface="Verdana" panose="020B0604030504040204" pitchFamily="34" charset="0"/>
                <a:ea typeface="Verdana" panose="020B0604030504040204" pitchFamily="34" charset="0"/>
              </a:rPr>
              <a:t> A failed split is labeled as jumbo by MongoDB to avoid repeated migration attempts.</a:t>
            </a:r>
            <a:endParaRPr lang="en-IN" sz="1800" dirty="0">
              <a:latin typeface="Verdana" panose="020B0604030504040204" pitchFamily="34" charset="0"/>
              <a:ea typeface="Verdana" panose="020B0604030504040204" pitchFamily="34" charset="0"/>
            </a:endParaRPr>
          </a:p>
          <a:p>
            <a:pPr marL="342900" indent="-342900">
              <a:lnSpc>
                <a:spcPct val="150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Indivisible Chunks: </a:t>
            </a:r>
            <a:r>
              <a:rPr lang="en-US" sz="1800" dirty="0">
                <a:latin typeface="Verdana" panose="020B0604030504040204" pitchFamily="34" charset="0"/>
                <a:ea typeface="Verdana" panose="020B0604030504040204" pitchFamily="34" charset="0"/>
              </a:rPr>
              <a:t>The chunks of data can grow beyond their specified size in some cases, but cannot be split.</a:t>
            </a:r>
            <a:endParaRPr lang="en-IN" sz="1800" dirty="0">
              <a:latin typeface="Verdana" panose="020B0604030504040204" pitchFamily="34" charset="0"/>
              <a:ea typeface="Verdana" panose="020B0604030504040204" pitchFamily="34" charset="0"/>
            </a:endParaRPr>
          </a:p>
          <a:p>
            <a:pPr>
              <a:lnSpc>
                <a:spcPct val="150000"/>
              </a:lnSpc>
            </a:pPr>
            <a:r>
              <a:rPr lang="en-IN" sz="1800" b="1" dirty="0">
                <a:latin typeface="Verdana" panose="020B0604030504040204" pitchFamily="34" charset="0"/>
                <a:ea typeface="Verdana" panose="020B0604030504040204" pitchFamily="34" charset="0"/>
              </a:rPr>
              <a:t> Ex, </a:t>
            </a:r>
            <a:r>
              <a:rPr lang="en-US" sz="1800" b="1" dirty="0">
                <a:latin typeface="Verdana" panose="020B0604030504040204" pitchFamily="34" charset="0"/>
                <a:ea typeface="Verdana" panose="020B0604030504040204" pitchFamily="34" charset="0"/>
              </a:rPr>
              <a:t>An individual shard key value is represented by a chunk</a:t>
            </a:r>
            <a:endParaRPr lang="en-IN" sz="18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76775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72703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83680874-0C44-4DB4-981C-64BF23AB6D24}"/>
              </a:ext>
            </a:extLst>
          </p:cNvPr>
          <p:cNvSpPr txBox="1"/>
          <p:nvPr/>
        </p:nvSpPr>
        <p:spPr>
          <a:xfrm>
            <a:off x="561832" y="324678"/>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Shard Balancer</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8754D340-C2DB-4EF9-84EA-D0289D5B5D18}"/>
              </a:ext>
            </a:extLst>
          </p:cNvPr>
          <p:cNvSpPr txBox="1"/>
          <p:nvPr/>
        </p:nvSpPr>
        <p:spPr>
          <a:xfrm>
            <a:off x="561832" y="1368864"/>
            <a:ext cx="11382526" cy="4344779"/>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MongoDB's balancing process is used within a </a:t>
            </a:r>
            <a:r>
              <a:rPr lang="en-US" sz="1800" dirty="0" err="1">
                <a:latin typeface="Verdana" panose="020B0604030504040204" pitchFamily="34" charset="0"/>
                <a:ea typeface="Verdana" panose="020B0604030504040204" pitchFamily="34" charset="0"/>
              </a:rPr>
              <a:t>sharded</a:t>
            </a:r>
            <a:r>
              <a:rPr lang="en-US" sz="1800" dirty="0">
                <a:latin typeface="Verdana" panose="020B0604030504040204" pitchFamily="34" charset="0"/>
                <a:ea typeface="Verdana" panose="020B0604030504040204" pitchFamily="34" charset="0"/>
              </a:rPr>
              <a:t> cluster to redistribute data.</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In a cluster, the balancer can run on any of the query routers.</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MongoDB automatically balances the chunk size of shards when the number of chunks is too high compared to other shards.</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Due to the lack of chunks in the new shard, adding a shard to a cluster causes an imbalance. Despite the fact that after MongoDB migrates data to the new shard, it can take some time before the cluster balances.</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After all data has been migrated and the meta data has been updated, the balancer can remove the shard safely.</a:t>
            </a:r>
            <a:endParaRPr lang="en-IN" sz="18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61104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72703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83680874-0C44-4DB4-981C-64BF23AB6D24}"/>
              </a:ext>
            </a:extLst>
          </p:cNvPr>
          <p:cNvSpPr txBox="1"/>
          <p:nvPr/>
        </p:nvSpPr>
        <p:spPr>
          <a:xfrm>
            <a:off x="561832" y="324679"/>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Shard Balancer</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pic>
        <p:nvPicPr>
          <p:cNvPr id="5" name="Picture 4">
            <a:extLst>
              <a:ext uri="{FF2B5EF4-FFF2-40B4-BE49-F238E27FC236}">
                <a16:creationId xmlns:a16="http://schemas.microsoft.com/office/drawing/2014/main" id="{4685CD7F-8F83-420A-BABE-8F6F0388198C}"/>
              </a:ext>
            </a:extLst>
          </p:cNvPr>
          <p:cNvPicPr>
            <a:picLocks noChangeAspect="1"/>
          </p:cNvPicPr>
          <p:nvPr/>
        </p:nvPicPr>
        <p:blipFill>
          <a:blip r:embed="rId3"/>
          <a:stretch>
            <a:fillRect/>
          </a:stretch>
        </p:blipFill>
        <p:spPr>
          <a:xfrm>
            <a:off x="1494503" y="4074591"/>
            <a:ext cx="7435503" cy="2021780"/>
          </a:xfrm>
          <a:prstGeom prst="rect">
            <a:avLst/>
          </a:prstGeom>
        </p:spPr>
      </p:pic>
      <p:sp>
        <p:nvSpPr>
          <p:cNvPr id="6" name="TextBox 5">
            <a:extLst>
              <a:ext uri="{FF2B5EF4-FFF2-40B4-BE49-F238E27FC236}">
                <a16:creationId xmlns:a16="http://schemas.microsoft.com/office/drawing/2014/main" id="{827A6CEC-16E7-4755-B93B-6535E2F1C711}"/>
              </a:ext>
            </a:extLst>
          </p:cNvPr>
          <p:cNvSpPr txBox="1"/>
          <p:nvPr/>
        </p:nvSpPr>
        <p:spPr>
          <a:xfrm>
            <a:off x="561832" y="1322034"/>
            <a:ext cx="11424489" cy="2370264"/>
          </a:xfrm>
          <a:prstGeom prst="rect">
            <a:avLst/>
          </a:prstGeom>
          <a:noFill/>
        </p:spPr>
        <p:txBody>
          <a:bodyPr wrap="square">
            <a:spAutoFit/>
          </a:bodyPr>
          <a:lstStyle/>
          <a:p>
            <a:pPr marL="342900" indent="-342900">
              <a:lnSpc>
                <a:spcPct val="150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The balancing process attempts to minimize the impact that balancing can have on the cluster, by:</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A single chunk of code must be moved at a time.</a:t>
            </a:r>
          </a:p>
          <a:p>
            <a:pPr marL="342900" indent="-342900">
              <a:lnSpc>
                <a:spcPct val="150000"/>
              </a:lnSpc>
              <a:spcBef>
                <a:spcPts val="963"/>
              </a:spcBef>
              <a:buClr>
                <a:srgbClr val="666666"/>
              </a:buClr>
              <a:buSzPts val="1800"/>
              <a:buFont typeface="Arial" panose="020B0604020202020204" pitchFamily="34" charset="0"/>
              <a:buChar char="•"/>
            </a:pPr>
            <a:r>
              <a:rPr lang="en-US" sz="1800" dirty="0">
                <a:latin typeface="Verdana" panose="020B0604030504040204" pitchFamily="34" charset="0"/>
                <a:ea typeface="Verdana" panose="020B0604030504040204" pitchFamily="34" charset="0"/>
              </a:rPr>
              <a:t>A balancing round is only triggered when there is a difference in chunk count between the shard with the largest number and the shard with the smallest number.</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2052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2B9B3349-15B0-4C9B-BBBC-BE7AB08F7790}"/>
              </a:ext>
            </a:extLst>
          </p:cNvPr>
          <p:cNvSpPr txBox="1"/>
          <p:nvPr/>
        </p:nvSpPr>
        <p:spPr>
          <a:xfrm>
            <a:off x="493252"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rPr>
              <a:t>Shard Balancer</a:t>
            </a:r>
          </a:p>
          <a:p>
            <a:pPr>
              <a:lnSpc>
                <a:spcPct val="150000"/>
              </a:lnSpc>
              <a:buClr>
                <a:srgbClr val="000000"/>
              </a:buClr>
              <a:buSzPts val="2400"/>
            </a:pPr>
            <a:endParaRPr lang="en-IN" sz="3200" b="1" dirty="0">
              <a:solidFill>
                <a:schemeClr val="tx1"/>
              </a:solidFill>
              <a:latin typeface="Verdana" panose="020B0604030504040204" pitchFamily="34" charset="0"/>
              <a:ea typeface="Verdana" panose="020B0604030504040204" pitchFamily="34" charset="0"/>
              <a:cs typeface="Avenir"/>
              <a:sym typeface="Avenir"/>
            </a:endParaRPr>
          </a:p>
        </p:txBody>
      </p:sp>
      <p:sp>
        <p:nvSpPr>
          <p:cNvPr id="4" name="TextBox 3">
            <a:extLst>
              <a:ext uri="{FF2B5EF4-FFF2-40B4-BE49-F238E27FC236}">
                <a16:creationId xmlns:a16="http://schemas.microsoft.com/office/drawing/2014/main" id="{7E597753-1C56-488C-942D-6A4B2F8AED70}"/>
              </a:ext>
            </a:extLst>
          </p:cNvPr>
          <p:cNvSpPr txBox="1"/>
          <p:nvPr/>
        </p:nvSpPr>
        <p:spPr>
          <a:xfrm>
            <a:off x="493252" y="1452917"/>
            <a:ext cx="11944358" cy="1006429"/>
          </a:xfrm>
          <a:prstGeom prst="rect">
            <a:avLst/>
          </a:prstGeom>
          <a:noFill/>
        </p:spPr>
        <p:txBody>
          <a:bodyPr wrap="square">
            <a:spAutoFit/>
          </a:bodyPr>
          <a:lstStyle/>
          <a:p>
            <a:pPr marL="342900" indent="-342900">
              <a:lnSpc>
                <a:spcPct val="115000"/>
              </a:lnSpc>
              <a:spcBef>
                <a:spcPts val="963"/>
              </a:spcBef>
              <a:buClr>
                <a:srgbClr val="666666"/>
              </a:buClr>
              <a:buSzPts val="1800"/>
              <a:buFont typeface="Arial" panose="020B0604020202020204" pitchFamily="34" charset="0"/>
              <a:buChar char="•"/>
            </a:pPr>
            <a:r>
              <a:rPr lang="en-IN" sz="1800" dirty="0">
                <a:latin typeface="Verdana" panose="020B0604030504040204" pitchFamily="34" charset="0"/>
                <a:ea typeface="Verdana" panose="020B0604030504040204" pitchFamily="34" charset="0"/>
              </a:rPr>
              <a:t>You may disable the balancer on a temporary basis for maintenance and limit the window during which it runs to prevent the balancing process from impacting production traffic.</a:t>
            </a:r>
          </a:p>
          <a:p>
            <a:endParaRPr lang="en-IN" sz="1800" b="1" dirty="0">
              <a:latin typeface="Verdana" panose="020B0604030504040204" pitchFamily="34" charset="0"/>
              <a:ea typeface="Verdana" panose="020B0604030504040204" pitchFamily="34" charset="0"/>
            </a:endParaRPr>
          </a:p>
        </p:txBody>
      </p:sp>
      <p:graphicFrame>
        <p:nvGraphicFramePr>
          <p:cNvPr id="2" name="Table 1">
            <a:extLst>
              <a:ext uri="{FF2B5EF4-FFF2-40B4-BE49-F238E27FC236}">
                <a16:creationId xmlns:a16="http://schemas.microsoft.com/office/drawing/2014/main" id="{1B6D9DAC-6FAD-4143-B9F2-C8AE19E7B11C}"/>
              </a:ext>
            </a:extLst>
          </p:cNvPr>
          <p:cNvGraphicFramePr>
            <a:graphicFrameLocks noGrp="1"/>
          </p:cNvGraphicFramePr>
          <p:nvPr>
            <p:extLst>
              <p:ext uri="{D42A27DB-BD31-4B8C-83A1-F6EECF244321}">
                <p14:modId xmlns:p14="http://schemas.microsoft.com/office/powerpoint/2010/main" val="486320394"/>
              </p:ext>
            </p:extLst>
          </p:nvPr>
        </p:nvGraphicFramePr>
        <p:xfrm>
          <a:off x="1935480" y="2567501"/>
          <a:ext cx="7459980" cy="1792304"/>
        </p:xfrm>
        <a:graphic>
          <a:graphicData uri="http://schemas.openxmlformats.org/drawingml/2006/table">
            <a:tbl>
              <a:tblPr firstRow="1" bandRow="1">
                <a:tableStyleId>{073A0DAA-6AF3-43AB-8588-CEC1D06C72B9}</a:tableStyleId>
              </a:tblPr>
              <a:tblGrid>
                <a:gridCol w="3607600">
                  <a:extLst>
                    <a:ext uri="{9D8B030D-6E8A-4147-A177-3AD203B41FA5}">
                      <a16:colId xmlns:a16="http://schemas.microsoft.com/office/drawing/2014/main" val="1543234680"/>
                    </a:ext>
                  </a:extLst>
                </a:gridCol>
                <a:gridCol w="3852380">
                  <a:extLst>
                    <a:ext uri="{9D8B030D-6E8A-4147-A177-3AD203B41FA5}">
                      <a16:colId xmlns:a16="http://schemas.microsoft.com/office/drawing/2014/main" val="748009809"/>
                    </a:ext>
                  </a:extLst>
                </a:gridCol>
              </a:tblGrid>
              <a:tr h="448076">
                <a:tc>
                  <a:txBody>
                    <a:bodyPr/>
                    <a:lstStyle/>
                    <a:p>
                      <a:r>
                        <a:rPr lang="en-IN" sz="1800" dirty="0">
                          <a:latin typeface="Verdana" panose="020B0604030504040204" pitchFamily="34" charset="0"/>
                          <a:ea typeface="Verdana" panose="020B0604030504040204" pitchFamily="34" charset="0"/>
                        </a:rPr>
                        <a:t>No</a:t>
                      </a:r>
                      <a:r>
                        <a:rPr lang="en-IN" sz="1800" baseline="0" dirty="0">
                          <a:latin typeface="Verdana" panose="020B0604030504040204" pitchFamily="34" charset="0"/>
                          <a:ea typeface="Verdana" panose="020B0604030504040204" pitchFamily="34" charset="0"/>
                        </a:rPr>
                        <a:t>  Chunks</a:t>
                      </a:r>
                      <a:endParaRPr lang="en-IN" sz="1800" dirty="0">
                        <a:latin typeface="Verdana" panose="020B0604030504040204" pitchFamily="34" charset="0"/>
                        <a:ea typeface="Verdana" panose="020B0604030504040204" pitchFamily="34" charset="0"/>
                      </a:endParaRPr>
                    </a:p>
                  </a:txBody>
                  <a:tcPr/>
                </a:tc>
                <a:tc>
                  <a:txBody>
                    <a:bodyPr/>
                    <a:lstStyle/>
                    <a:p>
                      <a:r>
                        <a:rPr lang="en-IN" sz="1800" dirty="0">
                          <a:latin typeface="Verdana" panose="020B0604030504040204" pitchFamily="34" charset="0"/>
                          <a:ea typeface="Verdana" panose="020B0604030504040204" pitchFamily="34" charset="0"/>
                        </a:rPr>
                        <a:t>Migration Threshold</a:t>
                      </a:r>
                    </a:p>
                  </a:txBody>
                  <a:tcPr/>
                </a:tc>
                <a:extLst>
                  <a:ext uri="{0D108BD9-81ED-4DB2-BD59-A6C34878D82A}">
                    <a16:rowId xmlns:a16="http://schemas.microsoft.com/office/drawing/2014/main" val="2622774463"/>
                  </a:ext>
                </a:extLst>
              </a:tr>
              <a:tr h="448076">
                <a:tc>
                  <a:txBody>
                    <a:bodyPr/>
                    <a:lstStyle/>
                    <a:p>
                      <a:r>
                        <a:rPr lang="en-IN" sz="1800" dirty="0">
                          <a:latin typeface="Verdana" panose="020B0604030504040204" pitchFamily="34" charset="0"/>
                          <a:ea typeface="Verdana" panose="020B0604030504040204" pitchFamily="34" charset="0"/>
                        </a:rPr>
                        <a:t>&lt; 20</a:t>
                      </a:r>
                    </a:p>
                  </a:txBody>
                  <a:tcPr/>
                </a:tc>
                <a:tc>
                  <a:txBody>
                    <a:bodyPr/>
                    <a:lstStyle/>
                    <a:p>
                      <a:r>
                        <a:rPr lang="en-IN" sz="1800" dirty="0">
                          <a:latin typeface="Verdana" panose="020B0604030504040204" pitchFamily="34" charset="0"/>
                          <a:ea typeface="Verdana" panose="020B0604030504040204" pitchFamily="34" charset="0"/>
                        </a:rPr>
                        <a:t>2</a:t>
                      </a:r>
                    </a:p>
                  </a:txBody>
                  <a:tcPr/>
                </a:tc>
                <a:extLst>
                  <a:ext uri="{0D108BD9-81ED-4DB2-BD59-A6C34878D82A}">
                    <a16:rowId xmlns:a16="http://schemas.microsoft.com/office/drawing/2014/main" val="2891723889"/>
                  </a:ext>
                </a:extLst>
              </a:tr>
              <a:tr h="448076">
                <a:tc>
                  <a:txBody>
                    <a:bodyPr/>
                    <a:lstStyle/>
                    <a:p>
                      <a:r>
                        <a:rPr lang="en-IN" sz="1800" dirty="0">
                          <a:latin typeface="Verdana" panose="020B0604030504040204" pitchFamily="34" charset="0"/>
                          <a:ea typeface="Verdana" panose="020B0604030504040204" pitchFamily="34" charset="0"/>
                        </a:rPr>
                        <a:t>20-79</a:t>
                      </a:r>
                    </a:p>
                  </a:txBody>
                  <a:tcPr/>
                </a:tc>
                <a:tc>
                  <a:txBody>
                    <a:bodyPr/>
                    <a:lstStyle/>
                    <a:p>
                      <a:r>
                        <a:rPr lang="en-IN" sz="1800" dirty="0">
                          <a:latin typeface="Verdana" panose="020B0604030504040204" pitchFamily="34" charset="0"/>
                          <a:ea typeface="Verdana" panose="020B0604030504040204" pitchFamily="34" charset="0"/>
                        </a:rPr>
                        <a:t>4</a:t>
                      </a:r>
                    </a:p>
                  </a:txBody>
                  <a:tcPr/>
                </a:tc>
                <a:extLst>
                  <a:ext uri="{0D108BD9-81ED-4DB2-BD59-A6C34878D82A}">
                    <a16:rowId xmlns:a16="http://schemas.microsoft.com/office/drawing/2014/main" val="2993684817"/>
                  </a:ext>
                </a:extLst>
              </a:tr>
              <a:tr h="448076">
                <a:tc>
                  <a:txBody>
                    <a:bodyPr/>
                    <a:lstStyle/>
                    <a:p>
                      <a:r>
                        <a:rPr lang="en-IN" sz="1800" dirty="0">
                          <a:latin typeface="Verdana" panose="020B0604030504040204" pitchFamily="34" charset="0"/>
                          <a:ea typeface="Verdana" panose="020B0604030504040204" pitchFamily="34" charset="0"/>
                        </a:rPr>
                        <a:t>&gt;80</a:t>
                      </a:r>
                    </a:p>
                  </a:txBody>
                  <a:tcPr/>
                </a:tc>
                <a:tc>
                  <a:txBody>
                    <a:bodyPr/>
                    <a:lstStyle/>
                    <a:p>
                      <a:r>
                        <a:rPr lang="en-IN" sz="1800" dirty="0">
                          <a:latin typeface="Verdana" panose="020B0604030504040204" pitchFamily="34" charset="0"/>
                          <a:ea typeface="Verdana" panose="020B0604030504040204" pitchFamily="34" charset="0"/>
                        </a:rPr>
                        <a:t>8</a:t>
                      </a:r>
                    </a:p>
                  </a:txBody>
                  <a:tcPr/>
                </a:tc>
                <a:extLst>
                  <a:ext uri="{0D108BD9-81ED-4DB2-BD59-A6C34878D82A}">
                    <a16:rowId xmlns:a16="http://schemas.microsoft.com/office/drawing/2014/main" val="972617674"/>
                  </a:ext>
                </a:extLst>
              </a:tr>
            </a:tbl>
          </a:graphicData>
        </a:graphic>
      </p:graphicFrame>
    </p:spTree>
    <p:extLst>
      <p:ext uri="{BB962C8B-B14F-4D97-AF65-F5344CB8AC3E}">
        <p14:creationId xmlns:p14="http://schemas.microsoft.com/office/powerpoint/2010/main" val="921070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758445D-14D8-48B9-BB1B-BED5D975902D}"/>
              </a:ext>
            </a:extLst>
          </p:cNvPr>
          <p:cNvSpPr txBox="1"/>
          <p:nvPr/>
        </p:nvSpPr>
        <p:spPr>
          <a:xfrm>
            <a:off x="508000" y="320647"/>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 sz="3200" b="1" dirty="0">
                <a:solidFill>
                  <a:schemeClr val="dk1"/>
                </a:solidFill>
                <a:latin typeface="Verdana" panose="020B0604030504040204" pitchFamily="34" charset="0"/>
                <a:ea typeface="Verdana" panose="020B0604030504040204" pitchFamily="34" charset="0"/>
                <a:sym typeface="Avenir"/>
              </a:rPr>
              <a:t>What is  PyMongo?</a:t>
            </a:r>
            <a:endParaRPr sz="3200" b="1" dirty="0">
              <a:solidFill>
                <a:schemeClr val="dk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FFFC30BA-0060-4058-970E-F51078E56F70}"/>
              </a:ext>
            </a:extLst>
          </p:cNvPr>
          <p:cNvSpPr txBox="1"/>
          <p:nvPr/>
        </p:nvSpPr>
        <p:spPr>
          <a:xfrm>
            <a:off x="508000" y="1308708"/>
            <a:ext cx="11696716" cy="3409793"/>
          </a:xfrm>
          <a:prstGeom prst="rect">
            <a:avLst/>
          </a:prstGeom>
          <a:noFill/>
          <a:ln>
            <a:noFill/>
          </a:ln>
        </p:spPr>
        <p:txBody>
          <a:bodyPr spcFirstLastPara="1" wrap="square" lIns="121900" tIns="121900" rIns="121900" bIns="121900" anchor="t" anchorCtr="0">
            <a:noAutofit/>
          </a:bodyPr>
          <a:lstStyle/>
          <a:p>
            <a:pPr marL="457200" indent="-330200" algn="just" fontAlgn="base">
              <a:lnSpc>
                <a:spcPct val="150000"/>
              </a:lnSpc>
              <a:spcBef>
                <a:spcPct val="20000"/>
              </a:spcBef>
              <a:spcAft>
                <a:spcPct val="0"/>
              </a:spcAft>
              <a:buClr>
                <a:schemeClr val="dk1"/>
              </a:buClr>
              <a:buSzPts val="1600"/>
              <a:buFont typeface="Avenir"/>
              <a:buChar char="●"/>
            </a:pPr>
            <a:r>
              <a:rPr lang="en-GB" sz="1800" dirty="0">
                <a:solidFill>
                  <a:schemeClr val="dk1"/>
                </a:solidFill>
                <a:latin typeface="Verdana" panose="020B0604030504040204" pitchFamily="34" charset="0"/>
                <a:ea typeface="Verdana" panose="020B0604030504040204" pitchFamily="34" charset="0"/>
              </a:rPr>
              <a:t>PyMongo is a Python distribution containing tools for working with </a:t>
            </a:r>
            <a:r>
              <a:rPr lang="en-GB" sz="1800" dirty="0">
                <a:solidFill>
                  <a:schemeClr val="dk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MongoDB</a:t>
            </a:r>
            <a:r>
              <a:rPr lang="en-GB" sz="1800" dirty="0">
                <a:solidFill>
                  <a:schemeClr val="dk1"/>
                </a:solidFill>
                <a:latin typeface="Verdana" panose="020B0604030504040204" pitchFamily="34" charset="0"/>
                <a:ea typeface="Verdana" panose="020B0604030504040204" pitchFamily="34" charset="0"/>
              </a:rPr>
              <a:t>, </a:t>
            </a:r>
          </a:p>
          <a:p>
            <a:pPr marL="457200" indent="-330200" algn="just" fontAlgn="base">
              <a:lnSpc>
                <a:spcPct val="150000"/>
              </a:lnSpc>
              <a:spcBef>
                <a:spcPct val="20000"/>
              </a:spcBef>
              <a:spcAft>
                <a:spcPct val="0"/>
              </a:spcAft>
              <a:buClr>
                <a:schemeClr val="dk1"/>
              </a:buClr>
              <a:buSzPts val="1600"/>
              <a:buFont typeface="Avenir"/>
              <a:buChar char="●"/>
            </a:pPr>
            <a:r>
              <a:rPr lang="en-GB" sz="1800" dirty="0">
                <a:solidFill>
                  <a:schemeClr val="dk1"/>
                </a:solidFill>
                <a:latin typeface="Verdana" panose="020B0604030504040204" pitchFamily="34" charset="0"/>
                <a:ea typeface="Verdana" panose="020B0604030504040204" pitchFamily="34" charset="0"/>
              </a:rPr>
              <a:t>PyMongo is the recommended way to work with MongoDB from Python.</a:t>
            </a:r>
          </a:p>
          <a:p>
            <a:pPr marL="457200" indent="-330200" algn="just" fontAlgn="base">
              <a:lnSpc>
                <a:spcPct val="150000"/>
              </a:lnSpc>
              <a:spcBef>
                <a:spcPct val="20000"/>
              </a:spcBef>
              <a:spcAft>
                <a:spcPct val="0"/>
              </a:spcAft>
              <a:buClr>
                <a:schemeClr val="dk1"/>
              </a:buClr>
              <a:buSzPts val="1600"/>
              <a:buFont typeface="Avenir"/>
              <a:buChar char="●"/>
            </a:pPr>
            <a:endParaRPr lang="en-GB" sz="1800" dirty="0">
              <a:solidFill>
                <a:schemeClr val="dk1"/>
              </a:solidFill>
              <a:latin typeface="Verdana" panose="020B0604030504040204" pitchFamily="34" charset="0"/>
              <a:ea typeface="Verdana" panose="020B0604030504040204" pitchFamily="34" charset="0"/>
            </a:endParaRPr>
          </a:p>
          <a:p>
            <a:pPr marL="457200" indent="-330200" algn="just" fontAlgn="base">
              <a:lnSpc>
                <a:spcPct val="150000"/>
              </a:lnSpc>
              <a:spcBef>
                <a:spcPct val="20000"/>
              </a:spcBef>
              <a:spcAft>
                <a:spcPct val="0"/>
              </a:spcAft>
              <a:buClr>
                <a:schemeClr val="dk1"/>
              </a:buClr>
              <a:buSzPts val="1600"/>
              <a:buFont typeface="Avenir"/>
              <a:buChar char="●"/>
            </a:pPr>
            <a:r>
              <a:rPr lang="en-GB" sz="1800" b="1" dirty="0">
                <a:solidFill>
                  <a:schemeClr val="dk1"/>
                </a:solidFill>
                <a:latin typeface="Verdana" panose="020B0604030504040204" pitchFamily="34" charset="0"/>
                <a:ea typeface="Verdana" panose="020B0604030504040204" pitchFamily="34" charset="0"/>
              </a:rPr>
              <a:t>Installation of PyMongo:</a:t>
            </a:r>
          </a:p>
          <a:p>
            <a:pPr marL="457200" indent="-330200" algn="just" fontAlgn="base">
              <a:lnSpc>
                <a:spcPct val="150000"/>
              </a:lnSpc>
              <a:spcBef>
                <a:spcPct val="20000"/>
              </a:spcBef>
              <a:spcAft>
                <a:spcPct val="0"/>
              </a:spcAft>
              <a:buClr>
                <a:schemeClr val="dk1"/>
              </a:buClr>
              <a:buSzPts val="1600"/>
              <a:buFont typeface="Avenir"/>
              <a:buChar char="●"/>
            </a:pPr>
            <a:r>
              <a:rPr lang="en-GB" sz="1800" b="1" dirty="0">
                <a:solidFill>
                  <a:schemeClr val="dk1"/>
                </a:solidFill>
                <a:latin typeface="Verdana" panose="020B0604030504040204" pitchFamily="34" charset="0"/>
                <a:ea typeface="Verdana" panose="020B0604030504040204" pitchFamily="34" charset="0"/>
              </a:rPr>
              <a:t>  </a:t>
            </a:r>
            <a:r>
              <a:rPr lang="en-GB" sz="1800" dirty="0">
                <a:solidFill>
                  <a:srgbClr val="222222"/>
                </a:solidFill>
                <a:latin typeface="Verdana" panose="020B0604030504040204" pitchFamily="34" charset="0"/>
                <a:ea typeface="Verdana" panose="020B0604030504040204" pitchFamily="34" charset="0"/>
              </a:rPr>
              <a:t>Yo</a:t>
            </a:r>
            <a:r>
              <a:rPr lang="en-GB" sz="1800" b="0" i="0" dirty="0">
                <a:solidFill>
                  <a:srgbClr val="222222"/>
                </a:solidFill>
                <a:effectLst/>
                <a:latin typeface="Verdana" panose="020B0604030504040204" pitchFamily="34" charset="0"/>
                <a:ea typeface="Verdana" panose="020B0604030504040204" pitchFamily="34" charset="0"/>
              </a:rPr>
              <a:t>u can install PyMongo 3.3+ by using the following pip command:</a:t>
            </a:r>
          </a:p>
          <a:p>
            <a:pPr marL="457200" indent="-330200" algn="just" fontAlgn="base">
              <a:lnSpc>
                <a:spcPct val="150000"/>
              </a:lnSpc>
              <a:spcBef>
                <a:spcPct val="20000"/>
              </a:spcBef>
              <a:spcAft>
                <a:spcPct val="0"/>
              </a:spcAft>
              <a:buClr>
                <a:schemeClr val="dk1"/>
              </a:buClr>
              <a:buSzPts val="1600"/>
              <a:buFont typeface="Avenir"/>
              <a:buChar char="●"/>
            </a:pPr>
            <a:r>
              <a:rPr lang="en-GB" sz="1800" dirty="0">
                <a:solidFill>
                  <a:srgbClr val="222222"/>
                </a:solidFill>
                <a:latin typeface="Verdana" panose="020B0604030504040204" pitchFamily="34" charset="0"/>
                <a:ea typeface="Verdana" panose="020B0604030504040204" pitchFamily="34" charset="0"/>
              </a:rPr>
              <a:t> </a:t>
            </a:r>
            <a:r>
              <a:rPr lang="en-GB" sz="1800" i="1" dirty="0">
                <a:solidFill>
                  <a:srgbClr val="222222"/>
                </a:solidFill>
                <a:latin typeface="Verdana" panose="020B0604030504040204" pitchFamily="34" charset="0"/>
                <a:ea typeface="Verdana" panose="020B0604030504040204" pitchFamily="34" charset="0"/>
              </a:rPr>
              <a:t>“pip install pymongo”</a:t>
            </a:r>
            <a:endParaRPr lang="en-GB" sz="1800" b="0" i="1" dirty="0">
              <a:solidFill>
                <a:srgbClr val="222222"/>
              </a:solidFill>
              <a:effectLst/>
              <a:latin typeface="Verdana" panose="020B0604030504040204" pitchFamily="34" charset="0"/>
              <a:ea typeface="Verdana" panose="020B0604030504040204" pitchFamily="34" charset="0"/>
            </a:endParaRPr>
          </a:p>
          <a:p>
            <a:pPr marL="127000" algn="just" fontAlgn="base">
              <a:lnSpc>
                <a:spcPct val="150000"/>
              </a:lnSpc>
              <a:spcBef>
                <a:spcPct val="20000"/>
              </a:spcBef>
              <a:spcAft>
                <a:spcPct val="0"/>
              </a:spcAft>
              <a:buClr>
                <a:schemeClr val="dk1"/>
              </a:buClr>
              <a:buSzPts val="1600"/>
            </a:pPr>
            <a:endParaRPr lang="en-GB" sz="1800" b="1" dirty="0">
              <a:solidFill>
                <a:schemeClr val="dk1"/>
              </a:solidFill>
              <a:latin typeface="Verdana" panose="020B0604030504040204" pitchFamily="34" charset="0"/>
              <a:ea typeface="Verdana" panose="020B0604030504040204" pitchFamily="34" charset="0"/>
            </a:endParaRPr>
          </a:p>
          <a:p>
            <a:pPr marL="127000" algn="just" fontAlgn="base">
              <a:lnSpc>
                <a:spcPct val="150000"/>
              </a:lnSpc>
              <a:spcBef>
                <a:spcPct val="20000"/>
              </a:spcBef>
              <a:spcAft>
                <a:spcPct val="0"/>
              </a:spcAft>
              <a:buClr>
                <a:schemeClr val="dk1"/>
              </a:buClr>
              <a:buSzPts val="1600"/>
            </a:pPr>
            <a:endParaRPr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1905410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92DBA63-87A4-4D59-B7D8-CD90C54E10A9}"/>
              </a:ext>
            </a:extLst>
          </p:cNvPr>
          <p:cNvSpPr txBox="1"/>
          <p:nvPr/>
        </p:nvSpPr>
        <p:spPr>
          <a:xfrm>
            <a:off x="508000" y="295079"/>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GB" sz="3200" b="1" dirty="0">
                <a:solidFill>
                  <a:schemeClr val="tx1"/>
                </a:solidFill>
                <a:latin typeface="Verdana" panose="020B0604030504040204" pitchFamily="34" charset="0"/>
                <a:ea typeface="Verdana" panose="020B0604030504040204" pitchFamily="34" charset="0"/>
              </a:rPr>
              <a:t>Making a Connection with </a:t>
            </a:r>
            <a:r>
              <a:rPr lang="en-GB" sz="3200" b="1" dirty="0" err="1">
                <a:solidFill>
                  <a:schemeClr val="tx1"/>
                </a:solidFill>
                <a:latin typeface="Verdana" panose="020B0604030504040204" pitchFamily="34" charset="0"/>
                <a:ea typeface="Verdana" panose="020B0604030504040204" pitchFamily="34" charset="0"/>
              </a:rPr>
              <a:t>MongoClient</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78B4A44A-1F35-4284-89EE-9459B046ECEB}"/>
              </a:ext>
            </a:extLst>
          </p:cNvPr>
          <p:cNvSpPr txBox="1"/>
          <p:nvPr/>
        </p:nvSpPr>
        <p:spPr>
          <a:xfrm>
            <a:off x="508000" y="1354182"/>
            <a:ext cx="11944358" cy="3615533"/>
          </a:xfrm>
          <a:prstGeom prst="rect">
            <a:avLst/>
          </a:prstGeom>
          <a:noFill/>
          <a:ln>
            <a:noFill/>
          </a:ln>
        </p:spPr>
        <p:txBody>
          <a:bodyPr spcFirstLastPara="1" wrap="square" lIns="121900" tIns="121900" rIns="121900" bIns="121900" anchor="t" anchorCtr="0">
            <a:noAutofit/>
          </a:bodyPr>
          <a:lstStyle/>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rPr>
              <a:t>import </a:t>
            </a:r>
            <a:r>
              <a:rPr lang="en-GB" sz="1800" dirty="0" err="1">
                <a:solidFill>
                  <a:schemeClr val="dk1"/>
                </a:solidFill>
                <a:latin typeface="Verdana" panose="020B0604030504040204" pitchFamily="34" charset="0"/>
                <a:ea typeface="Verdana" panose="020B0604030504040204" pitchFamily="34" charset="0"/>
              </a:rPr>
              <a:t>pymongo</a:t>
            </a:r>
            <a:endParaRPr lang="en-GB" sz="1800" dirty="0">
              <a:solidFill>
                <a:schemeClr val="dk1"/>
              </a:solidFill>
              <a:latin typeface="Verdana" panose="020B0604030504040204" pitchFamily="34" charset="0"/>
              <a:ea typeface="Verdana" panose="020B0604030504040204" pitchFamily="34" charset="0"/>
            </a:endParaRP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rPr>
              <a:t>from </a:t>
            </a:r>
            <a:r>
              <a:rPr lang="en-GB" sz="1800" dirty="0" err="1">
                <a:solidFill>
                  <a:schemeClr val="dk1"/>
                </a:solidFill>
                <a:latin typeface="Verdana" panose="020B0604030504040204" pitchFamily="34" charset="0"/>
                <a:ea typeface="Verdana" panose="020B0604030504040204" pitchFamily="34" charset="0"/>
              </a:rPr>
              <a:t>pymongo</a:t>
            </a:r>
            <a:r>
              <a:rPr lang="en-GB" sz="1800" dirty="0">
                <a:solidFill>
                  <a:schemeClr val="dk1"/>
                </a:solidFill>
                <a:latin typeface="Verdana" panose="020B0604030504040204" pitchFamily="34" charset="0"/>
                <a:ea typeface="Verdana" panose="020B0604030504040204" pitchFamily="34" charset="0"/>
              </a:rPr>
              <a:t> import </a:t>
            </a:r>
            <a:r>
              <a:rPr lang="en-GB" sz="1800" dirty="0" err="1">
                <a:solidFill>
                  <a:schemeClr val="dk1"/>
                </a:solidFill>
                <a:latin typeface="Verdana" panose="020B0604030504040204" pitchFamily="34" charset="0"/>
                <a:ea typeface="Verdana" panose="020B0604030504040204" pitchFamily="34" charset="0"/>
              </a:rPr>
              <a:t>MongoClient</a:t>
            </a:r>
            <a:endParaRPr lang="en-GB" sz="1800" dirty="0">
              <a:solidFill>
                <a:schemeClr val="dk1"/>
              </a:solidFill>
              <a:latin typeface="Verdana" panose="020B0604030504040204" pitchFamily="34" charset="0"/>
              <a:ea typeface="Verdana" panose="020B0604030504040204" pitchFamily="34" charset="0"/>
            </a:endParaRP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rPr>
              <a:t>client = </a:t>
            </a:r>
            <a:r>
              <a:rPr lang="en-GB" sz="1800" dirty="0" err="1">
                <a:solidFill>
                  <a:schemeClr val="dk1"/>
                </a:solidFill>
                <a:latin typeface="Verdana" panose="020B0604030504040204" pitchFamily="34" charset="0"/>
                <a:ea typeface="Verdana" panose="020B0604030504040204" pitchFamily="34" charset="0"/>
              </a:rPr>
              <a:t>MongoClient</a:t>
            </a:r>
            <a:r>
              <a:rPr lang="en-GB" sz="1800" dirty="0">
                <a:solidFill>
                  <a:schemeClr val="dk1"/>
                </a:solidFill>
                <a:latin typeface="Verdana" panose="020B0604030504040204" pitchFamily="34" charset="0"/>
                <a:ea typeface="Verdana" panose="020B0604030504040204" pitchFamily="34" charset="0"/>
              </a:rPr>
              <a:t>()</a:t>
            </a:r>
          </a:p>
          <a:p>
            <a:pPr marL="127000" algn="just" fontAlgn="base">
              <a:lnSpc>
                <a:spcPct val="150000"/>
              </a:lnSpc>
              <a:spcBef>
                <a:spcPct val="20000"/>
              </a:spcBef>
              <a:spcAft>
                <a:spcPct val="0"/>
              </a:spcAft>
              <a:buClr>
                <a:schemeClr val="dk1"/>
              </a:buClr>
              <a:buSzPts val="1600"/>
            </a:pPr>
            <a:r>
              <a:rPr lang="en-GB" sz="1800" b="1" dirty="0">
                <a:solidFill>
                  <a:schemeClr val="dk1"/>
                </a:solidFill>
                <a:latin typeface="Verdana" panose="020B0604030504040204" pitchFamily="34" charset="0"/>
                <a:ea typeface="Verdana" panose="020B0604030504040204" pitchFamily="34" charset="0"/>
              </a:rPr>
              <a:t>                     OR</a:t>
            </a: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rPr>
              <a:t>client = </a:t>
            </a:r>
            <a:r>
              <a:rPr lang="en-GB" sz="1800" dirty="0" err="1">
                <a:solidFill>
                  <a:schemeClr val="dk1"/>
                </a:solidFill>
                <a:latin typeface="Verdana" panose="020B0604030504040204" pitchFamily="34" charset="0"/>
                <a:ea typeface="Verdana" panose="020B0604030504040204" pitchFamily="34" charset="0"/>
              </a:rPr>
              <a:t>MongoClient</a:t>
            </a:r>
            <a:r>
              <a:rPr lang="en-GB" sz="1800" dirty="0">
                <a:solidFill>
                  <a:schemeClr val="dk1"/>
                </a:solidFill>
                <a:latin typeface="Verdana" panose="020B0604030504040204" pitchFamily="34" charset="0"/>
                <a:ea typeface="Verdana" panose="020B0604030504040204" pitchFamily="34" charset="0"/>
              </a:rPr>
              <a:t>('localhost', 27017)</a:t>
            </a:r>
          </a:p>
          <a:p>
            <a:pPr marL="127000" algn="just" fontAlgn="base">
              <a:lnSpc>
                <a:spcPct val="150000"/>
              </a:lnSpc>
              <a:spcBef>
                <a:spcPct val="20000"/>
              </a:spcBef>
              <a:spcAft>
                <a:spcPct val="0"/>
              </a:spcAft>
              <a:buClr>
                <a:schemeClr val="dk1"/>
              </a:buClr>
              <a:buSzPts val="1600"/>
            </a:pPr>
            <a:r>
              <a:rPr lang="en-GB" sz="1800" b="1" dirty="0">
                <a:solidFill>
                  <a:schemeClr val="dk1"/>
                </a:solidFill>
                <a:latin typeface="Verdana" panose="020B0604030504040204" pitchFamily="34" charset="0"/>
                <a:ea typeface="Verdana" panose="020B0604030504040204" pitchFamily="34" charset="0"/>
              </a:rPr>
              <a:t>                    OR</a:t>
            </a: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rPr>
              <a:t>client = </a:t>
            </a:r>
            <a:r>
              <a:rPr lang="en-GB" sz="1800" dirty="0" err="1">
                <a:solidFill>
                  <a:schemeClr val="dk1"/>
                </a:solidFill>
                <a:latin typeface="Verdana" panose="020B0604030504040204" pitchFamily="34" charset="0"/>
                <a:ea typeface="Verdana" panose="020B0604030504040204" pitchFamily="34" charset="0"/>
              </a:rPr>
              <a:t>MongoClient</a:t>
            </a:r>
            <a:r>
              <a:rPr lang="en-GB" sz="1800" dirty="0">
                <a:solidFill>
                  <a:schemeClr val="dk1"/>
                </a:solidFill>
                <a:latin typeface="Verdana" panose="020B0604030504040204" pitchFamily="34" charset="0"/>
                <a:ea typeface="Verdana" panose="020B0604030504040204" pitchFamily="34" charset="0"/>
              </a:rPr>
              <a:t>('</a:t>
            </a:r>
            <a:r>
              <a:rPr lang="en-GB" sz="1800" dirty="0" err="1">
                <a:solidFill>
                  <a:schemeClr val="dk1"/>
                </a:solidFill>
                <a:latin typeface="Verdana" panose="020B0604030504040204" pitchFamily="34" charset="0"/>
                <a:ea typeface="Verdana" panose="020B0604030504040204" pitchFamily="34" charset="0"/>
              </a:rPr>
              <a:t>mongodb</a:t>
            </a:r>
            <a:r>
              <a:rPr lang="en-GB" sz="1800" dirty="0">
                <a:solidFill>
                  <a:schemeClr val="dk1"/>
                </a:solidFill>
                <a:latin typeface="Verdana" panose="020B0604030504040204" pitchFamily="34" charset="0"/>
                <a:ea typeface="Verdana" panose="020B0604030504040204" pitchFamily="34" charset="0"/>
              </a:rPr>
              <a:t>://localhost:27017/')</a:t>
            </a:r>
            <a:endParaRPr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936494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CAC6C7E1-7930-47DA-B875-06CED0D477C2}"/>
              </a:ext>
            </a:extLst>
          </p:cNvPr>
          <p:cNvSpPr txBox="1"/>
          <p:nvPr/>
        </p:nvSpPr>
        <p:spPr>
          <a:xfrm>
            <a:off x="508000" y="413319"/>
            <a:ext cx="9934800" cy="704400"/>
          </a:xfrm>
          <a:prstGeom prst="rect">
            <a:avLst/>
          </a:prstGeom>
          <a:noFill/>
          <a:ln>
            <a:noFill/>
          </a:ln>
        </p:spPr>
        <p:txBody>
          <a:bodyPr spcFirstLastPara="1" wrap="square" lIns="121900" tIns="121900" rIns="121900" bIns="121900" anchor="t" anchorCtr="0">
            <a:noAutofit/>
          </a:bodyPr>
          <a:lstStyle/>
          <a:p>
            <a:pPr>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Aggregation pipeline Stages 2/2</a:t>
            </a:r>
          </a:p>
        </p:txBody>
      </p:sp>
      <p:sp>
        <p:nvSpPr>
          <p:cNvPr id="4" name="TextBox 3">
            <a:extLst>
              <a:ext uri="{FF2B5EF4-FFF2-40B4-BE49-F238E27FC236}">
                <a16:creationId xmlns:a16="http://schemas.microsoft.com/office/drawing/2014/main" id="{9134DE66-1F32-4ED4-A74F-8DEE78548C99}"/>
              </a:ext>
            </a:extLst>
          </p:cNvPr>
          <p:cNvSpPr txBox="1"/>
          <p:nvPr/>
        </p:nvSpPr>
        <p:spPr>
          <a:xfrm>
            <a:off x="508000" y="1392068"/>
            <a:ext cx="11084232" cy="3257302"/>
          </a:xfrm>
          <a:prstGeom prst="rect">
            <a:avLst/>
          </a:prstGeom>
          <a:noFill/>
        </p:spPr>
        <p:txBody>
          <a:bodyPr wrap="square">
            <a:spAutoFit/>
          </a:bodyPr>
          <a:lstStyle/>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skip</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You can skip ahead in the list of documents for a specific number of documents.</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limit</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By specifying a number, the amount of documents to be viewed will be limited based on the current position. </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a:t>
            </a:r>
            <a:r>
              <a:rPr lang="en-IN" sz="1800" b="1" dirty="0">
                <a:solidFill>
                  <a:schemeClr val="dk1"/>
                </a:solidFill>
                <a:latin typeface="Verdana" panose="020B0604030504040204" pitchFamily="34" charset="0"/>
                <a:ea typeface="Verdana" panose="020B0604030504040204" pitchFamily="34" charset="0"/>
              </a:rPr>
              <a:t>unwind</a:t>
            </a:r>
            <a:r>
              <a:rPr lang="en-IN" sz="1800" dirty="0">
                <a:solidFill>
                  <a:schemeClr val="dk1"/>
                </a:solidFill>
                <a:latin typeface="Verdana" panose="020B0604030504040204" pitchFamily="34" charset="0"/>
                <a:ea typeface="Verdana" panose="020B0604030504040204" pitchFamily="34" charset="0"/>
              </a:rPr>
              <a:t>: </a:t>
            </a:r>
            <a:r>
              <a:rPr lang="en-US" sz="1800" dirty="0">
                <a:solidFill>
                  <a:schemeClr val="dk1"/>
                </a:solidFill>
                <a:latin typeface="Verdana" panose="020B0604030504040204" pitchFamily="34" charset="0"/>
                <a:ea typeface="Verdana" panose="020B0604030504040204" pitchFamily="34" charset="0"/>
              </a:rPr>
              <a:t>It is important to rewind documents that are using arrays, since when you use an array, the data is pre-joined, so we must undo that so we can have individual documents again. In turn, this will increase the number of documents for the next process.</a:t>
            </a:r>
          </a:p>
        </p:txBody>
      </p:sp>
    </p:spTree>
    <p:extLst>
      <p:ext uri="{BB962C8B-B14F-4D97-AF65-F5344CB8AC3E}">
        <p14:creationId xmlns:p14="http://schemas.microsoft.com/office/powerpoint/2010/main" val="113605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4" name="Google Shape;74;p16">
            <a:extLst>
              <a:ext uri="{FF2B5EF4-FFF2-40B4-BE49-F238E27FC236}">
                <a16:creationId xmlns:a16="http://schemas.microsoft.com/office/drawing/2014/main" id="{D1FCA2A8-F61D-4C50-9B96-55C107DFEC5B}"/>
              </a:ext>
            </a:extLst>
          </p:cNvPr>
          <p:cNvSpPr txBox="1"/>
          <p:nvPr/>
        </p:nvSpPr>
        <p:spPr>
          <a:xfrm>
            <a:off x="499888" y="1405678"/>
            <a:ext cx="11239828" cy="3920940"/>
          </a:xfrm>
          <a:prstGeom prst="rect">
            <a:avLst/>
          </a:prstGeom>
          <a:noFill/>
          <a:ln>
            <a:noFill/>
          </a:ln>
        </p:spPr>
        <p:txBody>
          <a:bodyPr spcFirstLastPara="1" wrap="square" lIns="121900" tIns="121900" rIns="121900" bIns="121900" anchor="t" anchorCtr="0">
            <a:noAutofit/>
          </a:bodyPr>
          <a:lstStyle/>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MongoDB supports multiple independent databases on a single instance.</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In </a:t>
            </a:r>
            <a:r>
              <a:rPr lang="en-US" sz="1800" dirty="0" err="1">
                <a:solidFill>
                  <a:schemeClr val="dk1"/>
                </a:solidFill>
                <a:latin typeface="Verdana" panose="020B0604030504040204" pitchFamily="34" charset="0"/>
                <a:ea typeface="Verdana" panose="020B0604030504040204" pitchFamily="34" charset="0"/>
                <a:sym typeface="Avenir"/>
              </a:rPr>
              <a:t>MongoClient</a:t>
            </a:r>
            <a:r>
              <a:rPr lang="en-US" sz="1800" dirty="0">
                <a:solidFill>
                  <a:schemeClr val="dk1"/>
                </a:solidFill>
                <a:latin typeface="Verdana" panose="020B0604030504040204" pitchFamily="34" charset="0"/>
                <a:ea typeface="Verdana" panose="020B0604030504040204" pitchFamily="34" charset="0"/>
                <a:sym typeface="Avenir"/>
              </a:rPr>
              <a:t> instances, you use attribute style access when working with PyMongo:</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GB" sz="1800" b="1" dirty="0" err="1">
                <a:solidFill>
                  <a:schemeClr val="dk1"/>
                </a:solidFill>
                <a:latin typeface="Verdana" panose="020B0604030504040204" pitchFamily="34" charset="0"/>
                <a:ea typeface="Verdana" panose="020B0604030504040204" pitchFamily="34" charset="0"/>
                <a:sym typeface="Avenir"/>
              </a:rPr>
              <a:t>db</a:t>
            </a:r>
            <a:r>
              <a:rPr lang="en-GB" sz="1800" b="1" dirty="0">
                <a:solidFill>
                  <a:schemeClr val="dk1"/>
                </a:solidFill>
                <a:latin typeface="Verdana" panose="020B0604030504040204" pitchFamily="34" charset="0"/>
                <a:ea typeface="Verdana" panose="020B0604030504040204" pitchFamily="34" charset="0"/>
                <a:sym typeface="Avenir"/>
              </a:rPr>
              <a:t> = </a:t>
            </a:r>
            <a:r>
              <a:rPr lang="en-GB" sz="1800" b="1" dirty="0" err="1">
                <a:solidFill>
                  <a:schemeClr val="dk1"/>
                </a:solidFill>
                <a:latin typeface="Verdana" panose="020B0604030504040204" pitchFamily="34" charset="0"/>
                <a:ea typeface="Verdana" panose="020B0604030504040204" pitchFamily="34" charset="0"/>
                <a:sym typeface="Avenir"/>
              </a:rPr>
              <a:t>client.test_greatlearning</a:t>
            </a:r>
            <a:endParaRPr lang="en-GB" sz="1800" b="1" dirty="0">
              <a:solidFill>
                <a:schemeClr val="dk1"/>
              </a:solidFill>
              <a:latin typeface="Verdana" panose="020B0604030504040204" pitchFamily="34" charset="0"/>
              <a:ea typeface="Verdana" panose="020B0604030504040204" pitchFamily="34" charset="0"/>
              <a:sym typeface="Avenir"/>
            </a:endParaRP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It is possible to access your database using dictionary style access if your database name prevents you from using attribute style access:</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GB" sz="1800" b="1" dirty="0" err="1">
                <a:solidFill>
                  <a:schemeClr val="dk1"/>
                </a:solidFill>
                <a:latin typeface="Verdana" panose="020B0604030504040204" pitchFamily="34" charset="0"/>
                <a:ea typeface="Verdana" panose="020B0604030504040204" pitchFamily="34" charset="0"/>
                <a:sym typeface="Avenir"/>
              </a:rPr>
              <a:t>db</a:t>
            </a:r>
            <a:r>
              <a:rPr lang="en-GB" sz="1800" b="1" dirty="0">
                <a:solidFill>
                  <a:schemeClr val="dk1"/>
                </a:solidFill>
                <a:latin typeface="Verdana" panose="020B0604030504040204" pitchFamily="34" charset="0"/>
                <a:ea typeface="Verdana" panose="020B0604030504040204" pitchFamily="34" charset="0"/>
                <a:sym typeface="Avenir"/>
              </a:rPr>
              <a:t> = client['test-</a:t>
            </a:r>
            <a:r>
              <a:rPr lang="en-GB" sz="1800" b="1" dirty="0" err="1">
                <a:solidFill>
                  <a:schemeClr val="dk1"/>
                </a:solidFill>
                <a:latin typeface="Verdana" panose="020B0604030504040204" pitchFamily="34" charset="0"/>
                <a:ea typeface="Verdana" panose="020B0604030504040204" pitchFamily="34" charset="0"/>
                <a:sym typeface="Avenir"/>
              </a:rPr>
              <a:t>greatlearning</a:t>
            </a:r>
            <a:r>
              <a:rPr lang="en-GB" sz="1800" b="1" dirty="0">
                <a:solidFill>
                  <a:schemeClr val="dk1"/>
                </a:solidFill>
                <a:latin typeface="Verdana" panose="020B0604030504040204" pitchFamily="34" charset="0"/>
                <a:ea typeface="Verdana" panose="020B0604030504040204" pitchFamily="34" charset="0"/>
                <a:sym typeface="Avenir"/>
              </a:rPr>
              <a:t>']</a:t>
            </a:r>
            <a:endParaRPr sz="1800" b="1" dirty="0">
              <a:solidFill>
                <a:schemeClr val="dk1"/>
              </a:solidFill>
              <a:latin typeface="Verdana" panose="020B0604030504040204" pitchFamily="34" charset="0"/>
              <a:ea typeface="Verdana" panose="020B0604030504040204" pitchFamily="34" charset="0"/>
              <a:sym typeface="Avenir"/>
            </a:endParaRPr>
          </a:p>
        </p:txBody>
      </p:sp>
      <p:sp>
        <p:nvSpPr>
          <p:cNvPr id="5" name="Google Shape;73;p16">
            <a:extLst>
              <a:ext uri="{FF2B5EF4-FFF2-40B4-BE49-F238E27FC236}">
                <a16:creationId xmlns:a16="http://schemas.microsoft.com/office/drawing/2014/main" id="{4406BA72-F761-4A5A-883B-64FBBF28CD1E}"/>
              </a:ext>
            </a:extLst>
          </p:cNvPr>
          <p:cNvSpPr txBox="1"/>
          <p:nvPr/>
        </p:nvSpPr>
        <p:spPr>
          <a:xfrm>
            <a:off x="508000" y="30491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Getting a Database: PyMongo</a:t>
            </a:r>
            <a:endParaRPr sz="3200" b="1" dirty="0">
              <a:solidFill>
                <a:schemeClr val="tx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1188331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4" name="Google Shape;74;p16">
            <a:extLst>
              <a:ext uri="{FF2B5EF4-FFF2-40B4-BE49-F238E27FC236}">
                <a16:creationId xmlns:a16="http://schemas.microsoft.com/office/drawing/2014/main" id="{8525EA47-AC87-4B80-9A9A-DE2E7572E5D7}"/>
              </a:ext>
            </a:extLst>
          </p:cNvPr>
          <p:cNvSpPr txBox="1"/>
          <p:nvPr/>
        </p:nvSpPr>
        <p:spPr>
          <a:xfrm>
            <a:off x="508000" y="1302037"/>
            <a:ext cx="11795776" cy="4551352"/>
          </a:xfrm>
          <a:prstGeom prst="rect">
            <a:avLst/>
          </a:prstGeom>
          <a:noFill/>
          <a:ln>
            <a:noFill/>
          </a:ln>
        </p:spPr>
        <p:txBody>
          <a:bodyPr spcFirstLastPara="1" wrap="square" lIns="121900" tIns="121900" rIns="121900" bIns="121900" anchor="t" anchorCtr="0">
            <a:noAutofit/>
          </a:bodyPr>
          <a:lstStyle/>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Collections work the same way as databases in PyMongo:</a:t>
            </a:r>
          </a:p>
          <a:p>
            <a:pPr marL="127000" algn="just" fontAlgn="base">
              <a:lnSpc>
                <a:spcPct val="150000"/>
              </a:lnSpc>
              <a:spcBef>
                <a:spcPct val="20000"/>
              </a:spcBef>
              <a:spcAft>
                <a:spcPct val="0"/>
              </a:spcAft>
              <a:buClr>
                <a:schemeClr val="dk1"/>
              </a:buClr>
              <a:buSzPts val="1600"/>
            </a:pPr>
            <a:r>
              <a:rPr lang="en-GB" sz="1800" b="1" dirty="0">
                <a:solidFill>
                  <a:schemeClr val="dk1"/>
                </a:solidFill>
                <a:latin typeface="Verdana" panose="020B0604030504040204" pitchFamily="34" charset="0"/>
                <a:ea typeface="Verdana" panose="020B0604030504040204" pitchFamily="34" charset="0"/>
                <a:sym typeface="Avenir"/>
              </a:rPr>
              <a:t>	collection = </a:t>
            </a:r>
            <a:r>
              <a:rPr lang="en-GB" sz="1800" b="1" dirty="0" err="1">
                <a:solidFill>
                  <a:schemeClr val="dk1"/>
                </a:solidFill>
                <a:latin typeface="Verdana" panose="020B0604030504040204" pitchFamily="34" charset="0"/>
                <a:ea typeface="Verdana" panose="020B0604030504040204" pitchFamily="34" charset="0"/>
                <a:sym typeface="Avenir"/>
              </a:rPr>
              <a:t>db.test_demo</a:t>
            </a:r>
            <a:endParaRPr lang="en-GB" sz="1800" b="1" dirty="0">
              <a:solidFill>
                <a:schemeClr val="dk1"/>
              </a:solidFill>
              <a:latin typeface="Verdana" panose="020B0604030504040204" pitchFamily="34" charset="0"/>
              <a:ea typeface="Verdana" panose="020B0604030504040204" pitchFamily="34" charset="0"/>
              <a:sym typeface="Avenir"/>
            </a:endParaRPr>
          </a:p>
          <a:p>
            <a:pPr marL="127000" algn="just" fontAlgn="base">
              <a:lnSpc>
                <a:spcPct val="150000"/>
              </a:lnSpc>
              <a:spcBef>
                <a:spcPct val="20000"/>
              </a:spcBef>
              <a:spcAft>
                <a:spcPct val="0"/>
              </a:spcAft>
              <a:buClr>
                <a:schemeClr val="dk1"/>
              </a:buClr>
              <a:buSzPts val="1600"/>
            </a:pPr>
            <a:endParaRPr lang="en-GB" sz="1800" b="1" dirty="0">
              <a:solidFill>
                <a:schemeClr val="dk1"/>
              </a:solidFill>
              <a:latin typeface="Verdana" panose="020B0604030504040204" pitchFamily="34" charset="0"/>
              <a:ea typeface="Verdana" panose="020B0604030504040204" pitchFamily="34" charset="0"/>
              <a:sym typeface="Avenir"/>
            </a:endParaRP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GB" sz="1800" dirty="0">
                <a:solidFill>
                  <a:schemeClr val="dk1"/>
                </a:solidFill>
                <a:latin typeface="Verdana" panose="020B0604030504040204" pitchFamily="34" charset="0"/>
                <a:ea typeface="Verdana" panose="020B0604030504040204" pitchFamily="34" charset="0"/>
                <a:sym typeface="Avenir"/>
              </a:rPr>
              <a:t>or (using dictionary style access):</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endParaRPr lang="en-GB" sz="1800" b="1" dirty="0">
              <a:solidFill>
                <a:schemeClr val="dk1"/>
              </a:solidFill>
              <a:latin typeface="Verdana" panose="020B0604030504040204" pitchFamily="34" charset="0"/>
              <a:ea typeface="Verdana" panose="020B0604030504040204" pitchFamily="34" charset="0"/>
              <a:sym typeface="Avenir"/>
            </a:endParaRPr>
          </a:p>
          <a:p>
            <a:pPr marL="127000" algn="just" fontAlgn="base">
              <a:lnSpc>
                <a:spcPct val="150000"/>
              </a:lnSpc>
              <a:spcBef>
                <a:spcPct val="20000"/>
              </a:spcBef>
              <a:spcAft>
                <a:spcPct val="0"/>
              </a:spcAft>
              <a:buClr>
                <a:schemeClr val="dk1"/>
              </a:buClr>
              <a:buSzPts val="1600"/>
            </a:pPr>
            <a:r>
              <a:rPr lang="en-GB" sz="1800" b="1" dirty="0">
                <a:solidFill>
                  <a:schemeClr val="dk1"/>
                </a:solidFill>
                <a:latin typeface="Verdana" panose="020B0604030504040204" pitchFamily="34" charset="0"/>
                <a:ea typeface="Verdana" panose="020B0604030504040204" pitchFamily="34" charset="0"/>
                <a:sym typeface="Avenir"/>
              </a:rPr>
              <a:t> 	collection = </a:t>
            </a:r>
            <a:r>
              <a:rPr lang="en-GB" sz="1800" b="1" dirty="0" err="1">
                <a:solidFill>
                  <a:schemeClr val="dk1"/>
                </a:solidFill>
                <a:latin typeface="Verdana" panose="020B0604030504040204" pitchFamily="34" charset="0"/>
                <a:ea typeface="Verdana" panose="020B0604030504040204" pitchFamily="34" charset="0"/>
                <a:sym typeface="Avenir"/>
              </a:rPr>
              <a:t>db</a:t>
            </a:r>
            <a:r>
              <a:rPr lang="en-GB" sz="1800" b="1" dirty="0">
                <a:solidFill>
                  <a:schemeClr val="dk1"/>
                </a:solidFill>
                <a:latin typeface="Verdana" panose="020B0604030504040204" pitchFamily="34" charset="0"/>
                <a:ea typeface="Verdana" panose="020B0604030504040204" pitchFamily="34" charset="0"/>
                <a:sym typeface="Avenir"/>
              </a:rPr>
              <a:t>['test-demo']</a:t>
            </a:r>
            <a:endParaRPr sz="1800" b="1" dirty="0">
              <a:solidFill>
                <a:schemeClr val="dk1"/>
              </a:solidFill>
              <a:latin typeface="Verdana" panose="020B0604030504040204" pitchFamily="34" charset="0"/>
              <a:ea typeface="Verdana" panose="020B0604030504040204" pitchFamily="34" charset="0"/>
              <a:sym typeface="Avenir"/>
            </a:endParaRPr>
          </a:p>
        </p:txBody>
      </p:sp>
      <p:sp>
        <p:nvSpPr>
          <p:cNvPr id="5" name="Google Shape;73;p16">
            <a:extLst>
              <a:ext uri="{FF2B5EF4-FFF2-40B4-BE49-F238E27FC236}">
                <a16:creationId xmlns:a16="http://schemas.microsoft.com/office/drawing/2014/main" id="{4406BA72-F761-4A5A-883B-64FBBF28CD1E}"/>
              </a:ext>
            </a:extLst>
          </p:cNvPr>
          <p:cNvSpPr txBox="1"/>
          <p:nvPr/>
        </p:nvSpPr>
        <p:spPr>
          <a:xfrm>
            <a:off x="508000" y="30491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Getting a Database: PyMongo</a:t>
            </a:r>
            <a:endParaRPr sz="3200" b="1" dirty="0">
              <a:solidFill>
                <a:schemeClr val="tx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75338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F07E4FE4-5869-4FCD-99FC-6205B53205EE}"/>
              </a:ext>
            </a:extLst>
          </p:cNvPr>
          <p:cNvSpPr txBox="1"/>
          <p:nvPr/>
        </p:nvSpPr>
        <p:spPr>
          <a:xfrm>
            <a:off x="508000" y="229303"/>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dk1"/>
                </a:solidFill>
                <a:latin typeface="Verdana" panose="020B0604030504040204" pitchFamily="34" charset="0"/>
                <a:ea typeface="Verdana" panose="020B0604030504040204" pitchFamily="34" charset="0"/>
                <a:sym typeface="Avenir"/>
              </a:rPr>
              <a:t>Documents in </a:t>
            </a:r>
            <a:r>
              <a:rPr lang="en-IN" sz="3200" b="1" dirty="0">
                <a:solidFill>
                  <a:schemeClr val="tx1"/>
                </a:solidFill>
                <a:latin typeface="Verdana" panose="020B0604030504040204" pitchFamily="34" charset="0"/>
                <a:ea typeface="Verdana" panose="020B0604030504040204" pitchFamily="34" charset="0"/>
                <a:sym typeface="Avenir"/>
              </a:rPr>
              <a:t>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CB0E21AA-0B73-43F4-B10E-5E193BF16F09}"/>
              </a:ext>
            </a:extLst>
          </p:cNvPr>
          <p:cNvSpPr txBox="1"/>
          <p:nvPr/>
        </p:nvSpPr>
        <p:spPr>
          <a:xfrm>
            <a:off x="508000" y="1332269"/>
            <a:ext cx="11143226" cy="4434841"/>
          </a:xfrm>
          <a:prstGeom prst="rect">
            <a:avLst/>
          </a:prstGeom>
          <a:noFill/>
          <a:ln>
            <a:noFill/>
          </a:ln>
        </p:spPr>
        <p:txBody>
          <a:bodyPr spcFirstLastPara="1" wrap="square" lIns="121900" tIns="121900" rIns="121900" bIns="121900" anchor="t" anchorCtr="0">
            <a:noAutofit/>
          </a:bodyPr>
          <a:lstStyle/>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IN" sz="1800" dirty="0">
                <a:solidFill>
                  <a:schemeClr val="dk1"/>
                </a:solidFill>
                <a:latin typeface="Verdana" panose="020B0604030504040204" pitchFamily="34" charset="0"/>
                <a:ea typeface="Verdana" panose="020B0604030504040204" pitchFamily="34" charset="0"/>
                <a:sym typeface="Avenir"/>
              </a:rPr>
              <a:t>PyMongo stores documents in dictionaries.</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Following is an example of how you might describe a blog post using the dictionary:</a:t>
            </a:r>
          </a:p>
          <a:p>
            <a:pPr marL="127000"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import datetime</a:t>
            </a:r>
          </a:p>
          <a:p>
            <a:pPr marL="127000"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post = {"author": “Gaurav Pandey",</a:t>
            </a:r>
          </a:p>
          <a:p>
            <a:pPr marL="127000"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		"text": “Welcome to GreatLearning Pymongo post!",</a:t>
            </a:r>
          </a:p>
          <a:p>
            <a:pPr marL="127000"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		"tags": ["</a:t>
            </a:r>
            <a:r>
              <a:rPr lang="en-IN" sz="1800" dirty="0" err="1">
                <a:solidFill>
                  <a:schemeClr val="dk1"/>
                </a:solidFill>
                <a:latin typeface="Verdana" panose="020B0604030504040204" pitchFamily="34" charset="0"/>
                <a:ea typeface="Verdana" panose="020B0604030504040204" pitchFamily="34" charset="0"/>
                <a:sym typeface="Avenir"/>
              </a:rPr>
              <a:t>mongodb</a:t>
            </a:r>
            <a:r>
              <a:rPr lang="en-IN" sz="1800" dirty="0">
                <a:solidFill>
                  <a:schemeClr val="dk1"/>
                </a:solidFill>
                <a:latin typeface="Verdana" panose="020B0604030504040204" pitchFamily="34" charset="0"/>
                <a:ea typeface="Verdana" panose="020B0604030504040204" pitchFamily="34" charset="0"/>
                <a:sym typeface="Avenir"/>
              </a:rPr>
              <a:t>", "python", "</a:t>
            </a:r>
            <a:r>
              <a:rPr lang="en-IN" sz="1800" dirty="0" err="1">
                <a:solidFill>
                  <a:schemeClr val="dk1"/>
                </a:solidFill>
                <a:latin typeface="Verdana" panose="020B0604030504040204" pitchFamily="34" charset="0"/>
                <a:ea typeface="Verdana" panose="020B0604030504040204" pitchFamily="34" charset="0"/>
                <a:sym typeface="Avenir"/>
              </a:rPr>
              <a:t>pymongo</a:t>
            </a:r>
            <a:r>
              <a:rPr lang="en-IN" sz="1800" dirty="0">
                <a:solidFill>
                  <a:schemeClr val="dk1"/>
                </a:solidFill>
                <a:latin typeface="Verdana" panose="020B0604030504040204" pitchFamily="34" charset="0"/>
                <a:ea typeface="Verdana" panose="020B0604030504040204" pitchFamily="34" charset="0"/>
                <a:sym typeface="Avenir"/>
              </a:rPr>
              <a:t>"],</a:t>
            </a:r>
          </a:p>
          <a:p>
            <a:pPr marL="127000"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		"date": </a:t>
            </a:r>
            <a:r>
              <a:rPr lang="en-IN" sz="1800" dirty="0" err="1">
                <a:solidFill>
                  <a:schemeClr val="dk1"/>
                </a:solidFill>
                <a:latin typeface="Verdana" panose="020B0604030504040204" pitchFamily="34" charset="0"/>
                <a:ea typeface="Verdana" panose="020B0604030504040204" pitchFamily="34" charset="0"/>
                <a:sym typeface="Avenir"/>
              </a:rPr>
              <a:t>datetime.datetime.utcnow</a:t>
            </a:r>
            <a:r>
              <a:rPr lang="en-IN" sz="1800" dirty="0">
                <a:solidFill>
                  <a:schemeClr val="dk1"/>
                </a:solidFill>
                <a:latin typeface="Verdana" panose="020B0604030504040204" pitchFamily="34" charset="0"/>
                <a:ea typeface="Verdana" panose="020B0604030504040204" pitchFamily="34" charset="0"/>
                <a:sym typeface="Avenir"/>
              </a:rPr>
              <a:t>()}</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It will automatically convert Python types (like </a:t>
            </a:r>
            <a:r>
              <a:rPr lang="en-US" sz="1800" dirty="0" err="1">
                <a:solidFill>
                  <a:schemeClr val="dk1"/>
                </a:solidFill>
                <a:latin typeface="Verdana" panose="020B0604030504040204" pitchFamily="34" charset="0"/>
                <a:ea typeface="Verdana" panose="020B0604030504040204" pitchFamily="34" charset="0"/>
                <a:sym typeface="Avenir"/>
              </a:rPr>
              <a:t>datetime.datetime</a:t>
            </a:r>
            <a:r>
              <a:rPr lang="en-US" sz="1800" dirty="0">
                <a:solidFill>
                  <a:schemeClr val="dk1"/>
                </a:solidFill>
                <a:latin typeface="Verdana" panose="020B0604030504040204" pitchFamily="34" charset="0"/>
                <a:ea typeface="Verdana" panose="020B0604030504040204" pitchFamily="34" charset="0"/>
                <a:sym typeface="Avenir"/>
              </a:rPr>
              <a:t> instances) to and from BSON types.</a:t>
            </a:r>
            <a:endParaRPr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4147000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F7452166-4F65-49D0-913A-150B3CBB6CBE}"/>
              </a:ext>
            </a:extLst>
          </p:cNvPr>
          <p:cNvSpPr txBox="1"/>
          <p:nvPr/>
        </p:nvSpPr>
        <p:spPr>
          <a:xfrm>
            <a:off x="508000" y="297543"/>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Inserting a Documents :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317B9040-ECFB-4CAE-9E1A-70FC6E89852B}"/>
              </a:ext>
            </a:extLst>
          </p:cNvPr>
          <p:cNvSpPr txBox="1"/>
          <p:nvPr/>
        </p:nvSpPr>
        <p:spPr>
          <a:xfrm>
            <a:off x="508000" y="1248365"/>
            <a:ext cx="11408400" cy="5125898"/>
          </a:xfrm>
          <a:prstGeom prst="rect">
            <a:avLst/>
          </a:prstGeom>
          <a:noFill/>
          <a:ln>
            <a:noFill/>
          </a:ln>
        </p:spPr>
        <p:txBody>
          <a:bodyPr spcFirstLastPara="1" wrap="square" lIns="121900" tIns="121900" rIns="121900" bIns="121900" anchor="t" anchorCtr="0">
            <a:noAutofit/>
          </a:bodyPr>
          <a:lstStyle/>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The </a:t>
            </a:r>
            <a:r>
              <a:rPr lang="en-US" sz="1800" dirty="0" err="1">
                <a:solidFill>
                  <a:schemeClr val="dk1"/>
                </a:solidFill>
                <a:latin typeface="Verdana" panose="020B0604030504040204" pitchFamily="34" charset="0"/>
                <a:ea typeface="Verdana" panose="020B0604030504040204" pitchFamily="34" charset="0"/>
                <a:sym typeface="Avenir"/>
              </a:rPr>
              <a:t>insert_one</a:t>
            </a:r>
            <a:r>
              <a:rPr lang="en-US" sz="1800" dirty="0">
                <a:solidFill>
                  <a:schemeClr val="dk1"/>
                </a:solidFill>
                <a:latin typeface="Verdana" panose="020B0604030504040204" pitchFamily="34" charset="0"/>
                <a:ea typeface="Verdana" panose="020B0604030504040204" pitchFamily="34" charset="0"/>
                <a:sym typeface="Avenir"/>
              </a:rPr>
              <a:t>() method can be used to insert a document into a collection:</a:t>
            </a:r>
          </a:p>
          <a:p>
            <a:pPr marL="127000" algn="just" fontAlgn="base">
              <a:lnSpc>
                <a:spcPct val="150000"/>
              </a:lnSpc>
              <a:spcBef>
                <a:spcPct val="20000"/>
              </a:spcBef>
              <a:spcAft>
                <a:spcPct val="0"/>
              </a:spcAft>
              <a:buClr>
                <a:schemeClr val="dk1"/>
              </a:buClr>
              <a:buSzPts val="1600"/>
            </a:pPr>
            <a:r>
              <a:rPr lang="en-US" sz="1800" dirty="0">
                <a:solidFill>
                  <a:schemeClr val="dk1"/>
                </a:solidFill>
                <a:latin typeface="Verdana" panose="020B0604030504040204" pitchFamily="34" charset="0"/>
                <a:ea typeface="Verdana" panose="020B0604030504040204" pitchFamily="34" charset="0"/>
                <a:sym typeface="Avenir"/>
              </a:rPr>
              <a:t>          &gt;&gt;&gt; </a:t>
            </a:r>
            <a:r>
              <a:rPr lang="en-GB" sz="1800" dirty="0">
                <a:solidFill>
                  <a:schemeClr val="dk1"/>
                </a:solidFill>
                <a:latin typeface="Verdana" panose="020B0604030504040204" pitchFamily="34" charset="0"/>
                <a:ea typeface="Verdana" panose="020B0604030504040204" pitchFamily="34" charset="0"/>
                <a:sym typeface="Avenir"/>
              </a:rPr>
              <a:t>display = </a:t>
            </a:r>
            <a:r>
              <a:rPr lang="en-GB" sz="1800" dirty="0" err="1">
                <a:solidFill>
                  <a:schemeClr val="dk1"/>
                </a:solidFill>
                <a:latin typeface="Verdana" panose="020B0604030504040204" pitchFamily="34" charset="0"/>
                <a:ea typeface="Verdana" panose="020B0604030504040204" pitchFamily="34" charset="0"/>
                <a:sym typeface="Avenir"/>
              </a:rPr>
              <a:t>db.display</a:t>
            </a:r>
            <a:endParaRPr lang="en-GB" sz="1800" dirty="0">
              <a:solidFill>
                <a:schemeClr val="dk1"/>
              </a:solidFill>
              <a:latin typeface="Verdana" panose="020B0604030504040204" pitchFamily="34" charset="0"/>
              <a:ea typeface="Verdana" panose="020B0604030504040204" pitchFamily="34" charset="0"/>
              <a:sym typeface="Avenir"/>
            </a:endParaRP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&gt;&gt;&gt; </a:t>
            </a:r>
            <a:r>
              <a:rPr lang="en-GB" sz="1800" dirty="0" err="1">
                <a:solidFill>
                  <a:schemeClr val="dk1"/>
                </a:solidFill>
                <a:latin typeface="Verdana" panose="020B0604030504040204" pitchFamily="34" charset="0"/>
                <a:ea typeface="Verdana" panose="020B0604030504040204" pitchFamily="34" charset="0"/>
                <a:sym typeface="Avenir"/>
              </a:rPr>
              <a:t>display_id</a:t>
            </a:r>
            <a:r>
              <a:rPr lang="en-GB" sz="1800" dirty="0">
                <a:solidFill>
                  <a:schemeClr val="dk1"/>
                </a:solidFill>
                <a:latin typeface="Verdana" panose="020B0604030504040204" pitchFamily="34" charset="0"/>
                <a:ea typeface="Verdana" panose="020B0604030504040204" pitchFamily="34" charset="0"/>
                <a:sym typeface="Avenir"/>
              </a:rPr>
              <a:t> = </a:t>
            </a:r>
            <a:r>
              <a:rPr lang="en-GB" sz="1800" dirty="0" err="1">
                <a:solidFill>
                  <a:schemeClr val="dk1"/>
                </a:solidFill>
                <a:latin typeface="Verdana" panose="020B0604030504040204" pitchFamily="34" charset="0"/>
                <a:ea typeface="Verdana" panose="020B0604030504040204" pitchFamily="34" charset="0"/>
                <a:sym typeface="Avenir"/>
              </a:rPr>
              <a:t>display.insert_one</a:t>
            </a:r>
            <a:r>
              <a:rPr lang="en-GB" sz="1800" dirty="0">
                <a:solidFill>
                  <a:schemeClr val="dk1"/>
                </a:solidFill>
                <a:latin typeface="Verdana" panose="020B0604030504040204" pitchFamily="34" charset="0"/>
                <a:ea typeface="Verdana" panose="020B0604030504040204" pitchFamily="34" charset="0"/>
                <a:sym typeface="Avenir"/>
              </a:rPr>
              <a:t>(display).</a:t>
            </a:r>
            <a:r>
              <a:rPr lang="en-GB" sz="1800" dirty="0" err="1">
                <a:solidFill>
                  <a:schemeClr val="dk1"/>
                </a:solidFill>
                <a:latin typeface="Verdana" panose="020B0604030504040204" pitchFamily="34" charset="0"/>
                <a:ea typeface="Verdana" panose="020B0604030504040204" pitchFamily="34" charset="0"/>
                <a:sym typeface="Avenir"/>
              </a:rPr>
              <a:t>inserted_id</a:t>
            </a:r>
            <a:endParaRPr lang="en-GB" sz="1800" dirty="0">
              <a:solidFill>
                <a:schemeClr val="dk1"/>
              </a:solidFill>
              <a:latin typeface="Verdana" panose="020B0604030504040204" pitchFamily="34" charset="0"/>
              <a:ea typeface="Verdana" panose="020B0604030504040204" pitchFamily="34" charset="0"/>
              <a:sym typeface="Avenir"/>
            </a:endParaRPr>
          </a:p>
          <a:p>
            <a:pPr marL="127000"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&gt;&gt;&gt; </a:t>
            </a:r>
            <a:r>
              <a:rPr lang="en-GB" sz="1800" dirty="0" err="1">
                <a:solidFill>
                  <a:schemeClr val="dk1"/>
                </a:solidFill>
                <a:latin typeface="Verdana" panose="020B0604030504040204" pitchFamily="34" charset="0"/>
                <a:ea typeface="Verdana" panose="020B0604030504040204" pitchFamily="34" charset="0"/>
                <a:sym typeface="Avenir"/>
              </a:rPr>
              <a:t>display_id</a:t>
            </a:r>
            <a:endParaRPr lang="en-GB" sz="1800" dirty="0">
              <a:solidFill>
                <a:schemeClr val="dk1"/>
              </a:solidFill>
              <a:latin typeface="Verdana" panose="020B0604030504040204" pitchFamily="34" charset="0"/>
              <a:ea typeface="Verdana" panose="020B0604030504040204" pitchFamily="34" charset="0"/>
              <a:sym typeface="Avenir"/>
            </a:endParaRPr>
          </a:p>
          <a:p>
            <a:pPr marL="1041400" lvl="2" algn="just" fontAlgn="base">
              <a:lnSpc>
                <a:spcPct val="150000"/>
              </a:lnSpc>
              <a:spcBef>
                <a:spcPct val="20000"/>
              </a:spcBef>
              <a:spcAft>
                <a:spcPct val="0"/>
              </a:spcAft>
              <a:buClr>
                <a:schemeClr val="dk1"/>
              </a:buClr>
              <a:buSzPts val="1600"/>
            </a:pPr>
            <a:r>
              <a:rPr lang="en-GB" sz="1800" dirty="0" err="1">
                <a:solidFill>
                  <a:schemeClr val="dk1"/>
                </a:solidFill>
                <a:latin typeface="Verdana" panose="020B0604030504040204" pitchFamily="34" charset="0"/>
                <a:ea typeface="Verdana" panose="020B0604030504040204" pitchFamily="34" charset="0"/>
                <a:sym typeface="Avenir"/>
              </a:rPr>
              <a:t>ObjectId</a:t>
            </a:r>
            <a:r>
              <a:rPr lang="en-GB" sz="1800" dirty="0">
                <a:solidFill>
                  <a:schemeClr val="dk1"/>
                </a:solidFill>
                <a:latin typeface="Verdana" panose="020B0604030504040204" pitchFamily="34" charset="0"/>
                <a:ea typeface="Verdana" panose="020B0604030504040204" pitchFamily="34" charset="0"/>
                <a:sym typeface="Avenir"/>
              </a:rPr>
              <a:t>('...’)</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In the case that the document does not already contain an "_id" key, a special key, "_id", is automatically added. </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A collection's "_id" must be unique.</a:t>
            </a:r>
            <a:endParaRPr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24339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FA0520A-67F7-4729-A443-D880B8E54E0B}"/>
              </a:ext>
            </a:extLst>
          </p:cNvPr>
          <p:cNvSpPr txBox="1"/>
          <p:nvPr/>
        </p:nvSpPr>
        <p:spPr>
          <a:xfrm>
            <a:off x="508000" y="320647"/>
            <a:ext cx="11436358"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dk1"/>
                </a:solidFill>
                <a:latin typeface="Verdana" panose="020B0604030504040204" pitchFamily="34" charset="0"/>
                <a:ea typeface="Verdana" panose="020B0604030504040204" pitchFamily="34" charset="0"/>
                <a:sym typeface="Avenir"/>
              </a:rPr>
              <a:t>Fetching a Document using </a:t>
            </a:r>
            <a:r>
              <a:rPr lang="en-IN" sz="3200" b="1" dirty="0" err="1">
                <a:solidFill>
                  <a:schemeClr val="dk1"/>
                </a:solidFill>
                <a:latin typeface="Verdana" panose="020B0604030504040204" pitchFamily="34" charset="0"/>
                <a:ea typeface="Verdana" panose="020B0604030504040204" pitchFamily="34" charset="0"/>
                <a:sym typeface="Avenir"/>
              </a:rPr>
              <a:t>find_one</a:t>
            </a:r>
            <a:r>
              <a:rPr lang="en-IN" sz="3200" b="1" dirty="0">
                <a:solidFill>
                  <a:schemeClr val="dk1"/>
                </a:solidFill>
                <a:latin typeface="Verdana" panose="020B0604030504040204" pitchFamily="34" charset="0"/>
                <a:ea typeface="Verdana" panose="020B0604030504040204" pitchFamily="34" charset="0"/>
                <a:sym typeface="Avenir"/>
              </a:rPr>
              <a:t>():PyMongo</a:t>
            </a:r>
            <a:endParaRPr sz="3200" b="1" dirty="0">
              <a:solidFill>
                <a:schemeClr val="dk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38025B54-AA73-4445-9B55-8EBE036B3748}"/>
              </a:ext>
            </a:extLst>
          </p:cNvPr>
          <p:cNvSpPr txBox="1"/>
          <p:nvPr/>
        </p:nvSpPr>
        <p:spPr>
          <a:xfrm>
            <a:off x="508000" y="1321455"/>
            <a:ext cx="11944358" cy="2496165"/>
          </a:xfrm>
          <a:prstGeom prst="rect">
            <a:avLst/>
          </a:prstGeom>
          <a:noFill/>
          <a:ln>
            <a:noFill/>
          </a:ln>
        </p:spPr>
        <p:txBody>
          <a:bodyPr spcFirstLastPara="1" wrap="square" lIns="121900" tIns="121900" rIns="121900" bIns="121900" anchor="t" anchorCtr="0">
            <a:noAutofit/>
          </a:bodyPr>
          <a:lstStyle/>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In MongoDB, </a:t>
            </a:r>
            <a:r>
              <a:rPr lang="en-US" sz="1800" dirty="0" err="1">
                <a:solidFill>
                  <a:schemeClr val="dk1"/>
                </a:solidFill>
                <a:latin typeface="Verdana" panose="020B0604030504040204" pitchFamily="34" charset="0"/>
                <a:ea typeface="Verdana" panose="020B0604030504040204" pitchFamily="34" charset="0"/>
                <a:sym typeface="Avenir"/>
              </a:rPr>
              <a:t>find_one</a:t>
            </a:r>
            <a:r>
              <a:rPr lang="en-US" sz="1800" dirty="0">
                <a:solidFill>
                  <a:schemeClr val="dk1"/>
                </a:solidFill>
                <a:latin typeface="Verdana" panose="020B0604030504040204" pitchFamily="34" charset="0"/>
                <a:ea typeface="Verdana" panose="020B0604030504040204" pitchFamily="34" charset="0"/>
                <a:sym typeface="Avenir"/>
              </a:rPr>
              <a:t>() is the simplest query.</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In this method, the result is a single document matching a query (or None if none are found). </a:t>
            </a:r>
          </a:p>
          <a:p>
            <a:pPr marL="469900"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GB" sz="1800" dirty="0" err="1">
                <a:solidFill>
                  <a:schemeClr val="dk1"/>
                </a:solidFill>
                <a:latin typeface="Verdana" panose="020B0604030504040204" pitchFamily="34" charset="0"/>
                <a:ea typeface="Verdana" panose="020B0604030504040204" pitchFamily="34" charset="0"/>
                <a:sym typeface="Avenir"/>
              </a:rPr>
              <a:t>find_one</a:t>
            </a:r>
            <a:r>
              <a:rPr lang="en-GB" sz="1800" dirty="0">
                <a:solidFill>
                  <a:schemeClr val="dk1"/>
                </a:solidFill>
                <a:latin typeface="Verdana" panose="020B0604030504040204" pitchFamily="34" charset="0"/>
                <a:ea typeface="Verdana" panose="020B0604030504040204" pitchFamily="34" charset="0"/>
                <a:sym typeface="Avenir"/>
              </a:rPr>
              <a:t>() also supports querying on specific elements</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GB" sz="1800" dirty="0" err="1">
                <a:solidFill>
                  <a:schemeClr val="dk1"/>
                </a:solidFill>
                <a:latin typeface="Verdana" panose="020B0604030504040204" pitchFamily="34" charset="0"/>
                <a:ea typeface="Verdana" panose="020B0604030504040204" pitchFamily="34" charset="0"/>
                <a:sym typeface="Avenir"/>
              </a:rPr>
              <a:t>print.pprint</a:t>
            </a:r>
            <a:r>
              <a:rPr lang="en-GB" sz="1800" dirty="0">
                <a:solidFill>
                  <a:schemeClr val="dk1"/>
                </a:solidFill>
                <a:latin typeface="Verdana" panose="020B0604030504040204" pitchFamily="34" charset="0"/>
                <a:ea typeface="Verdana" panose="020B0604030504040204" pitchFamily="34" charset="0"/>
                <a:sym typeface="Avenir"/>
              </a:rPr>
              <a:t>(</a:t>
            </a:r>
            <a:r>
              <a:rPr lang="en-GB" sz="1800" dirty="0" err="1">
                <a:solidFill>
                  <a:schemeClr val="dk1"/>
                </a:solidFill>
                <a:latin typeface="Verdana" panose="020B0604030504040204" pitchFamily="34" charset="0"/>
                <a:ea typeface="Verdana" panose="020B0604030504040204" pitchFamily="34" charset="0"/>
                <a:sym typeface="Avenir"/>
              </a:rPr>
              <a:t>dispay.find_one</a:t>
            </a:r>
            <a:r>
              <a:rPr lang="en-GB" sz="1800" dirty="0">
                <a:solidFill>
                  <a:schemeClr val="dk1"/>
                </a:solidFill>
                <a:latin typeface="Verdana" panose="020B0604030504040204" pitchFamily="34" charset="0"/>
                <a:ea typeface="Verdana" panose="020B0604030504040204" pitchFamily="34" charset="0"/>
                <a:sym typeface="Avenir"/>
              </a:rPr>
              <a:t>({"author": “Gaurav Pandey"}))</a:t>
            </a:r>
          </a:p>
        </p:txBody>
      </p:sp>
    </p:spTree>
    <p:extLst>
      <p:ext uri="{BB962C8B-B14F-4D97-AF65-F5344CB8AC3E}">
        <p14:creationId xmlns:p14="http://schemas.microsoft.com/office/powerpoint/2010/main" val="921882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DEFC4C2-53CF-4B71-9DAA-28E5616A3341}"/>
              </a:ext>
            </a:extLst>
          </p:cNvPr>
          <p:cNvSpPr txBox="1"/>
          <p:nvPr/>
        </p:nvSpPr>
        <p:spPr>
          <a:xfrm>
            <a:off x="508000" y="31057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dk1"/>
                </a:solidFill>
                <a:latin typeface="Verdana" panose="020B0604030504040204" pitchFamily="34" charset="0"/>
                <a:ea typeface="Verdana" panose="020B0604030504040204" pitchFamily="34" charset="0"/>
                <a:sym typeface="Avenir"/>
              </a:rPr>
              <a:t>Bulk Inserts using PyMongo</a:t>
            </a:r>
            <a:endParaRPr sz="3200" b="1" dirty="0">
              <a:solidFill>
                <a:schemeClr val="dk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C84A4BDF-F2CD-4700-979E-E83038404FDA}"/>
              </a:ext>
            </a:extLst>
          </p:cNvPr>
          <p:cNvSpPr txBox="1"/>
          <p:nvPr/>
        </p:nvSpPr>
        <p:spPr>
          <a:xfrm>
            <a:off x="508000" y="1185849"/>
            <a:ext cx="11436358" cy="1683960"/>
          </a:xfrm>
          <a:prstGeom prst="rect">
            <a:avLst/>
          </a:prstGeom>
          <a:noFill/>
          <a:ln>
            <a:noFill/>
          </a:ln>
        </p:spPr>
        <p:txBody>
          <a:bodyPr spcFirstLastPara="1" wrap="square" lIns="121900" tIns="121900" rIns="121900" bIns="121900" anchor="t" anchorCtr="0">
            <a:noAutofit/>
          </a:bodyPr>
          <a:lstStyle/>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It is also possible to perform bulk inserts by passing a list to </a:t>
            </a:r>
            <a:r>
              <a:rPr lang="en-US" sz="1800" dirty="0" err="1">
                <a:solidFill>
                  <a:schemeClr val="dk1"/>
                </a:solidFill>
                <a:latin typeface="Verdana" panose="020B0604030504040204" pitchFamily="34" charset="0"/>
                <a:ea typeface="Verdana" panose="020B0604030504040204" pitchFamily="34" charset="0"/>
                <a:sym typeface="Avenir"/>
              </a:rPr>
              <a:t>insert_many</a:t>
            </a:r>
            <a:r>
              <a:rPr lang="en-US" sz="1800" dirty="0">
                <a:solidFill>
                  <a:schemeClr val="dk1"/>
                </a:solidFill>
                <a:latin typeface="Verdana" panose="020B0604030504040204" pitchFamily="34" charset="0"/>
                <a:ea typeface="Verdana" panose="020B0604030504040204" pitchFamily="34" charset="0"/>
                <a:sym typeface="Avenir"/>
              </a:rPr>
              <a:t>() as the first argument.</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A single command will be sent to the server to insert each document in the list.</a:t>
            </a:r>
          </a:p>
          <a:p>
            <a:pPr marL="127000" lvl="3" algn="just" fontAlgn="base">
              <a:lnSpc>
                <a:spcPct val="150000"/>
              </a:lnSpc>
              <a:spcBef>
                <a:spcPct val="20000"/>
              </a:spcBef>
              <a:spcAft>
                <a:spcPct val="0"/>
              </a:spcAft>
              <a:buClr>
                <a:schemeClr val="dk1"/>
              </a:buClr>
              <a:buSzPts val="1600"/>
            </a:pPr>
            <a:endParaRPr lang="en-US" sz="1800" dirty="0">
              <a:solidFill>
                <a:schemeClr val="dk1"/>
              </a:solidFill>
              <a:latin typeface="Verdana" panose="020B0604030504040204" pitchFamily="34" charset="0"/>
              <a:ea typeface="Verdana" panose="020B0604030504040204" pitchFamily="34" charset="0"/>
              <a:sym typeface="Avenir"/>
            </a:endParaRPr>
          </a:p>
        </p:txBody>
      </p:sp>
      <p:pic>
        <p:nvPicPr>
          <p:cNvPr id="6" name="Picture 5">
            <a:extLst>
              <a:ext uri="{FF2B5EF4-FFF2-40B4-BE49-F238E27FC236}">
                <a16:creationId xmlns:a16="http://schemas.microsoft.com/office/drawing/2014/main" id="{C015A158-D3EA-4216-8A61-DFE7EA02FBDF}"/>
              </a:ext>
            </a:extLst>
          </p:cNvPr>
          <p:cNvPicPr>
            <a:picLocks noChangeAspect="1"/>
          </p:cNvPicPr>
          <p:nvPr/>
        </p:nvPicPr>
        <p:blipFill>
          <a:blip r:embed="rId3"/>
          <a:stretch>
            <a:fillRect/>
          </a:stretch>
        </p:blipFill>
        <p:spPr>
          <a:xfrm>
            <a:off x="681057" y="3040688"/>
            <a:ext cx="8396266" cy="2741134"/>
          </a:xfrm>
          <a:prstGeom prst="rect">
            <a:avLst/>
          </a:prstGeom>
        </p:spPr>
      </p:pic>
    </p:spTree>
    <p:extLst>
      <p:ext uri="{BB962C8B-B14F-4D97-AF65-F5344CB8AC3E}">
        <p14:creationId xmlns:p14="http://schemas.microsoft.com/office/powerpoint/2010/main" val="1362843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6A0EE226-C80F-449C-8485-39C34E06F983}"/>
              </a:ext>
            </a:extLst>
          </p:cNvPr>
          <p:cNvSpPr txBox="1"/>
          <p:nvPr/>
        </p:nvSpPr>
        <p:spPr>
          <a:xfrm>
            <a:off x="507999" y="285247"/>
            <a:ext cx="11025239"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Fetching more Documents : find() in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1E4D5FC8-7821-4E31-87A9-F9585F02EA8C}"/>
              </a:ext>
            </a:extLst>
          </p:cNvPr>
          <p:cNvSpPr txBox="1"/>
          <p:nvPr/>
        </p:nvSpPr>
        <p:spPr>
          <a:xfrm>
            <a:off x="507999" y="1199535"/>
            <a:ext cx="11408400" cy="4630993"/>
          </a:xfrm>
          <a:prstGeom prst="rect">
            <a:avLst/>
          </a:prstGeom>
          <a:noFill/>
          <a:ln>
            <a:noFill/>
          </a:ln>
        </p:spPr>
        <p:txBody>
          <a:bodyPr spcFirstLastPara="1" wrap="square" lIns="121900" tIns="121900" rIns="121900" bIns="121900" anchor="t" anchorCtr="0">
            <a:noAutofit/>
          </a:bodyPr>
          <a:lstStyle/>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Using the find() method, multiple documents can be retrieved. The find() method returns an instance of Cursor, which can be used to iterate over all matching documents.</a:t>
            </a:r>
          </a:p>
          <a:p>
            <a:pPr marL="127000" lvl="3" algn="just" fontAlgn="base">
              <a:lnSpc>
                <a:spcPct val="150000"/>
              </a:lnSpc>
              <a:spcBef>
                <a:spcPct val="20000"/>
              </a:spcBef>
              <a:spcAft>
                <a:spcPct val="0"/>
              </a:spcAft>
              <a:buClr>
                <a:schemeClr val="dk1"/>
              </a:buClr>
              <a:buSzPts val="1600"/>
            </a:pPr>
            <a:r>
              <a:rPr lang="en-IN" sz="1800" dirty="0">
                <a:solidFill>
                  <a:schemeClr val="dk1"/>
                </a:solidFill>
                <a:latin typeface="Verdana" panose="020B0604030504040204" pitchFamily="34" charset="0"/>
                <a:ea typeface="Verdana" panose="020B0604030504040204" pitchFamily="34" charset="0"/>
                <a:sym typeface="Avenir"/>
              </a:rPr>
              <a:t>for displays in </a:t>
            </a:r>
            <a:r>
              <a:rPr lang="en-IN" sz="1800" dirty="0" err="1">
                <a:solidFill>
                  <a:schemeClr val="dk1"/>
                </a:solidFill>
                <a:latin typeface="Verdana" panose="020B0604030504040204" pitchFamily="34" charset="0"/>
                <a:ea typeface="Verdana" panose="020B0604030504040204" pitchFamily="34" charset="0"/>
                <a:sym typeface="Avenir"/>
              </a:rPr>
              <a:t>display.find</a:t>
            </a:r>
            <a:r>
              <a:rPr lang="en-IN" sz="1800" dirty="0">
                <a:solidFill>
                  <a:schemeClr val="dk1"/>
                </a:solidFill>
                <a:latin typeface="Verdana" panose="020B0604030504040204" pitchFamily="34" charset="0"/>
                <a:ea typeface="Verdana" panose="020B0604030504040204" pitchFamily="34" charset="0"/>
                <a:sym typeface="Avenir"/>
              </a:rPr>
              <a:t>():</a:t>
            </a:r>
          </a:p>
          <a:p>
            <a:pPr marL="127000" lvl="3" algn="just" fontAlgn="base">
              <a:lnSpc>
                <a:spcPct val="150000"/>
              </a:lnSpc>
              <a:spcBef>
                <a:spcPct val="20000"/>
              </a:spcBef>
              <a:spcAft>
                <a:spcPct val="0"/>
              </a:spcAft>
              <a:buClr>
                <a:schemeClr val="dk1"/>
              </a:buClr>
              <a:buSzPts val="1600"/>
            </a:pPr>
            <a:r>
              <a:rPr lang="en-IN" sz="1800" dirty="0" err="1">
                <a:solidFill>
                  <a:schemeClr val="dk1"/>
                </a:solidFill>
                <a:latin typeface="Verdana" panose="020B0604030504040204" pitchFamily="34" charset="0"/>
                <a:ea typeface="Verdana" panose="020B0604030504040204" pitchFamily="34" charset="0"/>
                <a:sym typeface="Avenir"/>
              </a:rPr>
              <a:t>print.print</a:t>
            </a:r>
            <a:r>
              <a:rPr lang="en-IN" sz="1800" dirty="0">
                <a:solidFill>
                  <a:schemeClr val="dk1"/>
                </a:solidFill>
                <a:latin typeface="Verdana" panose="020B0604030504040204" pitchFamily="34" charset="0"/>
                <a:ea typeface="Verdana" panose="020B0604030504040204" pitchFamily="34" charset="0"/>
                <a:sym typeface="Avenir"/>
              </a:rPr>
              <a:t>(displays)</a:t>
            </a:r>
            <a:endParaRPr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2509031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B72F71B2-D15D-4AFA-B86D-A5D013C38127}"/>
              </a:ext>
            </a:extLst>
          </p:cNvPr>
          <p:cNvSpPr txBox="1"/>
          <p:nvPr/>
        </p:nvSpPr>
        <p:spPr>
          <a:xfrm>
            <a:off x="508000" y="28771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Range Queries :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B7377CFE-77BD-4B3D-9520-3FF18ECAB6E4}"/>
              </a:ext>
            </a:extLst>
          </p:cNvPr>
          <p:cNvSpPr txBox="1"/>
          <p:nvPr/>
        </p:nvSpPr>
        <p:spPr>
          <a:xfrm>
            <a:off x="508000" y="1326406"/>
            <a:ext cx="11696716" cy="3434865"/>
          </a:xfrm>
          <a:prstGeom prst="rect">
            <a:avLst/>
          </a:prstGeom>
          <a:noFill/>
          <a:ln>
            <a:noFill/>
          </a:ln>
        </p:spPr>
        <p:txBody>
          <a:bodyPr spcFirstLastPara="1" wrap="square" lIns="121900" tIns="121900" rIns="121900" bIns="121900" anchor="t" anchorCtr="0">
            <a:noAutofit/>
          </a:bodyPr>
          <a:lstStyle/>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There are many types of advanced queries supported by MongoDB.</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For example, let's do a query that limits results to old posts, but sorts them by author.</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endParaRPr lang="en-US" sz="1800" dirty="0">
              <a:solidFill>
                <a:schemeClr val="dk1"/>
              </a:solidFill>
              <a:latin typeface="Verdana" panose="020B0604030504040204" pitchFamily="34" charset="0"/>
              <a:ea typeface="Verdana" panose="020B0604030504040204" pitchFamily="34" charset="0"/>
              <a:sym typeface="Avenir"/>
            </a:endParaRPr>
          </a:p>
        </p:txBody>
      </p:sp>
      <p:pic>
        <p:nvPicPr>
          <p:cNvPr id="2" name="Picture 1">
            <a:extLst>
              <a:ext uri="{FF2B5EF4-FFF2-40B4-BE49-F238E27FC236}">
                <a16:creationId xmlns:a16="http://schemas.microsoft.com/office/drawing/2014/main" id="{1A924314-BA80-466C-8B6E-F46F7904B68F}"/>
              </a:ext>
            </a:extLst>
          </p:cNvPr>
          <p:cNvPicPr>
            <a:picLocks noChangeAspect="1"/>
          </p:cNvPicPr>
          <p:nvPr/>
        </p:nvPicPr>
        <p:blipFill>
          <a:blip r:embed="rId3"/>
          <a:stretch>
            <a:fillRect/>
          </a:stretch>
        </p:blipFill>
        <p:spPr>
          <a:xfrm>
            <a:off x="437660" y="2745088"/>
            <a:ext cx="9073211" cy="3450191"/>
          </a:xfrm>
          <a:prstGeom prst="rect">
            <a:avLst/>
          </a:prstGeom>
        </p:spPr>
      </p:pic>
    </p:spTree>
    <p:extLst>
      <p:ext uri="{BB962C8B-B14F-4D97-AF65-F5344CB8AC3E}">
        <p14:creationId xmlns:p14="http://schemas.microsoft.com/office/powerpoint/2010/main" val="1466081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7632FE1-6321-492E-9263-92CEB7F66855}"/>
              </a:ext>
            </a:extLst>
          </p:cNvPr>
          <p:cNvSpPr txBox="1"/>
          <p:nvPr/>
        </p:nvSpPr>
        <p:spPr>
          <a:xfrm>
            <a:off x="508000" y="297542"/>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Indexing using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FF691B65-EF2B-4BD6-A673-D4FE77372585}"/>
              </a:ext>
            </a:extLst>
          </p:cNvPr>
          <p:cNvSpPr txBox="1"/>
          <p:nvPr/>
        </p:nvSpPr>
        <p:spPr>
          <a:xfrm>
            <a:off x="508000" y="1365735"/>
            <a:ext cx="11408400" cy="5125898"/>
          </a:xfrm>
          <a:prstGeom prst="rect">
            <a:avLst/>
          </a:prstGeom>
          <a:noFill/>
          <a:ln>
            <a:noFill/>
          </a:ln>
        </p:spPr>
        <p:txBody>
          <a:bodyPr spcFirstLastPara="1" wrap="square" lIns="121900" tIns="121900" rIns="121900" bIns="121900" anchor="t" anchorCtr="0">
            <a:noAutofit/>
          </a:bodyPr>
          <a:lstStyle/>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By adding indexes to a database, certain queries are sped up and additional functionality is added to queries and storage. </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We can create an index that rejects documents with the same value for a field that already exists in the index.</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&gt;&gt;&gt; outcome = </a:t>
            </a:r>
            <a:r>
              <a:rPr lang="en-GB" sz="1800" dirty="0" err="1">
                <a:solidFill>
                  <a:schemeClr val="dk1"/>
                </a:solidFill>
                <a:latin typeface="Verdana" panose="020B0604030504040204" pitchFamily="34" charset="0"/>
                <a:ea typeface="Verdana" panose="020B0604030504040204" pitchFamily="34" charset="0"/>
                <a:sym typeface="Avenir"/>
              </a:rPr>
              <a:t>db.profiles.create_index</a:t>
            </a:r>
            <a:r>
              <a:rPr lang="en-GB" sz="1800" dirty="0">
                <a:solidFill>
                  <a:schemeClr val="dk1"/>
                </a:solidFill>
                <a:latin typeface="Verdana" panose="020B0604030504040204" pitchFamily="34" charset="0"/>
                <a:ea typeface="Verdana" panose="020B0604030504040204" pitchFamily="34" charset="0"/>
                <a:sym typeface="Avenir"/>
              </a:rPr>
              <a:t>([(‘</a:t>
            </a:r>
            <a:r>
              <a:rPr lang="en-GB" sz="1800" dirty="0" err="1">
                <a:solidFill>
                  <a:schemeClr val="dk1"/>
                </a:solidFill>
                <a:latin typeface="Verdana" panose="020B0604030504040204" pitchFamily="34" charset="0"/>
                <a:ea typeface="Verdana" panose="020B0604030504040204" pitchFamily="34" charset="0"/>
                <a:sym typeface="Avenir"/>
              </a:rPr>
              <a:t>enroll_id</a:t>
            </a:r>
            <a:r>
              <a:rPr lang="en-GB" sz="1800" dirty="0">
                <a:solidFill>
                  <a:schemeClr val="dk1"/>
                </a:solidFill>
                <a:latin typeface="Verdana" panose="020B0604030504040204" pitchFamily="34" charset="0"/>
                <a:ea typeface="Verdana" panose="020B0604030504040204" pitchFamily="34" charset="0"/>
                <a:sym typeface="Avenir"/>
              </a:rPr>
              <a:t>', </a:t>
            </a:r>
            <a:r>
              <a:rPr lang="en-GB" sz="1800" dirty="0" err="1">
                <a:solidFill>
                  <a:schemeClr val="dk1"/>
                </a:solidFill>
                <a:latin typeface="Verdana" panose="020B0604030504040204" pitchFamily="34" charset="0"/>
                <a:ea typeface="Verdana" panose="020B0604030504040204" pitchFamily="34" charset="0"/>
                <a:sym typeface="Avenir"/>
              </a:rPr>
              <a:t>pymongo.ASCENDING</a:t>
            </a:r>
            <a:r>
              <a:rPr lang="en-GB" sz="1800" dirty="0">
                <a:solidFill>
                  <a:schemeClr val="dk1"/>
                </a:solidFill>
                <a:latin typeface="Verdana" panose="020B0604030504040204" pitchFamily="34" charset="0"/>
                <a:ea typeface="Verdana" panose="020B0604030504040204" pitchFamily="34" charset="0"/>
                <a:sym typeface="Avenir"/>
              </a:rPr>
              <a:t>)],unique=True)</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&gt;&gt;&gt; sorted(list(</a:t>
            </a:r>
            <a:r>
              <a:rPr lang="en-GB" sz="1800" dirty="0" err="1">
                <a:solidFill>
                  <a:schemeClr val="dk1"/>
                </a:solidFill>
                <a:latin typeface="Verdana" panose="020B0604030504040204" pitchFamily="34" charset="0"/>
                <a:ea typeface="Verdana" panose="020B0604030504040204" pitchFamily="34" charset="0"/>
                <a:sym typeface="Avenir"/>
              </a:rPr>
              <a:t>db.profiles.index_information</a:t>
            </a:r>
            <a:r>
              <a:rPr lang="en-GB" sz="1800" dirty="0">
                <a:solidFill>
                  <a:schemeClr val="dk1"/>
                </a:solidFill>
                <a:latin typeface="Verdana" panose="020B0604030504040204" pitchFamily="34" charset="0"/>
                <a:ea typeface="Verdana" panose="020B0604030504040204" pitchFamily="34" charset="0"/>
                <a:sym typeface="Avenir"/>
              </a:rPr>
              <a:t>()))</a:t>
            </a:r>
          </a:p>
          <a:p>
            <a:pPr marL="127000" lvl="3" algn="just" fontAlgn="base">
              <a:lnSpc>
                <a:spcPct val="150000"/>
              </a:lnSpc>
              <a:spcBef>
                <a:spcPct val="20000"/>
              </a:spcBef>
              <a:spcAft>
                <a:spcPct val="0"/>
              </a:spcAft>
              <a:buClr>
                <a:schemeClr val="dk1"/>
              </a:buClr>
              <a:buSzPts val="1600"/>
            </a:pPr>
            <a:endParaRPr lang="en-GB"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803624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7DCA432-CEBF-4E80-9BE6-D3FB2F1BC287}"/>
              </a:ext>
            </a:extLst>
          </p:cNvPr>
          <p:cNvSpPr txBox="1"/>
          <p:nvPr/>
        </p:nvSpPr>
        <p:spPr>
          <a:xfrm>
            <a:off x="508000" y="28771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Aggregation using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C85B7139-F2D0-4D28-B24F-3ABA9DF36B93}"/>
              </a:ext>
            </a:extLst>
          </p:cNvPr>
          <p:cNvSpPr txBox="1"/>
          <p:nvPr/>
        </p:nvSpPr>
        <p:spPr>
          <a:xfrm>
            <a:off x="508000" y="1208534"/>
            <a:ext cx="11123561" cy="3317746"/>
          </a:xfrm>
          <a:prstGeom prst="rect">
            <a:avLst/>
          </a:prstGeom>
          <a:noFill/>
          <a:ln>
            <a:noFill/>
          </a:ln>
        </p:spPr>
        <p:txBody>
          <a:bodyPr spcFirstLastPara="1" wrap="square" lIns="121900" tIns="121900" rIns="121900" bIns="121900" anchor="t" anchorCtr="0">
            <a:noAutofit/>
          </a:bodyPr>
          <a:lstStyle/>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We can perform a simple aggregation on the tags array to count the number of times each tag appears.</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Three operations need to be added to the pipeline in order to achieve this. </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Unwinding the tags array is the first step, followed by grouping them by tags and summing them up. Sorting by count is the final step.</a:t>
            </a:r>
          </a:p>
          <a:p>
            <a:pPr marL="469900" lvl="3" indent="-342900" algn="just" fontAlgn="base">
              <a:lnSpc>
                <a:spcPct val="150000"/>
              </a:lnSpc>
              <a:spcBef>
                <a:spcPct val="20000"/>
              </a:spcBef>
              <a:spcAft>
                <a:spcPct val="0"/>
              </a:spcAft>
              <a:buClr>
                <a:schemeClr val="dk1"/>
              </a:buClr>
              <a:buSzPts val="1600"/>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sym typeface="Avenir"/>
              </a:rPr>
              <a:t>You should use SON or </a:t>
            </a:r>
            <a:r>
              <a:rPr lang="en-US" sz="1800" dirty="0" err="1">
                <a:solidFill>
                  <a:schemeClr val="dk1"/>
                </a:solidFill>
                <a:latin typeface="Verdana" panose="020B0604030504040204" pitchFamily="34" charset="0"/>
                <a:ea typeface="Verdana" panose="020B0604030504040204" pitchFamily="34" charset="0"/>
                <a:sym typeface="Avenir"/>
              </a:rPr>
              <a:t>collections.OrderedDict</a:t>
            </a:r>
            <a:r>
              <a:rPr lang="en-US" sz="1800" dirty="0">
                <a:solidFill>
                  <a:schemeClr val="dk1"/>
                </a:solidFill>
                <a:latin typeface="Verdana" panose="020B0604030504040204" pitchFamily="34" charset="0"/>
                <a:ea typeface="Verdana" panose="020B0604030504040204" pitchFamily="34" charset="0"/>
                <a:sym typeface="Avenir"/>
              </a:rPr>
              <a:t> since Python dictionaries do not maintain order.</a:t>
            </a:r>
            <a:endParaRPr lang="en-GB"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1855919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DO NOT WRITE ANYTHING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HERE. LEAVE THIS SPACE FOR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chemeClr val="lt1"/>
                </a:solidFill>
                <a:latin typeface="Calibri"/>
                <a:ea typeface="Calibri"/>
                <a:cs typeface="Calibri"/>
                <a:sym typeface="Calibri"/>
              </a:rPr>
              <a:t> WEBCAM</a:t>
            </a:r>
            <a:endParaRPr sz="1400" b="1" i="0" u="none" strike="noStrike" cap="none" dirty="0">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D892B1F8-D2E6-41D1-84F1-8AB1EC862752}"/>
              </a:ext>
            </a:extLst>
          </p:cNvPr>
          <p:cNvSpPr txBox="1"/>
          <p:nvPr/>
        </p:nvSpPr>
        <p:spPr>
          <a:xfrm>
            <a:off x="508000" y="285504"/>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Aggregation pipeline Examples</a:t>
            </a:r>
          </a:p>
        </p:txBody>
      </p:sp>
      <p:sp>
        <p:nvSpPr>
          <p:cNvPr id="4" name="TextBox 3">
            <a:extLst>
              <a:ext uri="{FF2B5EF4-FFF2-40B4-BE49-F238E27FC236}">
                <a16:creationId xmlns:a16="http://schemas.microsoft.com/office/drawing/2014/main" id="{9B8EC35D-7655-49F8-B3C1-420E54711C74}"/>
              </a:ext>
            </a:extLst>
          </p:cNvPr>
          <p:cNvSpPr txBox="1"/>
          <p:nvPr/>
        </p:nvSpPr>
        <p:spPr>
          <a:xfrm>
            <a:off x="508000" y="1429319"/>
            <a:ext cx="11103897" cy="4206280"/>
          </a:xfrm>
          <a:prstGeom prst="rect">
            <a:avLst/>
          </a:prstGeom>
          <a:noFill/>
        </p:spPr>
        <p:txBody>
          <a:bodyPr wrap="square">
            <a:spAutoFit/>
          </a:bodyPr>
          <a:lstStyle/>
          <a:p>
            <a:pPr marL="457200" indent="-330200" algn="just">
              <a:lnSpc>
                <a:spcPct val="150000"/>
              </a:lnSpc>
              <a:spcBef>
                <a:spcPts val="963"/>
              </a:spcBef>
              <a:buClr>
                <a:schemeClr val="dk1"/>
              </a:buClr>
              <a:buSzPts val="1600"/>
              <a:buFont typeface="Avenir"/>
              <a:buChar char="●"/>
            </a:pPr>
            <a:r>
              <a:rPr lang="en-US" sz="1800" dirty="0">
                <a:solidFill>
                  <a:schemeClr val="dk1"/>
                </a:solidFill>
                <a:latin typeface="Verdana" panose="020B0604030504040204" pitchFamily="34" charset="0"/>
                <a:ea typeface="Verdana" panose="020B0604030504040204" pitchFamily="34" charset="0"/>
              </a:rPr>
              <a:t>In the following aggregation operation, all states with populations greater than 10 million are returned:</a:t>
            </a:r>
          </a:p>
          <a:p>
            <a:pPr marL="127000" algn="just">
              <a:lnSpc>
                <a:spcPct val="150000"/>
              </a:lnSpc>
              <a:spcBef>
                <a:spcPts val="963"/>
              </a:spcBef>
              <a:buClr>
                <a:schemeClr val="dk1"/>
              </a:buClr>
              <a:buSzPts val="1600"/>
            </a:pPr>
            <a:r>
              <a:rPr lang="en-US" sz="1800" b="1" dirty="0">
                <a:solidFill>
                  <a:schemeClr val="dk1"/>
                </a:solidFill>
                <a:latin typeface="Verdana" panose="020B0604030504040204" pitchFamily="34" charset="0"/>
                <a:ea typeface="Verdana" panose="020B0604030504040204" pitchFamily="34" charset="0"/>
              </a:rPr>
              <a:t> </a:t>
            </a:r>
            <a:r>
              <a:rPr lang="en-IN" sz="1800" b="1" dirty="0">
                <a:solidFill>
                  <a:schemeClr val="dk1"/>
                </a:solidFill>
                <a:latin typeface="Verdana" panose="020B0604030504040204" pitchFamily="34" charset="0"/>
                <a:ea typeface="Verdana" panose="020B0604030504040204" pitchFamily="34" charset="0"/>
              </a:rPr>
              <a:t>  </a:t>
            </a:r>
            <a:r>
              <a:rPr lang="en-IN" sz="1800" b="1" dirty="0" err="1">
                <a:solidFill>
                  <a:schemeClr val="dk1"/>
                </a:solidFill>
                <a:latin typeface="Verdana" panose="020B0604030504040204" pitchFamily="34" charset="0"/>
                <a:ea typeface="Verdana" panose="020B0604030504040204" pitchFamily="34" charset="0"/>
              </a:rPr>
              <a:t>db.zipcodes.aggregate</a:t>
            </a:r>
            <a:r>
              <a:rPr lang="en-IN" sz="1800" b="1" dirty="0">
                <a:solidFill>
                  <a:schemeClr val="dk1"/>
                </a:solidFill>
                <a:latin typeface="Verdana" panose="020B0604030504040204" pitchFamily="34" charset="0"/>
                <a:ea typeface="Verdana" panose="020B0604030504040204" pitchFamily="34" charset="0"/>
              </a:rPr>
              <a:t>( [{ $group: { _id: "$state", </a:t>
            </a:r>
            <a:r>
              <a:rPr lang="en-IN" sz="1800" b="1" dirty="0" err="1">
                <a:solidFill>
                  <a:schemeClr val="dk1"/>
                </a:solidFill>
                <a:latin typeface="Verdana" panose="020B0604030504040204" pitchFamily="34" charset="0"/>
                <a:ea typeface="Verdana" panose="020B0604030504040204" pitchFamily="34" charset="0"/>
              </a:rPr>
              <a:t>totalPop</a:t>
            </a:r>
            <a:r>
              <a:rPr lang="en-IN" sz="1800" b="1" dirty="0">
                <a:solidFill>
                  <a:schemeClr val="dk1"/>
                </a:solidFill>
                <a:latin typeface="Verdana" panose="020B0604030504040204" pitchFamily="34" charset="0"/>
                <a:ea typeface="Verdana" panose="020B0604030504040204" pitchFamily="34" charset="0"/>
              </a:rPr>
              <a:t>: { $sum: "$pop" } } },{ $match: { </a:t>
            </a:r>
            <a:r>
              <a:rPr lang="en-IN" sz="1800" b="1" dirty="0" err="1">
                <a:solidFill>
                  <a:schemeClr val="dk1"/>
                </a:solidFill>
                <a:latin typeface="Verdana" panose="020B0604030504040204" pitchFamily="34" charset="0"/>
                <a:ea typeface="Verdana" panose="020B0604030504040204" pitchFamily="34" charset="0"/>
              </a:rPr>
              <a:t>totalPop</a:t>
            </a:r>
            <a:r>
              <a:rPr lang="en-IN" sz="1800" b="1" dirty="0">
                <a:solidFill>
                  <a:schemeClr val="dk1"/>
                </a:solidFill>
                <a:latin typeface="Verdana" panose="020B0604030504040204" pitchFamily="34" charset="0"/>
                <a:ea typeface="Verdana" panose="020B0604030504040204" pitchFamily="34" charset="0"/>
              </a:rPr>
              <a:t>: { $</a:t>
            </a:r>
            <a:r>
              <a:rPr lang="en-IN" sz="1800" b="1" dirty="0" err="1">
                <a:solidFill>
                  <a:schemeClr val="dk1"/>
                </a:solidFill>
                <a:latin typeface="Verdana" panose="020B0604030504040204" pitchFamily="34" charset="0"/>
                <a:ea typeface="Verdana" panose="020B0604030504040204" pitchFamily="34" charset="0"/>
              </a:rPr>
              <a:t>gte</a:t>
            </a:r>
            <a:r>
              <a:rPr lang="en-IN" sz="1800" b="1" dirty="0">
                <a:solidFill>
                  <a:schemeClr val="dk1"/>
                </a:solidFill>
                <a:latin typeface="Verdana" panose="020B0604030504040204" pitchFamily="34" charset="0"/>
                <a:ea typeface="Verdana" panose="020B0604030504040204" pitchFamily="34" charset="0"/>
              </a:rPr>
              <a:t>: 10*1000*1000 } } }] )</a:t>
            </a:r>
          </a:p>
          <a:p>
            <a:pPr marL="457200" indent="-330200" algn="just">
              <a:lnSpc>
                <a:spcPct val="150000"/>
              </a:lnSpc>
              <a:spcBef>
                <a:spcPts val="963"/>
              </a:spcBef>
              <a:buClr>
                <a:schemeClr val="dk1"/>
              </a:buClr>
              <a:buSzPts val="1600"/>
              <a:buFont typeface="Avenir"/>
              <a:buChar char="●"/>
            </a:pPr>
            <a:r>
              <a:rPr lang="en-IN" sz="1800" dirty="0">
                <a:solidFill>
                  <a:schemeClr val="dk1"/>
                </a:solidFill>
                <a:latin typeface="Verdana" panose="020B0604030504040204" pitchFamily="34" charset="0"/>
                <a:ea typeface="Verdana" panose="020B0604030504040204" pitchFamily="34" charset="0"/>
              </a:rPr>
              <a:t>The following aggregation operation returns user names sorted by the month they joined. This kind of aggregation could help generate membership renewal notices.</a:t>
            </a:r>
          </a:p>
          <a:p>
            <a:pPr marL="584200" lvl="2" algn="just">
              <a:lnSpc>
                <a:spcPct val="150000"/>
              </a:lnSpc>
              <a:spcBef>
                <a:spcPts val="963"/>
              </a:spcBef>
              <a:buClr>
                <a:schemeClr val="dk1"/>
              </a:buClr>
              <a:buSzPts val="1600"/>
            </a:pPr>
            <a:r>
              <a:rPr lang="en-IN" sz="1800" b="1" dirty="0" err="1">
                <a:solidFill>
                  <a:schemeClr val="dk1"/>
                </a:solidFill>
                <a:latin typeface="Verdana" panose="020B0604030504040204" pitchFamily="34" charset="0"/>
                <a:ea typeface="Verdana" panose="020B0604030504040204" pitchFamily="34" charset="0"/>
              </a:rPr>
              <a:t>db.users.aggregate</a:t>
            </a:r>
            <a:r>
              <a:rPr lang="en-IN" sz="1800" b="1" dirty="0">
                <a:solidFill>
                  <a:schemeClr val="dk1"/>
                </a:solidFill>
                <a:latin typeface="Verdana" panose="020B0604030504040204" pitchFamily="34" charset="0"/>
                <a:ea typeface="Verdana" panose="020B0604030504040204" pitchFamily="34" charset="0"/>
              </a:rPr>
              <a:t>([{ $project :{</a:t>
            </a:r>
            <a:r>
              <a:rPr lang="en-IN" sz="1800" b="1" dirty="0" err="1">
                <a:solidFill>
                  <a:schemeClr val="dk1"/>
                </a:solidFill>
                <a:latin typeface="Verdana" panose="020B0604030504040204" pitchFamily="34" charset="0"/>
                <a:ea typeface="Verdana" panose="020B0604030504040204" pitchFamily="34" charset="0"/>
              </a:rPr>
              <a:t>month_joined</a:t>
            </a:r>
            <a:r>
              <a:rPr lang="en-IN" sz="1800" b="1" dirty="0">
                <a:solidFill>
                  <a:schemeClr val="dk1"/>
                </a:solidFill>
                <a:latin typeface="Verdana" panose="020B0604030504040204" pitchFamily="34" charset="0"/>
                <a:ea typeface="Verdana" panose="020B0604030504040204" pitchFamily="34" charset="0"/>
              </a:rPr>
              <a:t> : { $month : "$joined" },name : "$_</a:t>
            </a:r>
            <a:r>
              <a:rPr lang="en-IN" sz="1800" b="1" dirty="0" err="1">
                <a:solidFill>
                  <a:schemeClr val="dk1"/>
                </a:solidFill>
                <a:latin typeface="Verdana" panose="020B0604030504040204" pitchFamily="34" charset="0"/>
                <a:ea typeface="Verdana" panose="020B0604030504040204" pitchFamily="34" charset="0"/>
              </a:rPr>
              <a:t>id",_id</a:t>
            </a:r>
            <a:r>
              <a:rPr lang="en-IN" sz="1800" b="1" dirty="0">
                <a:solidFill>
                  <a:schemeClr val="dk1"/>
                </a:solidFill>
                <a:latin typeface="Verdana" panose="020B0604030504040204" pitchFamily="34" charset="0"/>
                <a:ea typeface="Verdana" panose="020B0604030504040204" pitchFamily="34" charset="0"/>
              </a:rPr>
              <a:t> : 0}},{ $sort : { </a:t>
            </a:r>
            <a:r>
              <a:rPr lang="en-IN" sz="1800" b="1" dirty="0" err="1">
                <a:solidFill>
                  <a:schemeClr val="dk1"/>
                </a:solidFill>
                <a:latin typeface="Verdana" panose="020B0604030504040204" pitchFamily="34" charset="0"/>
                <a:ea typeface="Verdana" panose="020B0604030504040204" pitchFamily="34" charset="0"/>
              </a:rPr>
              <a:t>month_joined</a:t>
            </a:r>
            <a:r>
              <a:rPr lang="en-IN" sz="1800" b="1" dirty="0">
                <a:solidFill>
                  <a:schemeClr val="dk1"/>
                </a:solidFill>
                <a:latin typeface="Verdana" panose="020B0604030504040204" pitchFamily="34" charset="0"/>
                <a:ea typeface="Verdana" panose="020B0604030504040204" pitchFamily="34" charset="0"/>
              </a:rPr>
              <a:t> : 1 } }])</a:t>
            </a:r>
          </a:p>
          <a:p>
            <a:pPr defTabSz="881249">
              <a:spcBef>
                <a:spcPts val="963"/>
              </a:spcBef>
            </a:pP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46524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7DCA432-CEBF-4E80-9BE6-D3FB2F1BC287}"/>
              </a:ext>
            </a:extLst>
          </p:cNvPr>
          <p:cNvSpPr txBox="1"/>
          <p:nvPr/>
        </p:nvSpPr>
        <p:spPr>
          <a:xfrm>
            <a:off x="508000" y="28771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Aggregation using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5" name="Google Shape;74;p16">
            <a:extLst>
              <a:ext uri="{FF2B5EF4-FFF2-40B4-BE49-F238E27FC236}">
                <a16:creationId xmlns:a16="http://schemas.microsoft.com/office/drawing/2014/main" id="{0EB18FA9-E5AC-44A0-8CFB-042071C3EC5A}"/>
              </a:ext>
            </a:extLst>
          </p:cNvPr>
          <p:cNvSpPr txBox="1"/>
          <p:nvPr/>
        </p:nvSpPr>
        <p:spPr>
          <a:xfrm>
            <a:off x="508000" y="1384505"/>
            <a:ext cx="11436358" cy="3797806"/>
          </a:xfrm>
          <a:prstGeom prst="rect">
            <a:avLst/>
          </a:prstGeom>
          <a:noFill/>
          <a:ln>
            <a:noFill/>
          </a:ln>
        </p:spPr>
        <p:txBody>
          <a:bodyPr spcFirstLastPara="1" wrap="square" lIns="121900" tIns="121900" rIns="121900" bIns="121900" anchor="t" anchorCtr="0">
            <a:noAutofit/>
          </a:bodyPr>
          <a:lstStyle/>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from </a:t>
            </a:r>
            <a:r>
              <a:rPr lang="en-GB" sz="1800" dirty="0" err="1">
                <a:solidFill>
                  <a:schemeClr val="dk1"/>
                </a:solidFill>
                <a:latin typeface="Verdana" panose="020B0604030504040204" pitchFamily="34" charset="0"/>
                <a:ea typeface="Verdana" panose="020B0604030504040204" pitchFamily="34" charset="0"/>
                <a:sym typeface="Avenir"/>
              </a:rPr>
              <a:t>bson.son</a:t>
            </a:r>
            <a:r>
              <a:rPr lang="en-GB" sz="1800" dirty="0">
                <a:solidFill>
                  <a:schemeClr val="dk1"/>
                </a:solidFill>
                <a:latin typeface="Verdana" panose="020B0604030504040204" pitchFamily="34" charset="0"/>
                <a:ea typeface="Verdana" panose="020B0604030504040204" pitchFamily="34" charset="0"/>
                <a:sym typeface="Avenir"/>
              </a:rPr>
              <a:t> import SON</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pipeline = [ {"$unwind": "$tags"},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{"$group": {"_id": "$tags", "count": {"$sum": 1}}},</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{"$sort": SON([("count", -1), ("_id", -1)])}</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a:t>
            </a:r>
          </a:p>
        </p:txBody>
      </p:sp>
    </p:spTree>
    <p:extLst>
      <p:ext uri="{BB962C8B-B14F-4D97-AF65-F5344CB8AC3E}">
        <p14:creationId xmlns:p14="http://schemas.microsoft.com/office/powerpoint/2010/main" val="781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F43862F2-5290-49C2-970F-0109CC6F2F14}"/>
              </a:ext>
            </a:extLst>
          </p:cNvPr>
          <p:cNvSpPr txBox="1"/>
          <p:nvPr/>
        </p:nvSpPr>
        <p:spPr>
          <a:xfrm>
            <a:off x="508000" y="29115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MapReduce - PyMongo</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C00337CF-EA83-4C76-9F55-68F62E0F6EB9}"/>
              </a:ext>
            </a:extLst>
          </p:cNvPr>
          <p:cNvSpPr txBox="1"/>
          <p:nvPr/>
        </p:nvSpPr>
        <p:spPr>
          <a:xfrm>
            <a:off x="508000" y="1372126"/>
            <a:ext cx="11408400" cy="5125898"/>
          </a:xfrm>
          <a:prstGeom prst="rect">
            <a:avLst/>
          </a:prstGeom>
          <a:noFill/>
          <a:ln>
            <a:noFill/>
          </a:ln>
        </p:spPr>
        <p:txBody>
          <a:bodyPr spcFirstLastPara="1" wrap="square" lIns="121900" tIns="121900" rIns="121900" bIns="121900" anchor="t" anchorCtr="0">
            <a:noAutofit/>
          </a:bodyPr>
          <a:lstStyle/>
          <a:p>
            <a:pPr marL="127000" lvl="3" algn="just" fontAlgn="base">
              <a:lnSpc>
                <a:spcPct val="150000"/>
              </a:lnSpc>
              <a:spcBef>
                <a:spcPct val="20000"/>
              </a:spcBef>
              <a:spcAft>
                <a:spcPct val="0"/>
              </a:spcAft>
              <a:buClr>
                <a:schemeClr val="dk1"/>
              </a:buClr>
              <a:buSzPts val="1600"/>
            </a:pPr>
            <a:r>
              <a:rPr lang="en-US" sz="1800" dirty="0">
                <a:solidFill>
                  <a:schemeClr val="dk1"/>
                </a:solidFill>
                <a:latin typeface="Verdana" panose="020B0604030504040204" pitchFamily="34" charset="0"/>
                <a:ea typeface="Verdana" panose="020B0604030504040204" pitchFamily="34" charset="0"/>
                <a:sym typeface="Avenir"/>
              </a:rPr>
              <a:t>MapReduce is another option for aggregation. Across the entire collection, we will use it to count the number of instances of each tag in the tags array.</a:t>
            </a:r>
            <a:endParaRPr lang="en-GB" sz="1800" dirty="0">
              <a:solidFill>
                <a:schemeClr val="dk1"/>
              </a:solidFill>
              <a:latin typeface="Verdana" panose="020B0604030504040204" pitchFamily="34" charset="0"/>
              <a:ea typeface="Verdana" panose="020B0604030504040204" pitchFamily="34" charset="0"/>
              <a:sym typeface="Avenir"/>
            </a:endParaRPr>
          </a:p>
        </p:txBody>
      </p:sp>
    </p:spTree>
    <p:extLst>
      <p:ext uri="{BB962C8B-B14F-4D97-AF65-F5344CB8AC3E}">
        <p14:creationId xmlns:p14="http://schemas.microsoft.com/office/powerpoint/2010/main" val="4162195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03763621-A870-404B-B05F-FB0FC3A4A833}"/>
              </a:ext>
            </a:extLst>
          </p:cNvPr>
          <p:cNvSpPr txBox="1"/>
          <p:nvPr/>
        </p:nvSpPr>
        <p:spPr>
          <a:xfrm>
            <a:off x="514148" y="258088"/>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Map Function - PyMongo </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3C0D0180-EE13-4431-8CB4-305A331091D2}"/>
              </a:ext>
            </a:extLst>
          </p:cNvPr>
          <p:cNvSpPr txBox="1"/>
          <p:nvPr/>
        </p:nvSpPr>
        <p:spPr>
          <a:xfrm>
            <a:off x="473784" y="1248365"/>
            <a:ext cx="11944358" cy="5125898"/>
          </a:xfrm>
          <a:prstGeom prst="rect">
            <a:avLst/>
          </a:prstGeom>
          <a:noFill/>
          <a:ln>
            <a:noFill/>
          </a:ln>
        </p:spPr>
        <p:txBody>
          <a:bodyPr spcFirstLastPara="1" wrap="square" lIns="121900" tIns="121900" rIns="121900" bIns="121900" anchor="t" anchorCtr="0">
            <a:noAutofit/>
          </a:bodyPr>
          <a:lstStyle/>
          <a:p>
            <a:pPr marL="127000" lvl="3" algn="just" fontAlgn="base">
              <a:lnSpc>
                <a:spcPct val="150000"/>
              </a:lnSpc>
              <a:spcBef>
                <a:spcPct val="20000"/>
              </a:spcBef>
              <a:spcAft>
                <a:spcPct val="0"/>
              </a:spcAft>
              <a:buClr>
                <a:schemeClr val="dk1"/>
              </a:buClr>
              <a:buSzPts val="1600"/>
            </a:pPr>
            <a:r>
              <a:rPr lang="en-US" sz="1800" dirty="0">
                <a:solidFill>
                  <a:schemeClr val="dk1"/>
                </a:solidFill>
                <a:latin typeface="Verdana" panose="020B0604030504040204" pitchFamily="34" charset="0"/>
                <a:ea typeface="Verdana" panose="020B0604030504040204" pitchFamily="34" charset="0"/>
                <a:sym typeface="Avenir"/>
              </a:rPr>
              <a:t>For every tag in the array, we emit the pair (key, 1):</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from </a:t>
            </a:r>
            <a:r>
              <a:rPr lang="en-GB" sz="1800" dirty="0" err="1">
                <a:solidFill>
                  <a:schemeClr val="dk1"/>
                </a:solidFill>
                <a:latin typeface="Verdana" panose="020B0604030504040204" pitchFamily="34" charset="0"/>
                <a:ea typeface="Verdana" panose="020B0604030504040204" pitchFamily="34" charset="0"/>
                <a:sym typeface="Avenir"/>
              </a:rPr>
              <a:t>bson.code</a:t>
            </a:r>
            <a:r>
              <a:rPr lang="en-GB" sz="1800" dirty="0">
                <a:solidFill>
                  <a:schemeClr val="dk1"/>
                </a:solidFill>
                <a:latin typeface="Verdana" panose="020B0604030504040204" pitchFamily="34" charset="0"/>
                <a:ea typeface="Verdana" panose="020B0604030504040204" pitchFamily="34" charset="0"/>
                <a:sym typeface="Avenir"/>
              </a:rPr>
              <a:t> import Code</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mapper = Code("""</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function ()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a:t>
            </a:r>
            <a:r>
              <a:rPr lang="en-GB" sz="1800" dirty="0" err="1">
                <a:solidFill>
                  <a:schemeClr val="dk1"/>
                </a:solidFill>
                <a:latin typeface="Verdana" panose="020B0604030504040204" pitchFamily="34" charset="0"/>
                <a:ea typeface="Verdana" panose="020B0604030504040204" pitchFamily="34" charset="0"/>
                <a:sym typeface="Avenir"/>
              </a:rPr>
              <a:t>this.tags.forEach</a:t>
            </a:r>
            <a:r>
              <a:rPr lang="en-GB" sz="1800" dirty="0">
                <a:solidFill>
                  <a:schemeClr val="dk1"/>
                </a:solidFill>
                <a:latin typeface="Verdana" panose="020B0604030504040204" pitchFamily="34" charset="0"/>
                <a:ea typeface="Verdana" panose="020B0604030504040204" pitchFamily="34" charset="0"/>
                <a:sym typeface="Avenir"/>
              </a:rPr>
              <a:t>(function(z)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emit(z, 1);</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  """)</a:t>
            </a:r>
          </a:p>
        </p:txBody>
      </p:sp>
    </p:spTree>
    <p:extLst>
      <p:ext uri="{BB962C8B-B14F-4D97-AF65-F5344CB8AC3E}">
        <p14:creationId xmlns:p14="http://schemas.microsoft.com/office/powerpoint/2010/main" val="1395648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50BFF1CD-63BE-4BB5-9719-F9ADB954FBA0}"/>
              </a:ext>
            </a:extLst>
          </p:cNvPr>
          <p:cNvSpPr txBox="1"/>
          <p:nvPr/>
        </p:nvSpPr>
        <p:spPr>
          <a:xfrm>
            <a:off x="508000" y="26141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Reduce Function - PyMongo </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E05B1889-3691-4256-A0B7-FFEF10E28F99}"/>
              </a:ext>
            </a:extLst>
          </p:cNvPr>
          <p:cNvSpPr txBox="1"/>
          <p:nvPr/>
        </p:nvSpPr>
        <p:spPr>
          <a:xfrm>
            <a:off x="508000" y="1335124"/>
            <a:ext cx="11696716" cy="3774946"/>
          </a:xfrm>
          <a:prstGeom prst="rect">
            <a:avLst/>
          </a:prstGeom>
          <a:noFill/>
          <a:ln>
            <a:noFill/>
          </a:ln>
        </p:spPr>
        <p:txBody>
          <a:bodyPr spcFirstLastPara="1" wrap="square" lIns="121900" tIns="121900" rIns="121900" bIns="121900" anchor="t" anchorCtr="0">
            <a:noAutofit/>
          </a:bodyPr>
          <a:lstStyle/>
          <a:p>
            <a:pPr marL="127000" lvl="3" algn="just" fontAlgn="base">
              <a:lnSpc>
                <a:spcPct val="150000"/>
              </a:lnSpc>
              <a:spcBef>
                <a:spcPct val="20000"/>
              </a:spcBef>
              <a:spcAft>
                <a:spcPct val="0"/>
              </a:spcAft>
              <a:buClr>
                <a:schemeClr val="dk1"/>
              </a:buClr>
              <a:buSzPts val="1600"/>
            </a:pPr>
            <a:r>
              <a:rPr lang="en-US" sz="1800" dirty="0">
                <a:solidFill>
                  <a:schemeClr val="dk1"/>
                </a:solidFill>
                <a:latin typeface="Verdana" panose="020B0604030504040204" pitchFamily="34" charset="0"/>
                <a:ea typeface="Verdana" panose="020B0604030504040204" pitchFamily="34" charset="0"/>
                <a:sym typeface="Avenir"/>
              </a:rPr>
              <a:t>When a key is given, the reduce function sums all its emitted values</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reducer = Code("""</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function (key, values)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var total = 0;</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for (var </a:t>
            </a:r>
            <a:r>
              <a:rPr lang="en-GB" sz="1800" dirty="0" err="1">
                <a:solidFill>
                  <a:schemeClr val="dk1"/>
                </a:solidFill>
                <a:latin typeface="Verdana" panose="020B0604030504040204" pitchFamily="34" charset="0"/>
                <a:ea typeface="Verdana" panose="020B0604030504040204" pitchFamily="34" charset="0"/>
                <a:sym typeface="Avenir"/>
              </a:rPr>
              <a:t>i</a:t>
            </a:r>
            <a:r>
              <a:rPr lang="en-GB" sz="1800" dirty="0">
                <a:solidFill>
                  <a:schemeClr val="dk1"/>
                </a:solidFill>
                <a:latin typeface="Verdana" panose="020B0604030504040204" pitchFamily="34" charset="0"/>
                <a:ea typeface="Verdana" panose="020B0604030504040204" pitchFamily="34" charset="0"/>
                <a:sym typeface="Avenir"/>
              </a:rPr>
              <a:t> = 0; </a:t>
            </a:r>
            <a:r>
              <a:rPr lang="en-GB" sz="1800" dirty="0" err="1">
                <a:solidFill>
                  <a:schemeClr val="dk1"/>
                </a:solidFill>
                <a:latin typeface="Verdana" panose="020B0604030504040204" pitchFamily="34" charset="0"/>
                <a:ea typeface="Verdana" panose="020B0604030504040204" pitchFamily="34" charset="0"/>
                <a:sym typeface="Avenir"/>
              </a:rPr>
              <a:t>i</a:t>
            </a:r>
            <a:r>
              <a:rPr lang="en-GB" sz="1800" dirty="0">
                <a:solidFill>
                  <a:schemeClr val="dk1"/>
                </a:solidFill>
                <a:latin typeface="Verdana" panose="020B0604030504040204" pitchFamily="34" charset="0"/>
                <a:ea typeface="Verdana" panose="020B0604030504040204" pitchFamily="34" charset="0"/>
                <a:sym typeface="Avenir"/>
              </a:rPr>
              <a:t> &lt; </a:t>
            </a:r>
            <a:r>
              <a:rPr lang="en-GB" sz="1800" dirty="0" err="1">
                <a:solidFill>
                  <a:schemeClr val="dk1"/>
                </a:solidFill>
                <a:latin typeface="Verdana" panose="020B0604030504040204" pitchFamily="34" charset="0"/>
                <a:ea typeface="Verdana" panose="020B0604030504040204" pitchFamily="34" charset="0"/>
                <a:sym typeface="Avenir"/>
              </a:rPr>
              <a:t>values.length</a:t>
            </a:r>
            <a:r>
              <a:rPr lang="en-GB" sz="1800" dirty="0">
                <a:solidFill>
                  <a:schemeClr val="dk1"/>
                </a:solidFill>
                <a:latin typeface="Verdana" panose="020B0604030504040204" pitchFamily="34" charset="0"/>
                <a:ea typeface="Verdana" panose="020B0604030504040204" pitchFamily="34" charset="0"/>
                <a:sym typeface="Avenir"/>
              </a:rPr>
              <a:t>; </a:t>
            </a:r>
            <a:r>
              <a:rPr lang="en-GB" sz="1800" dirty="0" err="1">
                <a:solidFill>
                  <a:schemeClr val="dk1"/>
                </a:solidFill>
                <a:latin typeface="Verdana" panose="020B0604030504040204" pitchFamily="34" charset="0"/>
                <a:ea typeface="Verdana" panose="020B0604030504040204" pitchFamily="34" charset="0"/>
                <a:sym typeface="Avenir"/>
              </a:rPr>
              <a:t>i</a:t>
            </a:r>
            <a:r>
              <a:rPr lang="en-GB" sz="1800" dirty="0">
                <a:solidFill>
                  <a:schemeClr val="dk1"/>
                </a:solidFill>
                <a:latin typeface="Verdana" panose="020B0604030504040204" pitchFamily="34" charset="0"/>
                <a:ea typeface="Verdana" panose="020B0604030504040204" pitchFamily="34" charset="0"/>
                <a:sym typeface="Avenir"/>
              </a:rPr>
              <a:t>++)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total += values[</a:t>
            </a:r>
            <a:r>
              <a:rPr lang="en-GB" sz="1800" dirty="0" err="1">
                <a:solidFill>
                  <a:schemeClr val="dk1"/>
                </a:solidFill>
                <a:latin typeface="Verdana" panose="020B0604030504040204" pitchFamily="34" charset="0"/>
                <a:ea typeface="Verdana" panose="020B0604030504040204" pitchFamily="34" charset="0"/>
                <a:sym typeface="Avenir"/>
              </a:rPr>
              <a:t>i</a:t>
            </a:r>
            <a:r>
              <a:rPr lang="en-GB" sz="1800" dirty="0">
                <a:solidFill>
                  <a:schemeClr val="dk1"/>
                </a:solidFill>
                <a:latin typeface="Verdana" panose="020B0604030504040204" pitchFamily="34" charset="0"/>
                <a:ea typeface="Verdana" panose="020B0604030504040204" pitchFamily="34" charset="0"/>
                <a:sym typeface="Avenir"/>
              </a:rPr>
              <a:t>];</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a:t>
            </a:r>
          </a:p>
          <a:p>
            <a:pPr marL="127000" lvl="3" algn="just" fontAlgn="base">
              <a:lnSpc>
                <a:spcPct val="150000"/>
              </a:lnSpc>
              <a:spcBef>
                <a:spcPct val="20000"/>
              </a:spcBef>
              <a:spcAft>
                <a:spcPct val="0"/>
              </a:spcAft>
              <a:buClr>
                <a:schemeClr val="dk1"/>
              </a:buClr>
              <a:buSzPts val="1600"/>
            </a:pPr>
            <a:r>
              <a:rPr lang="en-GB" sz="1800" dirty="0">
                <a:solidFill>
                  <a:schemeClr val="dk1"/>
                </a:solidFill>
                <a:latin typeface="Verdana" panose="020B0604030504040204" pitchFamily="34" charset="0"/>
                <a:ea typeface="Verdana" panose="020B0604030504040204" pitchFamily="34" charset="0"/>
                <a:sym typeface="Avenir"/>
              </a:rPr>
              <a:t>                  return total;   }   """)</a:t>
            </a:r>
          </a:p>
        </p:txBody>
      </p:sp>
    </p:spTree>
    <p:extLst>
      <p:ext uri="{BB962C8B-B14F-4D97-AF65-F5344CB8AC3E}">
        <p14:creationId xmlns:p14="http://schemas.microsoft.com/office/powerpoint/2010/main" val="1350058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16A0EB17-ABCB-4D5D-A9DE-1B25C94983E6}"/>
              </a:ext>
            </a:extLst>
          </p:cNvPr>
          <p:cNvSpPr txBox="1"/>
          <p:nvPr/>
        </p:nvSpPr>
        <p:spPr>
          <a:xfrm>
            <a:off x="530860" y="264481"/>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Performing MapReduce  </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4" name="Google Shape;74;p16">
            <a:extLst>
              <a:ext uri="{FF2B5EF4-FFF2-40B4-BE49-F238E27FC236}">
                <a16:creationId xmlns:a16="http://schemas.microsoft.com/office/drawing/2014/main" id="{D1E3EC03-2A08-4B62-B2B2-2351328C9BF4}"/>
              </a:ext>
            </a:extLst>
          </p:cNvPr>
          <p:cNvSpPr txBox="1"/>
          <p:nvPr/>
        </p:nvSpPr>
        <p:spPr>
          <a:xfrm>
            <a:off x="530860" y="1320140"/>
            <a:ext cx="11502398" cy="2797855"/>
          </a:xfrm>
          <a:prstGeom prst="rect">
            <a:avLst/>
          </a:prstGeom>
          <a:noFill/>
          <a:ln>
            <a:noFill/>
          </a:ln>
        </p:spPr>
        <p:txBody>
          <a:bodyPr spcFirstLastPara="1" wrap="square" lIns="121900" tIns="121900" rIns="121900" bIns="121900" anchor="t" anchorCtr="0">
            <a:noAutofit/>
          </a:bodyPr>
          <a:lstStyle/>
          <a:p>
            <a:pPr marL="127000" lvl="3" algn="just" fontAlgn="base">
              <a:lnSpc>
                <a:spcPct val="150000"/>
              </a:lnSpc>
              <a:spcBef>
                <a:spcPct val="20000"/>
              </a:spcBef>
              <a:spcAft>
                <a:spcPct val="0"/>
              </a:spcAft>
              <a:buClr>
                <a:schemeClr val="dk1"/>
              </a:buClr>
              <a:buSzPts val="1600"/>
            </a:pPr>
            <a:r>
              <a:rPr lang="en-US" sz="1800" dirty="0">
                <a:solidFill>
                  <a:schemeClr val="tx1"/>
                </a:solidFill>
                <a:latin typeface="Verdana" panose="020B0604030504040204" pitchFamily="34" charset="0"/>
                <a:ea typeface="Verdana" panose="020B0604030504040204" pitchFamily="34" charset="0"/>
                <a:sym typeface="Avenir"/>
              </a:rPr>
              <a:t>In the final step, </a:t>
            </a:r>
            <a:r>
              <a:rPr lang="en-US" sz="1800" dirty="0" err="1">
                <a:solidFill>
                  <a:schemeClr val="tx1"/>
                </a:solidFill>
                <a:latin typeface="Verdana" panose="020B0604030504040204" pitchFamily="34" charset="0"/>
                <a:ea typeface="Verdana" panose="020B0604030504040204" pitchFamily="34" charset="0"/>
                <a:sym typeface="Avenir"/>
              </a:rPr>
              <a:t>map_reduce</a:t>
            </a:r>
            <a:r>
              <a:rPr lang="en-US" sz="1800" dirty="0">
                <a:solidFill>
                  <a:schemeClr val="tx1"/>
                </a:solidFill>
                <a:latin typeface="Verdana" panose="020B0604030504040204" pitchFamily="34" charset="0"/>
                <a:ea typeface="Verdana" panose="020B0604030504040204" pitchFamily="34" charset="0"/>
                <a:sym typeface="Avenir"/>
              </a:rPr>
              <a:t>() is called and the result collection is iterated over:</a:t>
            </a:r>
          </a:p>
          <a:p>
            <a:pPr marL="127000" lvl="3" algn="just" fontAlgn="base">
              <a:lnSpc>
                <a:spcPct val="150000"/>
              </a:lnSpc>
              <a:spcBef>
                <a:spcPct val="20000"/>
              </a:spcBef>
              <a:spcAft>
                <a:spcPct val="0"/>
              </a:spcAft>
              <a:buClr>
                <a:schemeClr val="dk1"/>
              </a:buClr>
              <a:buSzPts val="1600"/>
            </a:pPr>
            <a:endParaRPr lang="en-GB" sz="1800" dirty="0">
              <a:solidFill>
                <a:schemeClr val="tx1"/>
              </a:solidFill>
              <a:latin typeface="Verdana" panose="020B0604030504040204" pitchFamily="34" charset="0"/>
              <a:ea typeface="Verdana" panose="020B0604030504040204" pitchFamily="34" charset="0"/>
              <a:sym typeface="Avenir"/>
            </a:endParaRPr>
          </a:p>
          <a:p>
            <a:pPr marL="127000" lvl="3" algn="just" fontAlgn="base">
              <a:lnSpc>
                <a:spcPct val="150000"/>
              </a:lnSpc>
              <a:spcBef>
                <a:spcPct val="20000"/>
              </a:spcBef>
              <a:spcAft>
                <a:spcPct val="0"/>
              </a:spcAft>
              <a:buClr>
                <a:schemeClr val="dk1"/>
              </a:buClr>
              <a:buSzPts val="1600"/>
            </a:pPr>
            <a:r>
              <a:rPr lang="en-GB" sz="1800" dirty="0">
                <a:solidFill>
                  <a:schemeClr val="tx1"/>
                </a:solidFill>
                <a:latin typeface="Verdana" panose="020B0604030504040204" pitchFamily="34" charset="0"/>
                <a:ea typeface="Verdana" panose="020B0604030504040204" pitchFamily="34" charset="0"/>
                <a:sym typeface="Avenir"/>
              </a:rPr>
              <a:t>result = </a:t>
            </a:r>
            <a:r>
              <a:rPr lang="en-GB" sz="1800" dirty="0" err="1">
                <a:solidFill>
                  <a:schemeClr val="tx1"/>
                </a:solidFill>
                <a:latin typeface="Verdana" panose="020B0604030504040204" pitchFamily="34" charset="0"/>
                <a:ea typeface="Verdana" panose="020B0604030504040204" pitchFamily="34" charset="0"/>
                <a:sym typeface="Avenir"/>
              </a:rPr>
              <a:t>db.things.map_reduce</a:t>
            </a:r>
            <a:r>
              <a:rPr lang="en-GB" sz="1800" dirty="0">
                <a:solidFill>
                  <a:schemeClr val="tx1"/>
                </a:solidFill>
                <a:latin typeface="Verdana" panose="020B0604030504040204" pitchFamily="34" charset="0"/>
                <a:ea typeface="Verdana" panose="020B0604030504040204" pitchFamily="34" charset="0"/>
                <a:sym typeface="Avenir"/>
              </a:rPr>
              <a:t>(mapper, reducer, "</a:t>
            </a:r>
            <a:r>
              <a:rPr lang="en-GB" sz="1800" dirty="0" err="1">
                <a:solidFill>
                  <a:schemeClr val="tx1"/>
                </a:solidFill>
                <a:latin typeface="Verdana" panose="020B0604030504040204" pitchFamily="34" charset="0"/>
                <a:ea typeface="Verdana" panose="020B0604030504040204" pitchFamily="34" charset="0"/>
                <a:sym typeface="Avenir"/>
              </a:rPr>
              <a:t>myresults</a:t>
            </a:r>
            <a:r>
              <a:rPr lang="en-GB" sz="1800" dirty="0">
                <a:solidFill>
                  <a:schemeClr val="tx1"/>
                </a:solidFill>
                <a:latin typeface="Verdana" panose="020B0604030504040204" pitchFamily="34" charset="0"/>
                <a:ea typeface="Verdana" panose="020B0604030504040204" pitchFamily="34" charset="0"/>
                <a:sym typeface="Avenir"/>
              </a:rPr>
              <a:t>")</a:t>
            </a:r>
          </a:p>
          <a:p>
            <a:pPr marL="127000" lvl="3" algn="just" fontAlgn="base">
              <a:lnSpc>
                <a:spcPct val="150000"/>
              </a:lnSpc>
              <a:spcBef>
                <a:spcPct val="20000"/>
              </a:spcBef>
              <a:spcAft>
                <a:spcPct val="0"/>
              </a:spcAft>
              <a:buClr>
                <a:schemeClr val="dk1"/>
              </a:buClr>
              <a:buSzPts val="1600"/>
            </a:pPr>
            <a:r>
              <a:rPr lang="en-GB" sz="1800" dirty="0">
                <a:solidFill>
                  <a:schemeClr val="tx1"/>
                </a:solidFill>
                <a:latin typeface="Verdana" panose="020B0604030504040204" pitchFamily="34" charset="0"/>
                <a:ea typeface="Verdana" panose="020B0604030504040204" pitchFamily="34" charset="0"/>
                <a:sym typeface="Avenir"/>
              </a:rPr>
              <a:t>for doc in </a:t>
            </a:r>
            <a:r>
              <a:rPr lang="en-GB" sz="1800" dirty="0" err="1">
                <a:solidFill>
                  <a:schemeClr val="tx1"/>
                </a:solidFill>
                <a:latin typeface="Verdana" panose="020B0604030504040204" pitchFamily="34" charset="0"/>
                <a:ea typeface="Verdana" panose="020B0604030504040204" pitchFamily="34" charset="0"/>
                <a:sym typeface="Avenir"/>
              </a:rPr>
              <a:t>result.find</a:t>
            </a:r>
            <a:r>
              <a:rPr lang="en-GB" sz="1800" dirty="0">
                <a:solidFill>
                  <a:schemeClr val="tx1"/>
                </a:solidFill>
                <a:latin typeface="Verdana" panose="020B0604030504040204" pitchFamily="34" charset="0"/>
                <a:ea typeface="Verdana" panose="020B0604030504040204" pitchFamily="34" charset="0"/>
                <a:sym typeface="Avenir"/>
              </a:rPr>
              <a:t>().sort("_id"):</a:t>
            </a:r>
          </a:p>
          <a:p>
            <a:pPr marL="127000" lvl="3" algn="just" fontAlgn="base">
              <a:lnSpc>
                <a:spcPct val="150000"/>
              </a:lnSpc>
              <a:spcBef>
                <a:spcPct val="20000"/>
              </a:spcBef>
              <a:spcAft>
                <a:spcPct val="0"/>
              </a:spcAft>
              <a:buClr>
                <a:schemeClr val="dk1"/>
              </a:buClr>
              <a:buSzPts val="1600"/>
            </a:pPr>
            <a:r>
              <a:rPr lang="en-GB" sz="1800" dirty="0">
                <a:solidFill>
                  <a:schemeClr val="tx1"/>
                </a:solidFill>
                <a:latin typeface="Verdana" panose="020B0604030504040204" pitchFamily="34" charset="0"/>
                <a:ea typeface="Verdana" panose="020B0604030504040204" pitchFamily="34" charset="0"/>
                <a:sym typeface="Avenir"/>
              </a:rPr>
              <a:t>  </a:t>
            </a:r>
            <a:r>
              <a:rPr lang="en-GB" sz="1800" dirty="0" err="1">
                <a:solidFill>
                  <a:schemeClr val="tx1"/>
                </a:solidFill>
                <a:latin typeface="Verdana" panose="020B0604030504040204" pitchFamily="34" charset="0"/>
                <a:ea typeface="Verdana" panose="020B0604030504040204" pitchFamily="34" charset="0"/>
                <a:sym typeface="Avenir"/>
              </a:rPr>
              <a:t>pprint.pprint</a:t>
            </a:r>
            <a:r>
              <a:rPr lang="en-GB" sz="1800" dirty="0">
                <a:solidFill>
                  <a:schemeClr val="tx1"/>
                </a:solidFill>
                <a:latin typeface="Verdana" panose="020B0604030504040204" pitchFamily="34" charset="0"/>
                <a:ea typeface="Verdana" panose="020B0604030504040204" pitchFamily="34" charset="0"/>
                <a:sym typeface="Avenir"/>
              </a:rPr>
              <a:t>(doc)	</a:t>
            </a:r>
          </a:p>
        </p:txBody>
      </p:sp>
    </p:spTree>
    <p:extLst>
      <p:ext uri="{BB962C8B-B14F-4D97-AF65-F5344CB8AC3E}">
        <p14:creationId xmlns:p14="http://schemas.microsoft.com/office/powerpoint/2010/main" val="4261427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380;p36">
            <a:extLst>
              <a:ext uri="{FF2B5EF4-FFF2-40B4-BE49-F238E27FC236}">
                <a16:creationId xmlns:a16="http://schemas.microsoft.com/office/drawing/2014/main" id="{717BD4F9-AD4D-46AF-9D56-5E87C35EC853}"/>
              </a:ext>
            </a:extLst>
          </p:cNvPr>
          <p:cNvSpPr txBox="1"/>
          <p:nvPr/>
        </p:nvSpPr>
        <p:spPr>
          <a:xfrm>
            <a:off x="1811266" y="2277866"/>
            <a:ext cx="11718334" cy="3813600"/>
          </a:xfrm>
          <a:prstGeom prst="rect">
            <a:avLst/>
          </a:prstGeom>
          <a:noFill/>
          <a:ln>
            <a:noFill/>
          </a:ln>
        </p:spPr>
        <p:txBody>
          <a:bodyPr spcFirstLastPara="1" wrap="square" lIns="121900" tIns="121900" rIns="121900" bIns="121900" anchor="t" anchorCtr="0">
            <a:noAutofit/>
          </a:bodyPr>
          <a:lstStyle/>
          <a:p>
            <a:pPr marL="609585" indent="-457189">
              <a:lnSpc>
                <a:spcPct val="150000"/>
              </a:lnSpc>
              <a:spcAft>
                <a:spcPts val="600"/>
              </a:spcAft>
              <a:buClr>
                <a:srgbClr val="666666"/>
              </a:buClr>
              <a:buSzPts val="1800"/>
              <a:buFont typeface="Avenir"/>
              <a:buChar char="●"/>
            </a:pPr>
            <a:r>
              <a:rPr lang="en-GB" sz="1800" dirty="0">
                <a:latin typeface="Verdana" panose="020B0604030504040204" pitchFamily="34" charset="0"/>
                <a:ea typeface="Verdana" panose="020B0604030504040204" pitchFamily="34" charset="0"/>
              </a:rPr>
              <a:t>MongoDB is the number one NoSQL database in terms of deployment.</a:t>
            </a:r>
          </a:p>
          <a:p>
            <a:pPr marL="152396">
              <a:lnSpc>
                <a:spcPct val="150000"/>
              </a:lnSpc>
              <a:spcAft>
                <a:spcPts val="600"/>
              </a:spcAft>
              <a:buClr>
                <a:srgbClr val="666666"/>
              </a:buClr>
              <a:buSzPts val="1800"/>
            </a:pPr>
            <a:endParaRPr lang="en-GB" sz="1800" dirty="0">
              <a:latin typeface="Verdana" panose="020B0604030504040204" pitchFamily="34" charset="0"/>
              <a:ea typeface="Verdana" panose="020B0604030504040204" pitchFamily="34" charset="0"/>
            </a:endParaRPr>
          </a:p>
          <a:p>
            <a:pPr marL="609585" indent="-457189">
              <a:lnSpc>
                <a:spcPct val="150000"/>
              </a:lnSpc>
              <a:spcAft>
                <a:spcPts val="600"/>
              </a:spcAft>
              <a:buClr>
                <a:srgbClr val="666666"/>
              </a:buClr>
              <a:buSzPts val="1800"/>
              <a:buFont typeface="Avenir"/>
              <a:buChar char="●"/>
            </a:pPr>
            <a:r>
              <a:rPr lang="en-IN" sz="1800" dirty="0">
                <a:latin typeface="Verdana" panose="020B0604030504040204" pitchFamily="34" charset="0"/>
                <a:ea typeface="Verdana" panose="020B0604030504040204" pitchFamily="34" charset="0"/>
              </a:rPr>
              <a:t>MongDB is constantly ranged among top 5 databases  in the last 3 years </a:t>
            </a:r>
          </a:p>
          <a:p>
            <a:pPr marL="152396">
              <a:lnSpc>
                <a:spcPct val="150000"/>
              </a:lnSpc>
              <a:spcAft>
                <a:spcPts val="600"/>
              </a:spcAft>
              <a:buClr>
                <a:srgbClr val="666666"/>
              </a:buClr>
              <a:buSzPts val="1800"/>
            </a:pPr>
            <a:r>
              <a:rPr lang="en-IN" sz="1800" dirty="0">
                <a:latin typeface="Verdana" panose="020B0604030504040204" pitchFamily="34" charset="0"/>
                <a:ea typeface="Verdana" panose="020B0604030504040204" pitchFamily="34" charset="0"/>
              </a:rPr>
              <a:t> https://db-engines.com/en/ranking_trend/system/MongoDB.</a:t>
            </a:r>
            <a:endParaRPr sz="1800" dirty="0">
              <a:latin typeface="Verdana" panose="020B0604030504040204" pitchFamily="34" charset="0"/>
              <a:ea typeface="Verdana" panose="020B0604030504040204" pitchFamily="34" charset="0"/>
            </a:endParaRPr>
          </a:p>
        </p:txBody>
      </p:sp>
      <p:pic>
        <p:nvPicPr>
          <p:cNvPr id="4" name="Google Shape;379;p36">
            <a:extLst>
              <a:ext uri="{FF2B5EF4-FFF2-40B4-BE49-F238E27FC236}">
                <a16:creationId xmlns:a16="http://schemas.microsoft.com/office/drawing/2014/main" id="{582D03D4-BA3E-49C0-8DB6-0588F4E928A1}"/>
              </a:ext>
            </a:extLst>
          </p:cNvPr>
          <p:cNvPicPr preferRelativeResize="0"/>
          <p:nvPr/>
        </p:nvPicPr>
        <p:blipFill rotWithShape="1">
          <a:blip r:embed="rId3">
            <a:alphaModFix/>
          </a:blip>
          <a:srcRect/>
          <a:stretch/>
        </p:blipFill>
        <p:spPr>
          <a:xfrm>
            <a:off x="685400" y="1382299"/>
            <a:ext cx="2251733" cy="879400"/>
          </a:xfrm>
          <a:prstGeom prst="rect">
            <a:avLst/>
          </a:prstGeom>
          <a:noFill/>
          <a:ln>
            <a:noFill/>
          </a:ln>
        </p:spPr>
      </p:pic>
      <p:sp>
        <p:nvSpPr>
          <p:cNvPr id="2" name="TextBox 1"/>
          <p:cNvSpPr txBox="1"/>
          <p:nvPr/>
        </p:nvSpPr>
        <p:spPr>
          <a:xfrm>
            <a:off x="685400" y="374072"/>
            <a:ext cx="6151418" cy="584775"/>
          </a:xfrm>
          <a:prstGeom prst="rect">
            <a:avLst/>
          </a:prstGeom>
          <a:noFill/>
        </p:spPr>
        <p:txBody>
          <a:bodyPr wrap="square" rtlCol="0">
            <a:spAutoFit/>
          </a:bodyPr>
          <a:lstStyle/>
          <a:p>
            <a:r>
              <a:rPr lang="en-US" sz="3200" b="1" dirty="0">
                <a:latin typeface="Verdena"/>
              </a:rPr>
              <a:t>Did You Know?</a:t>
            </a:r>
            <a:endParaRPr lang="en-IN" sz="3200" b="1" dirty="0">
              <a:latin typeface="Verdena"/>
            </a:endParaRPr>
          </a:p>
        </p:txBody>
      </p:sp>
    </p:spTree>
    <p:extLst>
      <p:ext uri="{BB962C8B-B14F-4D97-AF65-F5344CB8AC3E}">
        <p14:creationId xmlns:p14="http://schemas.microsoft.com/office/powerpoint/2010/main" val="140422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E025671-9713-4084-83BB-ABF9E0B76DAE}"/>
              </a:ext>
            </a:extLst>
          </p:cNvPr>
          <p:cNvSpPr txBox="1"/>
          <p:nvPr/>
        </p:nvSpPr>
        <p:spPr>
          <a:xfrm>
            <a:off x="599440" y="244815"/>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sym typeface="Avenir"/>
              </a:rPr>
              <a:t>Summary  </a:t>
            </a:r>
            <a:endParaRPr sz="3200" b="1" dirty="0">
              <a:solidFill>
                <a:schemeClr val="tx1"/>
              </a:solidFill>
              <a:latin typeface="Verdana" panose="020B0604030504040204" pitchFamily="34" charset="0"/>
              <a:ea typeface="Verdana" panose="020B0604030504040204" pitchFamily="34" charset="0"/>
              <a:sym typeface="Avenir"/>
            </a:endParaRPr>
          </a:p>
        </p:txBody>
      </p:sp>
      <p:sp>
        <p:nvSpPr>
          <p:cNvPr id="2" name="Rectangle 1">
            <a:extLst>
              <a:ext uri="{FF2B5EF4-FFF2-40B4-BE49-F238E27FC236}">
                <a16:creationId xmlns:a16="http://schemas.microsoft.com/office/drawing/2014/main" id="{581A7582-6F11-44E8-A1E2-3A615EBBF6CB}"/>
              </a:ext>
            </a:extLst>
          </p:cNvPr>
          <p:cNvSpPr/>
          <p:nvPr/>
        </p:nvSpPr>
        <p:spPr>
          <a:xfrm>
            <a:off x="599440" y="1482515"/>
            <a:ext cx="11247120" cy="1282787"/>
          </a:xfrm>
          <a:prstGeom prst="rect">
            <a:avLst/>
          </a:prstGeom>
        </p:spPr>
        <p:txBody>
          <a:bodyPr wrap="square">
            <a:spAutoFit/>
          </a:bodyPr>
          <a:lstStyle/>
          <a:p>
            <a:pPr>
              <a:lnSpc>
                <a:spcPct val="150000"/>
              </a:lnSpc>
            </a:pPr>
            <a:r>
              <a:rPr lang="en-IN" sz="1800" dirty="0">
                <a:latin typeface="Verdana" panose="020B0604030504040204" pitchFamily="34" charset="0"/>
                <a:ea typeface="Verdana" panose="020B0604030504040204" pitchFamily="34" charset="0"/>
              </a:rPr>
              <a:t>In these slides, you will find all the necessary information about PyMongo - a distribution for Python containing tools to work with MongoDB. </a:t>
            </a:r>
            <a:r>
              <a:rPr lang="en-US" sz="1800" dirty="0">
                <a:latin typeface="Verdana" panose="020B0604030504040204" pitchFamily="34" charset="0"/>
                <a:ea typeface="Verdana" panose="020B0604030504040204" pitchFamily="34" charset="0"/>
              </a:rPr>
              <a:t>Python's PyMongo is the most recommended way to interact with MongoDB.</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55073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07;p70">
            <a:extLst>
              <a:ext uri="{FF2B5EF4-FFF2-40B4-BE49-F238E27FC236}">
                <a16:creationId xmlns:a16="http://schemas.microsoft.com/office/drawing/2014/main" id="{120B28A3-53D5-40D8-A414-F3A4F0408548}"/>
              </a:ext>
            </a:extLst>
          </p:cNvPr>
          <p:cNvSpPr txBox="1"/>
          <p:nvPr/>
        </p:nvSpPr>
        <p:spPr>
          <a:xfrm>
            <a:off x="513633" y="2488300"/>
            <a:ext cx="9888400" cy="2237200"/>
          </a:xfrm>
          <a:prstGeom prst="rect">
            <a:avLst/>
          </a:prstGeom>
          <a:noFill/>
          <a:ln>
            <a:noFill/>
          </a:ln>
        </p:spPr>
        <p:txBody>
          <a:bodyPr spcFirstLastPara="1" wrap="square" lIns="45733" tIns="22867" rIns="45733" bIns="22867" anchor="t" anchorCtr="0">
            <a:noAutofit/>
          </a:bodyPr>
          <a:lstStyle/>
          <a:p>
            <a:pPr>
              <a:lnSpc>
                <a:spcPct val="150000"/>
              </a:lnSpc>
              <a:buClr>
                <a:srgbClr val="000000"/>
              </a:buClr>
              <a:buSzPts val="2400"/>
            </a:pPr>
            <a:r>
              <a:rPr lang="en" sz="4400" b="1" dirty="0">
                <a:solidFill>
                  <a:schemeClr val="tx1"/>
                </a:solidFill>
                <a:highlight>
                  <a:srgbClr val="FFFFFF"/>
                </a:highlight>
                <a:latin typeface="Verdana" panose="020B0604030504040204" pitchFamily="34" charset="0"/>
                <a:ea typeface="Verdana" panose="020B0604030504040204" pitchFamily="34" charset="0"/>
                <a:cs typeface="Calibri"/>
                <a:sym typeface="Calibri"/>
              </a:rPr>
              <a:t>Thank You</a:t>
            </a:r>
            <a:endParaRPr sz="4400" b="1" dirty="0">
              <a:solidFill>
                <a:schemeClr val="tx1"/>
              </a:solidFill>
              <a:latin typeface="Verdana" panose="020B0604030504040204" pitchFamily="34" charset="0"/>
              <a:ea typeface="Verdana" panose="020B0604030504040204" pitchFamily="34" charset="0"/>
              <a:cs typeface="Calibri"/>
              <a:sym typeface="Calibri"/>
            </a:endParaRPr>
          </a:p>
        </p:txBody>
      </p:sp>
    </p:spTree>
    <p:extLst>
      <p:ext uri="{BB962C8B-B14F-4D97-AF65-F5344CB8AC3E}">
        <p14:creationId xmlns:p14="http://schemas.microsoft.com/office/powerpoint/2010/main" val="1963082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ABB837D-1082-4726-9A45-FAEA060E9A20}"/>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MapReduce in MongoDB</a:t>
            </a:r>
          </a:p>
        </p:txBody>
      </p:sp>
      <p:sp>
        <p:nvSpPr>
          <p:cNvPr id="4" name="TextBox 3">
            <a:extLst>
              <a:ext uri="{FF2B5EF4-FFF2-40B4-BE49-F238E27FC236}">
                <a16:creationId xmlns:a16="http://schemas.microsoft.com/office/drawing/2014/main" id="{ADC9E14C-83A8-4EE8-8BDC-78A8B6EA52FB}"/>
              </a:ext>
            </a:extLst>
          </p:cNvPr>
          <p:cNvSpPr txBox="1"/>
          <p:nvPr/>
        </p:nvSpPr>
        <p:spPr>
          <a:xfrm>
            <a:off x="508000" y="1381432"/>
            <a:ext cx="11172723" cy="4473019"/>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Data processing paradigm MapReduce condenses data from large volumes into useful aggregate results.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MongoDB provides a mapReduce database command to implement map-reduce operations.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The map phase of the map-reduce operation is applied to each input document (e.g. all documents in the collection matching the query condition).</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Key-value pairs are returned by the map function.</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During the reduce phase, MongoDB collects and condenses the aggregated data for keys that have multiple values.</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Afterwards, MongoDB stores the results in a collection. </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0775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p:nvPr/>
        </p:nvSpPr>
        <p:spPr>
          <a:xfrm>
            <a:off x="9581211" y="5635599"/>
            <a:ext cx="2363147"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DO NOT WRITE ANYTHING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HERE. LEAVE THIS SPACE FOR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chemeClr val="lt1"/>
                </a:solidFill>
                <a:latin typeface="Calibri"/>
                <a:ea typeface="Calibri"/>
                <a:cs typeface="Calibri"/>
                <a:sym typeface="Calibri"/>
              </a:rPr>
              <a:t> WEBCAM</a:t>
            </a:r>
            <a:endParaRPr sz="1400" b="1" i="0" u="none" strike="noStrike" cap="none">
              <a:solidFill>
                <a:schemeClr val="lt1"/>
              </a:solidFill>
              <a:latin typeface="Calibri"/>
              <a:ea typeface="Calibri"/>
              <a:cs typeface="Calibri"/>
              <a:sym typeface="Calibri"/>
            </a:endParaRPr>
          </a:p>
        </p:txBody>
      </p:sp>
      <p:sp>
        <p:nvSpPr>
          <p:cNvPr id="3" name="Google Shape;73;p16">
            <a:extLst>
              <a:ext uri="{FF2B5EF4-FFF2-40B4-BE49-F238E27FC236}">
                <a16:creationId xmlns:a16="http://schemas.microsoft.com/office/drawing/2014/main" id="{7ABB837D-1082-4726-9A45-FAEA060E9A20}"/>
              </a:ext>
            </a:extLst>
          </p:cNvPr>
          <p:cNvSpPr txBox="1"/>
          <p:nvPr/>
        </p:nvSpPr>
        <p:spPr>
          <a:xfrm>
            <a:off x="508000" y="315000"/>
            <a:ext cx="9934800" cy="704400"/>
          </a:xfrm>
          <a:prstGeom prst="rect">
            <a:avLst/>
          </a:prstGeom>
          <a:noFill/>
          <a:ln>
            <a:noFill/>
          </a:ln>
        </p:spPr>
        <p:txBody>
          <a:bodyPr spcFirstLastPara="1" wrap="square" lIns="121900" tIns="121900" rIns="121900" bIns="121900" anchor="t" anchorCtr="0">
            <a:noAutofit/>
          </a:bodyPr>
          <a:lstStyle/>
          <a:p>
            <a:pPr>
              <a:lnSpc>
                <a:spcPct val="150000"/>
              </a:lnSpc>
              <a:buClr>
                <a:srgbClr val="000000"/>
              </a:buClr>
              <a:buSzPts val="2400"/>
            </a:pPr>
            <a:r>
              <a:rPr lang="en-IN" sz="3200" b="1" dirty="0">
                <a:solidFill>
                  <a:schemeClr val="tx1"/>
                </a:solidFill>
                <a:latin typeface="Verdana" panose="020B0604030504040204" pitchFamily="34" charset="0"/>
                <a:ea typeface="Verdana" panose="020B0604030504040204" pitchFamily="34" charset="0"/>
                <a:cs typeface="Avenir"/>
                <a:sym typeface="Avenir"/>
              </a:rPr>
              <a:t>MapReduce - MongoDB</a:t>
            </a:r>
          </a:p>
        </p:txBody>
      </p:sp>
      <p:sp>
        <p:nvSpPr>
          <p:cNvPr id="4" name="TextBox 3">
            <a:extLst>
              <a:ext uri="{FF2B5EF4-FFF2-40B4-BE49-F238E27FC236}">
                <a16:creationId xmlns:a16="http://schemas.microsoft.com/office/drawing/2014/main" id="{ADC9E14C-83A8-4EE8-8BDC-78A8B6EA52FB}"/>
              </a:ext>
            </a:extLst>
          </p:cNvPr>
          <p:cNvSpPr txBox="1"/>
          <p:nvPr/>
        </p:nvSpPr>
        <p:spPr>
          <a:xfrm>
            <a:off x="508000" y="1361768"/>
            <a:ext cx="11044903" cy="2426305"/>
          </a:xfrm>
          <a:prstGeom prst="rect">
            <a:avLst/>
          </a:prstGeom>
          <a:noFill/>
        </p:spPr>
        <p:txBody>
          <a:bodyPr wrap="square">
            <a:spAutoFit/>
          </a:bodyPr>
          <a:lstStyle/>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All map-reduce functions run inside the MongoDB process as JavaScript.</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Prior to starting the map stage, map-reduce operations can sort and limit the documents of a single collection.</a:t>
            </a:r>
          </a:p>
          <a:p>
            <a:pPr marL="285750" indent="-285750">
              <a:lnSpc>
                <a:spcPct val="150000"/>
              </a:lnSpc>
              <a:spcBef>
                <a:spcPts val="963"/>
              </a:spcBef>
              <a:buFont typeface="Arial" panose="020B0604020202020204" pitchFamily="34" charset="0"/>
              <a:buChar char="•"/>
            </a:pPr>
            <a:r>
              <a:rPr lang="en-US" sz="1800" dirty="0">
                <a:solidFill>
                  <a:schemeClr val="dk1"/>
                </a:solidFill>
                <a:latin typeface="Verdana" panose="020B0604030504040204" pitchFamily="34" charset="0"/>
                <a:ea typeface="Verdana" panose="020B0604030504040204" pitchFamily="34" charset="0"/>
              </a:rPr>
              <a:t>Input and output collections can be </a:t>
            </a:r>
            <a:r>
              <a:rPr lang="en-US" sz="1800" dirty="0" err="1">
                <a:solidFill>
                  <a:schemeClr val="dk1"/>
                </a:solidFill>
                <a:latin typeface="Verdana" panose="020B0604030504040204" pitchFamily="34" charset="0"/>
                <a:ea typeface="Verdana" panose="020B0604030504040204" pitchFamily="34" charset="0"/>
              </a:rPr>
              <a:t>sharded</a:t>
            </a:r>
            <a:r>
              <a:rPr lang="en-US" sz="1800" dirty="0">
                <a:solidFill>
                  <a:schemeClr val="dk1"/>
                </a:solidFill>
                <a:latin typeface="Verdana" panose="020B0604030504040204" pitchFamily="34" charset="0"/>
                <a:ea typeface="Verdana" panose="020B0604030504040204" pitchFamily="34" charset="0"/>
              </a:rPr>
              <a:t>, and MapReduce can return a document or a collection as the result of a map-reduce operation.</a:t>
            </a:r>
            <a:endParaRPr lang="en-IN" sz="1800" dirty="0">
              <a:solidFill>
                <a:schemeClr val="dk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6363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5238</TotalTime>
  <Words>6378</Words>
  <Application>Microsoft Office PowerPoint</Application>
  <PresentationFormat>Widescreen</PresentationFormat>
  <Paragraphs>679</Paragraphs>
  <Slides>77</Slides>
  <Notes>77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77</vt:i4>
      </vt:variant>
    </vt:vector>
  </HeadingPairs>
  <TitlesOfParts>
    <vt:vector size="90" baseType="lpstr">
      <vt:lpstr>Avenir</vt:lpstr>
      <vt:lpstr>Wingdings</vt:lpstr>
      <vt:lpstr>Corbel</vt:lpstr>
      <vt:lpstr>Verdena</vt:lpstr>
      <vt:lpstr>Calibri Light</vt:lpstr>
      <vt:lpstr>Candara</vt:lpstr>
      <vt:lpstr>Verdana</vt:lpstr>
      <vt:lpstr>Calibri</vt:lpstr>
      <vt:lpstr>Trebuchet MS</vt:lpstr>
      <vt:lpstr>Times New Roman</vt:lpstr>
      <vt:lpstr>Arial</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Pandey</dc:creator>
  <cp:lastModifiedBy>Gaurav Pandey</cp:lastModifiedBy>
  <cp:revision>170</cp:revision>
  <dcterms:modified xsi:type="dcterms:W3CDTF">2022-01-03T07:28:15Z</dcterms:modified>
</cp:coreProperties>
</file>