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p:scale>
          <a:sx n="75" d="100"/>
          <a:sy n="75" d="100"/>
        </p:scale>
        <p:origin x="36" y="-8124"/>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438150" y="6665913"/>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14283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800" b="1" dirty="0">
                <a:latin typeface="Times New Roman" pitchFamily="18" charset="0"/>
              </a:rPr>
              <a:t>Motivation:</a:t>
            </a:r>
          </a:p>
          <a:p>
            <a:pPr algn="l">
              <a:lnSpc>
                <a:spcPct val="95000"/>
              </a:lnSpc>
            </a:pPr>
            <a:r>
              <a:rPr lang="en-US" altLang="en-US" sz="2400" dirty="0">
                <a:latin typeface="Times New Roman" pitchFamily="18" charset="0"/>
              </a:rPr>
              <a:t>Communication barriers significantly impact the daily lives of deaf individuals, limiting their ability to interact effectively in social, educational, and professional settings. Traditional methods like sign language interpreters and written notes are helpful but often not available, costly, and not real-time. Our project leverages advancements in Artificial Intelligence (AI) and Machine Learning (ML) to develop an inclusive mobile application that provides real-time speech-to-text (STT), text-to-speech (TTS), and Optical Character Recognition (OCR) functionalities, aiming to bridge the communication gap.</a:t>
            </a:r>
          </a:p>
          <a:p>
            <a:pPr algn="l">
              <a:lnSpc>
                <a:spcPct val="95000"/>
              </a:lnSpc>
            </a:pPr>
            <a:endParaRPr lang="en-US" altLang="en-US" sz="2400" b="1" dirty="0">
              <a:latin typeface="Times New Roman" pitchFamily="18" charset="0"/>
            </a:endParaRPr>
          </a:p>
          <a:p>
            <a:pPr algn="l">
              <a:lnSpc>
                <a:spcPct val="95000"/>
              </a:lnSpc>
            </a:pPr>
            <a:r>
              <a:rPr lang="en-US" altLang="en-US" sz="2800" b="1" dirty="0">
                <a:latin typeface="Times New Roman" pitchFamily="18" charset="0"/>
              </a:rPr>
              <a:t>Problem Definition:</a:t>
            </a:r>
          </a:p>
          <a:p>
            <a:pPr algn="l">
              <a:lnSpc>
                <a:spcPct val="95000"/>
              </a:lnSpc>
            </a:pPr>
            <a:r>
              <a:rPr lang="en-US" altLang="en-US" sz="2400" dirty="0">
                <a:latin typeface="Times New Roman" pitchFamily="18" charset="0"/>
              </a:rPr>
              <a:t>Deaf individuals face several key challenges:</a:t>
            </a:r>
          </a:p>
          <a:p>
            <a:pPr marL="342900" indent="-342900" algn="l">
              <a:lnSpc>
                <a:spcPct val="95000"/>
              </a:lnSpc>
              <a:buFont typeface="Arial" panose="020B0604020202020204" pitchFamily="34" charset="0"/>
              <a:buChar char="•"/>
            </a:pPr>
            <a:r>
              <a:rPr lang="en-US" altLang="en-US" sz="2400" b="1" dirty="0">
                <a:latin typeface="Times New Roman" pitchFamily="18" charset="0"/>
              </a:rPr>
              <a:t>Lack of Real-Time Communication: </a:t>
            </a:r>
            <a:r>
              <a:rPr lang="en-US" altLang="en-US" sz="2400" dirty="0">
                <a:latin typeface="Times New Roman" pitchFamily="18" charset="0"/>
              </a:rPr>
              <a:t>Traditional methods are often unavailable instantly, hindering spontaneous </a:t>
            </a:r>
            <a:r>
              <a:rPr lang="en-US" altLang="en-US" sz="2400" dirty="0" err="1">
                <a:latin typeface="Times New Roman" pitchFamily="18" charset="0"/>
              </a:rPr>
              <a:t>interactions.Limited</a:t>
            </a:r>
            <a:r>
              <a:rPr lang="en-US" altLang="en-US" sz="2400" dirty="0">
                <a:latin typeface="Times New Roman" pitchFamily="18" charset="0"/>
              </a:rPr>
              <a:t> </a:t>
            </a:r>
          </a:p>
          <a:p>
            <a:pPr marL="342900" indent="-342900" algn="l">
              <a:lnSpc>
                <a:spcPct val="95000"/>
              </a:lnSpc>
              <a:buFont typeface="Arial" panose="020B0604020202020204" pitchFamily="34" charset="0"/>
              <a:buChar char="•"/>
            </a:pPr>
            <a:r>
              <a:rPr lang="en-US" altLang="en-US" sz="2400" b="1" dirty="0">
                <a:latin typeface="Times New Roman" pitchFamily="18" charset="0"/>
              </a:rPr>
              <a:t>Accessibility and High Costs: </a:t>
            </a:r>
            <a:r>
              <a:rPr lang="en-US" altLang="en-US" sz="2400" dirty="0">
                <a:latin typeface="Times New Roman" pitchFamily="18" charset="0"/>
              </a:rPr>
              <a:t>Hiring human interpreters or using specialized hardware is expensive and not easily </a:t>
            </a:r>
            <a:r>
              <a:rPr lang="en-US" altLang="en-US" sz="2400" dirty="0" err="1">
                <a:latin typeface="Times New Roman" pitchFamily="18" charset="0"/>
              </a:rPr>
              <a:t>accessible.Inadequate</a:t>
            </a:r>
            <a:r>
              <a:rPr lang="en-US" altLang="en-US" sz="2400" dirty="0">
                <a:latin typeface="Times New Roman" pitchFamily="18" charset="0"/>
              </a:rPr>
              <a:t> </a:t>
            </a:r>
          </a:p>
          <a:p>
            <a:pPr marL="342900" indent="-342900" algn="l">
              <a:lnSpc>
                <a:spcPct val="95000"/>
              </a:lnSpc>
              <a:buFont typeface="Arial" panose="020B0604020202020204" pitchFamily="34" charset="0"/>
              <a:buChar char="•"/>
            </a:pPr>
            <a:r>
              <a:rPr lang="en-US" altLang="en-US" sz="2400" b="1" dirty="0">
                <a:latin typeface="Times New Roman" pitchFamily="18" charset="0"/>
              </a:rPr>
              <a:t>Technology Integration: </a:t>
            </a:r>
            <a:r>
              <a:rPr lang="en-US" altLang="en-US" sz="2400" dirty="0">
                <a:latin typeface="Times New Roman" pitchFamily="18" charset="0"/>
              </a:rPr>
              <a:t>Existing technologies are usually separate tools; an integrated platform tailored for deaf individuals is needed.</a:t>
            </a:r>
          </a:p>
          <a:p>
            <a:pPr marL="342900" indent="-342900" algn="l">
              <a:lnSpc>
                <a:spcPct val="95000"/>
              </a:lnSpc>
              <a:buFont typeface="Arial" panose="020B0604020202020204" pitchFamily="34" charset="0"/>
              <a:buChar char="•"/>
            </a:pPr>
            <a:r>
              <a:rPr lang="en-US" altLang="en-US" sz="2400" b="1" dirty="0">
                <a:latin typeface="Times New Roman" pitchFamily="18" charset="0"/>
              </a:rPr>
              <a:t>Dependency on Human Intermediaries: </a:t>
            </a:r>
            <a:r>
              <a:rPr lang="en-US" altLang="en-US" sz="2400" dirty="0">
                <a:latin typeface="Times New Roman" pitchFamily="18" charset="0"/>
              </a:rPr>
              <a:t>Relying on human interpreters reduces autonomy and privacy.</a:t>
            </a:r>
          </a:p>
          <a:p>
            <a:pPr marL="342900" indent="-342900" algn="l">
              <a:lnSpc>
                <a:spcPct val="95000"/>
              </a:lnSpc>
              <a:buFont typeface="Arial" panose="020B0604020202020204" pitchFamily="34" charset="0"/>
              <a:buChar char="•"/>
            </a:pPr>
            <a:r>
              <a:rPr lang="en-US" altLang="en-US" sz="2400" b="1" dirty="0">
                <a:latin typeface="Times New Roman" pitchFamily="18" charset="0"/>
              </a:rPr>
              <a:t>Barriers Across Age Groups: </a:t>
            </a:r>
            <a:r>
              <a:rPr lang="en-US" altLang="en-US" sz="2400" dirty="0">
                <a:latin typeface="Times New Roman" pitchFamily="18" charset="0"/>
              </a:rPr>
              <a:t>Different age groups have unique communication challenges.</a:t>
            </a:r>
          </a:p>
          <a:p>
            <a:pPr marL="342900" indent="-342900" algn="l">
              <a:lnSpc>
                <a:spcPct val="95000"/>
              </a:lnSpc>
              <a:buFont typeface="Arial" panose="020B0604020202020204" pitchFamily="34" charset="0"/>
              <a:buChar char="•"/>
            </a:pPr>
            <a:r>
              <a:rPr lang="en-US" altLang="en-US" sz="2400" b="1" dirty="0">
                <a:latin typeface="Times New Roman" pitchFamily="18" charset="0"/>
              </a:rPr>
              <a:t>Global Communication Challenges: </a:t>
            </a:r>
            <a:r>
              <a:rPr lang="en-US" altLang="en-US" sz="2400" dirty="0">
                <a:latin typeface="Times New Roman" pitchFamily="18" charset="0"/>
              </a:rPr>
              <a:t>Language barriers make it harder for deaf individuals to participate in international events.</a:t>
            </a:r>
          </a:p>
          <a:p>
            <a:pPr marL="342900" indent="-342900" algn="l">
              <a:lnSpc>
                <a:spcPct val="95000"/>
              </a:lnSpc>
              <a:buFont typeface="Arial" panose="020B0604020202020204" pitchFamily="34" charset="0"/>
              <a:buChar char="•"/>
            </a:pPr>
            <a:endParaRPr lang="en-US" altLang="en-US" sz="2400" dirty="0">
              <a:latin typeface="Times New Roman" pitchFamily="18" charset="0"/>
            </a:endParaRPr>
          </a:p>
          <a:p>
            <a:pPr algn="l">
              <a:lnSpc>
                <a:spcPct val="95000"/>
              </a:lnSpc>
            </a:pPr>
            <a:r>
              <a:rPr lang="en-US" altLang="en-US" sz="2800" b="1" dirty="0">
                <a:latin typeface="Times New Roman" pitchFamily="18" charset="0"/>
              </a:rPr>
              <a:t>Objective:</a:t>
            </a:r>
          </a:p>
          <a:p>
            <a:pPr algn="l">
              <a:lnSpc>
                <a:spcPct val="95000"/>
              </a:lnSpc>
            </a:pPr>
            <a:r>
              <a:rPr lang="en-US" altLang="en-US" sz="2400" dirty="0">
                <a:latin typeface="Times New Roman" pitchFamily="18" charset="0"/>
              </a:rPr>
              <a:t>The primary objective is to develop a mobile application that enhances the communication capabilities of deaf individuals through advanced AI and ML technologies. Specific objectives include providing real-time communication solutions, integrating OCR technology, ensuring high accuracy and efficiency, facilitating secure data management, catering to diverse age groups, enhancing accessibility and affordability, and supporting global communication.</a:t>
            </a:r>
          </a:p>
          <a:p>
            <a:pPr algn="l">
              <a:lnSpc>
                <a:spcPct val="95000"/>
              </a:lnSpc>
            </a:pPr>
            <a:endParaRPr lang="en-US" altLang="en-US" sz="2400" dirty="0">
              <a:latin typeface="Times New Roman" pitchFamily="18" charset="0"/>
            </a:endParaRPr>
          </a:p>
          <a:p>
            <a:pPr algn="l">
              <a:lnSpc>
                <a:spcPct val="95000"/>
              </a:lnSpc>
            </a:pPr>
            <a:r>
              <a:rPr lang="en-US" altLang="en-US" sz="2800" b="1" dirty="0">
                <a:latin typeface="Times New Roman" pitchFamily="18" charset="0"/>
              </a:rPr>
              <a:t>Significance:</a:t>
            </a:r>
          </a:p>
          <a:p>
            <a:pPr algn="l">
              <a:lnSpc>
                <a:spcPct val="95000"/>
              </a:lnSpc>
            </a:pPr>
            <a:r>
              <a:rPr lang="en-US" altLang="en-US" sz="2400" dirty="0">
                <a:latin typeface="Times New Roman" pitchFamily="18" charset="0"/>
              </a:rPr>
              <a:t>This application addresses the critical communication barriers that deaf individuals face daily, promoting independence, improving quality of life, and ensuring equal opportunities. The integration of AI and ML technologies in a user-friendly mobile application makes it a practical and scalable solution, accessible to a wider audience without the need for expensive specialized hardware. The application is designed to be inclusive, catering to the unique communication needs of different age groups, from children to seniors, and enabling participation in various social, educational, and professional settings.</a:t>
            </a:r>
          </a:p>
        </p:txBody>
      </p:sp>
      <p:sp>
        <p:nvSpPr>
          <p:cNvPr id="2053" name="Text Box 10"/>
          <p:cNvSpPr txBox="1">
            <a:spLocks noChangeArrowheads="1"/>
          </p:cNvSpPr>
          <p:nvPr/>
        </p:nvSpPr>
        <p:spPr bwMode="auto">
          <a:xfrm>
            <a:off x="3149600" y="2615459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94038" y="26322338"/>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458913"/>
            <a:ext cx="23495000" cy="367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000" b="1" dirty="0"/>
              <a:t>Transcription App for Deaf People</a:t>
            </a:r>
          </a:p>
          <a:p>
            <a:pPr eaLnBrk="1" hangingPunct="1">
              <a:spcBef>
                <a:spcPct val="50000"/>
              </a:spcBef>
            </a:pPr>
            <a:r>
              <a:rPr lang="en-US" altLang="en-US" sz="4000" b="1" dirty="0"/>
              <a:t>By: Antony Ayman, Laila Khaled, Mariam Omar and Hania Tarek</a:t>
            </a:r>
          </a:p>
          <a:p>
            <a:pPr eaLnBrk="1" hangingPunct="1"/>
            <a:r>
              <a:rPr lang="en-US" altLang="en-US" sz="4800" b="1" dirty="0"/>
              <a:t>Supervised by: Prof. Dr. </a:t>
            </a:r>
            <a:r>
              <a:rPr lang="en-US" altLang="en-US" sz="4800" b="1" dirty="0" err="1"/>
              <a:t>Salsabil</a:t>
            </a:r>
            <a:r>
              <a:rPr lang="en-US" altLang="en-US" sz="4800" b="1" dirty="0"/>
              <a:t> Amin, TA. Aya Nasser</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6227425" y="30311725"/>
            <a:ext cx="47688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5200"/>
              <a:t>Bibliography</a:t>
            </a:r>
          </a:p>
        </p:txBody>
      </p:sp>
      <p:sp>
        <p:nvSpPr>
          <p:cNvPr id="2059" name="Text Box 36"/>
          <p:cNvSpPr txBox="1">
            <a:spLocks noChangeArrowheads="1"/>
          </p:cNvSpPr>
          <p:nvPr/>
        </p:nvSpPr>
        <p:spPr bwMode="auto">
          <a:xfrm>
            <a:off x="714375" y="27656898"/>
            <a:ext cx="11010900" cy="6127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5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500" dirty="0">
              <a:latin typeface="Times New Roman" pitchFamily="18" charset="0"/>
            </a:endParaRPr>
          </a:p>
          <a:p>
            <a:pPr algn="l">
              <a:lnSpc>
                <a:spcPct val="95000"/>
              </a:lnSpc>
            </a:pPr>
            <a:r>
              <a:rPr lang="en-US" altLang="en-US" sz="25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500" b="1" dirty="0">
              <a:latin typeface="Times New Roman" pitchFamily="18" charset="0"/>
            </a:endParaRPr>
          </a:p>
          <a:p>
            <a:pPr algn="l"/>
            <a:endParaRPr lang="en-US" altLang="en-US" sz="1900" dirty="0">
              <a:latin typeface="Times New Roman" pitchFamily="18" charset="0"/>
            </a:endParaRPr>
          </a:p>
        </p:txBody>
      </p:sp>
      <p:sp>
        <p:nvSpPr>
          <p:cNvPr id="2060" name="Text Box 38"/>
          <p:cNvSpPr txBox="1">
            <a:spLocks noChangeArrowheads="1"/>
          </p:cNvSpPr>
          <p:nvPr/>
        </p:nvSpPr>
        <p:spPr bwMode="auto">
          <a:xfrm>
            <a:off x="13276263" y="31577496"/>
            <a:ext cx="10612437" cy="35578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endParaRPr lang="en-US" altLang="en-US" sz="2400" b="1" u="sng" dirty="0">
              <a:latin typeface="Times New Roman" pitchFamily="18" charset="0"/>
            </a:endParaRPr>
          </a:p>
          <a:p>
            <a:pPr algn="l">
              <a:lnSpc>
                <a:spcPct val="95000"/>
              </a:lnSpc>
              <a:buFontTx/>
              <a:buAutoNum type="arabicPeriod"/>
            </a:pPr>
            <a:r>
              <a:rPr lang="en-US" altLang="en-US" sz="2400" b="1" dirty="0">
                <a:latin typeface="Times New Roman" pitchFamily="18" charset="0"/>
              </a:rPr>
              <a:t>Xxxxxxxxxxxxxxxxxxxxxxxxxxxxxxxxxxxxxxxxxxxxxxxxxxxxxxxxxxxxxxxxxxxxxxxxxxxxxxxxxxxxxxxxxxx</a:t>
            </a:r>
          </a:p>
          <a:p>
            <a:pPr algn="l">
              <a:lnSpc>
                <a:spcPct val="95000"/>
              </a:lnSpc>
              <a:buFontTx/>
              <a:buAutoNum type="arabicPeriod"/>
            </a:pPr>
            <a:r>
              <a:rPr lang="en-US" altLang="en-US" sz="2400" b="1" dirty="0">
                <a:latin typeface="Times New Roman" pitchFamily="18" charset="0"/>
              </a:rPr>
              <a:t>Xxxxxxxxxxxxxxxxxxxxxxxxxxxxxxxxxxxxxxxxxxxxxxxxxxxxxxxxxxxxxxxxxxxxxxxxxxxxxxxxxxxxxxxxxxxx</a:t>
            </a:r>
          </a:p>
          <a:p>
            <a:pPr algn="l">
              <a:lnSpc>
                <a:spcPct val="95000"/>
              </a:lnSpc>
              <a:buFont typeface="Symbol" pitchFamily="18" charset="2"/>
              <a:buAutoNum type="arabicPeriod"/>
            </a:pPr>
            <a:r>
              <a:rPr lang="en-US" altLang="en-US" sz="2400" b="1" dirty="0">
                <a:latin typeface="Times New Roman" pitchFamily="18" charset="0"/>
              </a:rPr>
              <a:t>Xxxxxxxxxxxxxxxxxxxxxxxxxxxxxxxxxxxxxxxxxxxxxxxxxxxxxxxxxxxxxxxxxxxxxxxxxxxxxxxxxxxxxxxxxxxxxxxxxxxxxxxxxxxxxxxxxxxxxxx</a:t>
            </a:r>
          </a:p>
          <a:p>
            <a:pPr algn="l">
              <a:lnSpc>
                <a:spcPct val="95000"/>
              </a:lnSpc>
              <a:buFont typeface="Symbol" pitchFamily="18" charset="2"/>
              <a:buAutoNum type="arabicPeriod"/>
            </a:pPr>
            <a:r>
              <a:rPr lang="en-US" altLang="en-US" sz="2400" b="1" dirty="0">
                <a:latin typeface="Times New Roman" pitchFamily="18" charset="0"/>
              </a:rPr>
              <a:t>Xxxxxxxxxxxxxxxxxxxxxxxxxxxxxxxxxxxxxxxxxxxxxxxxxxxxxxxxxxxxxxxxxxxxxxxxxxxxxxxxxxx</a:t>
            </a:r>
          </a:p>
          <a:p>
            <a:pPr algn="l">
              <a:lnSpc>
                <a:spcPct val="95000"/>
              </a:lnSpc>
              <a:buFont typeface="Symbol" pitchFamily="18" charset="2"/>
              <a:buAutoNum type="arabicPeriod"/>
            </a:pPr>
            <a:endParaRPr lang="en-US" altLang="en-US" sz="2400" b="1" dirty="0">
              <a:latin typeface="Times New Roman" pitchFamily="18" charset="0"/>
            </a:endParaRPr>
          </a:p>
        </p:txBody>
      </p:sp>
      <p:sp>
        <p:nvSpPr>
          <p:cNvPr id="2061" name="Text Box 40"/>
          <p:cNvSpPr txBox="1">
            <a:spLocks noChangeArrowheads="1"/>
          </p:cNvSpPr>
          <p:nvPr/>
        </p:nvSpPr>
        <p:spPr bwMode="auto">
          <a:xfrm>
            <a:off x="13139738" y="27727275"/>
            <a:ext cx="11120437" cy="32069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24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a:lnSpc>
                <a:spcPct val="95000"/>
              </a:lnSpc>
            </a:pPr>
            <a:endParaRPr lang="en-US" altLang="en-US" sz="2400" dirty="0">
              <a:latin typeface="Times New Roman" pitchFamily="18" charset="0"/>
            </a:endParaRP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94038" y="71786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5" name="Text Box 19"/>
          <p:cNvSpPr txBox="1">
            <a:spLocks noChangeArrowheads="1"/>
          </p:cNvSpPr>
          <p:nvPr/>
        </p:nvSpPr>
        <p:spPr bwMode="auto">
          <a:xfrm>
            <a:off x="13276263" y="14735175"/>
            <a:ext cx="110505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l" eaLnBrk="1" hangingPunct="1">
              <a:lnSpc>
                <a:spcPct val="80000"/>
              </a:lnSpc>
              <a:spcBef>
                <a:spcPct val="50000"/>
              </a:spcBef>
              <a:buFont typeface="Arial" charset="0"/>
              <a:buChar char="•"/>
            </a:pPr>
            <a:r>
              <a:rPr lang="en-US" altLang="en-US" sz="2800" dirty="0"/>
              <a:t>XXXXXXXXXXXXXXXXXXXXXXXXXXXXX</a:t>
            </a:r>
          </a:p>
          <a:p>
            <a:pPr algn="l" eaLnBrk="1" hangingPunct="1">
              <a:lnSpc>
                <a:spcPct val="80000"/>
              </a:lnSpc>
              <a:spcBef>
                <a:spcPct val="50000"/>
              </a:spcBef>
              <a:buFont typeface="Arial" charset="0"/>
              <a:buChar char="•"/>
            </a:pPr>
            <a:r>
              <a:rPr lang="en-US" altLang="en-US" sz="2800" dirty="0"/>
              <a:t>XXXXXXXXXXXXXXXXXXXXXXXXXXXXX</a:t>
            </a:r>
          </a:p>
          <a:p>
            <a:pPr algn="l" eaLnBrk="1" hangingPunct="1">
              <a:lnSpc>
                <a:spcPct val="80000"/>
              </a:lnSpc>
              <a:spcBef>
                <a:spcPct val="50000"/>
              </a:spcBef>
              <a:buFont typeface="Arial" charset="0"/>
              <a:buChar char="•"/>
            </a:pPr>
            <a:r>
              <a:rPr lang="en-US" altLang="en-US" sz="2800" dirty="0"/>
              <a:t>XXXXXXXXXXXXXXXXXXXXXXXXXXXX</a:t>
            </a:r>
          </a:p>
          <a:p>
            <a:pPr algn="l" eaLnBrk="1" hangingPunct="1">
              <a:lnSpc>
                <a:spcPct val="80000"/>
              </a:lnSpc>
              <a:spcBef>
                <a:spcPct val="50000"/>
              </a:spcBef>
              <a:buFont typeface="Arial" charset="0"/>
              <a:buChar char="•"/>
            </a:pPr>
            <a:r>
              <a:rPr lang="en-US" altLang="en-US" sz="2800" dirty="0"/>
              <a:t>XXXXXXXXXXXXXXXXXXXXXXXXXXXXXXX</a:t>
            </a:r>
          </a:p>
          <a:p>
            <a:pPr algn="l" eaLnBrk="1" hangingPunct="1">
              <a:lnSpc>
                <a:spcPct val="80000"/>
              </a:lnSpc>
              <a:spcBef>
                <a:spcPct val="50000"/>
              </a:spcBef>
              <a:buFont typeface="Arial" charset="0"/>
              <a:buChar char="•"/>
            </a:pPr>
            <a:r>
              <a:rPr lang="en-US" altLang="en-US" sz="2800" dirty="0"/>
              <a:t>XXXXXXXXXXXXXXXXXXXXXXXXXXXXXXXXX</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2067"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3975" y="7842250"/>
            <a:ext cx="41910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25">
            <a:hlinkClick r:id="rId3"/>
          </p:cNvPr>
          <p:cNvPicPr>
            <a:picLocks noChangeAspect="1"/>
          </p:cNvPicPr>
          <p:nvPr/>
        </p:nvPicPr>
        <p:blipFill>
          <a:blip r:embed="rId5">
            <a:extLst>
              <a:ext uri="{28A0092B-C50C-407E-A947-70E740481C1C}">
                <a14:useLocalDpi xmlns:a14="http://schemas.microsoft.com/office/drawing/2010/main" val="0"/>
              </a:ext>
            </a:extLst>
          </a:blip>
          <a:srcRect l="12787"/>
          <a:stretch>
            <a:fillRect/>
          </a:stretch>
        </p:blipFill>
        <p:spPr bwMode="auto">
          <a:xfrm>
            <a:off x="18241963" y="8972550"/>
            <a:ext cx="47371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99618" y="1931988"/>
            <a:ext cx="3334878" cy="2754312"/>
          </a:xfrm>
          <a:prstGeom prst="rect">
            <a:avLst/>
          </a:prstGeom>
        </p:spPr>
      </p:pic>
      <p:graphicFrame>
        <p:nvGraphicFramePr>
          <p:cNvPr id="2" name="Table 1">
            <a:extLst>
              <a:ext uri="{FF2B5EF4-FFF2-40B4-BE49-F238E27FC236}">
                <a16:creationId xmlns:a16="http://schemas.microsoft.com/office/drawing/2014/main" id="{DB6BBF59-5462-E614-6979-4597F5D89A6F}"/>
              </a:ext>
            </a:extLst>
          </p:cNvPr>
          <p:cNvGraphicFramePr>
            <a:graphicFrameLocks noGrp="1"/>
          </p:cNvGraphicFramePr>
          <p:nvPr>
            <p:extLst>
              <p:ext uri="{D42A27DB-BD31-4B8C-83A1-F6EECF244321}">
                <p14:modId xmlns:p14="http://schemas.microsoft.com/office/powerpoint/2010/main" val="2980059565"/>
              </p:ext>
            </p:extLst>
          </p:nvPr>
        </p:nvGraphicFramePr>
        <p:xfrm>
          <a:off x="13375217" y="18366105"/>
          <a:ext cx="9733492" cy="1112520"/>
        </p:xfrm>
        <a:graphic>
          <a:graphicData uri="http://schemas.openxmlformats.org/drawingml/2006/table">
            <a:tbl>
              <a:tblPr firstRow="1" bandRow="1">
                <a:tableStyleId>{5C22544A-7EE6-4342-B048-85BDC9FD1C3A}</a:tableStyleId>
              </a:tblPr>
              <a:tblGrid>
                <a:gridCol w="2433373">
                  <a:extLst>
                    <a:ext uri="{9D8B030D-6E8A-4147-A177-3AD203B41FA5}">
                      <a16:colId xmlns:a16="http://schemas.microsoft.com/office/drawing/2014/main" val="2569859845"/>
                    </a:ext>
                  </a:extLst>
                </a:gridCol>
                <a:gridCol w="2433373">
                  <a:extLst>
                    <a:ext uri="{9D8B030D-6E8A-4147-A177-3AD203B41FA5}">
                      <a16:colId xmlns:a16="http://schemas.microsoft.com/office/drawing/2014/main" val="1711718782"/>
                    </a:ext>
                  </a:extLst>
                </a:gridCol>
                <a:gridCol w="2433373">
                  <a:extLst>
                    <a:ext uri="{9D8B030D-6E8A-4147-A177-3AD203B41FA5}">
                      <a16:colId xmlns:a16="http://schemas.microsoft.com/office/drawing/2014/main" val="568955502"/>
                    </a:ext>
                  </a:extLst>
                </a:gridCol>
                <a:gridCol w="2433373">
                  <a:extLst>
                    <a:ext uri="{9D8B030D-6E8A-4147-A177-3AD203B41FA5}">
                      <a16:colId xmlns:a16="http://schemas.microsoft.com/office/drawing/2014/main" val="2734762207"/>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07144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2884952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65047190"/>
                  </a:ext>
                </a:extLst>
              </a:tr>
            </a:tbl>
          </a:graphicData>
        </a:graphic>
      </p:graphicFrame>
      <p:sp>
        <p:nvSpPr>
          <p:cNvPr id="3" name="Text Box 19">
            <a:extLst>
              <a:ext uri="{FF2B5EF4-FFF2-40B4-BE49-F238E27FC236}">
                <a16:creationId xmlns:a16="http://schemas.microsoft.com/office/drawing/2014/main" id="{8D53FFB1-D23F-D80B-87BD-F87D4831301D}"/>
              </a:ext>
            </a:extLst>
          </p:cNvPr>
          <p:cNvSpPr txBox="1">
            <a:spLocks noChangeArrowheads="1"/>
          </p:cNvSpPr>
          <p:nvPr/>
        </p:nvSpPr>
        <p:spPr bwMode="auto">
          <a:xfrm>
            <a:off x="13375217" y="17766253"/>
            <a:ext cx="1105058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800" dirty="0"/>
              <a:t>Table I: Results of ………………….</a:t>
            </a:r>
          </a:p>
        </p:txBody>
      </p:sp>
      <p:sp>
        <p:nvSpPr>
          <p:cNvPr id="4" name="Text Box 19">
            <a:extLst>
              <a:ext uri="{FF2B5EF4-FFF2-40B4-BE49-F238E27FC236}">
                <a16:creationId xmlns:a16="http://schemas.microsoft.com/office/drawing/2014/main" id="{357BC45E-4094-98B3-440B-A3A562CDEFF6}"/>
              </a:ext>
            </a:extLst>
          </p:cNvPr>
          <p:cNvSpPr txBox="1">
            <a:spLocks noChangeArrowheads="1"/>
          </p:cNvSpPr>
          <p:nvPr/>
        </p:nvSpPr>
        <p:spPr bwMode="auto">
          <a:xfrm>
            <a:off x="13222024" y="13376683"/>
            <a:ext cx="1105058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800" dirty="0"/>
              <a:t>Figure 1 . ………………….</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459</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Antony Halim</cp:lastModifiedBy>
  <cp:revision>34</cp:revision>
  <dcterms:created xsi:type="dcterms:W3CDTF">2008-12-04T00:20:37Z</dcterms:created>
  <dcterms:modified xsi:type="dcterms:W3CDTF">2024-06-28T11:47:39Z</dcterms:modified>
</cp:coreProperties>
</file>