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6" r:id="rId10"/>
    <p:sldId id="263" r:id="rId11"/>
    <p:sldId id="265"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01-Nov-20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01-Nov-20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01-Nov-20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01-Nov-20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01-Nov-20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01-Nov-20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01-Nov-20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01-Nov-20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01-Nov-20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01-Nov-20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01-Nov-20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01-Nov-20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01-Nov-20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01-Nov-20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01-Nov-20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01-Nov-20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01-Nov-20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01-Nov-20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rkut_B%C3%BCy%C3%BCkk%C3%B6kten" TargetMode="External"/><Relationship Id="rId2" Type="http://schemas.openxmlformats.org/officeDocument/2006/relationships/hyperlink" Target="https://en.wikipedia.org/wiki/Google" TargetMode="External"/><Relationship Id="rId1" Type="http://schemas.openxmlformats.org/officeDocument/2006/relationships/slideLayout" Target="../slideLayouts/slideLayout11.xml"/><Relationship Id="rId6" Type="http://schemas.openxmlformats.org/officeDocument/2006/relationships/hyperlink" Target="https://en.wikipedia.org/wiki/Belo_Horizonte" TargetMode="External"/><Relationship Id="rId5" Type="http://schemas.openxmlformats.org/officeDocument/2006/relationships/hyperlink" Target="https://en.wikipedia.org/wiki/Brazil" TargetMode="External"/><Relationship Id="rId4" Type="http://schemas.openxmlformats.org/officeDocument/2006/relationships/hyperlink" Target="https://en.wikipedia.org/wiki/Indi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22EE-642F-41FF-80B9-3EA920595797}"/>
              </a:ext>
            </a:extLst>
          </p:cNvPr>
          <p:cNvSpPr>
            <a:spLocks noGrp="1"/>
          </p:cNvSpPr>
          <p:nvPr>
            <p:ph type="ctrTitle"/>
          </p:nvPr>
        </p:nvSpPr>
        <p:spPr>
          <a:xfrm>
            <a:off x="969604" y="1098836"/>
            <a:ext cx="8825658" cy="2677648"/>
          </a:xfrm>
        </p:spPr>
        <p:txBody>
          <a:bodyPr/>
          <a:lstStyle/>
          <a:p>
            <a:r>
              <a:rPr lang="en-US" dirty="0">
                <a:latin typeface="Showcard Gothic" panose="04020904020102020604" pitchFamily="82" charset="0"/>
              </a:rPr>
              <a:t>MINI ORKUT IN JAVA</a:t>
            </a:r>
          </a:p>
        </p:txBody>
      </p:sp>
      <p:sp>
        <p:nvSpPr>
          <p:cNvPr id="3" name="Subtitle 2">
            <a:extLst>
              <a:ext uri="{FF2B5EF4-FFF2-40B4-BE49-F238E27FC236}">
                <a16:creationId xmlns:a16="http://schemas.microsoft.com/office/drawing/2014/main" id="{314B1F6C-5030-4A4D-A45A-59C065D876C3}"/>
              </a:ext>
            </a:extLst>
          </p:cNvPr>
          <p:cNvSpPr>
            <a:spLocks noGrp="1"/>
          </p:cNvSpPr>
          <p:nvPr>
            <p:ph type="subTitle" idx="1"/>
          </p:nvPr>
        </p:nvSpPr>
        <p:spPr>
          <a:xfrm>
            <a:off x="969604" y="4164227"/>
            <a:ext cx="9011009" cy="1474573"/>
          </a:xfrm>
        </p:spPr>
        <p:txBody>
          <a:bodyPr>
            <a:normAutofit fontScale="92500" lnSpcReduction="10000"/>
          </a:bodyPr>
          <a:lstStyle/>
          <a:p>
            <a:r>
              <a:rPr lang="en-US" b="1" dirty="0">
                <a:solidFill>
                  <a:schemeClr val="bg1"/>
                </a:solidFill>
              </a:rPr>
              <a:t>Team  members:-</a:t>
            </a:r>
          </a:p>
          <a:p>
            <a:pPr marL="285750" indent="-285750">
              <a:buFont typeface="Arial" panose="020B0604020202020204" pitchFamily="34" charset="0"/>
              <a:buChar char="•"/>
            </a:pPr>
            <a:r>
              <a:rPr lang="en-US" b="1" dirty="0">
                <a:solidFill>
                  <a:schemeClr val="bg1"/>
                </a:solidFill>
              </a:rPr>
              <a:t>Pawan </a:t>
            </a:r>
            <a:r>
              <a:rPr lang="en-US" b="1" dirty="0" err="1">
                <a:solidFill>
                  <a:schemeClr val="bg1"/>
                </a:solidFill>
              </a:rPr>
              <a:t>mehra</a:t>
            </a:r>
            <a:endParaRPr lang="en-US" b="1" dirty="0">
              <a:solidFill>
                <a:schemeClr val="bg1"/>
              </a:solidFill>
            </a:endParaRPr>
          </a:p>
          <a:p>
            <a:pPr marL="285750" indent="-285750">
              <a:buFont typeface="Arial" panose="020B0604020202020204" pitchFamily="34" charset="0"/>
              <a:buChar char="•"/>
            </a:pPr>
            <a:r>
              <a:rPr lang="en-US" b="1" dirty="0" err="1">
                <a:solidFill>
                  <a:schemeClr val="bg1"/>
                </a:solidFill>
              </a:rPr>
              <a:t>Deepshikha</a:t>
            </a:r>
            <a:endParaRPr lang="en-US" b="1" dirty="0">
              <a:solidFill>
                <a:schemeClr val="bg1"/>
              </a:solidFill>
              <a:latin typeface="Bahnschrift SemiBold" panose="020B0502040204020203" pitchFamily="34" charset="0"/>
            </a:endParaRPr>
          </a:p>
          <a:p>
            <a:pPr marL="285750" indent="-285750">
              <a:buFont typeface="Arial" panose="020B0604020202020204" pitchFamily="34" charset="0"/>
              <a:buChar char="•"/>
            </a:pPr>
            <a:r>
              <a:rPr lang="en-US" b="1" dirty="0">
                <a:solidFill>
                  <a:schemeClr val="bg1"/>
                </a:solidFill>
              </a:rPr>
              <a:t>Priya </a:t>
            </a:r>
            <a:r>
              <a:rPr lang="en-US" b="1" dirty="0" err="1">
                <a:solidFill>
                  <a:schemeClr val="bg1"/>
                </a:solidFill>
              </a:rPr>
              <a:t>kumari</a:t>
            </a:r>
            <a:endParaRPr lang="en-US" b="1" dirty="0">
              <a:solidFill>
                <a:schemeClr val="bg1"/>
              </a:solidFill>
            </a:endParaRPr>
          </a:p>
        </p:txBody>
      </p:sp>
    </p:spTree>
    <p:extLst>
      <p:ext uri="{BB962C8B-B14F-4D97-AF65-F5344CB8AC3E}">
        <p14:creationId xmlns:p14="http://schemas.microsoft.com/office/powerpoint/2010/main" val="402005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0D0E-6F73-461C-AD8D-27B0A23A727E}"/>
              </a:ext>
            </a:extLst>
          </p:cNvPr>
          <p:cNvSpPr>
            <a:spLocks noGrp="1"/>
          </p:cNvSpPr>
          <p:nvPr>
            <p:ph type="title"/>
          </p:nvPr>
        </p:nvSpPr>
        <p:spPr/>
        <p:txBody>
          <a:bodyPr/>
          <a:lstStyle/>
          <a:p>
            <a:pPr algn="ctr"/>
            <a:r>
              <a:rPr lang="en-US" b="1" dirty="0">
                <a:latin typeface="Algerian" panose="04020705040A02060702" pitchFamily="82" charset="0"/>
              </a:rPr>
              <a:t>LOG-IN</a:t>
            </a:r>
            <a:r>
              <a:rPr lang="en-US" dirty="0">
                <a:latin typeface="Algerian" panose="04020705040A02060702" pitchFamily="82" charset="0"/>
              </a:rPr>
              <a:t> </a:t>
            </a:r>
            <a:r>
              <a:rPr lang="en-US" b="1" dirty="0">
                <a:latin typeface="Algerian" panose="04020705040A02060702" pitchFamily="82" charset="0"/>
              </a:rPr>
              <a:t>PAGE</a:t>
            </a:r>
          </a:p>
        </p:txBody>
      </p:sp>
      <p:pic>
        <p:nvPicPr>
          <p:cNvPr id="4" name="Picture 3">
            <a:extLst>
              <a:ext uri="{FF2B5EF4-FFF2-40B4-BE49-F238E27FC236}">
                <a16:creationId xmlns:a16="http://schemas.microsoft.com/office/drawing/2014/main" id="{5D357D7B-B262-41E1-A741-E4F2BCA0F1B5}"/>
              </a:ext>
            </a:extLst>
          </p:cNvPr>
          <p:cNvPicPr>
            <a:picLocks noChangeAspect="1"/>
          </p:cNvPicPr>
          <p:nvPr/>
        </p:nvPicPr>
        <p:blipFill>
          <a:blip r:embed="rId2"/>
          <a:stretch>
            <a:fillRect/>
          </a:stretch>
        </p:blipFill>
        <p:spPr>
          <a:xfrm>
            <a:off x="1395841" y="2310714"/>
            <a:ext cx="8761413" cy="4547286"/>
          </a:xfrm>
          <a:prstGeom prst="rect">
            <a:avLst/>
          </a:prstGeom>
        </p:spPr>
      </p:pic>
    </p:spTree>
    <p:extLst>
      <p:ext uri="{BB962C8B-B14F-4D97-AF65-F5344CB8AC3E}">
        <p14:creationId xmlns:p14="http://schemas.microsoft.com/office/powerpoint/2010/main" val="70813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EA83C-C255-4BDE-9FEC-1BFCA215E890}"/>
              </a:ext>
            </a:extLst>
          </p:cNvPr>
          <p:cNvSpPr>
            <a:spLocks noGrp="1"/>
          </p:cNvSpPr>
          <p:nvPr>
            <p:ph type="title"/>
          </p:nvPr>
        </p:nvSpPr>
        <p:spPr>
          <a:xfrm>
            <a:off x="1167311" y="763603"/>
            <a:ext cx="8761413" cy="706964"/>
          </a:xfrm>
        </p:spPr>
        <p:txBody>
          <a:bodyPr/>
          <a:lstStyle/>
          <a:p>
            <a:pPr algn="ctr"/>
            <a:r>
              <a:rPr lang="en-US" b="1" dirty="0">
                <a:latin typeface="Algerian" panose="04020705040A02060702" pitchFamily="82" charset="0"/>
              </a:rPr>
              <a:t>SIGN-UP PAGE</a:t>
            </a:r>
          </a:p>
        </p:txBody>
      </p:sp>
      <p:pic>
        <p:nvPicPr>
          <p:cNvPr id="4" name="Picture 3">
            <a:extLst>
              <a:ext uri="{FF2B5EF4-FFF2-40B4-BE49-F238E27FC236}">
                <a16:creationId xmlns:a16="http://schemas.microsoft.com/office/drawing/2014/main" id="{9229AD6F-6DEE-4514-9C91-B25E84B8F180}"/>
              </a:ext>
            </a:extLst>
          </p:cNvPr>
          <p:cNvPicPr>
            <a:picLocks noChangeAspect="1"/>
          </p:cNvPicPr>
          <p:nvPr/>
        </p:nvPicPr>
        <p:blipFill>
          <a:blip r:embed="rId2"/>
          <a:stretch>
            <a:fillRect/>
          </a:stretch>
        </p:blipFill>
        <p:spPr>
          <a:xfrm>
            <a:off x="98854" y="1680632"/>
            <a:ext cx="12093146" cy="5177368"/>
          </a:xfrm>
          <a:prstGeom prst="rect">
            <a:avLst/>
          </a:prstGeom>
        </p:spPr>
      </p:pic>
    </p:spTree>
    <p:extLst>
      <p:ext uri="{BB962C8B-B14F-4D97-AF65-F5344CB8AC3E}">
        <p14:creationId xmlns:p14="http://schemas.microsoft.com/office/powerpoint/2010/main" val="217591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A5C6-94A5-4737-B08E-5FD1A6D906DD}"/>
              </a:ext>
            </a:extLst>
          </p:cNvPr>
          <p:cNvSpPr>
            <a:spLocks noGrp="1"/>
          </p:cNvSpPr>
          <p:nvPr>
            <p:ph type="title"/>
          </p:nvPr>
        </p:nvSpPr>
        <p:spPr>
          <a:xfrm>
            <a:off x="1179667" y="813030"/>
            <a:ext cx="8761413" cy="706964"/>
          </a:xfrm>
        </p:spPr>
        <p:txBody>
          <a:bodyPr/>
          <a:lstStyle/>
          <a:p>
            <a:pPr algn="ctr"/>
            <a:r>
              <a:rPr lang="en-US" b="1" dirty="0">
                <a:latin typeface="Algerian" panose="04020705040A02060702" pitchFamily="82" charset="0"/>
              </a:rPr>
              <a:t> UPLOAD &amp; VIEW POSTS DESIGN</a:t>
            </a:r>
          </a:p>
        </p:txBody>
      </p:sp>
      <p:pic>
        <p:nvPicPr>
          <p:cNvPr id="4" name="Picture 3">
            <a:extLst>
              <a:ext uri="{FF2B5EF4-FFF2-40B4-BE49-F238E27FC236}">
                <a16:creationId xmlns:a16="http://schemas.microsoft.com/office/drawing/2014/main" id="{B0369D4C-0979-4E34-A860-75517626E4C3}"/>
              </a:ext>
            </a:extLst>
          </p:cNvPr>
          <p:cNvPicPr>
            <a:picLocks noChangeAspect="1"/>
          </p:cNvPicPr>
          <p:nvPr/>
        </p:nvPicPr>
        <p:blipFill>
          <a:blip r:embed="rId2"/>
          <a:stretch>
            <a:fillRect/>
          </a:stretch>
        </p:blipFill>
        <p:spPr>
          <a:xfrm>
            <a:off x="269788" y="1680632"/>
            <a:ext cx="11652423" cy="5177368"/>
          </a:xfrm>
          <a:prstGeom prst="rect">
            <a:avLst/>
          </a:prstGeom>
        </p:spPr>
      </p:pic>
    </p:spTree>
    <p:extLst>
      <p:ext uri="{BB962C8B-B14F-4D97-AF65-F5344CB8AC3E}">
        <p14:creationId xmlns:p14="http://schemas.microsoft.com/office/powerpoint/2010/main" val="38674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AA6F-47C9-4904-B096-B07C057767FE}"/>
              </a:ext>
            </a:extLst>
          </p:cNvPr>
          <p:cNvSpPr>
            <a:spLocks noGrp="1"/>
          </p:cNvSpPr>
          <p:nvPr>
            <p:ph type="title"/>
          </p:nvPr>
        </p:nvSpPr>
        <p:spPr>
          <a:xfrm>
            <a:off x="1192025" y="813030"/>
            <a:ext cx="8761413" cy="706964"/>
          </a:xfrm>
        </p:spPr>
        <p:txBody>
          <a:bodyPr/>
          <a:lstStyle/>
          <a:p>
            <a:pPr algn="ctr"/>
            <a:r>
              <a:rPr lang="en-US" b="1" dirty="0">
                <a:latin typeface="Algerian" panose="04020705040A02060702" pitchFamily="82" charset="0"/>
              </a:rPr>
              <a:t>SUGGESTED FRIEND LIST DESIGN</a:t>
            </a:r>
          </a:p>
        </p:txBody>
      </p:sp>
      <p:pic>
        <p:nvPicPr>
          <p:cNvPr id="4" name="Picture 3">
            <a:extLst>
              <a:ext uri="{FF2B5EF4-FFF2-40B4-BE49-F238E27FC236}">
                <a16:creationId xmlns:a16="http://schemas.microsoft.com/office/drawing/2014/main" id="{E0FB2019-2655-4686-B240-A7D87B1DB95D}"/>
              </a:ext>
            </a:extLst>
          </p:cNvPr>
          <p:cNvPicPr>
            <a:picLocks noChangeAspect="1"/>
          </p:cNvPicPr>
          <p:nvPr/>
        </p:nvPicPr>
        <p:blipFill>
          <a:blip r:embed="rId2"/>
          <a:stretch>
            <a:fillRect/>
          </a:stretch>
        </p:blipFill>
        <p:spPr>
          <a:xfrm>
            <a:off x="358346" y="1680632"/>
            <a:ext cx="11701849" cy="5177368"/>
          </a:xfrm>
          <a:prstGeom prst="rect">
            <a:avLst/>
          </a:prstGeom>
        </p:spPr>
      </p:pic>
    </p:spTree>
    <p:extLst>
      <p:ext uri="{BB962C8B-B14F-4D97-AF65-F5344CB8AC3E}">
        <p14:creationId xmlns:p14="http://schemas.microsoft.com/office/powerpoint/2010/main" val="392124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1FAF-9E49-45F4-90B2-7DD9A402E412}"/>
              </a:ext>
            </a:extLst>
          </p:cNvPr>
          <p:cNvSpPr>
            <a:spLocks noGrp="1"/>
          </p:cNvSpPr>
          <p:nvPr>
            <p:ph type="title"/>
          </p:nvPr>
        </p:nvSpPr>
        <p:spPr/>
        <p:txBody>
          <a:bodyPr/>
          <a:lstStyle/>
          <a:p>
            <a:pPr algn="ctr"/>
            <a:r>
              <a:rPr lang="en-US" b="1" dirty="0">
                <a:latin typeface="Algerian" panose="04020705040A02060702" pitchFamily="82" charset="0"/>
              </a:rPr>
              <a:t>ADD FRIEND DESIGN</a:t>
            </a:r>
          </a:p>
        </p:txBody>
      </p:sp>
      <p:pic>
        <p:nvPicPr>
          <p:cNvPr id="4" name="Picture 3">
            <a:extLst>
              <a:ext uri="{FF2B5EF4-FFF2-40B4-BE49-F238E27FC236}">
                <a16:creationId xmlns:a16="http://schemas.microsoft.com/office/drawing/2014/main" id="{FB71D657-E8E9-4BD4-9988-864BE7730203}"/>
              </a:ext>
            </a:extLst>
          </p:cNvPr>
          <p:cNvPicPr>
            <a:picLocks noChangeAspect="1"/>
          </p:cNvPicPr>
          <p:nvPr/>
        </p:nvPicPr>
        <p:blipFill>
          <a:blip r:embed="rId2"/>
          <a:stretch>
            <a:fillRect/>
          </a:stretch>
        </p:blipFill>
        <p:spPr>
          <a:xfrm>
            <a:off x="461319" y="2014264"/>
            <a:ext cx="11269362" cy="4843736"/>
          </a:xfrm>
          <a:prstGeom prst="rect">
            <a:avLst/>
          </a:prstGeom>
        </p:spPr>
      </p:pic>
    </p:spTree>
    <p:extLst>
      <p:ext uri="{BB962C8B-B14F-4D97-AF65-F5344CB8AC3E}">
        <p14:creationId xmlns:p14="http://schemas.microsoft.com/office/powerpoint/2010/main" val="65054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C32E-013C-4335-8320-5F185873572A}"/>
              </a:ext>
            </a:extLst>
          </p:cNvPr>
          <p:cNvSpPr>
            <a:spLocks noGrp="1"/>
          </p:cNvSpPr>
          <p:nvPr>
            <p:ph type="title"/>
          </p:nvPr>
        </p:nvSpPr>
        <p:spPr/>
        <p:txBody>
          <a:bodyPr/>
          <a:lstStyle/>
          <a:p>
            <a:pPr algn="ctr"/>
            <a:r>
              <a:rPr lang="en-US" sz="4800" b="1" dirty="0">
                <a:latin typeface="Algerian" panose="04020705040A02060702" pitchFamily="82" charset="0"/>
              </a:rPr>
              <a:t>CHAT DESIGN</a:t>
            </a:r>
          </a:p>
        </p:txBody>
      </p:sp>
      <p:pic>
        <p:nvPicPr>
          <p:cNvPr id="4" name="Picture 3">
            <a:extLst>
              <a:ext uri="{FF2B5EF4-FFF2-40B4-BE49-F238E27FC236}">
                <a16:creationId xmlns:a16="http://schemas.microsoft.com/office/drawing/2014/main" id="{0B803939-9B9E-4DC8-B28C-3C9B86D885C0}"/>
              </a:ext>
            </a:extLst>
          </p:cNvPr>
          <p:cNvPicPr>
            <a:picLocks noChangeAspect="1"/>
          </p:cNvPicPr>
          <p:nvPr/>
        </p:nvPicPr>
        <p:blipFill>
          <a:blip r:embed="rId2"/>
          <a:stretch>
            <a:fillRect/>
          </a:stretch>
        </p:blipFill>
        <p:spPr>
          <a:xfrm>
            <a:off x="469557" y="1878339"/>
            <a:ext cx="11269361" cy="4868450"/>
          </a:xfrm>
          <a:prstGeom prst="rect">
            <a:avLst/>
          </a:prstGeom>
        </p:spPr>
      </p:pic>
    </p:spTree>
    <p:extLst>
      <p:ext uri="{BB962C8B-B14F-4D97-AF65-F5344CB8AC3E}">
        <p14:creationId xmlns:p14="http://schemas.microsoft.com/office/powerpoint/2010/main" val="70672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10A7-E7BF-41B3-B31E-FADFC45B7F07}"/>
              </a:ext>
            </a:extLst>
          </p:cNvPr>
          <p:cNvSpPr>
            <a:spLocks noGrp="1"/>
          </p:cNvSpPr>
          <p:nvPr>
            <p:ph type="title"/>
          </p:nvPr>
        </p:nvSpPr>
        <p:spPr/>
        <p:txBody>
          <a:bodyPr/>
          <a:lstStyle/>
          <a:p>
            <a:pPr algn="ctr"/>
            <a:r>
              <a:rPr lang="en-US" sz="4800" dirty="0">
                <a:latin typeface="Algerian" panose="04020705040A02060702" pitchFamily="82" charset="0"/>
              </a:rPr>
              <a:t>FRIEND CHAT SECTION</a:t>
            </a:r>
          </a:p>
        </p:txBody>
      </p:sp>
      <p:pic>
        <p:nvPicPr>
          <p:cNvPr id="4" name="Picture 3">
            <a:extLst>
              <a:ext uri="{FF2B5EF4-FFF2-40B4-BE49-F238E27FC236}">
                <a16:creationId xmlns:a16="http://schemas.microsoft.com/office/drawing/2014/main" id="{08F4989C-D1CA-45A3-898C-EC75EF046505}"/>
              </a:ext>
            </a:extLst>
          </p:cNvPr>
          <p:cNvPicPr>
            <a:picLocks noChangeAspect="1"/>
          </p:cNvPicPr>
          <p:nvPr/>
        </p:nvPicPr>
        <p:blipFill>
          <a:blip r:embed="rId2"/>
          <a:stretch>
            <a:fillRect/>
          </a:stretch>
        </p:blipFill>
        <p:spPr>
          <a:xfrm>
            <a:off x="6096000" y="2014151"/>
            <a:ext cx="6096000" cy="4843849"/>
          </a:xfrm>
          <a:prstGeom prst="rect">
            <a:avLst/>
          </a:prstGeom>
        </p:spPr>
      </p:pic>
      <p:pic>
        <p:nvPicPr>
          <p:cNvPr id="6" name="Picture 5">
            <a:extLst>
              <a:ext uri="{FF2B5EF4-FFF2-40B4-BE49-F238E27FC236}">
                <a16:creationId xmlns:a16="http://schemas.microsoft.com/office/drawing/2014/main" id="{556615A9-A349-41F3-B709-C4AF5A1CC746}"/>
              </a:ext>
            </a:extLst>
          </p:cNvPr>
          <p:cNvPicPr>
            <a:picLocks noChangeAspect="1"/>
          </p:cNvPicPr>
          <p:nvPr/>
        </p:nvPicPr>
        <p:blipFill>
          <a:blip r:embed="rId3"/>
          <a:stretch>
            <a:fillRect/>
          </a:stretch>
        </p:blipFill>
        <p:spPr>
          <a:xfrm>
            <a:off x="0" y="2014151"/>
            <a:ext cx="6096000" cy="4843849"/>
          </a:xfrm>
          <a:prstGeom prst="rect">
            <a:avLst/>
          </a:prstGeom>
        </p:spPr>
      </p:pic>
    </p:spTree>
    <p:extLst>
      <p:ext uri="{BB962C8B-B14F-4D97-AF65-F5344CB8AC3E}">
        <p14:creationId xmlns:p14="http://schemas.microsoft.com/office/powerpoint/2010/main" val="1805583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4829-52EB-47BC-BAC5-97D3D6E91627}"/>
              </a:ext>
            </a:extLst>
          </p:cNvPr>
          <p:cNvSpPr>
            <a:spLocks noGrp="1"/>
          </p:cNvSpPr>
          <p:nvPr>
            <p:ph type="ctrTitle"/>
          </p:nvPr>
        </p:nvSpPr>
        <p:spPr>
          <a:xfrm>
            <a:off x="1426803" y="1716673"/>
            <a:ext cx="8825658" cy="2677648"/>
          </a:xfrm>
        </p:spPr>
        <p:txBody>
          <a:bodyPr/>
          <a:lstStyle/>
          <a:p>
            <a:pPr algn="ctr"/>
            <a:r>
              <a:rPr lang="en-US" sz="9600" b="1" dirty="0">
                <a:latin typeface="Algerian" panose="04020705040A02060702" pitchFamily="82" charset="0"/>
              </a:rPr>
              <a:t>THANK YOU</a:t>
            </a:r>
          </a:p>
        </p:txBody>
      </p:sp>
      <p:sp>
        <p:nvSpPr>
          <p:cNvPr id="3" name="Subtitle 2">
            <a:extLst>
              <a:ext uri="{FF2B5EF4-FFF2-40B4-BE49-F238E27FC236}">
                <a16:creationId xmlns:a16="http://schemas.microsoft.com/office/drawing/2014/main" id="{62A0C3C7-A3CB-4D4B-85BE-FD1CA8227DBC}"/>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35209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1EBC-5DA6-4A28-8849-44E2C03DE0AA}"/>
              </a:ext>
            </a:extLst>
          </p:cNvPr>
          <p:cNvSpPr>
            <a:spLocks noGrp="1"/>
          </p:cNvSpPr>
          <p:nvPr>
            <p:ph type="title"/>
          </p:nvPr>
        </p:nvSpPr>
        <p:spPr/>
        <p:txBody>
          <a:bodyPr/>
          <a:lstStyle/>
          <a:p>
            <a:pPr algn="ctr"/>
            <a:r>
              <a:rPr lang="en-US" b="1" u="sng"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1BBFC3A8-5AEF-4A6D-82E7-EE9550EA1641}"/>
              </a:ext>
            </a:extLst>
          </p:cNvPr>
          <p:cNvSpPr>
            <a:spLocks noGrp="1"/>
          </p:cNvSpPr>
          <p:nvPr>
            <p:ph idx="1"/>
          </p:nvPr>
        </p:nvSpPr>
        <p:spPr>
          <a:xfrm>
            <a:off x="374822" y="1977082"/>
            <a:ext cx="11046939" cy="4670854"/>
          </a:xfrm>
        </p:spPr>
        <p:txBody>
          <a:bodyPr>
            <a:noAutofit/>
          </a:bodyPr>
          <a:lstStyle/>
          <a:p>
            <a:pPr marL="0" indent="0" algn="just">
              <a:buNone/>
            </a:pPr>
            <a:br>
              <a:rPr lang="en-US" sz="1900" b="0" i="0" dirty="0">
                <a:solidFill>
                  <a:schemeClr val="tx1"/>
                </a:solidFill>
                <a:effectLst/>
                <a:latin typeface="Constantia" panose="02030602050306030303" pitchFamily="18" charset="0"/>
              </a:rPr>
            </a:br>
            <a:r>
              <a:rPr lang="en-US" sz="1900" b="1" i="0" dirty="0">
                <a:solidFill>
                  <a:schemeClr val="tx1"/>
                </a:solidFill>
                <a:effectLst/>
                <a:latin typeface="Constantia" panose="02030602050306030303" pitchFamily="18" charset="0"/>
              </a:rPr>
              <a:t>Our group project of Orkut is a mini project, so we haven't included all the features that are present in the real Orkut. We have included only basic features that help the users to communicate with each other (for chatting purpose and </a:t>
            </a:r>
            <a:r>
              <a:rPr lang="en-US" sz="1900" b="1" i="0" dirty="0" err="1">
                <a:solidFill>
                  <a:schemeClr val="tx1"/>
                </a:solidFill>
                <a:effectLst/>
                <a:latin typeface="Constantia" panose="02030602050306030303" pitchFamily="18" charset="0"/>
              </a:rPr>
              <a:t>uploading,sharing</a:t>
            </a:r>
            <a:r>
              <a:rPr lang="en-US" sz="1900" b="1" i="0" dirty="0">
                <a:solidFill>
                  <a:schemeClr val="tx1"/>
                </a:solidFill>
                <a:effectLst/>
                <a:latin typeface="Constantia" panose="02030602050306030303" pitchFamily="18" charset="0"/>
              </a:rPr>
              <a:t> images and videos). When user will run our project ORKUT ,then the first frame they will encounter is the ‘</a:t>
            </a:r>
            <a:r>
              <a:rPr lang="en-US" sz="1900" b="1" dirty="0">
                <a:solidFill>
                  <a:schemeClr val="tx1"/>
                </a:solidFill>
                <a:latin typeface="Constantia" panose="02030602050306030303" pitchFamily="18" charset="0"/>
              </a:rPr>
              <a:t>O</a:t>
            </a:r>
            <a:r>
              <a:rPr lang="en-US" sz="1900" b="1" i="0" dirty="0">
                <a:solidFill>
                  <a:schemeClr val="tx1"/>
                </a:solidFill>
                <a:effectLst/>
                <a:latin typeface="Constantia" panose="02030602050306030303" pitchFamily="18" charset="0"/>
              </a:rPr>
              <a:t>rkut' homepage .</a:t>
            </a:r>
          </a:p>
          <a:p>
            <a:pPr marL="0" indent="0" algn="just">
              <a:buNone/>
            </a:pPr>
            <a:r>
              <a:rPr lang="en-US" sz="1900" b="1" i="0" dirty="0">
                <a:solidFill>
                  <a:schemeClr val="tx1"/>
                </a:solidFill>
                <a:effectLst/>
                <a:latin typeface="Constantia" panose="02030602050306030303" pitchFamily="18" charset="0"/>
              </a:rPr>
              <a:t>There are various features on this page such as two text field, two label field and two buttons. The two text fields are of 'username' and 'password', where user can enter his username and password respectively. The two buttons are of 'login' and of ‘sign up' . If the user is old one then they will type </a:t>
            </a:r>
            <a:r>
              <a:rPr lang="en-US" sz="1900" b="1" dirty="0">
                <a:solidFill>
                  <a:schemeClr val="tx1"/>
                </a:solidFill>
                <a:latin typeface="Constantia" panose="02030602050306030303" pitchFamily="18" charset="0"/>
              </a:rPr>
              <a:t>their </a:t>
            </a:r>
            <a:r>
              <a:rPr lang="en-US" sz="1900" b="1" i="0" dirty="0">
                <a:solidFill>
                  <a:schemeClr val="tx1"/>
                </a:solidFill>
                <a:effectLst/>
                <a:latin typeface="Constantia" panose="02030602050306030303" pitchFamily="18" charset="0"/>
              </a:rPr>
              <a:t>username and password and hit the login button.</a:t>
            </a:r>
          </a:p>
          <a:p>
            <a:pPr marL="0" indent="0" algn="just">
              <a:buNone/>
            </a:pPr>
            <a:r>
              <a:rPr lang="en-US" sz="1900" b="1" i="0" dirty="0">
                <a:solidFill>
                  <a:schemeClr val="tx1"/>
                </a:solidFill>
                <a:effectLst/>
                <a:latin typeface="Constantia" panose="02030602050306030303" pitchFamily="18" charset="0"/>
              </a:rPr>
              <a:t>If they match with the database values then the user's homepage will be displayed .If they are not matching, then the frame '</a:t>
            </a:r>
            <a:r>
              <a:rPr lang="en-US" sz="1900" b="1" i="0" dirty="0" err="1">
                <a:solidFill>
                  <a:schemeClr val="tx1"/>
                </a:solidFill>
                <a:effectLst/>
                <a:latin typeface="Constantia" panose="02030602050306030303" pitchFamily="18" charset="0"/>
              </a:rPr>
              <a:t>login_failed</a:t>
            </a:r>
            <a:r>
              <a:rPr lang="en-US" sz="1900" b="1" i="0" dirty="0">
                <a:solidFill>
                  <a:schemeClr val="tx1"/>
                </a:solidFill>
                <a:effectLst/>
                <a:latin typeface="Constantia" panose="02030602050306030303" pitchFamily="18" charset="0"/>
              </a:rPr>
              <a:t>' will be </a:t>
            </a:r>
            <a:r>
              <a:rPr lang="en-US" sz="1900" b="1" dirty="0">
                <a:solidFill>
                  <a:schemeClr val="tx1"/>
                </a:solidFill>
                <a:latin typeface="Constantia" panose="02030602050306030303" pitchFamily="18" charset="0"/>
              </a:rPr>
              <a:t>display</a:t>
            </a:r>
            <a:r>
              <a:rPr lang="en-US" sz="1900" b="1" i="0" dirty="0">
                <a:solidFill>
                  <a:schemeClr val="tx1"/>
                </a:solidFill>
                <a:effectLst/>
                <a:latin typeface="Constantia" panose="02030602050306030303" pitchFamily="18" charset="0"/>
              </a:rPr>
              <a:t>ed .If the user is a new one then they will hit the ‘sign up' button ,then another frame called 'login' will be displayed. On the left side of this page is the label field where the traditional </a:t>
            </a:r>
            <a:r>
              <a:rPr lang="en-US" sz="1900" b="1" i="0" dirty="0" err="1">
                <a:solidFill>
                  <a:schemeClr val="tx1"/>
                </a:solidFill>
                <a:effectLst/>
                <a:latin typeface="Constantia" panose="02030602050306030303" pitchFamily="18" charset="0"/>
              </a:rPr>
              <a:t>orkut</a:t>
            </a:r>
            <a:r>
              <a:rPr lang="en-US" sz="1900" b="1" i="0" dirty="0">
                <a:solidFill>
                  <a:schemeClr val="tx1"/>
                </a:solidFill>
                <a:effectLst/>
                <a:latin typeface="Constantia" panose="02030602050306030303" pitchFamily="18" charset="0"/>
              </a:rPr>
              <a:t> home page with the photos of creators of </a:t>
            </a:r>
            <a:r>
              <a:rPr lang="en-US" sz="1900" b="1" i="0" dirty="0" err="1">
                <a:solidFill>
                  <a:schemeClr val="tx1"/>
                </a:solidFill>
                <a:effectLst/>
                <a:latin typeface="Constantia" panose="02030602050306030303" pitchFamily="18" charset="0"/>
              </a:rPr>
              <a:t>orkut</a:t>
            </a:r>
            <a:r>
              <a:rPr lang="en-US" sz="1900" b="1" i="0" dirty="0">
                <a:solidFill>
                  <a:schemeClr val="tx1"/>
                </a:solidFill>
                <a:effectLst/>
                <a:latin typeface="Constantia" panose="02030602050306030303" pitchFamily="18" charset="0"/>
              </a:rPr>
              <a:t> project are displayed!!!</a:t>
            </a:r>
          </a:p>
          <a:p>
            <a:endParaRPr lang="en-US" sz="1900" dirty="0">
              <a:solidFill>
                <a:schemeClr val="tx1"/>
              </a:solidFill>
            </a:endParaRPr>
          </a:p>
        </p:txBody>
      </p:sp>
    </p:spTree>
    <p:extLst>
      <p:ext uri="{BB962C8B-B14F-4D97-AF65-F5344CB8AC3E}">
        <p14:creationId xmlns:p14="http://schemas.microsoft.com/office/powerpoint/2010/main" val="133656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5902-737A-4C80-A0F7-EDA57ADCA515}"/>
              </a:ext>
            </a:extLst>
          </p:cNvPr>
          <p:cNvSpPr>
            <a:spLocks noGrp="1"/>
          </p:cNvSpPr>
          <p:nvPr>
            <p:ph type="title"/>
          </p:nvPr>
        </p:nvSpPr>
        <p:spPr/>
        <p:txBody>
          <a:bodyPr/>
          <a:lstStyle/>
          <a:p>
            <a:pPr algn="ctr"/>
            <a:r>
              <a:rPr lang="en-US" b="1" u="sng"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0529B245-D9CE-4219-9712-BF6FA8685885}"/>
              </a:ext>
            </a:extLst>
          </p:cNvPr>
          <p:cNvSpPr>
            <a:spLocks noGrp="1"/>
          </p:cNvSpPr>
          <p:nvPr>
            <p:ph idx="1"/>
          </p:nvPr>
        </p:nvSpPr>
        <p:spPr>
          <a:xfrm>
            <a:off x="815546" y="2483708"/>
            <a:ext cx="11121081" cy="3820297"/>
          </a:xfrm>
        </p:spPr>
        <p:txBody>
          <a:bodyPr>
            <a:normAutofit/>
          </a:bodyPr>
          <a:lstStyle/>
          <a:p>
            <a:pPr marL="0" indent="0">
              <a:buNone/>
            </a:pPr>
            <a:r>
              <a:rPr lang="en-US" sz="1900" b="1" i="0" dirty="0">
                <a:solidFill>
                  <a:srgbClr val="333333"/>
                </a:solidFill>
                <a:effectLst/>
                <a:latin typeface="Constantia" panose="02030602050306030303" pitchFamily="18" charset="0"/>
              </a:rPr>
              <a:t>Project entitled Orkut(social networking site) explains about a concept of implementing a social networking site similar to Orkut but with few important features. This project is developed in java platform. Before developing this project we studied in detail on every feature that is seen in </a:t>
            </a:r>
            <a:r>
              <a:rPr lang="en-US" sz="1900" b="1" dirty="0">
                <a:solidFill>
                  <a:srgbClr val="333333"/>
                </a:solidFill>
                <a:latin typeface="Constantia" panose="02030602050306030303" pitchFamily="18" charset="0"/>
              </a:rPr>
              <a:t>O</a:t>
            </a:r>
            <a:r>
              <a:rPr lang="en-US" sz="1900" b="1" i="0" dirty="0">
                <a:solidFill>
                  <a:srgbClr val="333333"/>
                </a:solidFill>
                <a:effectLst/>
                <a:latin typeface="Constantia" panose="02030602050306030303" pitchFamily="18" charset="0"/>
              </a:rPr>
              <a:t>rkut and tried to duplicate it. Basic features that are available in </a:t>
            </a:r>
            <a:r>
              <a:rPr lang="en-US" sz="1900" b="1" dirty="0">
                <a:solidFill>
                  <a:srgbClr val="333333"/>
                </a:solidFill>
                <a:latin typeface="Constantia" panose="02030602050306030303" pitchFamily="18" charset="0"/>
              </a:rPr>
              <a:t>O</a:t>
            </a:r>
            <a:r>
              <a:rPr lang="en-US" sz="1900" b="1" i="0" dirty="0">
                <a:solidFill>
                  <a:srgbClr val="333333"/>
                </a:solidFill>
                <a:effectLst/>
                <a:latin typeface="Constantia" panose="02030602050306030303" pitchFamily="18" charset="0"/>
              </a:rPr>
              <a:t>rkut are add a friend, write scrap, add to crush list, writing notes and joining to communities etc. But as a mini project we only implemented few feature like adding friends, posting news, live chatting and uploading photos. Similar to </a:t>
            </a:r>
            <a:r>
              <a:rPr lang="en-US" sz="1900" b="1" dirty="0">
                <a:solidFill>
                  <a:srgbClr val="333333"/>
                </a:solidFill>
                <a:latin typeface="Constantia" panose="02030602050306030303" pitchFamily="18" charset="0"/>
              </a:rPr>
              <a:t>O</a:t>
            </a:r>
            <a:r>
              <a:rPr lang="en-US" sz="1900" b="1" i="0" dirty="0">
                <a:solidFill>
                  <a:srgbClr val="333333"/>
                </a:solidFill>
                <a:effectLst/>
                <a:latin typeface="Constantia" panose="02030602050306030303" pitchFamily="18" charset="0"/>
              </a:rPr>
              <a:t>rkut users should register with application and get unique username and password to use any features</a:t>
            </a:r>
            <a:r>
              <a:rPr lang="en-US" sz="2000" b="1" i="0" dirty="0">
                <a:solidFill>
                  <a:srgbClr val="B2ACA2"/>
                </a:solidFill>
                <a:effectLst/>
                <a:latin typeface="Trebuchet MS" panose="020B0603020202020204" pitchFamily="34" charset="0"/>
              </a:rPr>
              <a:t> </a:t>
            </a:r>
            <a:r>
              <a:rPr lang="en-US" sz="2000" b="1" i="0" dirty="0">
                <a:solidFill>
                  <a:schemeClr val="tx1"/>
                </a:solidFill>
                <a:effectLst/>
                <a:latin typeface="Constantia" panose="02030602050306030303" pitchFamily="18" charset="0"/>
              </a:rPr>
              <a:t>this project is about developing a live chatting module based on the social networking site, </a:t>
            </a:r>
            <a:r>
              <a:rPr lang="en-US" sz="2000" b="1" i="0" dirty="0" err="1">
                <a:solidFill>
                  <a:schemeClr val="tx1"/>
                </a:solidFill>
                <a:effectLst/>
                <a:latin typeface="Constantia" panose="02030602050306030303" pitchFamily="18" charset="0"/>
              </a:rPr>
              <a:t>Orkut.Basically</a:t>
            </a:r>
            <a:r>
              <a:rPr lang="en-US" sz="2000" b="1" i="0" dirty="0">
                <a:solidFill>
                  <a:schemeClr val="tx1"/>
                </a:solidFill>
                <a:effectLst/>
                <a:latin typeface="Constantia" panose="02030602050306030303" pitchFamily="18" charset="0"/>
              </a:rPr>
              <a:t> our project works on LAN while the real </a:t>
            </a:r>
            <a:r>
              <a:rPr lang="en-US" sz="2000" b="1" i="0" dirty="0" err="1">
                <a:solidFill>
                  <a:schemeClr val="tx1"/>
                </a:solidFill>
                <a:effectLst/>
                <a:latin typeface="Constantia" panose="02030602050306030303" pitchFamily="18" charset="0"/>
              </a:rPr>
              <a:t>orkut</a:t>
            </a:r>
            <a:r>
              <a:rPr lang="en-US" sz="2000" b="1" i="0" dirty="0">
                <a:solidFill>
                  <a:schemeClr val="tx1"/>
                </a:solidFill>
                <a:effectLst/>
                <a:latin typeface="Constantia" panose="02030602050306030303" pitchFamily="18" charset="0"/>
              </a:rPr>
              <a:t> works on internet. But the basic idea behind it is the same, that is to provide the user with a enjoyable and good-to-look means of communication</a:t>
            </a:r>
            <a:r>
              <a:rPr lang="en-US" sz="2000" b="0" i="0" dirty="0">
                <a:solidFill>
                  <a:srgbClr val="B2ACA2"/>
                </a:solidFill>
                <a:effectLst/>
                <a:latin typeface="Trebuchet MS" panose="020B0603020202020204" pitchFamily="34" charset="0"/>
              </a:rPr>
              <a:t>.</a:t>
            </a:r>
            <a:endParaRPr lang="en-US" sz="1900" b="1" dirty="0">
              <a:latin typeface="Constantia" panose="02030602050306030303" pitchFamily="18" charset="0"/>
            </a:endParaRPr>
          </a:p>
        </p:txBody>
      </p:sp>
    </p:spTree>
    <p:extLst>
      <p:ext uri="{BB962C8B-B14F-4D97-AF65-F5344CB8AC3E}">
        <p14:creationId xmlns:p14="http://schemas.microsoft.com/office/powerpoint/2010/main" val="360777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A4E1-DE8D-4780-AF01-E797DB570B31}"/>
              </a:ext>
            </a:extLst>
          </p:cNvPr>
          <p:cNvSpPr>
            <a:spLocks noGrp="1"/>
          </p:cNvSpPr>
          <p:nvPr>
            <p:ph type="title"/>
          </p:nvPr>
        </p:nvSpPr>
        <p:spPr/>
        <p:txBody>
          <a:bodyPr/>
          <a:lstStyle/>
          <a:p>
            <a:pPr algn="ctr"/>
            <a:r>
              <a:rPr lang="en-US" b="1" dirty="0">
                <a:latin typeface="Algerian" panose="04020705040A02060702" pitchFamily="82" charset="0"/>
              </a:rPr>
              <a:t>ACKNOWLEDGEMENT</a:t>
            </a:r>
          </a:p>
        </p:txBody>
      </p:sp>
      <p:sp>
        <p:nvSpPr>
          <p:cNvPr id="3" name="Text Placeholder 2">
            <a:extLst>
              <a:ext uri="{FF2B5EF4-FFF2-40B4-BE49-F238E27FC236}">
                <a16:creationId xmlns:a16="http://schemas.microsoft.com/office/drawing/2014/main" id="{3D03C3A9-28A1-440C-8067-855B3E832167}"/>
              </a:ext>
            </a:extLst>
          </p:cNvPr>
          <p:cNvSpPr>
            <a:spLocks noGrp="1"/>
          </p:cNvSpPr>
          <p:nvPr>
            <p:ph type="body" sz="half" idx="2"/>
          </p:nvPr>
        </p:nvSpPr>
        <p:spPr>
          <a:xfrm>
            <a:off x="535459" y="3429000"/>
            <a:ext cx="11121081" cy="3336325"/>
          </a:xfrm>
        </p:spPr>
        <p:txBody>
          <a:bodyPr>
            <a:noAutofit/>
          </a:bodyPr>
          <a:lstStyle/>
          <a:p>
            <a:pPr algn="l"/>
            <a:r>
              <a:rPr lang="en-US" sz="2000" b="1" i="0" dirty="0">
                <a:solidFill>
                  <a:srgbClr val="202122"/>
                </a:solidFill>
                <a:effectLst/>
                <a:latin typeface="Constantia" panose="02030602050306030303" pitchFamily="18" charset="0"/>
              </a:rPr>
              <a:t>Orkut is a </a:t>
            </a:r>
            <a:r>
              <a:rPr lang="en-US" sz="2000" b="1" dirty="0">
                <a:solidFill>
                  <a:schemeClr val="tx1"/>
                </a:solidFill>
                <a:latin typeface="Constantia" panose="02030602050306030303" pitchFamily="18" charset="0"/>
              </a:rPr>
              <a:t>social networking </a:t>
            </a:r>
            <a:r>
              <a:rPr lang="en-US" sz="2000" b="1" i="0" dirty="0">
                <a:solidFill>
                  <a:srgbClr val="202122"/>
                </a:solidFill>
                <a:effectLst/>
                <a:latin typeface="Constantia" panose="02030602050306030303" pitchFamily="18" charset="0"/>
              </a:rPr>
              <a:t>website owned and operated by </a:t>
            </a:r>
            <a:r>
              <a:rPr lang="en-US" sz="2000" b="1" i="0" u="sng" strike="noStrike" dirty="0">
                <a:solidFill>
                  <a:schemeClr val="tx1"/>
                </a:solidFill>
                <a:effectLst/>
                <a:latin typeface="Constantia" panose="02030602050306030303" pitchFamily="18" charset="0"/>
                <a:hlinkClick r:id="rId2" tooltip="Google">
                  <a:extLst>
                    <a:ext uri="{A12FA001-AC4F-418D-AE19-62706E023703}">
                      <ahyp:hlinkClr xmlns:ahyp="http://schemas.microsoft.com/office/drawing/2018/hyperlinkcolor" val="tx"/>
                    </a:ext>
                  </a:extLst>
                </a:hlinkClick>
              </a:rPr>
              <a:t>Google</a:t>
            </a:r>
            <a:r>
              <a:rPr lang="en-US" sz="2000" b="1" i="0" dirty="0">
                <a:solidFill>
                  <a:srgbClr val="202122"/>
                </a:solidFill>
                <a:effectLst/>
                <a:latin typeface="Constantia" panose="02030602050306030303" pitchFamily="18" charset="0"/>
              </a:rPr>
              <a:t>. The service was designed to help users meet new and old friends and maintain existing relationships. The website was named after its creator, Google employee</a:t>
            </a:r>
            <a:r>
              <a:rPr lang="en-US" sz="2000" b="1" i="0" dirty="0">
                <a:solidFill>
                  <a:schemeClr val="tx1"/>
                </a:solidFill>
                <a:effectLst/>
                <a:latin typeface="Constantia" panose="02030602050306030303" pitchFamily="18" charset="0"/>
              </a:rPr>
              <a:t> </a:t>
            </a:r>
            <a:r>
              <a:rPr lang="en-US" sz="2000" b="1" i="0" u="none" strike="noStrike" dirty="0">
                <a:solidFill>
                  <a:schemeClr val="tx1"/>
                </a:solidFill>
                <a:effectLst/>
                <a:latin typeface="Constantia" panose="02030602050306030303" pitchFamily="18" charset="0"/>
                <a:hlinkClick r:id="rId3" tooltip="Orkut Büyükkökten">
                  <a:extLst>
                    <a:ext uri="{A12FA001-AC4F-418D-AE19-62706E023703}">
                      <ahyp:hlinkClr xmlns:ahyp="http://schemas.microsoft.com/office/drawing/2018/hyperlinkcolor" val="tx"/>
                    </a:ext>
                  </a:extLst>
                </a:hlinkClick>
              </a:rPr>
              <a:t>Orkut </a:t>
            </a:r>
            <a:r>
              <a:rPr lang="en-US" sz="2000" b="1" i="0" u="none" strike="noStrike" dirty="0" err="1">
                <a:solidFill>
                  <a:schemeClr val="tx1"/>
                </a:solidFill>
                <a:effectLst/>
                <a:latin typeface="Constantia" panose="02030602050306030303" pitchFamily="18" charset="0"/>
                <a:hlinkClick r:id="rId3" tooltip="Orkut Büyükkökten">
                  <a:extLst>
                    <a:ext uri="{A12FA001-AC4F-418D-AE19-62706E023703}">
                      <ahyp:hlinkClr xmlns:ahyp="http://schemas.microsoft.com/office/drawing/2018/hyperlinkcolor" val="tx"/>
                    </a:ext>
                  </a:extLst>
                </a:hlinkClick>
              </a:rPr>
              <a:t>Büyükkökten</a:t>
            </a:r>
            <a:r>
              <a:rPr lang="en-US" sz="2000" b="1" u="none" strike="noStrike" dirty="0">
                <a:solidFill>
                  <a:srgbClr val="202122"/>
                </a:solidFill>
                <a:latin typeface="Constantia" panose="02030602050306030303" pitchFamily="18" charset="0"/>
              </a:rPr>
              <a:t>.</a:t>
            </a:r>
            <a:endParaRPr lang="en-US" sz="2000" b="1" i="0" dirty="0">
              <a:solidFill>
                <a:srgbClr val="202122"/>
              </a:solidFill>
              <a:effectLst/>
              <a:latin typeface="Constantia" panose="02030602050306030303" pitchFamily="18" charset="0"/>
            </a:endParaRPr>
          </a:p>
          <a:p>
            <a:pPr algn="l"/>
            <a:r>
              <a:rPr lang="en-US" sz="2000" b="1" i="0" dirty="0">
                <a:solidFill>
                  <a:srgbClr val="202122"/>
                </a:solidFill>
                <a:effectLst/>
                <a:latin typeface="Constantia" panose="02030602050306030303" pitchFamily="18" charset="0"/>
              </a:rPr>
              <a:t>Orkut was one of the most visited websites in</a:t>
            </a:r>
            <a:r>
              <a:rPr lang="en-US" sz="2000" b="1" i="0" dirty="0">
                <a:solidFill>
                  <a:schemeClr val="tx1"/>
                </a:solidFill>
                <a:effectLst/>
                <a:latin typeface="Constantia" panose="02030602050306030303" pitchFamily="18" charset="0"/>
              </a:rPr>
              <a:t> </a:t>
            </a:r>
            <a:r>
              <a:rPr lang="en-US" sz="2000" b="1" i="0" u="none" strike="noStrike" dirty="0">
                <a:solidFill>
                  <a:schemeClr val="tx1"/>
                </a:solidFill>
                <a:effectLst/>
                <a:latin typeface="Constantia" panose="02030602050306030303" pitchFamily="18" charset="0"/>
                <a:hlinkClick r:id="rId4" tooltip="India">
                  <a:extLst>
                    <a:ext uri="{A12FA001-AC4F-418D-AE19-62706E023703}">
                      <ahyp:hlinkClr xmlns:ahyp="http://schemas.microsoft.com/office/drawing/2018/hyperlinkcolor" val="tx"/>
                    </a:ext>
                  </a:extLst>
                </a:hlinkClick>
              </a:rPr>
              <a:t>India</a:t>
            </a:r>
            <a:r>
              <a:rPr lang="en-US" sz="2000" b="1" i="0" dirty="0">
                <a:solidFill>
                  <a:srgbClr val="202122"/>
                </a:solidFill>
                <a:effectLst/>
                <a:latin typeface="Constantia" panose="02030602050306030303" pitchFamily="18" charset="0"/>
              </a:rPr>
              <a:t> and </a:t>
            </a:r>
            <a:r>
              <a:rPr lang="en-US" sz="2000" b="1" i="0" u="none" strike="noStrike" dirty="0">
                <a:solidFill>
                  <a:schemeClr val="tx1"/>
                </a:solidFill>
                <a:effectLst/>
                <a:latin typeface="Constantia" panose="02030602050306030303" pitchFamily="18" charset="0"/>
                <a:hlinkClick r:id="rId5" tooltip="Brazil">
                  <a:extLst>
                    <a:ext uri="{A12FA001-AC4F-418D-AE19-62706E023703}">
                      <ahyp:hlinkClr xmlns:ahyp="http://schemas.microsoft.com/office/drawing/2018/hyperlinkcolor" val="tx"/>
                    </a:ext>
                  </a:extLst>
                </a:hlinkClick>
              </a:rPr>
              <a:t>Brazil</a:t>
            </a:r>
            <a:r>
              <a:rPr lang="en-US" sz="2000" b="1" i="0" dirty="0">
                <a:solidFill>
                  <a:schemeClr val="tx1"/>
                </a:solidFill>
                <a:effectLst/>
                <a:latin typeface="Constantia" panose="02030602050306030303" pitchFamily="18" charset="0"/>
              </a:rPr>
              <a:t> </a:t>
            </a:r>
            <a:r>
              <a:rPr lang="en-US" sz="2000" b="1" i="0" dirty="0">
                <a:solidFill>
                  <a:srgbClr val="202122"/>
                </a:solidFill>
                <a:effectLst/>
                <a:latin typeface="Constantia" panose="02030602050306030303" pitchFamily="18" charset="0"/>
              </a:rPr>
              <a:t>in 2008.In 2008, Google announced that Orkut would be fully managed and operated in Brazil, by Google Brazil, in the city of </a:t>
            </a:r>
            <a:r>
              <a:rPr lang="en-US" sz="2000" b="1" i="0" strike="noStrike" dirty="0">
                <a:solidFill>
                  <a:schemeClr val="tx1"/>
                </a:solidFill>
                <a:effectLst/>
                <a:latin typeface="Constantia" panose="02030602050306030303" pitchFamily="18" charset="0"/>
                <a:hlinkClick r:id="rId6" tooltip="Belo Horizonte">
                  <a:extLst>
                    <a:ext uri="{A12FA001-AC4F-418D-AE19-62706E023703}">
                      <ahyp:hlinkClr xmlns:ahyp="http://schemas.microsoft.com/office/drawing/2018/hyperlinkcolor" val="tx"/>
                    </a:ext>
                  </a:extLst>
                </a:hlinkClick>
              </a:rPr>
              <a:t>Belo Horizonte</a:t>
            </a:r>
            <a:r>
              <a:rPr lang="en-US" sz="2000" b="1" i="0" dirty="0">
                <a:solidFill>
                  <a:srgbClr val="202122"/>
                </a:solidFill>
                <a:effectLst/>
                <a:latin typeface="Constantia" panose="02030602050306030303" pitchFamily="18" charset="0"/>
              </a:rPr>
              <a:t>. This was decided due to the large Brazilian user base and growth of legal issues.</a:t>
            </a:r>
          </a:p>
          <a:p>
            <a:pPr algn="l"/>
            <a:r>
              <a:rPr lang="en-US" sz="2000" b="1" i="0" dirty="0">
                <a:solidFill>
                  <a:srgbClr val="202122"/>
                </a:solidFill>
                <a:effectLst/>
                <a:latin typeface="Constantia" panose="02030602050306030303" pitchFamily="18" charset="0"/>
              </a:rPr>
              <a:t>On June 30, 2014, Google announced it would be closing Orkut on September 30, 2014. No new accounts could be created starting from July 2014. Users could download their profile archive by </a:t>
            </a:r>
            <a:r>
              <a:rPr lang="en-US" sz="2000" b="1" dirty="0">
                <a:solidFill>
                  <a:schemeClr val="tx1"/>
                </a:solidFill>
                <a:latin typeface="Constantia" panose="02030602050306030303" pitchFamily="18" charset="0"/>
              </a:rPr>
              <a:t>Google Takeout.</a:t>
            </a:r>
            <a:endParaRPr lang="en-US" sz="2000" b="1" i="0" dirty="0">
              <a:solidFill>
                <a:schemeClr val="tx1"/>
              </a:solidFill>
              <a:effectLst/>
              <a:latin typeface="Constantia" panose="02030602050306030303" pitchFamily="18" charset="0"/>
            </a:endParaRPr>
          </a:p>
          <a:p>
            <a:endParaRPr lang="en-US" sz="2000" b="1" dirty="0">
              <a:latin typeface="Constantia" panose="02030602050306030303" pitchFamily="18" charset="0"/>
            </a:endParaRPr>
          </a:p>
        </p:txBody>
      </p:sp>
    </p:spTree>
    <p:extLst>
      <p:ext uri="{BB962C8B-B14F-4D97-AF65-F5344CB8AC3E}">
        <p14:creationId xmlns:p14="http://schemas.microsoft.com/office/powerpoint/2010/main" val="89744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B923-D869-46D9-AB3B-CCF3F7966CB3}"/>
              </a:ext>
            </a:extLst>
          </p:cNvPr>
          <p:cNvSpPr>
            <a:spLocks noGrp="1"/>
          </p:cNvSpPr>
          <p:nvPr>
            <p:ph type="title"/>
          </p:nvPr>
        </p:nvSpPr>
        <p:spPr/>
        <p:txBody>
          <a:bodyPr/>
          <a:lstStyle/>
          <a:p>
            <a:pPr algn="ctr"/>
            <a:r>
              <a:rPr lang="en-US" b="1" dirty="0">
                <a:latin typeface="Algerian" panose="04020705040A02060702" pitchFamily="82" charset="0"/>
              </a:rPr>
              <a:t>FEATURES &amp; INTERFACE</a:t>
            </a:r>
          </a:p>
        </p:txBody>
      </p:sp>
      <p:sp>
        <p:nvSpPr>
          <p:cNvPr id="3" name="Text Placeholder 2">
            <a:extLst>
              <a:ext uri="{FF2B5EF4-FFF2-40B4-BE49-F238E27FC236}">
                <a16:creationId xmlns:a16="http://schemas.microsoft.com/office/drawing/2014/main" id="{F8CEC435-F65F-4767-9BF4-59D4B4B75D4A}"/>
              </a:ext>
            </a:extLst>
          </p:cNvPr>
          <p:cNvSpPr>
            <a:spLocks noGrp="1"/>
          </p:cNvSpPr>
          <p:nvPr>
            <p:ph type="body" sz="half" idx="2"/>
          </p:nvPr>
        </p:nvSpPr>
        <p:spPr>
          <a:xfrm>
            <a:off x="593124" y="3336324"/>
            <a:ext cx="11005752" cy="3682314"/>
          </a:xfrm>
        </p:spPr>
        <p:txBody>
          <a:bodyPr>
            <a:noAutofit/>
          </a:bodyPr>
          <a:lstStyle/>
          <a:p>
            <a:r>
              <a:rPr lang="en-US" sz="2400" b="1" i="0" dirty="0">
                <a:solidFill>
                  <a:srgbClr val="202122"/>
                </a:solidFill>
                <a:effectLst/>
                <a:latin typeface="Constantia" panose="02030602050306030303" pitchFamily="18" charset="0"/>
              </a:rPr>
              <a:t>Orkut's features and interface changed significantly with time. Orkut initially allowed anyone to visit everyone's profile, unless a potential visitor was on a person's "Ignore List". Each member was also able to customize their profile preferences and restrict information that appears on their profile from their friends and/or others. Another feature was that any member can add any other member on Orkut to his/her “ignore list”.</a:t>
            </a:r>
          </a:p>
          <a:p>
            <a:r>
              <a:rPr lang="en-US" sz="2400" b="1" i="0" dirty="0">
                <a:solidFill>
                  <a:srgbClr val="202122"/>
                </a:solidFill>
                <a:effectLst/>
                <a:latin typeface="Constantia" panose="02030602050306030303" pitchFamily="18" charset="0"/>
              </a:rPr>
              <a:t>When a user logged in, they saw the people in their friends list in the order of their login to the site, An Orkut user was also able to add videos to their profile .</a:t>
            </a:r>
            <a:r>
              <a:rPr lang="en-US" sz="2400" b="1" dirty="0">
                <a:solidFill>
                  <a:srgbClr val="202122"/>
                </a:solidFill>
                <a:latin typeface="Constantia" panose="02030602050306030303" pitchFamily="18" charset="0"/>
              </a:rPr>
              <a:t>U</a:t>
            </a:r>
            <a:r>
              <a:rPr lang="en-US" sz="2400" b="1" i="0" dirty="0">
                <a:solidFill>
                  <a:srgbClr val="202122"/>
                </a:solidFill>
                <a:effectLst/>
                <a:latin typeface="Constantia" panose="02030602050306030303" pitchFamily="18" charset="0"/>
              </a:rPr>
              <a:t>sers could also use a "like" button to share interests with friends.</a:t>
            </a:r>
          </a:p>
          <a:p>
            <a:endParaRPr lang="en-US" sz="2400" b="1" dirty="0">
              <a:latin typeface="Constantia" panose="02030602050306030303" pitchFamily="18" charset="0"/>
            </a:endParaRPr>
          </a:p>
        </p:txBody>
      </p:sp>
    </p:spTree>
    <p:extLst>
      <p:ext uri="{BB962C8B-B14F-4D97-AF65-F5344CB8AC3E}">
        <p14:creationId xmlns:p14="http://schemas.microsoft.com/office/powerpoint/2010/main" val="6275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ED4E-B494-4146-9DE0-7500F5FA4F47}"/>
              </a:ext>
            </a:extLst>
          </p:cNvPr>
          <p:cNvSpPr>
            <a:spLocks noGrp="1"/>
          </p:cNvSpPr>
          <p:nvPr>
            <p:ph type="title"/>
          </p:nvPr>
        </p:nvSpPr>
        <p:spPr/>
        <p:txBody>
          <a:bodyPr/>
          <a:lstStyle/>
          <a:p>
            <a:pPr algn="ctr"/>
            <a:r>
              <a:rPr lang="en-US" dirty="0">
                <a:latin typeface="Algerian" panose="04020705040A02060702" pitchFamily="82" charset="0"/>
              </a:rPr>
              <a:t>OBJECTIVE</a:t>
            </a:r>
          </a:p>
        </p:txBody>
      </p:sp>
      <p:sp>
        <p:nvSpPr>
          <p:cNvPr id="3" name="Text Placeholder 2">
            <a:extLst>
              <a:ext uri="{FF2B5EF4-FFF2-40B4-BE49-F238E27FC236}">
                <a16:creationId xmlns:a16="http://schemas.microsoft.com/office/drawing/2014/main" id="{520CE581-B54D-4597-A95F-DB9D6609E006}"/>
              </a:ext>
            </a:extLst>
          </p:cNvPr>
          <p:cNvSpPr>
            <a:spLocks noGrp="1"/>
          </p:cNvSpPr>
          <p:nvPr>
            <p:ph type="body" sz="half" idx="2"/>
          </p:nvPr>
        </p:nvSpPr>
        <p:spPr>
          <a:xfrm>
            <a:off x="518984" y="3428999"/>
            <a:ext cx="11170508" cy="3218935"/>
          </a:xfrm>
        </p:spPr>
        <p:txBody>
          <a:bodyPr>
            <a:normAutofit/>
          </a:bodyPr>
          <a:lstStyle/>
          <a:p>
            <a:pPr algn="l"/>
            <a:r>
              <a:rPr lang="en-US" sz="2400" b="1" i="0" dirty="0">
                <a:solidFill>
                  <a:srgbClr val="333333"/>
                </a:solidFill>
                <a:effectLst/>
                <a:latin typeface="Constantia" panose="02030602050306030303" pitchFamily="18" charset="0"/>
              </a:rPr>
              <a:t>The main objective of developing </a:t>
            </a:r>
            <a:r>
              <a:rPr lang="en-US" sz="2400" b="1" i="0" dirty="0">
                <a:solidFill>
                  <a:schemeClr val="tx1"/>
                </a:solidFill>
                <a:effectLst/>
                <a:latin typeface="Constantia" panose="02030602050306030303" pitchFamily="18" charset="0"/>
              </a:rPr>
              <a:t>Orkut Java project</a:t>
            </a:r>
            <a:r>
              <a:rPr lang="en-US" sz="2400" b="1" i="0" dirty="0">
                <a:solidFill>
                  <a:srgbClr val="333333"/>
                </a:solidFill>
                <a:effectLst/>
                <a:latin typeface="Constantia" panose="02030602050306030303" pitchFamily="18" charset="0"/>
              </a:rPr>
              <a:t> is to create user-friendly friend Circle. This java application gives basic features of Orkut application. </a:t>
            </a:r>
          </a:p>
          <a:p>
            <a:pPr algn="l"/>
            <a:r>
              <a:rPr lang="en-US" sz="2400" b="1" i="0" dirty="0">
                <a:solidFill>
                  <a:srgbClr val="333333"/>
                </a:solidFill>
                <a:effectLst/>
                <a:latin typeface="Constantia" panose="02030602050306030303" pitchFamily="18" charset="0"/>
              </a:rPr>
              <a:t>This project contains basic communication between the friends like send messages, view other profiles, create group, create events, create photo albums, create profiles, add new friends, search friends.</a:t>
            </a:r>
          </a:p>
          <a:p>
            <a:pPr algn="l"/>
            <a:r>
              <a:rPr lang="en-US" sz="2400" b="1" i="0" dirty="0">
                <a:solidFill>
                  <a:srgbClr val="333333"/>
                </a:solidFill>
                <a:effectLst/>
                <a:latin typeface="Constantia" panose="02030602050306030303" pitchFamily="18" charset="0"/>
              </a:rPr>
              <a:t>This project creates security to the social networking site.</a:t>
            </a:r>
          </a:p>
          <a:p>
            <a:endParaRPr lang="en-US" sz="2400" dirty="0">
              <a:latin typeface="Constantia" panose="02030602050306030303" pitchFamily="18" charset="0"/>
            </a:endParaRPr>
          </a:p>
        </p:txBody>
      </p:sp>
    </p:spTree>
    <p:extLst>
      <p:ext uri="{BB962C8B-B14F-4D97-AF65-F5344CB8AC3E}">
        <p14:creationId xmlns:p14="http://schemas.microsoft.com/office/powerpoint/2010/main" val="134988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9E49-8F5C-4182-9E66-5DDC5170238B}"/>
              </a:ext>
            </a:extLst>
          </p:cNvPr>
          <p:cNvSpPr>
            <a:spLocks noGrp="1"/>
          </p:cNvSpPr>
          <p:nvPr>
            <p:ph type="title"/>
          </p:nvPr>
        </p:nvSpPr>
        <p:spPr/>
        <p:txBody>
          <a:bodyPr/>
          <a:lstStyle/>
          <a:p>
            <a:pPr algn="ctr"/>
            <a:r>
              <a:rPr lang="en-US" b="1" dirty="0">
                <a:latin typeface="Algerian" panose="04020705040A02060702" pitchFamily="82" charset="0"/>
              </a:rPr>
              <a:t>ER-DIAGRAM</a:t>
            </a:r>
          </a:p>
        </p:txBody>
      </p:sp>
      <p:pic>
        <p:nvPicPr>
          <p:cNvPr id="5" name="Picture 4">
            <a:extLst>
              <a:ext uri="{FF2B5EF4-FFF2-40B4-BE49-F238E27FC236}">
                <a16:creationId xmlns:a16="http://schemas.microsoft.com/office/drawing/2014/main" id="{6790497C-52D5-4D80-BF98-AE345E1F1DCF}"/>
              </a:ext>
            </a:extLst>
          </p:cNvPr>
          <p:cNvPicPr>
            <a:picLocks noChangeAspect="1"/>
          </p:cNvPicPr>
          <p:nvPr/>
        </p:nvPicPr>
        <p:blipFill>
          <a:blip r:embed="rId2"/>
          <a:stretch>
            <a:fillRect/>
          </a:stretch>
        </p:blipFill>
        <p:spPr>
          <a:xfrm>
            <a:off x="392705" y="2032000"/>
            <a:ext cx="11406589" cy="4826000"/>
          </a:xfrm>
          <a:prstGeom prst="rect">
            <a:avLst/>
          </a:prstGeom>
        </p:spPr>
      </p:pic>
    </p:spTree>
    <p:extLst>
      <p:ext uri="{BB962C8B-B14F-4D97-AF65-F5344CB8AC3E}">
        <p14:creationId xmlns:p14="http://schemas.microsoft.com/office/powerpoint/2010/main" val="176826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3646-5DCB-4C2C-ADFE-670EC21AD627}"/>
              </a:ext>
            </a:extLst>
          </p:cNvPr>
          <p:cNvSpPr>
            <a:spLocks noGrp="1"/>
          </p:cNvSpPr>
          <p:nvPr>
            <p:ph type="title"/>
          </p:nvPr>
        </p:nvSpPr>
        <p:spPr>
          <a:xfrm>
            <a:off x="1068457" y="429971"/>
            <a:ext cx="8761413" cy="706964"/>
          </a:xfrm>
        </p:spPr>
        <p:txBody>
          <a:bodyPr/>
          <a:lstStyle/>
          <a:p>
            <a:pPr algn="ctr"/>
            <a:r>
              <a:rPr lang="en-US" b="1" dirty="0">
                <a:latin typeface="Algerian" panose="04020705040A02060702" pitchFamily="82" charset="0"/>
              </a:rPr>
              <a:t>SCHEAMA</a:t>
            </a:r>
          </a:p>
        </p:txBody>
      </p:sp>
      <p:pic>
        <p:nvPicPr>
          <p:cNvPr id="4" name="Picture 3">
            <a:extLst>
              <a:ext uri="{FF2B5EF4-FFF2-40B4-BE49-F238E27FC236}">
                <a16:creationId xmlns:a16="http://schemas.microsoft.com/office/drawing/2014/main" id="{A33E7411-65CB-4334-98EC-6799BC0BC08A}"/>
              </a:ext>
            </a:extLst>
          </p:cNvPr>
          <p:cNvPicPr>
            <a:picLocks noChangeAspect="1"/>
          </p:cNvPicPr>
          <p:nvPr/>
        </p:nvPicPr>
        <p:blipFill>
          <a:blip r:embed="rId2"/>
          <a:stretch>
            <a:fillRect/>
          </a:stretch>
        </p:blipFill>
        <p:spPr>
          <a:xfrm>
            <a:off x="457200" y="1136935"/>
            <a:ext cx="11269362" cy="5721065"/>
          </a:xfrm>
          <a:prstGeom prst="rect">
            <a:avLst/>
          </a:prstGeom>
        </p:spPr>
      </p:pic>
    </p:spTree>
    <p:extLst>
      <p:ext uri="{BB962C8B-B14F-4D97-AF65-F5344CB8AC3E}">
        <p14:creationId xmlns:p14="http://schemas.microsoft.com/office/powerpoint/2010/main" val="632077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B3B3-0E66-4C49-B946-DD65D89E3D35}"/>
              </a:ext>
            </a:extLst>
          </p:cNvPr>
          <p:cNvSpPr>
            <a:spLocks noGrp="1"/>
          </p:cNvSpPr>
          <p:nvPr>
            <p:ph type="title"/>
          </p:nvPr>
        </p:nvSpPr>
        <p:spPr/>
        <p:txBody>
          <a:bodyPr/>
          <a:lstStyle/>
          <a:p>
            <a:pPr algn="ctr"/>
            <a:r>
              <a:rPr lang="en-US" b="1" dirty="0">
                <a:latin typeface="Algerian" panose="04020705040A02060702" pitchFamily="82" charset="0"/>
              </a:rPr>
              <a:t>SOME IMPORTANT NOTES</a:t>
            </a:r>
          </a:p>
        </p:txBody>
      </p:sp>
      <p:sp>
        <p:nvSpPr>
          <p:cNvPr id="3" name="Text Placeholder 2">
            <a:extLst>
              <a:ext uri="{FF2B5EF4-FFF2-40B4-BE49-F238E27FC236}">
                <a16:creationId xmlns:a16="http://schemas.microsoft.com/office/drawing/2014/main" id="{C1DF801E-F53F-4BE0-9824-ED74203A6330}"/>
              </a:ext>
            </a:extLst>
          </p:cNvPr>
          <p:cNvSpPr>
            <a:spLocks noGrp="1"/>
          </p:cNvSpPr>
          <p:nvPr>
            <p:ph type="body" sz="half" idx="2"/>
          </p:nvPr>
        </p:nvSpPr>
        <p:spPr>
          <a:xfrm>
            <a:off x="593124" y="3175685"/>
            <a:ext cx="11121081" cy="3373395"/>
          </a:xfrm>
        </p:spPr>
        <p:txBody>
          <a:bodyPr>
            <a:normAutofit/>
          </a:bodyPr>
          <a:lstStyle/>
          <a:p>
            <a:pPr marL="342900" indent="-342900">
              <a:buFont typeface="Arial" panose="020B0604020202020204" pitchFamily="34" charset="0"/>
              <a:buChar char="•"/>
            </a:pPr>
            <a:r>
              <a:rPr lang="en-US" sz="2400" b="1" dirty="0">
                <a:latin typeface="Constantia" panose="02030602050306030303" pitchFamily="18" charset="0"/>
              </a:rPr>
              <a:t>Before displaying the design of login and sign up page it is necessary to tell you that if user is old user then they </a:t>
            </a:r>
            <a:r>
              <a:rPr lang="en-US" sz="2400" b="1" dirty="0" err="1">
                <a:latin typeface="Constantia" panose="02030602050306030303" pitchFamily="18" charset="0"/>
              </a:rPr>
              <a:t>havre</a:t>
            </a:r>
            <a:r>
              <a:rPr lang="en-US" sz="2400" b="1" dirty="0">
                <a:latin typeface="Constantia" panose="02030602050306030303" pitchFamily="18" charset="0"/>
              </a:rPr>
              <a:t> already login id and password, if the user is new they have chance to create new account, for old users the login page displays and they simply fill the details and login that but for new user the signup page displays and they fill the data which is mandatory for the profile after that the users are also authorized to change the details and add more details in their profile.</a:t>
            </a:r>
          </a:p>
        </p:txBody>
      </p:sp>
    </p:spTree>
    <p:extLst>
      <p:ext uri="{BB962C8B-B14F-4D97-AF65-F5344CB8AC3E}">
        <p14:creationId xmlns:p14="http://schemas.microsoft.com/office/powerpoint/2010/main" val="1351450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336</TotalTime>
  <Words>908</Words>
  <Application>Microsoft Office PowerPoint</Application>
  <PresentationFormat>Widescreen</PresentationFormat>
  <Paragraphs>35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Bahnschrift SemiBold</vt:lpstr>
      <vt:lpstr>Century Gothic</vt:lpstr>
      <vt:lpstr>Constantia</vt:lpstr>
      <vt:lpstr>Showcard Gothic</vt:lpstr>
      <vt:lpstr>Trebuchet MS</vt:lpstr>
      <vt:lpstr>Wingdings 3</vt:lpstr>
      <vt:lpstr>Ion Boardroom</vt:lpstr>
      <vt:lpstr>MINI ORKUT IN JAVA</vt:lpstr>
      <vt:lpstr>Abstract</vt:lpstr>
      <vt:lpstr>introduction</vt:lpstr>
      <vt:lpstr>ACKNOWLEDGEMENT</vt:lpstr>
      <vt:lpstr>FEATURES &amp; INTERFACE</vt:lpstr>
      <vt:lpstr>OBJECTIVE</vt:lpstr>
      <vt:lpstr>ER-DIAGRAM</vt:lpstr>
      <vt:lpstr>SCHEAMA</vt:lpstr>
      <vt:lpstr>SOME IMPORTANT NOTES</vt:lpstr>
      <vt:lpstr>LOG-IN PAGE</vt:lpstr>
      <vt:lpstr>SIGN-UP PAGE</vt:lpstr>
      <vt:lpstr> UPLOAD &amp; VIEW POSTS DESIGN</vt:lpstr>
      <vt:lpstr>SUGGESTED FRIEND LIST DESIGN</vt:lpstr>
      <vt:lpstr>ADD FRIEND DESIGN</vt:lpstr>
      <vt:lpstr>CHAT DESIGN</vt:lpstr>
      <vt:lpstr>FRIEND CHAT SECTION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ORKUT IN JAVA</dc:title>
  <dc:creator>PRIYA KUMARI-19SCSE2030146</dc:creator>
  <cp:lastModifiedBy>PRIYA KUMARI-19SCSE2030146</cp:lastModifiedBy>
  <cp:revision>20</cp:revision>
  <dcterms:created xsi:type="dcterms:W3CDTF">2020-10-19T14:33:15Z</dcterms:created>
  <dcterms:modified xsi:type="dcterms:W3CDTF">2020-11-01T13:30:38Z</dcterms:modified>
</cp:coreProperties>
</file>