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A7BE82-F022-4A96-AAB4-86B46C56EC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CE8F7-4D3E-49F0-A7FC-AE98022ED7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50BE8A-6C46-47F6-8EFD-4022A5D2BC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5E4450-4BC6-4CF0-B292-8C43E7CD87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F37448-6C91-49D4-B4C9-FC3F23EE12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86BC02-310E-4A19-86B3-2CBD5667B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632C7B-C3E1-4DB0-903A-545F7EE6EF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FF9B73-03A3-404E-82BA-711768E8DF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5E9087-075E-46EE-B0CD-D56DFD56F4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C30651-78D6-4587-9F3A-B0E5935B66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E30D05-75C7-4E96-85FF-D5E6102968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4FFD4F-2143-431E-9D6C-04D8014470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AF4E6-F9D4-40C0-A397-257E24AF78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F12BE0-F390-4F14-A667-1AB218A480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6F6749-58B2-4BCA-97A1-559D1F787F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8479C2-C981-4D81-92D8-6F48A5EDEA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BA77DB-D0E1-415D-8BCD-413D87E296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3A1676-97AD-4553-8C02-8F3BE015C9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F224DC-FCDB-4F1A-A535-AB16773705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FC9B04-D498-4189-970A-224657EDCD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CC1C1-2BC3-43E6-BAB5-A03DE22D69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0F3CB6-BDF1-4AC6-967B-948B1C724E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1AA02-F176-462B-A8B0-05015F7EE2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93F05B-126F-47A9-A952-82F06D1299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378679-C8DD-474B-81EE-237EDCEDC6D1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464A6A-6AFA-432F-89FE-A4778D3568AE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5073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4800" spc="-1" strike="noStrike">
                <a:solidFill>
                  <a:srgbClr val="ca7b66"/>
                </a:solidFill>
                <a:latin typeface="Arial"/>
              </a:rPr>
              <a:t>Stadt Bibliothek</a:t>
            </a:r>
            <a:endParaRPr b="0" lang="de-D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780000" y="2226600"/>
            <a:ext cx="3597840" cy="65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ca7b66"/>
                </a:solidFill>
                <a:latin typeface="Calibri"/>
              </a:rPr>
              <a:t>Datenbankentwurf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60000" y="2880000"/>
            <a:ext cx="6657840" cy="6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ca7b66"/>
                </a:solidFill>
                <a:latin typeface="Javanese Text"/>
                <a:ea typeface="DejaVu Sans"/>
              </a:rPr>
              <a:t>Projektbearbeiter: Ahmad, abdul Hamid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8360" y="67356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 u="sng">
                <a:solidFill>
                  <a:srgbClr val="000000"/>
                </a:solidFill>
                <a:uFillTx/>
                <a:latin typeface="Calibri"/>
              </a:rPr>
              <a:t>Vorstellung des Projektes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Dieses Projekt ist eine Datenbank für eine Bibliothek, die es dem Benutzer ermöglicht, Informationen über alle Bücher in der Bibliothek, verwalten sowie die Bücher 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Auszuleihen.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Die Datenbank besteht aus drei Haupttabellen: Buch, Mitglied und Ausleihen.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Die Tabelle Buch enthält Informationen wie den Titel, Autor, Verlag, Erscheinungsjahr und Sprache des Buches.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Die Mitglieder Tabelle enthält Informationen wie den Namen, Kontaktdaten und Mitgliedsstatus jedes Bibliotheksmitglieds.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Die Ausleihen Tabelle verfolgt, welche Bücher von welchem Mitglied ausgeliehen wurden und enthält auch Informationen über das Datum der Ausleihe sowie das Datum der Rückgabe.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" name="Sticky-Note 1"/>
          <p:cNvGrpSpPr/>
          <p:nvPr/>
        </p:nvGrpSpPr>
        <p:grpSpPr>
          <a:xfrm>
            <a:off x="350280" y="2160000"/>
            <a:ext cx="547920" cy="538200"/>
            <a:chOff x="350280" y="2160000"/>
            <a:chExt cx="547920" cy="538200"/>
          </a:xfrm>
        </p:grpSpPr>
        <p:sp>
          <p:nvSpPr>
            <p:cNvPr id="88" name=""/>
            <p:cNvSpPr/>
            <p:nvPr/>
          </p:nvSpPr>
          <p:spPr>
            <a:xfrm>
              <a:off x="350280" y="2160000"/>
              <a:ext cx="547920" cy="538200"/>
            </a:xfrm>
            <a:custGeom>
              <a:avLst/>
              <a:gdLst>
                <a:gd name="textAreaLeft" fmla="*/ 0 w 547920"/>
                <a:gd name="textAreaRight" fmla="*/ 549720 w 547920"/>
                <a:gd name="textAreaTop" fmla="*/ 0 h 538200"/>
                <a:gd name="textAreaBottom" fmla="*/ 540000 h 538200"/>
              </a:gdLst>
              <a:ahLst/>
              <a:rect l="textAreaLeft" t="textAreaTop" r="textAreaRight" b="textAreaBottom"/>
              <a:pathLst>
                <a:path w="1527" h="1500">
                  <a:moveTo>
                    <a:pt x="574" y="1500"/>
                  </a:moveTo>
                  <a:lnTo>
                    <a:pt x="1131" y="1165"/>
                  </a:lnTo>
                  <a:lnTo>
                    <a:pt x="1527" y="902"/>
                  </a:lnTo>
                  <a:lnTo>
                    <a:pt x="1389" y="698"/>
                  </a:lnTo>
                  <a:lnTo>
                    <a:pt x="970" y="0"/>
                  </a:lnTo>
                  <a:lnTo>
                    <a:pt x="720" y="106"/>
                  </a:lnTo>
                  <a:lnTo>
                    <a:pt x="0" y="533"/>
                  </a:lnTo>
                  <a:lnTo>
                    <a:pt x="574" y="1500"/>
                  </a:lnTo>
                  <a:close/>
                </a:path>
              </a:pathLst>
            </a:custGeom>
            <a:gradFill rotWithShape="0">
              <a:gsLst>
                <a:gs pos="0">
                  <a:srgbClr val="ffe994"/>
                </a:gs>
                <a:gs pos="100000">
                  <a:srgbClr val="ffffa6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9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Buch</a:t>
              </a:r>
              <a:endParaRPr b="0" lang="de-DE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9" name="Group 1"/>
            <p:cNvGrpSpPr/>
            <p:nvPr/>
          </p:nvGrpSpPr>
          <p:grpSpPr>
            <a:xfrm>
              <a:off x="501120" y="2236320"/>
              <a:ext cx="61200" cy="69480"/>
              <a:chOff x="501120" y="2236320"/>
              <a:chExt cx="61200" cy="69480"/>
            </a:xfrm>
          </p:grpSpPr>
          <p:sp>
            <p:nvSpPr>
              <p:cNvPr id="90" name="Oval 72_ 1"/>
              <p:cNvSpPr/>
              <p:nvPr/>
            </p:nvSpPr>
            <p:spPr>
              <a:xfrm rot="19774800">
                <a:off x="509760" y="2251080"/>
                <a:ext cx="43560" cy="46800"/>
              </a:xfrm>
              <a:prstGeom prst="ellipse">
                <a:avLst/>
              </a:prstGeom>
              <a:solidFill>
                <a:srgbClr val="ea75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91" name="Oval 73_ 1"/>
              <p:cNvSpPr/>
              <p:nvPr/>
            </p:nvSpPr>
            <p:spPr>
              <a:xfrm rot="19742400">
                <a:off x="520920" y="2260800"/>
                <a:ext cx="23400" cy="24480"/>
              </a:xfrm>
              <a:prstGeom prst="ellipse">
                <a:avLst/>
              </a:prstGeom>
              <a:solidFill>
                <a:srgbClr val="7b3d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6640" bIns="-2664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92" name="Oval 74_ 1"/>
              <p:cNvSpPr/>
              <p:nvPr/>
            </p:nvSpPr>
            <p:spPr>
              <a:xfrm rot="19770000">
                <a:off x="522720" y="2241360"/>
                <a:ext cx="28800" cy="30240"/>
              </a:xfrm>
              <a:prstGeom prst="ellipse">
                <a:avLst/>
              </a:prstGeom>
              <a:solidFill>
                <a:srgbClr val="ff80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3040" bIns="-2304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</p:grpSp>
      </p:grpSp>
      <p:grpSp>
        <p:nvGrpSpPr>
          <p:cNvPr id="93" name="Sticky-Note 2"/>
          <p:cNvGrpSpPr/>
          <p:nvPr/>
        </p:nvGrpSpPr>
        <p:grpSpPr>
          <a:xfrm>
            <a:off x="720000" y="2076120"/>
            <a:ext cx="718560" cy="705960"/>
            <a:chOff x="720000" y="2076120"/>
            <a:chExt cx="718560" cy="705960"/>
          </a:xfrm>
        </p:grpSpPr>
        <p:sp>
          <p:nvSpPr>
            <p:cNvPr id="94" name=""/>
            <p:cNvSpPr/>
            <p:nvPr/>
          </p:nvSpPr>
          <p:spPr>
            <a:xfrm>
              <a:off x="720000" y="2076120"/>
              <a:ext cx="718560" cy="705960"/>
            </a:xfrm>
            <a:custGeom>
              <a:avLst/>
              <a:gdLst>
                <a:gd name="textAreaLeft" fmla="*/ 0 w 718560"/>
                <a:gd name="textAreaRight" fmla="*/ 720360 w 718560"/>
                <a:gd name="textAreaTop" fmla="*/ 0 h 705960"/>
                <a:gd name="textAreaBottom" fmla="*/ 707760 h 705960"/>
              </a:gdLst>
              <a:ahLst/>
              <a:rect l="textAreaLeft" t="textAreaTop" r="textAreaRight" b="textAreaBottom"/>
              <a:pathLst>
                <a:path w="1527" h="1500">
                  <a:moveTo>
                    <a:pt x="574" y="1500"/>
                  </a:moveTo>
                  <a:lnTo>
                    <a:pt x="1131" y="1165"/>
                  </a:lnTo>
                  <a:lnTo>
                    <a:pt x="1527" y="902"/>
                  </a:lnTo>
                  <a:lnTo>
                    <a:pt x="1388" y="698"/>
                  </a:lnTo>
                  <a:lnTo>
                    <a:pt x="970" y="0"/>
                  </a:lnTo>
                  <a:lnTo>
                    <a:pt x="719" y="106"/>
                  </a:lnTo>
                  <a:lnTo>
                    <a:pt x="0" y="533"/>
                  </a:lnTo>
                  <a:lnTo>
                    <a:pt x="574" y="1500"/>
                  </a:lnTo>
                  <a:close/>
                </a:path>
              </a:pathLst>
            </a:custGeom>
            <a:gradFill rotWithShape="0">
              <a:gsLst>
                <a:gs pos="0">
                  <a:srgbClr val="ffe994"/>
                </a:gs>
                <a:gs pos="100000">
                  <a:srgbClr val="ffffa6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9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Mitglied</a:t>
              </a:r>
              <a:endParaRPr b="0" lang="de-DE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5" name="Group 2"/>
            <p:cNvGrpSpPr/>
            <p:nvPr/>
          </p:nvGrpSpPr>
          <p:grpSpPr>
            <a:xfrm>
              <a:off x="918000" y="2176920"/>
              <a:ext cx="81000" cy="90720"/>
              <a:chOff x="918000" y="2176920"/>
              <a:chExt cx="81000" cy="90720"/>
            </a:xfrm>
          </p:grpSpPr>
          <p:sp>
            <p:nvSpPr>
              <p:cNvPr id="96" name="Oval 72_ 2"/>
              <p:cNvSpPr/>
              <p:nvPr/>
            </p:nvSpPr>
            <p:spPr>
              <a:xfrm rot="19771200">
                <a:off x="929520" y="2195280"/>
                <a:ext cx="57600" cy="61920"/>
              </a:xfrm>
              <a:prstGeom prst="ellipse">
                <a:avLst/>
              </a:prstGeom>
              <a:solidFill>
                <a:srgbClr val="ea75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97" name="Oval 73_ 2"/>
              <p:cNvSpPr/>
              <p:nvPr/>
            </p:nvSpPr>
            <p:spPr>
              <a:xfrm rot="19782000">
                <a:off x="943560" y="2208600"/>
                <a:ext cx="30600" cy="32760"/>
              </a:xfrm>
              <a:prstGeom prst="ellipse">
                <a:avLst/>
              </a:prstGeom>
              <a:solidFill>
                <a:srgbClr val="7b3d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6640" bIns="-2664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98" name="Oval 74_ 2"/>
              <p:cNvSpPr/>
              <p:nvPr/>
            </p:nvSpPr>
            <p:spPr>
              <a:xfrm rot="19753200">
                <a:off x="946800" y="2183760"/>
                <a:ext cx="37800" cy="39960"/>
              </a:xfrm>
              <a:prstGeom prst="ellipse">
                <a:avLst/>
              </a:prstGeom>
              <a:solidFill>
                <a:srgbClr val="ff80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3040" bIns="-2304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</p:grpSp>
      </p:grpSp>
      <p:grpSp>
        <p:nvGrpSpPr>
          <p:cNvPr id="99" name="Sticky-Note 3"/>
          <p:cNvGrpSpPr/>
          <p:nvPr/>
        </p:nvGrpSpPr>
        <p:grpSpPr>
          <a:xfrm>
            <a:off x="1260360" y="1980000"/>
            <a:ext cx="718200" cy="705600"/>
            <a:chOff x="1260360" y="1980000"/>
            <a:chExt cx="718200" cy="705600"/>
          </a:xfrm>
        </p:grpSpPr>
        <p:sp>
          <p:nvSpPr>
            <p:cNvPr id="100" name=""/>
            <p:cNvSpPr/>
            <p:nvPr/>
          </p:nvSpPr>
          <p:spPr>
            <a:xfrm>
              <a:off x="1260360" y="1980000"/>
              <a:ext cx="718200" cy="705600"/>
            </a:xfrm>
            <a:custGeom>
              <a:avLst/>
              <a:gdLst>
                <a:gd name="textAreaLeft" fmla="*/ 0 w 718200"/>
                <a:gd name="textAreaRight" fmla="*/ 720000 w 718200"/>
                <a:gd name="textAreaTop" fmla="*/ 0 h 705600"/>
                <a:gd name="textAreaBottom" fmla="*/ 707400 h 705600"/>
              </a:gdLst>
              <a:ahLst/>
              <a:rect l="textAreaLeft" t="textAreaTop" r="textAreaRight" b="textAreaBottom"/>
              <a:pathLst>
                <a:path w="2000" h="1965">
                  <a:moveTo>
                    <a:pt x="752" y="1965"/>
                  </a:moveTo>
                  <a:lnTo>
                    <a:pt x="1481" y="1526"/>
                  </a:lnTo>
                  <a:lnTo>
                    <a:pt x="2000" y="1181"/>
                  </a:lnTo>
                  <a:lnTo>
                    <a:pt x="1819" y="914"/>
                  </a:lnTo>
                  <a:lnTo>
                    <a:pt x="1271" y="0"/>
                  </a:lnTo>
                  <a:lnTo>
                    <a:pt x="943" y="138"/>
                  </a:lnTo>
                  <a:lnTo>
                    <a:pt x="0" y="698"/>
                  </a:lnTo>
                  <a:lnTo>
                    <a:pt x="752" y="1965"/>
                  </a:lnTo>
                  <a:close/>
                </a:path>
              </a:pathLst>
            </a:custGeom>
            <a:gradFill rotWithShape="0">
              <a:gsLst>
                <a:gs pos="0">
                  <a:srgbClr val="ffe994"/>
                </a:gs>
                <a:gs pos="100000">
                  <a:srgbClr val="ffffa6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9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Ausleihen</a:t>
              </a:r>
              <a:endParaRPr b="0" lang="de-DE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1458720" y="2080440"/>
              <a:ext cx="80640" cy="90720"/>
              <a:chOff x="1458720" y="2080440"/>
              <a:chExt cx="80640" cy="90720"/>
            </a:xfrm>
          </p:grpSpPr>
          <p:sp>
            <p:nvSpPr>
              <p:cNvPr id="102" name="Oval 72_ 3"/>
              <p:cNvSpPr/>
              <p:nvPr/>
            </p:nvSpPr>
            <p:spPr>
              <a:xfrm rot="19781400">
                <a:off x="1470240" y="2099160"/>
                <a:ext cx="57240" cy="61920"/>
              </a:xfrm>
              <a:prstGeom prst="ellipse">
                <a:avLst/>
              </a:prstGeom>
              <a:solidFill>
                <a:srgbClr val="ea75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720" bIns="-72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103" name="Oval 73_ 3"/>
              <p:cNvSpPr/>
              <p:nvPr/>
            </p:nvSpPr>
            <p:spPr>
              <a:xfrm rot="19735800">
                <a:off x="1484640" y="2111400"/>
                <a:ext cx="30960" cy="32760"/>
              </a:xfrm>
              <a:prstGeom prst="ellipse">
                <a:avLst/>
              </a:prstGeom>
              <a:solidFill>
                <a:srgbClr val="7b3d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1240" bIns="-2124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104" name="Oval 74_ 3"/>
              <p:cNvSpPr/>
              <p:nvPr/>
            </p:nvSpPr>
            <p:spPr>
              <a:xfrm rot="19768800">
                <a:off x="1487160" y="2086920"/>
                <a:ext cx="37800" cy="40320"/>
              </a:xfrm>
              <a:prstGeom prst="ellipse">
                <a:avLst/>
              </a:prstGeom>
              <a:solidFill>
                <a:srgbClr val="ff8000"/>
              </a:solidFill>
              <a:ln w="9360">
                <a:noFill/>
              </a:ln>
              <a:effectLst>
                <a:outerShdw blurRad="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5840" bIns="-15840" anchor="ctr">
                <a:noAutofit/>
              </a:bodyPr>
              <a:p>
                <a:endParaRPr b="0" lang="de-DE" sz="1800" spc="-1" strike="noStrike">
                  <a:solidFill>
                    <a:srgbClr val="000000"/>
                  </a:solidFill>
                  <a:latin typeface="Arial"/>
                  <a:ea typeface="Microsoft YaHei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000000"/>
                </a:solidFill>
                <a:uFillTx/>
                <a:latin typeface="Calibri"/>
              </a:rPr>
              <a:t>Entity-Relationship-Modell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258560" y="965160"/>
            <a:ext cx="7561440" cy="46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85356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 u="sng">
                <a:solidFill>
                  <a:srgbClr val="000000"/>
                </a:solidFill>
                <a:uFillTx/>
                <a:latin typeface="Calibri"/>
              </a:rPr>
              <a:t>Menügestaltung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060000" y="1644840"/>
            <a:ext cx="3959280" cy="303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000" y="103356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 u="sng">
                <a:solidFill>
                  <a:srgbClr val="000000"/>
                </a:solidFill>
                <a:uFillTx/>
                <a:latin typeface="Calibri"/>
              </a:rPr>
              <a:t>Zusammenfassung</a:t>
            </a:r>
            <a:r>
              <a:rPr b="0" lang="de-DE" sz="2800" spc="-1" strike="noStrike" u="sng">
                <a:solidFill>
                  <a:srgbClr val="000000"/>
                </a:solidFill>
                <a:uFillTx/>
                <a:latin typeface="Calibri"/>
              </a:rPr>
              <a:t>: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2658600"/>
            <a:ext cx="9069480" cy="12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Das Ziel des Projekts ist es, eine Datenbank für eine Bibliothek zu erstellen, die es den Benutzern ermöglicht, Bücher auszuleihen, zurückzugeben und zu verwenden.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Application>LibreOffice/7.4.5.1$Windows_X86_64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2023-05-02T09:04:10Z</dcterms:created>
  <dc:creator/>
  <dc:description/>
  <dc:language>de-DE</dc:language>
  <cp:lastModifiedBy/>
  <dcterms:modified xsi:type="dcterms:W3CDTF">2023-05-05T09:45:01Z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