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7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1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94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12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2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9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24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1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94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1A26-0E89-4916-B536-1542EA943376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AEA5-6A55-498C-A027-5B6210601F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79765-CA2F-4E0C-A6C0-8C9AC8E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ロボット工学三原則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A250F-887B-4627-B4C4-B59AFFF2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2400" dirty="0">
                <a:latin typeface="+mn-ea"/>
              </a:rPr>
              <a:t>第一条</a:t>
            </a:r>
            <a:endParaRPr lang="en-US" altLang="ja-JP" sz="2400" dirty="0">
              <a:latin typeface="+mn-ea"/>
            </a:endParaRPr>
          </a:p>
          <a:p>
            <a:pPr marL="342900" lvl="1" indent="0">
              <a:buNone/>
            </a:pPr>
            <a:r>
              <a:rPr lang="ja-JP" altLang="en-US" sz="2200" dirty="0">
                <a:latin typeface="+mn-ea"/>
              </a:rPr>
              <a:t>ロボットは人間に危害を加えてはならない。また、その危険を看過することによって、人間に危害を及ぼしてはならない。</a:t>
            </a:r>
            <a:endParaRPr lang="en-US" altLang="ja-JP" sz="1800" dirty="0">
              <a:latin typeface="+mn-ea"/>
            </a:endParaRPr>
          </a:p>
          <a:p>
            <a:pPr marL="342900" lvl="1" indent="0">
              <a:buNone/>
            </a:pPr>
            <a:endParaRPr lang="en-US" altLang="ja-JP" sz="18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第二条</a:t>
            </a:r>
          </a:p>
          <a:p>
            <a:pPr marL="342900" lvl="1" indent="0">
              <a:buNone/>
            </a:pPr>
            <a:r>
              <a:rPr lang="ja-JP" altLang="en-US" sz="2200" dirty="0">
                <a:latin typeface="+mn-ea"/>
              </a:rPr>
              <a:t>ロボットは人間にあたえられた命令に服従しなければならない。ただし、あたえられた命令が、第一条に反する場合は、この限りでない。</a:t>
            </a:r>
            <a:endParaRPr lang="en-US" altLang="ja-JP" sz="2200" dirty="0">
              <a:latin typeface="+mn-ea"/>
            </a:endParaRPr>
          </a:p>
          <a:p>
            <a:pPr marL="342900" lvl="1" indent="0">
              <a:buNone/>
            </a:pPr>
            <a:endParaRPr lang="en-US" altLang="ja-JP" sz="18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第三条</a:t>
            </a:r>
          </a:p>
          <a:p>
            <a:pPr marL="342900" lvl="1" indent="0">
              <a:buNone/>
            </a:pPr>
            <a:r>
              <a:rPr lang="ja-JP" altLang="en-US" sz="2200" dirty="0">
                <a:latin typeface="+mn-ea"/>
              </a:rPr>
              <a:t>ロボットは、前掲第一条および第二条に反するおそれのないかぎり、自己をまもらなければならない。</a:t>
            </a:r>
            <a:endParaRPr lang="en-US" altLang="ja-JP" sz="2200" dirty="0">
              <a:latin typeface="+mn-ea"/>
            </a:endParaRPr>
          </a:p>
          <a:p>
            <a:pPr marL="342900" lvl="1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参考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https://ja.wikipedia.org/</a:t>
            </a:r>
            <a:endParaRPr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6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79765-CA2F-4E0C-A6C0-8C9AC8E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運動の法則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A250F-887B-4627-B4C4-B59AFFF2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>
                <a:latin typeface="+mn-ea"/>
              </a:rPr>
              <a:t>第１法則（慣性の法則）</a:t>
            </a:r>
          </a:p>
          <a:p>
            <a:pPr marL="342900" lvl="1" indent="0">
              <a:buNone/>
            </a:pPr>
            <a:r>
              <a:rPr lang="ja-JP" altLang="en-US" sz="2600" dirty="0">
                <a:latin typeface="+mn-ea"/>
              </a:rPr>
              <a:t>すべての物体は、その静止の状態を、あるいは直線上の一様な運動の状態を、外力によってその状態を変えられない限り、そのまま続ける。</a:t>
            </a:r>
            <a:endParaRPr lang="en-US" altLang="ja-JP" sz="2600" dirty="0">
              <a:latin typeface="+mn-ea"/>
            </a:endParaRPr>
          </a:p>
          <a:p>
            <a:pPr marL="342900" lvl="1" indent="0">
              <a:buNone/>
            </a:pP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第２法則（ニュートンの運動方程式）</a:t>
            </a:r>
          </a:p>
          <a:p>
            <a:pPr marL="342900" lvl="1" indent="0">
              <a:buNone/>
            </a:pPr>
            <a:r>
              <a:rPr lang="ja-JP" altLang="en-US" sz="2600" dirty="0">
                <a:latin typeface="+mn-ea"/>
              </a:rPr>
              <a:t>運動量の時間的変化は及ぼされる外力に比例し、その力の及ぼされる方向に行われる。</a:t>
            </a:r>
            <a:endParaRPr lang="en-US" altLang="ja-JP" sz="2600" dirty="0">
              <a:latin typeface="+mn-ea"/>
            </a:endParaRPr>
          </a:p>
          <a:p>
            <a:pPr marL="342900" lvl="1" indent="0">
              <a:buNone/>
            </a:pP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第３法則（作用・反作用の法則）</a:t>
            </a:r>
            <a:endParaRPr lang="en-US" altLang="ja-JP" dirty="0">
              <a:latin typeface="+mn-ea"/>
            </a:endParaRPr>
          </a:p>
          <a:p>
            <a:pPr marL="342900" lvl="1" indent="0">
              <a:buNone/>
            </a:pPr>
            <a:r>
              <a:rPr lang="ja-JP" altLang="en-US" sz="2600" dirty="0">
                <a:latin typeface="+mn-ea"/>
              </a:rPr>
              <a:t>２物体相互の作用は、つねに相等しく逆向きである。</a:t>
            </a:r>
            <a:endParaRPr lang="en-US" altLang="ja-JP" sz="26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>
                <a:latin typeface="+mn-ea"/>
              </a:rPr>
              <a:t>参考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https://kotobank.jp/word/%E9%81%8B%E5%8B%95%E3%81%AE%E6%B3%95%E5%89%87-35703</a:t>
            </a:r>
          </a:p>
        </p:txBody>
      </p:sp>
    </p:spTree>
    <p:extLst>
      <p:ext uri="{BB962C8B-B14F-4D97-AF65-F5344CB8AC3E}">
        <p14:creationId xmlns:p14="http://schemas.microsoft.com/office/powerpoint/2010/main" val="9073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212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ロボット工学三原則</vt:lpstr>
      <vt:lpstr>運動の法則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ロボット工学三原則</dc:title>
  <dc:creator>let440s</dc:creator>
  <cp:lastModifiedBy>let440s</cp:lastModifiedBy>
  <cp:revision>16</cp:revision>
  <dcterms:created xsi:type="dcterms:W3CDTF">2018-09-22T10:05:56Z</dcterms:created>
  <dcterms:modified xsi:type="dcterms:W3CDTF">2018-09-23T15:29:28Z</dcterms:modified>
</cp:coreProperties>
</file>