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69" r:id="rId3"/>
    <p:sldId id="266" r:id="rId4"/>
    <p:sldId id="265" r:id="rId5"/>
    <p:sldId id="256" r:id="rId6"/>
    <p:sldId id="261" r:id="rId7"/>
    <p:sldId id="259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9" autoAdjust="0"/>
    <p:restoredTop sz="94660"/>
  </p:normalViewPr>
  <p:slideViewPr>
    <p:cSldViewPr>
      <p:cViewPr varScale="1">
        <p:scale>
          <a:sx n="74" d="100"/>
          <a:sy n="74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0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60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00000" y="273050"/>
            <a:ext cx="439200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160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2015-06-17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2015-06-17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2015-06-17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2015-06-17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Äldreboende på gång…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3620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Utvärderingskriterier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Innovativ teknik</a:t>
            </a:r>
          </a:p>
          <a:p>
            <a:r>
              <a:rPr lang="sv-SE" dirty="0" smtClean="0"/>
              <a:t>Hälsofrämjande arbete</a:t>
            </a:r>
          </a:p>
          <a:p>
            <a:r>
              <a:rPr lang="sv-SE" dirty="0" smtClean="0"/>
              <a:t>Utemiljö</a:t>
            </a:r>
          </a:p>
          <a:p>
            <a:r>
              <a:rPr lang="sv-SE" dirty="0" smtClean="0"/>
              <a:t>Mötesplatser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51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Processen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 smtClean="0"/>
              <a:t>Detaljplanen är </a:t>
            </a:r>
            <a:r>
              <a:rPr lang="sv-SE" smtClean="0"/>
              <a:t>överklagad – trafiksituationen </a:t>
            </a:r>
            <a:endParaRPr lang="sv-SE" dirty="0" smtClean="0"/>
          </a:p>
          <a:p>
            <a:r>
              <a:rPr lang="sv-SE" dirty="0" smtClean="0"/>
              <a:t>ÄLN antar föreslagna utvärderingskriterier</a:t>
            </a:r>
          </a:p>
          <a:p>
            <a:r>
              <a:rPr lang="sv-SE" dirty="0" smtClean="0"/>
              <a:t>Kommunstyrelsens stadsutvecklingsutskott för beslut avseende formen av upphandlingen –tjänstekoncession</a:t>
            </a:r>
          </a:p>
          <a:p>
            <a:r>
              <a:rPr lang="sv-SE" dirty="0" smtClean="0"/>
              <a:t>Marknaden bjuds in för intresseanmälan – innehåll: beskriva verksamhetskraven, villkor samt hur de avser att genomföra byggnationen</a:t>
            </a:r>
          </a:p>
          <a:p>
            <a:r>
              <a:rPr lang="sv-SE" dirty="0" smtClean="0"/>
              <a:t>Utvärdering och urval av aktör bygger i huvudsak på verksamhetskraven</a:t>
            </a:r>
          </a:p>
          <a:p>
            <a:r>
              <a:rPr lang="sv-SE" dirty="0" smtClean="0"/>
              <a:t>Klart 2017/18 ?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51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04791" y="396987"/>
            <a:ext cx="7762080" cy="1143000"/>
          </a:xfrm>
        </p:spPr>
        <p:txBody>
          <a:bodyPr/>
          <a:lstStyle/>
          <a:p>
            <a:r>
              <a:rPr lang="sv-SE" dirty="0" smtClean="0"/>
              <a:t>Nya äldreboende på gång…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b="1" dirty="0" smtClean="0"/>
              <a:t>Danvikshem</a:t>
            </a:r>
            <a:r>
              <a:rPr lang="sv-SE" dirty="0" smtClean="0"/>
              <a:t> 16 nya demensplatser – kvartal 1 2016</a:t>
            </a:r>
            <a:endParaRPr dirty="0" smtClean="0"/>
          </a:p>
          <a:p>
            <a:r>
              <a:rPr b="1" dirty="0" smtClean="0"/>
              <a:t>Tollare</a:t>
            </a:r>
            <a:r>
              <a:rPr dirty="0" smtClean="0"/>
              <a:t> </a:t>
            </a:r>
            <a:r>
              <a:rPr lang="sv-SE" dirty="0" smtClean="0"/>
              <a:t>–</a:t>
            </a:r>
            <a:r>
              <a:rPr dirty="0" smtClean="0"/>
              <a:t> våren 2016 </a:t>
            </a:r>
            <a:r>
              <a:rPr lang="sv-SE" dirty="0" smtClean="0"/>
              <a:t>–</a:t>
            </a:r>
            <a:r>
              <a:rPr dirty="0" smtClean="0"/>
              <a:t> Stora </a:t>
            </a:r>
            <a:r>
              <a:rPr dirty="0" err="1" smtClean="0"/>
              <a:t>Sköndal</a:t>
            </a:r>
            <a:r>
              <a:rPr dirty="0" smtClean="0"/>
              <a:t> </a:t>
            </a:r>
            <a:r>
              <a:rPr lang="sv-SE" dirty="0" smtClean="0"/>
              <a:t>–</a:t>
            </a:r>
            <a:r>
              <a:rPr dirty="0" smtClean="0"/>
              <a:t> 54 till 72 platser</a:t>
            </a:r>
          </a:p>
          <a:p>
            <a:r>
              <a:rPr b="1" dirty="0" smtClean="0"/>
              <a:t>Graninge stiftsgård </a:t>
            </a:r>
            <a:r>
              <a:rPr dirty="0" smtClean="0"/>
              <a:t>- under 2017 </a:t>
            </a:r>
            <a:r>
              <a:rPr lang="sv-SE" dirty="0" smtClean="0"/>
              <a:t>– Silver </a:t>
            </a:r>
            <a:r>
              <a:rPr lang="sv-SE" dirty="0"/>
              <a:t>L</a:t>
            </a:r>
            <a:r>
              <a:rPr lang="sv-SE" dirty="0" smtClean="0"/>
              <a:t>ife – 54 platser</a:t>
            </a:r>
          </a:p>
          <a:p>
            <a:r>
              <a:rPr b="1" dirty="0" smtClean="0"/>
              <a:t>Ältadalen </a:t>
            </a:r>
            <a:r>
              <a:rPr lang="sv-SE" dirty="0" smtClean="0"/>
              <a:t>–</a:t>
            </a:r>
            <a:r>
              <a:rPr dirty="0" smtClean="0"/>
              <a:t> 2017/18  - 54 platser</a:t>
            </a:r>
          </a:p>
          <a:p>
            <a:r>
              <a:rPr lang="sv-SE" b="1" dirty="0" smtClean="0"/>
              <a:t>Hästhagen</a:t>
            </a:r>
            <a:r>
              <a:rPr lang="sv-SE" dirty="0" smtClean="0"/>
              <a:t> – 2018  Ersta Diakoni, planansökan inlämnad. 54 platser </a:t>
            </a:r>
            <a:endParaRPr lang="sv-SE" dirty="0"/>
          </a:p>
          <a:p>
            <a:r>
              <a:rPr lang="sv-SE" b="1" dirty="0" smtClean="0"/>
              <a:t>Hasseludden </a:t>
            </a:r>
            <a:r>
              <a:rPr lang="sv-SE" dirty="0" smtClean="0"/>
              <a:t>(Boo) planärende kvartal 3 - 2017 Svenska vårdfastigheter – 3 plan </a:t>
            </a:r>
          </a:p>
          <a:p>
            <a:r>
              <a:rPr lang="sv-SE" b="1" dirty="0" smtClean="0"/>
              <a:t>Danvikshem </a:t>
            </a:r>
            <a:r>
              <a:rPr lang="sv-SE" dirty="0" smtClean="0"/>
              <a:t>2018 - 66 </a:t>
            </a:r>
            <a:r>
              <a:rPr lang="sv-SE" dirty="0"/>
              <a:t>platser </a:t>
            </a:r>
          </a:p>
          <a:p>
            <a:r>
              <a:rPr lang="sv-SE" b="1" dirty="0" smtClean="0"/>
              <a:t>Nacka centrum </a:t>
            </a:r>
            <a:r>
              <a:rPr lang="sv-SE" dirty="0" smtClean="0"/>
              <a:t>fritidsgården (tvåan) ?</a:t>
            </a:r>
          </a:p>
          <a:p>
            <a:endParaRPr lang="sv-SE" dirty="0"/>
          </a:p>
        </p:txBody>
      </p:sp>
      <p:sp>
        <p:nvSpPr>
          <p:cNvPr id="4" name="textruta 3"/>
          <p:cNvSpPr txBox="1"/>
          <p:nvPr/>
        </p:nvSpPr>
        <p:spPr>
          <a:xfrm>
            <a:off x="7668343" y="260648"/>
            <a:ext cx="1198527" cy="550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sv-SE" sz="2400" kern="0" dirty="0" smtClean="0">
                <a:latin typeface="Gill Sans MT"/>
              </a:rPr>
              <a:t>150616</a:t>
            </a:r>
            <a:endParaRPr lang="sv-SE" sz="2400" kern="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3880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Ältadalens äldreboende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58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8426684" cy="4525963"/>
          </a:xfrm>
        </p:spPr>
        <p:txBody>
          <a:bodyPr/>
          <a:lstStyle/>
          <a:p>
            <a:endParaRPr lang="sv-SE" dirty="0"/>
          </a:p>
        </p:txBody>
      </p:sp>
      <p:pic>
        <p:nvPicPr>
          <p:cNvPr id="1026" name="Bildobjekt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2259632"/>
            <a:ext cx="7807597" cy="947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13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Tjänstekoncession – en form av upphandling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 typiska grunddrag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v-SE" dirty="0"/>
          </a:p>
          <a:p>
            <a:pPr marL="514350" indent="-514350">
              <a:buAutoNum type="arabicPeriod"/>
            </a:pPr>
            <a:r>
              <a:rPr lang="sv-SE" dirty="0" smtClean="0"/>
              <a:t>Tredje </a:t>
            </a:r>
            <a:r>
              <a:rPr lang="sv-SE" dirty="0"/>
              <a:t>man </a:t>
            </a:r>
            <a:r>
              <a:rPr lang="sv-SE" dirty="0" smtClean="0"/>
              <a:t>ska vara målgruppen</a:t>
            </a:r>
          </a:p>
          <a:p>
            <a:pPr marL="514350" indent="-514350">
              <a:buAutoNum type="arabicPeriod"/>
            </a:pPr>
            <a:r>
              <a:rPr lang="sv-SE" sz="2800" dirty="0" smtClean="0"/>
              <a:t>Tjänsten </a:t>
            </a:r>
            <a:r>
              <a:rPr lang="sv-SE" dirty="0" smtClean="0"/>
              <a:t>utgöra </a:t>
            </a:r>
            <a:r>
              <a:rPr lang="sv-SE" dirty="0"/>
              <a:t>ett allmänt </a:t>
            </a:r>
            <a:r>
              <a:rPr lang="sv-SE" dirty="0" smtClean="0"/>
              <a:t>intresse</a:t>
            </a:r>
          </a:p>
          <a:p>
            <a:pPr marL="514350" indent="-514350">
              <a:buAutoNum type="arabicPeriod"/>
            </a:pPr>
            <a:r>
              <a:rPr lang="sv-SE" dirty="0" smtClean="0"/>
              <a:t>Koncessionshavaren bär </a:t>
            </a:r>
            <a:r>
              <a:rPr lang="sv-SE" dirty="0"/>
              <a:t>den </a:t>
            </a:r>
            <a:r>
              <a:rPr lang="sv-SE" dirty="0" smtClean="0"/>
              <a:t>ekonomiska risken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82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Förutsättningar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en marknad som vill betala för tjänsten</a:t>
            </a:r>
          </a:p>
          <a:p>
            <a:r>
              <a:rPr lang="sv-SE" dirty="0" smtClean="0"/>
              <a:t>Upphandlande enheten betalar inget för risken, eller ersättning. </a:t>
            </a:r>
          </a:p>
          <a:p>
            <a:r>
              <a:rPr lang="sv-SE" dirty="0" smtClean="0"/>
              <a:t>Ställa </a:t>
            </a:r>
            <a:r>
              <a:rPr lang="sv-SE" dirty="0"/>
              <a:t>relativt höga krav på leverantören, men få krav på själva </a:t>
            </a:r>
            <a:r>
              <a:rPr lang="sv-SE" dirty="0" smtClean="0"/>
              <a:t>tjänsten</a:t>
            </a:r>
          </a:p>
          <a:p>
            <a:r>
              <a:rPr lang="sv-SE" dirty="0"/>
              <a:t>Rätt att ta att ta ut avgifter av de som nyttjar</a:t>
            </a:r>
          </a:p>
          <a:p>
            <a:r>
              <a:rPr lang="sv-SE" dirty="0"/>
              <a:t>Tjänsteutföraren ansvarar för affärsriskerna i anknytning till tjänsterna</a:t>
            </a:r>
          </a:p>
          <a:p>
            <a:r>
              <a:rPr lang="sv-SE" dirty="0"/>
              <a:t>Ex: uthyrning av restauranglokal i en fastighet som myndigheten äger, driften av badhus</a:t>
            </a:r>
          </a:p>
          <a:p>
            <a:endParaRPr lang="sv-SE" dirty="0" smtClean="0"/>
          </a:p>
          <a:p>
            <a:endParaRPr lang="sv-SE" dirty="0" smtClean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87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</a:t>
            </a:r>
            <a:r>
              <a:rPr lang="sv-SE" dirty="0" smtClean="0"/>
              <a:t>örutsättningar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Reglerna </a:t>
            </a:r>
            <a:r>
              <a:rPr lang="sv-SE" dirty="0"/>
              <a:t>i </a:t>
            </a:r>
            <a:r>
              <a:rPr lang="sv-SE" dirty="0" smtClean="0"/>
              <a:t>LOU gäller inte inkl. överprövningen. </a:t>
            </a:r>
            <a:r>
              <a:rPr lang="sv-SE" dirty="0"/>
              <a:t>Den upphandlande myndigheten måste dock motivera avslag eller avvisande av ett anbud, så att anbudsgivaren som anser sig skadad kan överklaga </a:t>
            </a:r>
            <a:r>
              <a:rPr lang="sv-SE" dirty="0" smtClean="0"/>
              <a:t>avslaget</a:t>
            </a:r>
          </a:p>
          <a:p>
            <a:r>
              <a:rPr lang="sv-SE" dirty="0"/>
              <a:t>En annan viktig skillnad mot en traditionell upphandling är att avtalstiderna bör vara betydligt längre i en </a:t>
            </a:r>
            <a:r>
              <a:rPr lang="sv-SE" dirty="0" smtClean="0"/>
              <a:t>tjänstekoncession</a:t>
            </a:r>
            <a:r>
              <a:rPr lang="sv-SE" dirty="0"/>
              <a:t>. 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87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Verksamhetskrav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”Ältadalens </a:t>
            </a:r>
            <a:r>
              <a:rPr lang="sv-SE" dirty="0"/>
              <a:t>särskilda boende för äldre är placerat mitt i Ältadalen, och ska vara en mötesplats över gränserna där möjligheterna till ett aktivt liv kombineras med innovativ teknik, trygghet och gröna omgivningar. I den inspirerande boendemiljön är det enkelt att stå i kontakt med omvärlden, både lokalt och globalt. Där kan man bibehålla tryggheten i det välbekanta samtidigt som möjligheten till utveckling och nya kontakter främjar hälsa och livslust</a:t>
            </a:r>
            <a:r>
              <a:rPr lang="sv-SE" dirty="0" smtClean="0"/>
              <a:t>.”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00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grönt kvarnhjul och blå logotyp</Template>
  <TotalTime>187</TotalTime>
  <Words>364</Words>
  <Application>Microsoft Office PowerPoint</Application>
  <PresentationFormat>Bildspel på skärmen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Office-tema</vt:lpstr>
      <vt:lpstr>Äldreboende på gång…</vt:lpstr>
      <vt:lpstr>Nya äldreboende på gång…</vt:lpstr>
      <vt:lpstr>Ältadalens äldreboende</vt:lpstr>
      <vt:lpstr>PowerPoint-presentation</vt:lpstr>
      <vt:lpstr>Tjänstekoncession – en form av upphandling</vt:lpstr>
      <vt:lpstr>Tre typiska grunddrag</vt:lpstr>
      <vt:lpstr>Förutsättningar</vt:lpstr>
      <vt:lpstr>Förutsättningar</vt:lpstr>
      <vt:lpstr>Verksamhetskrav</vt:lpstr>
      <vt:lpstr>Utvärderingskriterier</vt:lpstr>
      <vt:lpstr>Processen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Tjänstekoncession</dc:title>
  <dc:creator>Söderlund Anne-Lie</dc:creator>
  <cp:lastModifiedBy>Söderlund Anne-Lie</cp:lastModifiedBy>
  <cp:revision>17</cp:revision>
  <dcterms:created xsi:type="dcterms:W3CDTF">2015-02-27T12:02:43Z</dcterms:created>
  <dcterms:modified xsi:type="dcterms:W3CDTF">2015-06-17T15:39:13Z</dcterms:modified>
</cp:coreProperties>
</file>