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74" r:id="rId8"/>
    <p:sldId id="272" r:id="rId9"/>
    <p:sldId id="273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4\till&#228;ggsfr&#229;gor%202014%20sammanst&#228;llning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file01.adm.nacka.se\usersjl\lissta\Mina%20Dokument\Medborgarenk&#228;t\2015\underlag%20tj&#228;nsteskrivels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Blad3!$F$2</c:f>
              <c:strCache>
                <c:ptCount val="1"/>
                <c:pt idx="0">
                  <c:v>NRI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Blad3!$E$3:$E$24</c:f>
              <c:strCache>
                <c:ptCount val="22"/>
                <c:pt idx="0">
                  <c:v>Danderyd</c:v>
                </c:pt>
                <c:pt idx="1">
                  <c:v>Lidingö</c:v>
                </c:pt>
                <c:pt idx="2">
                  <c:v>Nacka </c:v>
                </c:pt>
                <c:pt idx="3">
                  <c:v>Sollentuna</c:v>
                </c:pt>
                <c:pt idx="4">
                  <c:v>Tyresö</c:v>
                </c:pt>
                <c:pt idx="5">
                  <c:v>Salem</c:v>
                </c:pt>
                <c:pt idx="6">
                  <c:v>Täby</c:v>
                </c:pt>
                <c:pt idx="7">
                  <c:v>Nykvarn</c:v>
                </c:pt>
                <c:pt idx="8">
                  <c:v>Solna</c:v>
                </c:pt>
                <c:pt idx="9">
                  <c:v>Värmdö  </c:v>
                </c:pt>
                <c:pt idx="10">
                  <c:v>Järfälla  </c:v>
                </c:pt>
                <c:pt idx="11">
                  <c:v>Vallentuna </c:v>
                </c:pt>
                <c:pt idx="12">
                  <c:v>Vaxholm </c:v>
                </c:pt>
                <c:pt idx="13">
                  <c:v>Huddinge  </c:v>
                </c:pt>
                <c:pt idx="14">
                  <c:v>Ekerö</c:v>
                </c:pt>
                <c:pt idx="15">
                  <c:v>Upplands Väsby </c:v>
                </c:pt>
                <c:pt idx="16">
                  <c:v>Haninge  </c:v>
                </c:pt>
                <c:pt idx="17">
                  <c:v>Upplands-Bro  </c:v>
                </c:pt>
                <c:pt idx="18">
                  <c:v>Sigtuna</c:v>
                </c:pt>
                <c:pt idx="19">
                  <c:v>Österåker</c:v>
                </c:pt>
                <c:pt idx="20">
                  <c:v>Nynäshamn</c:v>
                </c:pt>
                <c:pt idx="21">
                  <c:v>Botkyrka  </c:v>
                </c:pt>
              </c:strCache>
            </c:strRef>
          </c:cat>
          <c:val>
            <c:numRef>
              <c:f>Blad3!$F$3:$F$24</c:f>
              <c:numCache>
                <c:formatCode>General</c:formatCode>
                <c:ptCount val="22"/>
                <c:pt idx="0">
                  <c:v>78</c:v>
                </c:pt>
                <c:pt idx="1">
                  <c:v>77</c:v>
                </c:pt>
                <c:pt idx="2">
                  <c:v>73</c:v>
                </c:pt>
                <c:pt idx="3">
                  <c:v>71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66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63</c:v>
                </c:pt>
                <c:pt idx="12">
                  <c:v>62</c:v>
                </c:pt>
                <c:pt idx="13">
                  <c:v>61</c:v>
                </c:pt>
                <c:pt idx="14">
                  <c:v>61</c:v>
                </c:pt>
                <c:pt idx="15">
                  <c:v>60</c:v>
                </c:pt>
                <c:pt idx="16">
                  <c:v>59</c:v>
                </c:pt>
                <c:pt idx="17">
                  <c:v>58</c:v>
                </c:pt>
                <c:pt idx="18">
                  <c:v>57</c:v>
                </c:pt>
                <c:pt idx="19">
                  <c:v>56</c:v>
                </c:pt>
                <c:pt idx="20">
                  <c:v>54</c:v>
                </c:pt>
                <c:pt idx="21">
                  <c:v>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701832"/>
        <c:axId val="239702224"/>
      </c:barChart>
      <c:catAx>
        <c:axId val="239701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9702224"/>
        <c:crosses val="autoZero"/>
        <c:auto val="1"/>
        <c:lblAlgn val="ctr"/>
        <c:lblOffset val="100"/>
        <c:noMultiLvlLbl val="0"/>
      </c:catAx>
      <c:valAx>
        <c:axId val="2397022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9701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Blad3!$U$2</c:f>
              <c:strCache>
                <c:ptCount val="1"/>
                <c:pt idx="0">
                  <c:v>Äldre-omsorgen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Blad3!$T$3:$T$24</c:f>
              <c:strCache>
                <c:ptCount val="22"/>
                <c:pt idx="0">
                  <c:v>Nykvarn</c:v>
                </c:pt>
                <c:pt idx="1">
                  <c:v>Danderyd</c:v>
                </c:pt>
                <c:pt idx="2">
                  <c:v>Salem</c:v>
                </c:pt>
                <c:pt idx="3">
                  <c:v>Sollentuna</c:v>
                </c:pt>
                <c:pt idx="4">
                  <c:v>Lidingö </c:v>
                </c:pt>
                <c:pt idx="5">
                  <c:v>Järfälla  </c:v>
                </c:pt>
                <c:pt idx="6">
                  <c:v>Nacka </c:v>
                </c:pt>
                <c:pt idx="7">
                  <c:v>Värmdö  </c:v>
                </c:pt>
                <c:pt idx="8">
                  <c:v>Haninge  </c:v>
                </c:pt>
                <c:pt idx="9">
                  <c:v>Huddinge  </c:v>
                </c:pt>
                <c:pt idx="10">
                  <c:v>Ekerö</c:v>
                </c:pt>
                <c:pt idx="11">
                  <c:v>Nynäshamn</c:v>
                </c:pt>
                <c:pt idx="12">
                  <c:v>Vallentuna </c:v>
                </c:pt>
                <c:pt idx="13">
                  <c:v>Tyresö</c:v>
                </c:pt>
                <c:pt idx="14">
                  <c:v>Täby</c:v>
                </c:pt>
                <c:pt idx="15">
                  <c:v>Botkyrka  </c:v>
                </c:pt>
                <c:pt idx="16">
                  <c:v>Solna</c:v>
                </c:pt>
                <c:pt idx="17">
                  <c:v>Upplands Väsby </c:v>
                </c:pt>
                <c:pt idx="18">
                  <c:v>Österåker</c:v>
                </c:pt>
                <c:pt idx="19">
                  <c:v>Sigtuna</c:v>
                </c:pt>
                <c:pt idx="20">
                  <c:v>Upplands-Bro  </c:v>
                </c:pt>
                <c:pt idx="21">
                  <c:v>Vaxholm</c:v>
                </c:pt>
              </c:strCache>
            </c:strRef>
          </c:cat>
          <c:val>
            <c:numRef>
              <c:f>Blad3!$U$3:$U$24</c:f>
              <c:numCache>
                <c:formatCode>General</c:formatCode>
                <c:ptCount val="22"/>
                <c:pt idx="0">
                  <c:v>67</c:v>
                </c:pt>
                <c:pt idx="1">
                  <c:v>64</c:v>
                </c:pt>
                <c:pt idx="2">
                  <c:v>62</c:v>
                </c:pt>
                <c:pt idx="3">
                  <c:v>60</c:v>
                </c:pt>
                <c:pt idx="4">
                  <c:v>59</c:v>
                </c:pt>
                <c:pt idx="5">
                  <c:v>56</c:v>
                </c:pt>
                <c:pt idx="6">
                  <c:v>55</c:v>
                </c:pt>
                <c:pt idx="7">
                  <c:v>55</c:v>
                </c:pt>
                <c:pt idx="8">
                  <c:v>54</c:v>
                </c:pt>
                <c:pt idx="9">
                  <c:v>52</c:v>
                </c:pt>
                <c:pt idx="10">
                  <c:v>52</c:v>
                </c:pt>
                <c:pt idx="11">
                  <c:v>52</c:v>
                </c:pt>
                <c:pt idx="12">
                  <c:v>52</c:v>
                </c:pt>
                <c:pt idx="13">
                  <c:v>51</c:v>
                </c:pt>
                <c:pt idx="14">
                  <c:v>49</c:v>
                </c:pt>
                <c:pt idx="15">
                  <c:v>48</c:v>
                </c:pt>
                <c:pt idx="16">
                  <c:v>48</c:v>
                </c:pt>
                <c:pt idx="17">
                  <c:v>47</c:v>
                </c:pt>
                <c:pt idx="18">
                  <c:v>47</c:v>
                </c:pt>
                <c:pt idx="19">
                  <c:v>43</c:v>
                </c:pt>
                <c:pt idx="20">
                  <c:v>43</c:v>
                </c:pt>
                <c:pt idx="21">
                  <c:v>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972496"/>
        <c:axId val="240972888"/>
      </c:barChart>
      <c:catAx>
        <c:axId val="24097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2888"/>
        <c:crosses val="autoZero"/>
        <c:auto val="1"/>
        <c:lblAlgn val="ctr"/>
        <c:lblOffset val="100"/>
        <c:noMultiLvlLbl val="0"/>
      </c:catAx>
      <c:valAx>
        <c:axId val="2409728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Blad3!$X$2</c:f>
              <c:strCache>
                <c:ptCount val="1"/>
                <c:pt idx="0">
                  <c:v>Stöd för utsatta personer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Blad3!$W$3:$W$24</c:f>
              <c:strCache>
                <c:ptCount val="22"/>
                <c:pt idx="0">
                  <c:v>Danderyd</c:v>
                </c:pt>
                <c:pt idx="1">
                  <c:v>Sollentuna</c:v>
                </c:pt>
                <c:pt idx="2">
                  <c:v>Lidingö </c:v>
                </c:pt>
                <c:pt idx="3">
                  <c:v>Salem</c:v>
                </c:pt>
                <c:pt idx="4">
                  <c:v>Järfälla  </c:v>
                </c:pt>
                <c:pt idx="5">
                  <c:v>Nykvarn</c:v>
                </c:pt>
                <c:pt idx="6">
                  <c:v>Nacka </c:v>
                </c:pt>
                <c:pt idx="7">
                  <c:v>Täby</c:v>
                </c:pt>
                <c:pt idx="8">
                  <c:v>Haninge  </c:v>
                </c:pt>
                <c:pt idx="9">
                  <c:v>Tyresö</c:v>
                </c:pt>
                <c:pt idx="10">
                  <c:v>Huddinge  </c:v>
                </c:pt>
                <c:pt idx="11">
                  <c:v>Ekerö</c:v>
                </c:pt>
                <c:pt idx="12">
                  <c:v>Värmdö  </c:v>
                </c:pt>
                <c:pt idx="13">
                  <c:v>Vallentuna </c:v>
                </c:pt>
                <c:pt idx="14">
                  <c:v>Botkyrka  </c:v>
                </c:pt>
                <c:pt idx="15">
                  <c:v>Solna</c:v>
                </c:pt>
                <c:pt idx="16">
                  <c:v>Nynäshamn</c:v>
                </c:pt>
                <c:pt idx="17">
                  <c:v>Upplands Väsby </c:v>
                </c:pt>
                <c:pt idx="18">
                  <c:v>Vaxholm</c:v>
                </c:pt>
                <c:pt idx="19">
                  <c:v>Österåker</c:v>
                </c:pt>
                <c:pt idx="20">
                  <c:v>Sigtuna</c:v>
                </c:pt>
                <c:pt idx="21">
                  <c:v>Upplands-Bro  </c:v>
                </c:pt>
              </c:strCache>
            </c:strRef>
          </c:cat>
          <c:val>
            <c:numRef>
              <c:f>Blad3!$X$3:$X$24</c:f>
              <c:numCache>
                <c:formatCode>General</c:formatCode>
                <c:ptCount val="22"/>
                <c:pt idx="0">
                  <c:v>64</c:v>
                </c:pt>
                <c:pt idx="1">
                  <c:v>59</c:v>
                </c:pt>
                <c:pt idx="2">
                  <c:v>58</c:v>
                </c:pt>
                <c:pt idx="3">
                  <c:v>54</c:v>
                </c:pt>
                <c:pt idx="4">
                  <c:v>54</c:v>
                </c:pt>
                <c:pt idx="5">
                  <c:v>52</c:v>
                </c:pt>
                <c:pt idx="6">
                  <c:v>51</c:v>
                </c:pt>
                <c:pt idx="7">
                  <c:v>51</c:v>
                </c:pt>
                <c:pt idx="8">
                  <c:v>50</c:v>
                </c:pt>
                <c:pt idx="9">
                  <c:v>47</c:v>
                </c:pt>
                <c:pt idx="10">
                  <c:v>46</c:v>
                </c:pt>
                <c:pt idx="11">
                  <c:v>46</c:v>
                </c:pt>
                <c:pt idx="12">
                  <c:v>45</c:v>
                </c:pt>
                <c:pt idx="13">
                  <c:v>45</c:v>
                </c:pt>
                <c:pt idx="14">
                  <c:v>45</c:v>
                </c:pt>
                <c:pt idx="15">
                  <c:v>45</c:v>
                </c:pt>
                <c:pt idx="16">
                  <c:v>43</c:v>
                </c:pt>
                <c:pt idx="17">
                  <c:v>43</c:v>
                </c:pt>
                <c:pt idx="18">
                  <c:v>43</c:v>
                </c:pt>
                <c:pt idx="19">
                  <c:v>41</c:v>
                </c:pt>
                <c:pt idx="20">
                  <c:v>41</c:v>
                </c:pt>
                <c:pt idx="21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973672"/>
        <c:axId val="240974064"/>
      </c:barChart>
      <c:catAx>
        <c:axId val="240973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4064"/>
        <c:crosses val="autoZero"/>
        <c:auto val="1"/>
        <c:lblAlgn val="ctr"/>
        <c:lblOffset val="100"/>
        <c:noMultiLvlLbl val="0"/>
      </c:catAx>
      <c:valAx>
        <c:axId val="2409740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3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Blad3!$AA$2</c:f>
              <c:strCache>
                <c:ptCount val="1"/>
                <c:pt idx="0">
                  <c:v>Gator och vägar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Blad3!$Z$3:$Z$24</c:f>
              <c:strCache>
                <c:ptCount val="22"/>
                <c:pt idx="0">
                  <c:v>Sollentuna</c:v>
                </c:pt>
                <c:pt idx="1">
                  <c:v>Lidingö </c:v>
                </c:pt>
                <c:pt idx="2">
                  <c:v>Nacka </c:v>
                </c:pt>
                <c:pt idx="3">
                  <c:v>Danderyd</c:v>
                </c:pt>
                <c:pt idx="4">
                  <c:v>Salem</c:v>
                </c:pt>
                <c:pt idx="5">
                  <c:v>Järfälla  </c:v>
                </c:pt>
                <c:pt idx="6">
                  <c:v>Täby</c:v>
                </c:pt>
                <c:pt idx="7">
                  <c:v>Tyresö</c:v>
                </c:pt>
                <c:pt idx="8">
                  <c:v>Nykvarn</c:v>
                </c:pt>
                <c:pt idx="9">
                  <c:v>Upplands Väsby </c:v>
                </c:pt>
                <c:pt idx="10">
                  <c:v>Haninge  </c:v>
                </c:pt>
                <c:pt idx="11">
                  <c:v>Huddinge  </c:v>
                </c:pt>
                <c:pt idx="12">
                  <c:v>Sigtuna</c:v>
                </c:pt>
                <c:pt idx="13">
                  <c:v>Vallentuna </c:v>
                </c:pt>
                <c:pt idx="14">
                  <c:v>Ekerö</c:v>
                </c:pt>
                <c:pt idx="15">
                  <c:v>Botkyrka  </c:v>
                </c:pt>
                <c:pt idx="16">
                  <c:v>Österåker</c:v>
                </c:pt>
                <c:pt idx="17">
                  <c:v>Solna</c:v>
                </c:pt>
                <c:pt idx="18">
                  <c:v>Värmdö  </c:v>
                </c:pt>
                <c:pt idx="19">
                  <c:v>Nynäshamn</c:v>
                </c:pt>
                <c:pt idx="20">
                  <c:v>Upplands-Bro  </c:v>
                </c:pt>
                <c:pt idx="21">
                  <c:v>Vaxholm</c:v>
                </c:pt>
              </c:strCache>
            </c:strRef>
          </c:cat>
          <c:val>
            <c:numRef>
              <c:f>Blad3!$AA$3:$AA$24</c:f>
              <c:numCache>
                <c:formatCode>General</c:formatCode>
                <c:ptCount val="22"/>
                <c:pt idx="0">
                  <c:v>64</c:v>
                </c:pt>
                <c:pt idx="1">
                  <c:v>63</c:v>
                </c:pt>
                <c:pt idx="2">
                  <c:v>63</c:v>
                </c:pt>
                <c:pt idx="3">
                  <c:v>62</c:v>
                </c:pt>
                <c:pt idx="4">
                  <c:v>62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61</c:v>
                </c:pt>
                <c:pt idx="9">
                  <c:v>59</c:v>
                </c:pt>
                <c:pt idx="10">
                  <c:v>58</c:v>
                </c:pt>
                <c:pt idx="11">
                  <c:v>56</c:v>
                </c:pt>
                <c:pt idx="12">
                  <c:v>56</c:v>
                </c:pt>
                <c:pt idx="13">
                  <c:v>55</c:v>
                </c:pt>
                <c:pt idx="14">
                  <c:v>54</c:v>
                </c:pt>
                <c:pt idx="15">
                  <c:v>54</c:v>
                </c:pt>
                <c:pt idx="16">
                  <c:v>53</c:v>
                </c:pt>
                <c:pt idx="17">
                  <c:v>50</c:v>
                </c:pt>
                <c:pt idx="18">
                  <c:v>49</c:v>
                </c:pt>
                <c:pt idx="19">
                  <c:v>49</c:v>
                </c:pt>
                <c:pt idx="20">
                  <c:v>49</c:v>
                </c:pt>
                <c:pt idx="21">
                  <c:v>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974848"/>
        <c:axId val="240975240"/>
      </c:barChart>
      <c:catAx>
        <c:axId val="24097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5240"/>
        <c:crosses val="autoZero"/>
        <c:auto val="1"/>
        <c:lblAlgn val="ctr"/>
        <c:lblOffset val="100"/>
        <c:noMultiLvlLbl val="0"/>
      </c:catAx>
      <c:valAx>
        <c:axId val="24097524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Blad3!$AD$2</c:f>
              <c:strCache>
                <c:ptCount val="1"/>
                <c:pt idx="0">
                  <c:v>Idrotts- och motions-anläggningar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Blad3!$AC$3:$AC$24</c:f>
              <c:strCache>
                <c:ptCount val="22"/>
                <c:pt idx="0">
                  <c:v>Danderyd</c:v>
                </c:pt>
                <c:pt idx="1">
                  <c:v>Tyresö</c:v>
                </c:pt>
                <c:pt idx="2">
                  <c:v>Sollentuna</c:v>
                </c:pt>
                <c:pt idx="3">
                  <c:v>Lidingö </c:v>
                </c:pt>
                <c:pt idx="4">
                  <c:v>Salem</c:v>
                </c:pt>
                <c:pt idx="5">
                  <c:v>Sigtuna</c:v>
                </c:pt>
                <c:pt idx="6">
                  <c:v>Nacka </c:v>
                </c:pt>
                <c:pt idx="7">
                  <c:v>Huddinge  </c:v>
                </c:pt>
                <c:pt idx="8">
                  <c:v>Vallentuna </c:v>
                </c:pt>
                <c:pt idx="9">
                  <c:v>Järfälla  </c:v>
                </c:pt>
                <c:pt idx="10">
                  <c:v>Täby</c:v>
                </c:pt>
                <c:pt idx="11">
                  <c:v>Nykvarn</c:v>
                </c:pt>
                <c:pt idx="12">
                  <c:v>Värmdö  </c:v>
                </c:pt>
                <c:pt idx="13">
                  <c:v>Haninge  </c:v>
                </c:pt>
                <c:pt idx="14">
                  <c:v>Upplands Väsby </c:v>
                </c:pt>
                <c:pt idx="15">
                  <c:v>Botkyrka  </c:v>
                </c:pt>
                <c:pt idx="16">
                  <c:v>Österåker</c:v>
                </c:pt>
                <c:pt idx="17">
                  <c:v>Nynäshamn</c:v>
                </c:pt>
                <c:pt idx="18">
                  <c:v>Upplands-Bro  </c:v>
                </c:pt>
                <c:pt idx="19">
                  <c:v>Ekerö</c:v>
                </c:pt>
                <c:pt idx="20">
                  <c:v>Solna</c:v>
                </c:pt>
                <c:pt idx="21">
                  <c:v>Vaxholm</c:v>
                </c:pt>
              </c:strCache>
            </c:strRef>
          </c:cat>
          <c:val>
            <c:numRef>
              <c:f>Blad3!$AD$3:$AD$24</c:f>
              <c:numCache>
                <c:formatCode>General</c:formatCode>
                <c:ptCount val="22"/>
                <c:pt idx="0">
                  <c:v>70</c:v>
                </c:pt>
                <c:pt idx="1">
                  <c:v>68</c:v>
                </c:pt>
                <c:pt idx="2">
                  <c:v>67</c:v>
                </c:pt>
                <c:pt idx="3">
                  <c:v>65</c:v>
                </c:pt>
                <c:pt idx="4">
                  <c:v>64</c:v>
                </c:pt>
                <c:pt idx="5">
                  <c:v>64</c:v>
                </c:pt>
                <c:pt idx="6">
                  <c:v>63</c:v>
                </c:pt>
                <c:pt idx="7">
                  <c:v>63</c:v>
                </c:pt>
                <c:pt idx="8">
                  <c:v>63</c:v>
                </c:pt>
                <c:pt idx="9">
                  <c:v>62</c:v>
                </c:pt>
                <c:pt idx="10">
                  <c:v>62</c:v>
                </c:pt>
                <c:pt idx="11">
                  <c:v>62</c:v>
                </c:pt>
                <c:pt idx="12">
                  <c:v>62</c:v>
                </c:pt>
                <c:pt idx="13">
                  <c:v>59</c:v>
                </c:pt>
                <c:pt idx="14">
                  <c:v>57</c:v>
                </c:pt>
                <c:pt idx="15">
                  <c:v>57</c:v>
                </c:pt>
                <c:pt idx="16">
                  <c:v>56</c:v>
                </c:pt>
                <c:pt idx="17">
                  <c:v>55</c:v>
                </c:pt>
                <c:pt idx="18">
                  <c:v>54</c:v>
                </c:pt>
                <c:pt idx="19">
                  <c:v>52</c:v>
                </c:pt>
                <c:pt idx="20">
                  <c:v>52</c:v>
                </c:pt>
                <c:pt idx="21">
                  <c:v>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154320"/>
        <c:axId val="241154712"/>
      </c:barChart>
      <c:catAx>
        <c:axId val="24115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4712"/>
        <c:crosses val="autoZero"/>
        <c:auto val="1"/>
        <c:lblAlgn val="ctr"/>
        <c:lblOffset val="100"/>
        <c:noMultiLvlLbl val="0"/>
      </c:catAx>
      <c:valAx>
        <c:axId val="2411547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4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Blad3!$AG$2</c:f>
              <c:strCache>
                <c:ptCount val="1"/>
                <c:pt idx="0">
                  <c:v>Kultur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Blad3!$AF$3:$AF$24</c:f>
              <c:strCache>
                <c:ptCount val="22"/>
                <c:pt idx="0">
                  <c:v>Vallentuna </c:v>
                </c:pt>
                <c:pt idx="1">
                  <c:v>Danderyd</c:v>
                </c:pt>
                <c:pt idx="2">
                  <c:v>Nacka </c:v>
                </c:pt>
                <c:pt idx="3">
                  <c:v>Sollentuna</c:v>
                </c:pt>
                <c:pt idx="4">
                  <c:v>Sigtuna</c:v>
                </c:pt>
                <c:pt idx="5">
                  <c:v>Lidingö </c:v>
                </c:pt>
                <c:pt idx="6">
                  <c:v>Huddinge  </c:v>
                </c:pt>
                <c:pt idx="7">
                  <c:v>Järfälla  </c:v>
                </c:pt>
                <c:pt idx="8">
                  <c:v>Nynäshamn</c:v>
                </c:pt>
                <c:pt idx="9">
                  <c:v>Värmdö  </c:v>
                </c:pt>
                <c:pt idx="10">
                  <c:v>Haninge  </c:v>
                </c:pt>
                <c:pt idx="11">
                  <c:v>Österåker</c:v>
                </c:pt>
                <c:pt idx="12">
                  <c:v>Ekerö</c:v>
                </c:pt>
                <c:pt idx="13">
                  <c:v>Tyresö</c:v>
                </c:pt>
                <c:pt idx="14">
                  <c:v>Täby</c:v>
                </c:pt>
                <c:pt idx="15">
                  <c:v>Upplands Väsby </c:v>
                </c:pt>
                <c:pt idx="16">
                  <c:v>Botkyrka  </c:v>
                </c:pt>
                <c:pt idx="17">
                  <c:v>Salem</c:v>
                </c:pt>
                <c:pt idx="18">
                  <c:v>Nykvarn</c:v>
                </c:pt>
                <c:pt idx="19">
                  <c:v>Solna</c:v>
                </c:pt>
                <c:pt idx="20">
                  <c:v>Vaxholm</c:v>
                </c:pt>
                <c:pt idx="21">
                  <c:v>Upplands-Bro  </c:v>
                </c:pt>
              </c:strCache>
            </c:strRef>
          </c:cat>
          <c:val>
            <c:numRef>
              <c:f>Blad3!$AG$3:$AG$24</c:f>
              <c:numCache>
                <c:formatCode>General</c:formatCode>
                <c:ptCount val="22"/>
                <c:pt idx="0">
                  <c:v>71</c:v>
                </c:pt>
                <c:pt idx="1">
                  <c:v>67</c:v>
                </c:pt>
                <c:pt idx="2">
                  <c:v>65</c:v>
                </c:pt>
                <c:pt idx="3">
                  <c:v>64</c:v>
                </c:pt>
                <c:pt idx="4">
                  <c:v>63</c:v>
                </c:pt>
                <c:pt idx="5">
                  <c:v>62</c:v>
                </c:pt>
                <c:pt idx="6">
                  <c:v>62</c:v>
                </c:pt>
                <c:pt idx="7">
                  <c:v>62</c:v>
                </c:pt>
                <c:pt idx="8">
                  <c:v>62</c:v>
                </c:pt>
                <c:pt idx="9">
                  <c:v>61</c:v>
                </c:pt>
                <c:pt idx="10">
                  <c:v>61</c:v>
                </c:pt>
                <c:pt idx="11">
                  <c:v>61</c:v>
                </c:pt>
                <c:pt idx="12">
                  <c:v>61</c:v>
                </c:pt>
                <c:pt idx="13">
                  <c:v>60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59</c:v>
                </c:pt>
                <c:pt idx="18">
                  <c:v>56</c:v>
                </c:pt>
                <c:pt idx="19">
                  <c:v>56</c:v>
                </c:pt>
                <c:pt idx="20">
                  <c:v>55</c:v>
                </c:pt>
                <c:pt idx="21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155496"/>
        <c:axId val="241155888"/>
      </c:barChart>
      <c:catAx>
        <c:axId val="241155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5888"/>
        <c:crosses val="autoZero"/>
        <c:auto val="1"/>
        <c:lblAlgn val="ctr"/>
        <c:lblOffset val="100"/>
        <c:noMultiLvlLbl val="0"/>
      </c:catAx>
      <c:valAx>
        <c:axId val="24115588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5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Blad3!$AJ$2</c:f>
              <c:strCache>
                <c:ptCount val="1"/>
                <c:pt idx="0">
                  <c:v>Miljöarbete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Blad3!$AI$3:$AI$24</c:f>
              <c:strCache>
                <c:ptCount val="22"/>
                <c:pt idx="0">
                  <c:v>Järfälla  </c:v>
                </c:pt>
                <c:pt idx="1">
                  <c:v>Sollentuna</c:v>
                </c:pt>
                <c:pt idx="2">
                  <c:v>Nacka </c:v>
                </c:pt>
                <c:pt idx="3">
                  <c:v>Danderyd</c:v>
                </c:pt>
                <c:pt idx="4">
                  <c:v>Lidingö </c:v>
                </c:pt>
                <c:pt idx="5">
                  <c:v>Tyresö</c:v>
                </c:pt>
                <c:pt idx="6">
                  <c:v>Sigtuna</c:v>
                </c:pt>
                <c:pt idx="7">
                  <c:v>Täby</c:v>
                </c:pt>
                <c:pt idx="8">
                  <c:v>Upplands Väsby </c:v>
                </c:pt>
                <c:pt idx="9">
                  <c:v>Salem</c:v>
                </c:pt>
                <c:pt idx="10">
                  <c:v>Huddinge  </c:v>
                </c:pt>
                <c:pt idx="11">
                  <c:v>Botkyrka  </c:v>
                </c:pt>
                <c:pt idx="12">
                  <c:v>Haninge  </c:v>
                </c:pt>
                <c:pt idx="13">
                  <c:v>Värmdö  </c:v>
                </c:pt>
                <c:pt idx="14">
                  <c:v>Nykvarn</c:v>
                </c:pt>
                <c:pt idx="15">
                  <c:v>Upplands-Bro  </c:v>
                </c:pt>
                <c:pt idx="16">
                  <c:v>Vallentuna </c:v>
                </c:pt>
                <c:pt idx="17">
                  <c:v>Österåker</c:v>
                </c:pt>
                <c:pt idx="18">
                  <c:v>Vaxholm</c:v>
                </c:pt>
                <c:pt idx="19">
                  <c:v>Solna</c:v>
                </c:pt>
                <c:pt idx="20">
                  <c:v>Nynäshamn</c:v>
                </c:pt>
                <c:pt idx="21">
                  <c:v>Ekerö</c:v>
                </c:pt>
              </c:strCache>
            </c:strRef>
          </c:cat>
          <c:val>
            <c:numRef>
              <c:f>Blad3!$AJ$3:$AJ$24</c:f>
              <c:numCache>
                <c:formatCode>General</c:formatCode>
                <c:ptCount val="22"/>
                <c:pt idx="0">
                  <c:v>63</c:v>
                </c:pt>
                <c:pt idx="1">
                  <c:v>62</c:v>
                </c:pt>
                <c:pt idx="2">
                  <c:v>61</c:v>
                </c:pt>
                <c:pt idx="3">
                  <c:v>60</c:v>
                </c:pt>
                <c:pt idx="4">
                  <c:v>60</c:v>
                </c:pt>
                <c:pt idx="5">
                  <c:v>59</c:v>
                </c:pt>
                <c:pt idx="6">
                  <c:v>58</c:v>
                </c:pt>
                <c:pt idx="7">
                  <c:v>58</c:v>
                </c:pt>
                <c:pt idx="8">
                  <c:v>58</c:v>
                </c:pt>
                <c:pt idx="9">
                  <c:v>58</c:v>
                </c:pt>
                <c:pt idx="10">
                  <c:v>57</c:v>
                </c:pt>
                <c:pt idx="11">
                  <c:v>55</c:v>
                </c:pt>
                <c:pt idx="12">
                  <c:v>54</c:v>
                </c:pt>
                <c:pt idx="13">
                  <c:v>52</c:v>
                </c:pt>
                <c:pt idx="14">
                  <c:v>52</c:v>
                </c:pt>
                <c:pt idx="15">
                  <c:v>52</c:v>
                </c:pt>
                <c:pt idx="16">
                  <c:v>51</c:v>
                </c:pt>
                <c:pt idx="17">
                  <c:v>51</c:v>
                </c:pt>
                <c:pt idx="18">
                  <c:v>51</c:v>
                </c:pt>
                <c:pt idx="19">
                  <c:v>49</c:v>
                </c:pt>
                <c:pt idx="20">
                  <c:v>47</c:v>
                </c:pt>
                <c:pt idx="21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156672"/>
        <c:axId val="241157064"/>
      </c:barChart>
      <c:catAx>
        <c:axId val="24115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7064"/>
        <c:crosses val="autoZero"/>
        <c:auto val="1"/>
        <c:lblAlgn val="ctr"/>
        <c:lblOffset val="100"/>
        <c:noMultiLvlLbl val="0"/>
      </c:catAx>
      <c:valAx>
        <c:axId val="2411570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15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Blad3!$AM$2</c:f>
              <c:strCache>
                <c:ptCount val="1"/>
                <c:pt idx="0">
                  <c:v>Renhållning och sophämtning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Blad3!$AL$3:$AL$24</c:f>
              <c:strCache>
                <c:ptCount val="22"/>
                <c:pt idx="0">
                  <c:v>Täby</c:v>
                </c:pt>
                <c:pt idx="1">
                  <c:v>Salem</c:v>
                </c:pt>
                <c:pt idx="2">
                  <c:v>Tyresö</c:v>
                </c:pt>
                <c:pt idx="3">
                  <c:v>Järfälla  </c:v>
                </c:pt>
                <c:pt idx="4">
                  <c:v>Nacka </c:v>
                </c:pt>
                <c:pt idx="5">
                  <c:v>Danderyd</c:v>
                </c:pt>
                <c:pt idx="6">
                  <c:v>Upplands Väsby </c:v>
                </c:pt>
                <c:pt idx="7">
                  <c:v>Lidingö </c:v>
                </c:pt>
                <c:pt idx="8">
                  <c:v>Huddinge  </c:v>
                </c:pt>
                <c:pt idx="9">
                  <c:v>Sollentuna</c:v>
                </c:pt>
                <c:pt idx="10">
                  <c:v>Sigtuna</c:v>
                </c:pt>
                <c:pt idx="11">
                  <c:v>Ekerö</c:v>
                </c:pt>
                <c:pt idx="12">
                  <c:v>Värmdö  </c:v>
                </c:pt>
                <c:pt idx="13">
                  <c:v>Haninge  </c:v>
                </c:pt>
                <c:pt idx="14">
                  <c:v>Vaxholm</c:v>
                </c:pt>
                <c:pt idx="15">
                  <c:v>Nynäshamn</c:v>
                </c:pt>
                <c:pt idx="16">
                  <c:v>Österåker</c:v>
                </c:pt>
                <c:pt idx="17">
                  <c:v>Nykvarn</c:v>
                </c:pt>
                <c:pt idx="18">
                  <c:v>Botkyrka  </c:v>
                </c:pt>
                <c:pt idx="19">
                  <c:v>Vallentuna </c:v>
                </c:pt>
                <c:pt idx="20">
                  <c:v>Upplands-Bro  </c:v>
                </c:pt>
                <c:pt idx="21">
                  <c:v>Solna</c:v>
                </c:pt>
              </c:strCache>
            </c:strRef>
          </c:cat>
          <c:val>
            <c:numRef>
              <c:f>Blad3!$AM$3:$AM$24</c:f>
              <c:numCache>
                <c:formatCode>General</c:formatCode>
                <c:ptCount val="22"/>
                <c:pt idx="0">
                  <c:v>73</c:v>
                </c:pt>
                <c:pt idx="1">
                  <c:v>72</c:v>
                </c:pt>
                <c:pt idx="2">
                  <c:v>71</c:v>
                </c:pt>
                <c:pt idx="3">
                  <c:v>69</c:v>
                </c:pt>
                <c:pt idx="4">
                  <c:v>69</c:v>
                </c:pt>
                <c:pt idx="5">
                  <c:v>69</c:v>
                </c:pt>
                <c:pt idx="6">
                  <c:v>69</c:v>
                </c:pt>
                <c:pt idx="7">
                  <c:v>67</c:v>
                </c:pt>
                <c:pt idx="8">
                  <c:v>67</c:v>
                </c:pt>
                <c:pt idx="9">
                  <c:v>66</c:v>
                </c:pt>
                <c:pt idx="10">
                  <c:v>66</c:v>
                </c:pt>
                <c:pt idx="11">
                  <c:v>65</c:v>
                </c:pt>
                <c:pt idx="12">
                  <c:v>64</c:v>
                </c:pt>
                <c:pt idx="13">
                  <c:v>63</c:v>
                </c:pt>
                <c:pt idx="14">
                  <c:v>62</c:v>
                </c:pt>
                <c:pt idx="15">
                  <c:v>62</c:v>
                </c:pt>
                <c:pt idx="16">
                  <c:v>61</c:v>
                </c:pt>
                <c:pt idx="17">
                  <c:v>60</c:v>
                </c:pt>
                <c:pt idx="18">
                  <c:v>59</c:v>
                </c:pt>
                <c:pt idx="19">
                  <c:v>59</c:v>
                </c:pt>
                <c:pt idx="20">
                  <c:v>58</c:v>
                </c:pt>
                <c:pt idx="21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848232"/>
        <c:axId val="241848624"/>
      </c:barChart>
      <c:catAx>
        <c:axId val="241848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848624"/>
        <c:crosses val="autoZero"/>
        <c:auto val="1"/>
        <c:lblAlgn val="ctr"/>
        <c:lblOffset val="100"/>
        <c:noMultiLvlLbl val="0"/>
      </c:catAx>
      <c:valAx>
        <c:axId val="2418486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848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Blad1!$C$2</c:f>
              <c:strCache>
                <c:ptCount val="1"/>
                <c:pt idx="0">
                  <c:v>2010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Blad1!$C$3:$C$10</c:f>
              <c:numCache>
                <c:formatCode>General</c:formatCode>
                <c:ptCount val="8"/>
                <c:pt idx="0" formatCode="0.0">
                  <c:v>6.3</c:v>
                </c:pt>
                <c:pt idx="2" formatCode="0.0">
                  <c:v>6.7</c:v>
                </c:pt>
                <c:pt idx="3" formatCode="0.0">
                  <c:v>6.6</c:v>
                </c:pt>
                <c:pt idx="4" formatCode="0.0">
                  <c:v>6.4</c:v>
                </c:pt>
                <c:pt idx="5" formatCode="0.0">
                  <c:v>6.5</c:v>
                </c:pt>
                <c:pt idx="6" formatCode="0.0">
                  <c:v>6.1</c:v>
                </c:pt>
                <c:pt idx="7" formatCode="0.0">
                  <c:v>7</c:v>
                </c:pt>
              </c:numCache>
            </c:numRef>
          </c:val>
        </c:ser>
        <c:ser>
          <c:idx val="1"/>
          <c:order val="1"/>
          <c:tx>
            <c:strRef>
              <c:f>Blad1!$D$2</c:f>
              <c:strCache>
                <c:ptCount val="1"/>
                <c:pt idx="0">
                  <c:v>2011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Blad1!$D$3:$D$10</c:f>
              <c:numCache>
                <c:formatCode>General</c:formatCode>
                <c:ptCount val="8"/>
                <c:pt idx="0" formatCode="0.0">
                  <c:v>6</c:v>
                </c:pt>
                <c:pt idx="2" formatCode="0.0">
                  <c:v>6.6</c:v>
                </c:pt>
                <c:pt idx="3" formatCode="0.0">
                  <c:v>6.5</c:v>
                </c:pt>
                <c:pt idx="4" formatCode="0.0">
                  <c:v>6.4</c:v>
                </c:pt>
                <c:pt idx="5" formatCode="0.0">
                  <c:v>6.1</c:v>
                </c:pt>
                <c:pt idx="6" formatCode="0.0">
                  <c:v>5.7</c:v>
                </c:pt>
                <c:pt idx="7" formatCode="0.0">
                  <c:v>6.7</c:v>
                </c:pt>
              </c:numCache>
            </c:numRef>
          </c:val>
        </c:ser>
        <c:ser>
          <c:idx val="2"/>
          <c:order val="2"/>
          <c:tx>
            <c:strRef>
              <c:f>Blad1!$E$2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Blad1!$E$3:$E$10</c:f>
              <c:numCache>
                <c:formatCode>General</c:formatCode>
                <c:ptCount val="8"/>
                <c:pt idx="0" formatCode="0.0">
                  <c:v>6.1</c:v>
                </c:pt>
                <c:pt idx="2" formatCode="0.0">
                  <c:v>6.5</c:v>
                </c:pt>
                <c:pt idx="3" formatCode="0.0">
                  <c:v>6.2</c:v>
                </c:pt>
                <c:pt idx="4" formatCode="0.0">
                  <c:v>6.1</c:v>
                </c:pt>
                <c:pt idx="5" formatCode="0.0">
                  <c:v>5.8</c:v>
                </c:pt>
                <c:pt idx="6" formatCode="0.0">
                  <c:v>5.4</c:v>
                </c:pt>
                <c:pt idx="7" formatCode="0.0">
                  <c:v>6.7</c:v>
                </c:pt>
              </c:numCache>
            </c:numRef>
          </c:val>
        </c:ser>
        <c:ser>
          <c:idx val="3"/>
          <c:order val="3"/>
          <c:tx>
            <c:strRef>
              <c:f>Blad1!$F$2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Blad1!$F$3:$F$10</c:f>
              <c:numCache>
                <c:formatCode>General</c:formatCode>
                <c:ptCount val="8"/>
                <c:pt idx="0" formatCode="0.0">
                  <c:v>6.0916899999999998</c:v>
                </c:pt>
                <c:pt idx="2" formatCode="0.0">
                  <c:v>6.4567600000000001</c:v>
                </c:pt>
                <c:pt idx="3" formatCode="0.0">
                  <c:v>6.4808899999999996</c:v>
                </c:pt>
                <c:pt idx="4" formatCode="0.0">
                  <c:v>6.3956099999999996</c:v>
                </c:pt>
                <c:pt idx="5" formatCode="0.0">
                  <c:v>6.1863599999999996</c:v>
                </c:pt>
                <c:pt idx="6" formatCode="0.0">
                  <c:v>5.8801100000000002</c:v>
                </c:pt>
                <c:pt idx="7" formatCode="0.0">
                  <c:v>6.6886000000000001</c:v>
                </c:pt>
              </c:numCache>
            </c:numRef>
          </c:val>
        </c:ser>
        <c:ser>
          <c:idx val="4"/>
          <c:order val="4"/>
          <c:tx>
            <c:strRef>
              <c:f>Blad1!$G$2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Blad1!$G$3:$G$10</c:f>
              <c:numCache>
                <c:formatCode>0.0</c:formatCode>
                <c:ptCount val="8"/>
                <c:pt idx="0">
                  <c:v>6.3</c:v>
                </c:pt>
                <c:pt idx="1">
                  <c:v>6.3</c:v>
                </c:pt>
                <c:pt idx="2">
                  <c:v>6.7</c:v>
                </c:pt>
                <c:pt idx="3">
                  <c:v>6.5</c:v>
                </c:pt>
                <c:pt idx="4">
                  <c:v>6.4</c:v>
                </c:pt>
                <c:pt idx="5">
                  <c:v>6.1</c:v>
                </c:pt>
                <c:pt idx="6">
                  <c:v>5.9</c:v>
                </c:pt>
                <c:pt idx="7">
                  <c:v>7</c:v>
                </c:pt>
              </c:numCache>
            </c:numRef>
          </c:val>
        </c:ser>
        <c:ser>
          <c:idx val="5"/>
          <c:order val="5"/>
          <c:tx>
            <c:strRef>
              <c:f>Blad1!$H$2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Blad1!$B$3:$B$10</c:f>
              <c:strCache>
                <c:ptCount val="8"/>
                <c:pt idx="0">
                  <c:v>Hur nöjd är du med Nacka kommuns sätt att 
sköta samhällsplaneringen (t.ex. vägar, 
bostadsområden, grönområden)?</c:v>
                </c:pt>
                <c:pt idx="1">
                  <c:v>Hur nöjd är du med planerna på att bygga en förtätad stad mellan Hammarby sjöstad och Nacka Forum?</c:v>
                </c:pt>
                <c:pt idx="2">
                  <c:v>Hur nöjd är du med möjligheterna att utföra 
tjänster på Nacka kommuns webbplats (val 
av skola, ansökan om hemtjänst m.m.)?</c:v>
                </c:pt>
                <c:pt idx="3">
                  <c:v>...erbjuder barn och ungdomar ett rikt och 
varierat utbud av fritidsaktiviteter genom 
föreningslivet?</c:v>
                </c:pt>
                <c:pt idx="4">
                  <c:v>I vilken grad tycker du att Nacka kommun 
erbjuder pojkar och flickor lika förut-
sättningar när det gäller fritidsaktiviteter?</c:v>
                </c:pt>
                <c:pt idx="5">
                  <c:v>Hur nöjd är du med skattenivån i Nacka 
kommun jämfört med andra kommuner?</c:v>
                </c:pt>
                <c:pt idx="6">
                  <c:v>Hur nöjd är du med avgiftsnivån i Nacka 
kommun jämfört med andra kommuner?</c:v>
                </c:pt>
                <c:pt idx="7">
                  <c:v>I vilken grad tycker du att valfriheten i 
Nacka är stor?</c:v>
                </c:pt>
              </c:strCache>
            </c:strRef>
          </c:cat>
          <c:val>
            <c:numRef>
              <c:f>Blad1!$H$3:$H$10</c:f>
              <c:numCache>
                <c:formatCode>General</c:formatCode>
                <c:ptCount val="8"/>
                <c:pt idx="0" formatCode="0.0">
                  <c:v>6.3</c:v>
                </c:pt>
                <c:pt idx="1">
                  <c:v>6.8</c:v>
                </c:pt>
                <c:pt idx="2" formatCode="0.0">
                  <c:v>7</c:v>
                </c:pt>
                <c:pt idx="3" formatCode="0.0">
                  <c:v>6.7</c:v>
                </c:pt>
                <c:pt idx="4" formatCode="0.0">
                  <c:v>6.6</c:v>
                </c:pt>
                <c:pt idx="5" formatCode="0.0">
                  <c:v>6.1</c:v>
                </c:pt>
                <c:pt idx="6" formatCode="0.0">
                  <c:v>5.9</c:v>
                </c:pt>
                <c:pt idx="7" formatCode="0.0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3461656"/>
        <c:axId val="241849016"/>
      </c:barChart>
      <c:catAx>
        <c:axId val="113461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849016"/>
        <c:crosses val="autoZero"/>
        <c:auto val="1"/>
        <c:lblAlgn val="ctr"/>
        <c:lblOffset val="100"/>
        <c:noMultiLvlLbl val="0"/>
      </c:catAx>
      <c:valAx>
        <c:axId val="241849016"/>
        <c:scaling>
          <c:orientation val="minMax"/>
          <c:max val="10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1346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Blad3!$C$2</c:f>
              <c:strCache>
                <c:ptCount val="1"/>
                <c:pt idx="0">
                  <c:v>NMI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Blad3!$B$3:$B$23</c:f>
              <c:strCache>
                <c:ptCount val="21"/>
                <c:pt idx="0">
                  <c:v>Danderyd</c:v>
                </c:pt>
                <c:pt idx="1">
                  <c:v>Sollentuna</c:v>
                </c:pt>
                <c:pt idx="2">
                  <c:v>Lidingö </c:v>
                </c:pt>
                <c:pt idx="3">
                  <c:v>Nacka </c:v>
                </c:pt>
                <c:pt idx="4">
                  <c:v>Salem</c:v>
                </c:pt>
                <c:pt idx="5">
                  <c:v>Järfälla  </c:v>
                </c:pt>
                <c:pt idx="6">
                  <c:v>Täby</c:v>
                </c:pt>
                <c:pt idx="7">
                  <c:v>Tyresö</c:v>
                </c:pt>
                <c:pt idx="8">
                  <c:v>Huddinge  </c:v>
                </c:pt>
                <c:pt idx="9">
                  <c:v>Nykvarn</c:v>
                </c:pt>
                <c:pt idx="10">
                  <c:v>Upplands Väsby </c:v>
                </c:pt>
                <c:pt idx="11">
                  <c:v>Haninge  </c:v>
                </c:pt>
                <c:pt idx="12">
                  <c:v>Sigtuna</c:v>
                </c:pt>
                <c:pt idx="13">
                  <c:v>Vallentuna </c:v>
                </c:pt>
                <c:pt idx="14">
                  <c:v>Solna</c:v>
                </c:pt>
                <c:pt idx="15">
                  <c:v>Botkyrka  </c:v>
                </c:pt>
                <c:pt idx="16">
                  <c:v>Värmdö  </c:v>
                </c:pt>
                <c:pt idx="17">
                  <c:v>Ekerö</c:v>
                </c:pt>
                <c:pt idx="18">
                  <c:v>Upplands-Bro  </c:v>
                </c:pt>
                <c:pt idx="19">
                  <c:v>Österåker</c:v>
                </c:pt>
                <c:pt idx="20">
                  <c:v>Vaxholm</c:v>
                </c:pt>
              </c:strCache>
            </c:strRef>
          </c:cat>
          <c:val>
            <c:numRef>
              <c:f>Blad3!$C$3:$C$23</c:f>
              <c:numCache>
                <c:formatCode>General</c:formatCode>
                <c:ptCount val="21"/>
                <c:pt idx="0">
                  <c:v>69</c:v>
                </c:pt>
                <c:pt idx="1">
                  <c:v>68</c:v>
                </c:pt>
                <c:pt idx="2">
                  <c:v>65</c:v>
                </c:pt>
                <c:pt idx="3">
                  <c:v>65</c:v>
                </c:pt>
                <c:pt idx="4">
                  <c:v>63</c:v>
                </c:pt>
                <c:pt idx="5">
                  <c:v>63</c:v>
                </c:pt>
                <c:pt idx="6">
                  <c:v>62</c:v>
                </c:pt>
                <c:pt idx="7">
                  <c:v>61</c:v>
                </c:pt>
                <c:pt idx="8">
                  <c:v>59</c:v>
                </c:pt>
                <c:pt idx="9">
                  <c:v>59</c:v>
                </c:pt>
                <c:pt idx="10">
                  <c:v>57</c:v>
                </c:pt>
                <c:pt idx="11">
                  <c:v>56</c:v>
                </c:pt>
                <c:pt idx="12">
                  <c:v>55</c:v>
                </c:pt>
                <c:pt idx="13">
                  <c:v>53</c:v>
                </c:pt>
                <c:pt idx="14">
                  <c:v>52</c:v>
                </c:pt>
                <c:pt idx="15">
                  <c:v>52</c:v>
                </c:pt>
                <c:pt idx="16">
                  <c:v>50</c:v>
                </c:pt>
                <c:pt idx="17">
                  <c:v>50</c:v>
                </c:pt>
                <c:pt idx="18">
                  <c:v>49</c:v>
                </c:pt>
                <c:pt idx="19">
                  <c:v>48</c:v>
                </c:pt>
                <c:pt idx="20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9703008"/>
        <c:axId val="239703400"/>
      </c:barChart>
      <c:catAx>
        <c:axId val="23970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9703400"/>
        <c:crosses val="autoZero"/>
        <c:auto val="1"/>
        <c:lblAlgn val="ctr"/>
        <c:lblOffset val="100"/>
        <c:noMultiLvlLbl val="0"/>
      </c:catAx>
      <c:valAx>
        <c:axId val="23970340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9703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Blad3!$I$2</c:f>
              <c:strCache>
                <c:ptCount val="1"/>
                <c:pt idx="0">
                  <c:v>NII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Blad3!$H$3:$H$24</c:f>
              <c:strCache>
                <c:ptCount val="22"/>
                <c:pt idx="0">
                  <c:v>Danderyd</c:v>
                </c:pt>
                <c:pt idx="1">
                  <c:v>Sollentuna</c:v>
                </c:pt>
                <c:pt idx="2">
                  <c:v>Salem</c:v>
                </c:pt>
                <c:pt idx="3">
                  <c:v>Järfälla  </c:v>
                </c:pt>
                <c:pt idx="4">
                  <c:v>Lidingö </c:v>
                </c:pt>
                <c:pt idx="5">
                  <c:v>Täby </c:v>
                </c:pt>
                <c:pt idx="6">
                  <c:v>Nacka </c:v>
                </c:pt>
                <c:pt idx="7">
                  <c:v>Nykvarn</c:v>
                </c:pt>
                <c:pt idx="8">
                  <c:v>Tyresö</c:v>
                </c:pt>
                <c:pt idx="9">
                  <c:v>Huddinge  </c:v>
                </c:pt>
                <c:pt idx="10">
                  <c:v>Haninge  </c:v>
                </c:pt>
                <c:pt idx="11">
                  <c:v>Upplands Väsby </c:v>
                </c:pt>
                <c:pt idx="12">
                  <c:v>Upplands-Bro  </c:v>
                </c:pt>
                <c:pt idx="13">
                  <c:v>Ekerö</c:v>
                </c:pt>
                <c:pt idx="14">
                  <c:v>Solna </c:v>
                </c:pt>
                <c:pt idx="15">
                  <c:v>Sigtuna </c:v>
                </c:pt>
                <c:pt idx="16">
                  <c:v>Vallentuna </c:v>
                </c:pt>
                <c:pt idx="17">
                  <c:v>Botkyrka  </c:v>
                </c:pt>
                <c:pt idx="18">
                  <c:v>Nynäshamn</c:v>
                </c:pt>
                <c:pt idx="19">
                  <c:v>Värmdö  </c:v>
                </c:pt>
                <c:pt idx="20">
                  <c:v>Österåker</c:v>
                </c:pt>
                <c:pt idx="21">
                  <c:v>Vaxholm</c:v>
                </c:pt>
              </c:strCache>
            </c:strRef>
          </c:cat>
          <c:val>
            <c:numRef>
              <c:f>Blad3!$I$3:$I$24</c:f>
              <c:numCache>
                <c:formatCode>General</c:formatCode>
                <c:ptCount val="22"/>
                <c:pt idx="0">
                  <c:v>58</c:v>
                </c:pt>
                <c:pt idx="1">
                  <c:v>55</c:v>
                </c:pt>
                <c:pt idx="2">
                  <c:v>53</c:v>
                </c:pt>
                <c:pt idx="3">
                  <c:v>49</c:v>
                </c:pt>
                <c:pt idx="4">
                  <c:v>49</c:v>
                </c:pt>
                <c:pt idx="5">
                  <c:v>48</c:v>
                </c:pt>
                <c:pt idx="6">
                  <c:v>46</c:v>
                </c:pt>
                <c:pt idx="7">
                  <c:v>45</c:v>
                </c:pt>
                <c:pt idx="8">
                  <c:v>45</c:v>
                </c:pt>
                <c:pt idx="9">
                  <c:v>44</c:v>
                </c:pt>
                <c:pt idx="10">
                  <c:v>40</c:v>
                </c:pt>
                <c:pt idx="11">
                  <c:v>40</c:v>
                </c:pt>
                <c:pt idx="12">
                  <c:v>38</c:v>
                </c:pt>
                <c:pt idx="13">
                  <c:v>38</c:v>
                </c:pt>
                <c:pt idx="14">
                  <c:v>37</c:v>
                </c:pt>
                <c:pt idx="15">
                  <c:v>37</c:v>
                </c:pt>
                <c:pt idx="16">
                  <c:v>37</c:v>
                </c:pt>
                <c:pt idx="17">
                  <c:v>35</c:v>
                </c:pt>
                <c:pt idx="18">
                  <c:v>34</c:v>
                </c:pt>
                <c:pt idx="19">
                  <c:v>33</c:v>
                </c:pt>
                <c:pt idx="20">
                  <c:v>33</c:v>
                </c:pt>
                <c:pt idx="21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409136"/>
        <c:axId val="240409528"/>
      </c:barChart>
      <c:catAx>
        <c:axId val="24040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09528"/>
        <c:crosses val="autoZero"/>
        <c:auto val="1"/>
        <c:lblAlgn val="ctr"/>
        <c:lblOffset val="100"/>
        <c:noMultiLvlLbl val="0"/>
      </c:catAx>
      <c:valAx>
        <c:axId val="24040952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0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Blad3!$AW$2</c:f>
              <c:strCache>
                <c:ptCount val="1"/>
                <c:pt idx="0">
                  <c:v>Rekommendation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Blad3!$AV$3:$AV$24</c:f>
              <c:strCache>
                <c:ptCount val="22"/>
                <c:pt idx="0">
                  <c:v>Danderyd</c:v>
                </c:pt>
                <c:pt idx="1">
                  <c:v>Lidingö</c:v>
                </c:pt>
                <c:pt idx="2">
                  <c:v>Nacka </c:v>
                </c:pt>
                <c:pt idx="3">
                  <c:v>Tyresö</c:v>
                </c:pt>
                <c:pt idx="4">
                  <c:v>Sollentuna</c:v>
                </c:pt>
                <c:pt idx="5">
                  <c:v>Täby</c:v>
                </c:pt>
                <c:pt idx="6">
                  <c:v>Salem</c:v>
                </c:pt>
                <c:pt idx="7">
                  <c:v>Solna</c:v>
                </c:pt>
                <c:pt idx="8">
                  <c:v>Nykvarn</c:v>
                </c:pt>
                <c:pt idx="9">
                  <c:v>Värmdö  </c:v>
                </c:pt>
                <c:pt idx="10">
                  <c:v>Järfälla  </c:v>
                </c:pt>
                <c:pt idx="11">
                  <c:v>Vallentuna </c:v>
                </c:pt>
                <c:pt idx="12">
                  <c:v>Vaxholm </c:v>
                </c:pt>
                <c:pt idx="13">
                  <c:v>Huddinge  </c:v>
                </c:pt>
                <c:pt idx="14">
                  <c:v>Haninge  </c:v>
                </c:pt>
                <c:pt idx="15">
                  <c:v>Ekerö</c:v>
                </c:pt>
                <c:pt idx="16">
                  <c:v>Upplands Väsby </c:v>
                </c:pt>
                <c:pt idx="17">
                  <c:v>Upplands-Bro  </c:v>
                </c:pt>
                <c:pt idx="18">
                  <c:v>Österåker</c:v>
                </c:pt>
                <c:pt idx="19">
                  <c:v>Sigtuna</c:v>
                </c:pt>
                <c:pt idx="20">
                  <c:v>Nynäshamn</c:v>
                </c:pt>
                <c:pt idx="21">
                  <c:v>Botkyrka  </c:v>
                </c:pt>
              </c:strCache>
            </c:strRef>
          </c:cat>
          <c:val>
            <c:numRef>
              <c:f>Blad3!$AW$3:$AW$24</c:f>
              <c:numCache>
                <c:formatCode>General</c:formatCode>
                <c:ptCount val="22"/>
                <c:pt idx="0">
                  <c:v>86</c:v>
                </c:pt>
                <c:pt idx="1">
                  <c:v>84</c:v>
                </c:pt>
                <c:pt idx="2">
                  <c:v>82</c:v>
                </c:pt>
                <c:pt idx="3">
                  <c:v>81</c:v>
                </c:pt>
                <c:pt idx="4">
                  <c:v>79</c:v>
                </c:pt>
                <c:pt idx="5">
                  <c:v>78</c:v>
                </c:pt>
                <c:pt idx="6">
                  <c:v>77</c:v>
                </c:pt>
                <c:pt idx="7">
                  <c:v>76</c:v>
                </c:pt>
                <c:pt idx="8">
                  <c:v>74</c:v>
                </c:pt>
                <c:pt idx="9">
                  <c:v>73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66</c:v>
                </c:pt>
                <c:pt idx="14">
                  <c:v>65</c:v>
                </c:pt>
                <c:pt idx="15">
                  <c:v>64</c:v>
                </c:pt>
                <c:pt idx="16">
                  <c:v>63</c:v>
                </c:pt>
                <c:pt idx="17">
                  <c:v>62</c:v>
                </c:pt>
                <c:pt idx="18">
                  <c:v>60</c:v>
                </c:pt>
                <c:pt idx="19">
                  <c:v>59</c:v>
                </c:pt>
                <c:pt idx="20">
                  <c:v>55</c:v>
                </c:pt>
                <c:pt idx="21">
                  <c:v>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410312"/>
        <c:axId val="240410704"/>
      </c:barChart>
      <c:catAx>
        <c:axId val="240410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10704"/>
        <c:crosses val="autoZero"/>
        <c:auto val="1"/>
        <c:lblAlgn val="ctr"/>
        <c:lblOffset val="100"/>
        <c:noMultiLvlLbl val="0"/>
      </c:catAx>
      <c:valAx>
        <c:axId val="24041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10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Blad3!$AQ$2</c:f>
              <c:strCache>
                <c:ptCount val="1"/>
                <c:pt idx="0">
                  <c:v>Bostäder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Blad3!$AP$3:$AP$24</c:f>
              <c:strCache>
                <c:ptCount val="22"/>
                <c:pt idx="0">
                  <c:v>Sollentuna</c:v>
                </c:pt>
                <c:pt idx="1">
                  <c:v>Danderyd</c:v>
                </c:pt>
                <c:pt idx="2">
                  <c:v>Tyresö</c:v>
                </c:pt>
                <c:pt idx="3">
                  <c:v>Salem</c:v>
                </c:pt>
                <c:pt idx="4">
                  <c:v>Järfälla  </c:v>
                </c:pt>
                <c:pt idx="5">
                  <c:v>Lidingö</c:v>
                </c:pt>
                <c:pt idx="6">
                  <c:v>Nacka </c:v>
                </c:pt>
                <c:pt idx="7">
                  <c:v>Täby</c:v>
                </c:pt>
                <c:pt idx="8">
                  <c:v>Vallentuna </c:v>
                </c:pt>
                <c:pt idx="9">
                  <c:v>Nykvarn</c:v>
                </c:pt>
                <c:pt idx="10">
                  <c:v>Värmdö  </c:v>
                </c:pt>
                <c:pt idx="11">
                  <c:v>Huddinge  </c:v>
                </c:pt>
                <c:pt idx="12">
                  <c:v>Upplands Väsby </c:v>
                </c:pt>
                <c:pt idx="13">
                  <c:v>Österåker</c:v>
                </c:pt>
                <c:pt idx="14">
                  <c:v>Upplands-Bro  </c:v>
                </c:pt>
                <c:pt idx="15">
                  <c:v>Ekerö</c:v>
                </c:pt>
                <c:pt idx="16">
                  <c:v>Solna</c:v>
                </c:pt>
                <c:pt idx="17">
                  <c:v>Haninge  </c:v>
                </c:pt>
                <c:pt idx="18">
                  <c:v>Sigtuna</c:v>
                </c:pt>
                <c:pt idx="19">
                  <c:v>Nynäshamn</c:v>
                </c:pt>
                <c:pt idx="20">
                  <c:v>Vaxholm </c:v>
                </c:pt>
                <c:pt idx="21">
                  <c:v>Botkyrka  </c:v>
                </c:pt>
              </c:strCache>
            </c:strRef>
          </c:cat>
          <c:val>
            <c:numRef>
              <c:f>Blad3!$AQ$3:$AQ$24</c:f>
              <c:numCache>
                <c:formatCode>General</c:formatCode>
                <c:ptCount val="22"/>
                <c:pt idx="0">
                  <c:v>63</c:v>
                </c:pt>
                <c:pt idx="1">
                  <c:v>62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59</c:v>
                </c:pt>
                <c:pt idx="6">
                  <c:v>58</c:v>
                </c:pt>
                <c:pt idx="7">
                  <c:v>57</c:v>
                </c:pt>
                <c:pt idx="8">
                  <c:v>56</c:v>
                </c:pt>
                <c:pt idx="9">
                  <c:v>55</c:v>
                </c:pt>
                <c:pt idx="10">
                  <c:v>55</c:v>
                </c:pt>
                <c:pt idx="11">
                  <c:v>55</c:v>
                </c:pt>
                <c:pt idx="12">
                  <c:v>54</c:v>
                </c:pt>
                <c:pt idx="13">
                  <c:v>54</c:v>
                </c:pt>
                <c:pt idx="14">
                  <c:v>53</c:v>
                </c:pt>
                <c:pt idx="15">
                  <c:v>52</c:v>
                </c:pt>
                <c:pt idx="16">
                  <c:v>51</c:v>
                </c:pt>
                <c:pt idx="17">
                  <c:v>51</c:v>
                </c:pt>
                <c:pt idx="18">
                  <c:v>51</c:v>
                </c:pt>
                <c:pt idx="19">
                  <c:v>51</c:v>
                </c:pt>
                <c:pt idx="20">
                  <c:v>48</c:v>
                </c:pt>
                <c:pt idx="21">
                  <c:v>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0411488"/>
        <c:axId val="240411880"/>
      </c:barChart>
      <c:catAx>
        <c:axId val="24041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11880"/>
        <c:crosses val="autoZero"/>
        <c:auto val="1"/>
        <c:lblAlgn val="ctr"/>
        <c:lblOffset val="100"/>
        <c:noMultiLvlLbl val="0"/>
      </c:catAx>
      <c:valAx>
        <c:axId val="2404118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41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Blad3!$AT$2</c:f>
              <c:strCache>
                <c:ptCount val="1"/>
                <c:pt idx="0">
                  <c:v>Kommunikationer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Blad3!$AS$3:$AS$24</c:f>
              <c:strCache>
                <c:ptCount val="22"/>
                <c:pt idx="0">
                  <c:v>Danderyd</c:v>
                </c:pt>
                <c:pt idx="1">
                  <c:v>Sollentuna</c:v>
                </c:pt>
                <c:pt idx="2">
                  <c:v>Salem</c:v>
                </c:pt>
                <c:pt idx="3">
                  <c:v>Lidingö</c:v>
                </c:pt>
                <c:pt idx="4">
                  <c:v>Upplands Väsby </c:v>
                </c:pt>
                <c:pt idx="5">
                  <c:v>Solna</c:v>
                </c:pt>
                <c:pt idx="6">
                  <c:v>Sigtuna</c:v>
                </c:pt>
                <c:pt idx="7">
                  <c:v>Tyresö</c:v>
                </c:pt>
                <c:pt idx="8">
                  <c:v>Nacka </c:v>
                </c:pt>
                <c:pt idx="9">
                  <c:v>Huddinge  </c:v>
                </c:pt>
                <c:pt idx="10">
                  <c:v>Järfälla  </c:v>
                </c:pt>
                <c:pt idx="11">
                  <c:v>Haninge  </c:v>
                </c:pt>
                <c:pt idx="12">
                  <c:v>Botkyrka  </c:v>
                </c:pt>
                <c:pt idx="13">
                  <c:v>Täby</c:v>
                </c:pt>
                <c:pt idx="14">
                  <c:v>Nykvarn</c:v>
                </c:pt>
                <c:pt idx="15">
                  <c:v>Vallentuna </c:v>
                </c:pt>
                <c:pt idx="16">
                  <c:v>Upplands-Bro  </c:v>
                </c:pt>
                <c:pt idx="17">
                  <c:v>Vaxholm </c:v>
                </c:pt>
                <c:pt idx="18">
                  <c:v>Värmdö  </c:v>
                </c:pt>
                <c:pt idx="19">
                  <c:v>Österåker</c:v>
                </c:pt>
                <c:pt idx="20">
                  <c:v>Nynäshamn</c:v>
                </c:pt>
                <c:pt idx="21">
                  <c:v>Ekerö</c:v>
                </c:pt>
              </c:strCache>
            </c:strRef>
          </c:cat>
          <c:val>
            <c:numRef>
              <c:f>Blad3!$AT$3:$AT$24</c:f>
              <c:numCache>
                <c:formatCode>General</c:formatCode>
                <c:ptCount val="22"/>
                <c:pt idx="0">
                  <c:v>74</c:v>
                </c:pt>
                <c:pt idx="1">
                  <c:v>73</c:v>
                </c:pt>
                <c:pt idx="2">
                  <c:v>72</c:v>
                </c:pt>
                <c:pt idx="3">
                  <c:v>72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68</c:v>
                </c:pt>
                <c:pt idx="8">
                  <c:v>67</c:v>
                </c:pt>
                <c:pt idx="9">
                  <c:v>67</c:v>
                </c:pt>
                <c:pt idx="10">
                  <c:v>66</c:v>
                </c:pt>
                <c:pt idx="11">
                  <c:v>66</c:v>
                </c:pt>
                <c:pt idx="12">
                  <c:v>66</c:v>
                </c:pt>
                <c:pt idx="13">
                  <c:v>62</c:v>
                </c:pt>
                <c:pt idx="14">
                  <c:v>62</c:v>
                </c:pt>
                <c:pt idx="15">
                  <c:v>60</c:v>
                </c:pt>
                <c:pt idx="16">
                  <c:v>60</c:v>
                </c:pt>
                <c:pt idx="17">
                  <c:v>59</c:v>
                </c:pt>
                <c:pt idx="18">
                  <c:v>56</c:v>
                </c:pt>
                <c:pt idx="19">
                  <c:v>54</c:v>
                </c:pt>
                <c:pt idx="20">
                  <c:v>53</c:v>
                </c:pt>
                <c:pt idx="21">
                  <c:v>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228824"/>
        <c:axId val="241229216"/>
      </c:barChart>
      <c:catAx>
        <c:axId val="24122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29216"/>
        <c:crosses val="autoZero"/>
        <c:auto val="1"/>
        <c:lblAlgn val="ctr"/>
        <c:lblOffset val="100"/>
        <c:noMultiLvlLbl val="0"/>
      </c:catAx>
      <c:valAx>
        <c:axId val="2412292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28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Blad3!$L$2</c:f>
              <c:strCache>
                <c:ptCount val="1"/>
                <c:pt idx="0">
                  <c:v>Förskolan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Blad3!$K$3:$K$24</c:f>
              <c:strCache>
                <c:ptCount val="22"/>
                <c:pt idx="0">
                  <c:v>Danderyd</c:v>
                </c:pt>
                <c:pt idx="1">
                  <c:v>Nykvarn</c:v>
                </c:pt>
                <c:pt idx="2">
                  <c:v>Lidingö </c:v>
                </c:pt>
                <c:pt idx="3">
                  <c:v>Sollentuna</c:v>
                </c:pt>
                <c:pt idx="4">
                  <c:v>Nacka </c:v>
                </c:pt>
                <c:pt idx="5">
                  <c:v>Salem</c:v>
                </c:pt>
                <c:pt idx="6">
                  <c:v>Järfälla  </c:v>
                </c:pt>
                <c:pt idx="7">
                  <c:v>Vallentuna </c:v>
                </c:pt>
                <c:pt idx="8">
                  <c:v>Ekerö</c:v>
                </c:pt>
                <c:pt idx="9">
                  <c:v>Vaxholm</c:v>
                </c:pt>
                <c:pt idx="10">
                  <c:v>Täby</c:v>
                </c:pt>
                <c:pt idx="11">
                  <c:v>Tyresö</c:v>
                </c:pt>
                <c:pt idx="12">
                  <c:v>Värmdö  </c:v>
                </c:pt>
                <c:pt idx="13">
                  <c:v>Huddinge  </c:v>
                </c:pt>
                <c:pt idx="14">
                  <c:v>Haninge  </c:v>
                </c:pt>
                <c:pt idx="15">
                  <c:v>Sigtuna</c:v>
                </c:pt>
                <c:pt idx="16">
                  <c:v>Österåker</c:v>
                </c:pt>
                <c:pt idx="17">
                  <c:v>Solna</c:v>
                </c:pt>
                <c:pt idx="18">
                  <c:v>Upplands-Bro  </c:v>
                </c:pt>
                <c:pt idx="19">
                  <c:v>Upplands Väsby </c:v>
                </c:pt>
                <c:pt idx="20">
                  <c:v>Nynäshamn</c:v>
                </c:pt>
                <c:pt idx="21">
                  <c:v>Botkyrka  </c:v>
                </c:pt>
              </c:strCache>
            </c:strRef>
          </c:cat>
          <c:val>
            <c:numRef>
              <c:f>Blad3!$L$3:$L$24</c:f>
              <c:numCache>
                <c:formatCode>General</c:formatCode>
                <c:ptCount val="22"/>
                <c:pt idx="0">
                  <c:v>80</c:v>
                </c:pt>
                <c:pt idx="1">
                  <c:v>73</c:v>
                </c:pt>
                <c:pt idx="2">
                  <c:v>72</c:v>
                </c:pt>
                <c:pt idx="3">
                  <c:v>71</c:v>
                </c:pt>
                <c:pt idx="4">
                  <c:v>71</c:v>
                </c:pt>
                <c:pt idx="5">
                  <c:v>67</c:v>
                </c:pt>
                <c:pt idx="6">
                  <c:v>67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64</c:v>
                </c:pt>
                <c:pt idx="11">
                  <c:v>64</c:v>
                </c:pt>
                <c:pt idx="12">
                  <c:v>64</c:v>
                </c:pt>
                <c:pt idx="13">
                  <c:v>63</c:v>
                </c:pt>
                <c:pt idx="14">
                  <c:v>61</c:v>
                </c:pt>
                <c:pt idx="15">
                  <c:v>60</c:v>
                </c:pt>
                <c:pt idx="16">
                  <c:v>58</c:v>
                </c:pt>
                <c:pt idx="17">
                  <c:v>57</c:v>
                </c:pt>
                <c:pt idx="18">
                  <c:v>57</c:v>
                </c:pt>
                <c:pt idx="19">
                  <c:v>56</c:v>
                </c:pt>
                <c:pt idx="20">
                  <c:v>56</c:v>
                </c:pt>
                <c:pt idx="21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230000"/>
        <c:axId val="241230392"/>
      </c:barChart>
      <c:catAx>
        <c:axId val="2412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30392"/>
        <c:crosses val="autoZero"/>
        <c:auto val="1"/>
        <c:lblAlgn val="ctr"/>
        <c:lblOffset val="100"/>
        <c:noMultiLvlLbl val="0"/>
      </c:catAx>
      <c:valAx>
        <c:axId val="24123039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3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Blad3!$O$2</c:f>
              <c:strCache>
                <c:ptCount val="1"/>
                <c:pt idx="0">
                  <c:v>Grundskolan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Blad3!$N$3:$N$24</c:f>
              <c:strCache>
                <c:ptCount val="22"/>
                <c:pt idx="0">
                  <c:v>Danderyd</c:v>
                </c:pt>
                <c:pt idx="1">
                  <c:v>Lidingö </c:v>
                </c:pt>
                <c:pt idx="2">
                  <c:v>Nykvarn</c:v>
                </c:pt>
                <c:pt idx="3">
                  <c:v>Sollentuna</c:v>
                </c:pt>
                <c:pt idx="4">
                  <c:v>Nacka </c:v>
                </c:pt>
                <c:pt idx="5">
                  <c:v>Täby</c:v>
                </c:pt>
                <c:pt idx="6">
                  <c:v>Salem</c:v>
                </c:pt>
                <c:pt idx="7">
                  <c:v>Huddinge  </c:v>
                </c:pt>
                <c:pt idx="8">
                  <c:v>Vaxholm</c:v>
                </c:pt>
                <c:pt idx="9">
                  <c:v>Järfälla  </c:v>
                </c:pt>
                <c:pt idx="10">
                  <c:v>Ekerö</c:v>
                </c:pt>
                <c:pt idx="11">
                  <c:v>Tyresö</c:v>
                </c:pt>
                <c:pt idx="12">
                  <c:v>Värmdö  </c:v>
                </c:pt>
                <c:pt idx="13">
                  <c:v>Vallentuna </c:v>
                </c:pt>
                <c:pt idx="14">
                  <c:v>Solna</c:v>
                </c:pt>
                <c:pt idx="15">
                  <c:v>Haninge  </c:v>
                </c:pt>
                <c:pt idx="16">
                  <c:v>Sigtuna</c:v>
                </c:pt>
                <c:pt idx="17">
                  <c:v>Nynäshamn</c:v>
                </c:pt>
                <c:pt idx="18">
                  <c:v>Botkyrka  </c:v>
                </c:pt>
                <c:pt idx="19">
                  <c:v>Österåker</c:v>
                </c:pt>
                <c:pt idx="20">
                  <c:v>Upplands-Bro  </c:v>
                </c:pt>
                <c:pt idx="21">
                  <c:v>Upplands Väsby </c:v>
                </c:pt>
              </c:strCache>
            </c:strRef>
          </c:cat>
          <c:val>
            <c:numRef>
              <c:f>Blad3!$O$3:$O$24</c:f>
              <c:numCache>
                <c:formatCode>General</c:formatCode>
                <c:ptCount val="22"/>
                <c:pt idx="0">
                  <c:v>78</c:v>
                </c:pt>
                <c:pt idx="1">
                  <c:v>70</c:v>
                </c:pt>
                <c:pt idx="2">
                  <c:v>68</c:v>
                </c:pt>
                <c:pt idx="3">
                  <c:v>67</c:v>
                </c:pt>
                <c:pt idx="4">
                  <c:v>67</c:v>
                </c:pt>
                <c:pt idx="5">
                  <c:v>67</c:v>
                </c:pt>
                <c:pt idx="6">
                  <c:v>63</c:v>
                </c:pt>
                <c:pt idx="7">
                  <c:v>60</c:v>
                </c:pt>
                <c:pt idx="8">
                  <c:v>59</c:v>
                </c:pt>
                <c:pt idx="9">
                  <c:v>58</c:v>
                </c:pt>
                <c:pt idx="10">
                  <c:v>58</c:v>
                </c:pt>
                <c:pt idx="11">
                  <c:v>58</c:v>
                </c:pt>
                <c:pt idx="12">
                  <c:v>57</c:v>
                </c:pt>
                <c:pt idx="13">
                  <c:v>56</c:v>
                </c:pt>
                <c:pt idx="14">
                  <c:v>55</c:v>
                </c:pt>
                <c:pt idx="15">
                  <c:v>52</c:v>
                </c:pt>
                <c:pt idx="16">
                  <c:v>52</c:v>
                </c:pt>
                <c:pt idx="17">
                  <c:v>50</c:v>
                </c:pt>
                <c:pt idx="18">
                  <c:v>50</c:v>
                </c:pt>
                <c:pt idx="19">
                  <c:v>49</c:v>
                </c:pt>
                <c:pt idx="20">
                  <c:v>48</c:v>
                </c:pt>
                <c:pt idx="21">
                  <c:v>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231176"/>
        <c:axId val="241231568"/>
      </c:barChart>
      <c:catAx>
        <c:axId val="24123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31568"/>
        <c:crosses val="autoZero"/>
        <c:auto val="1"/>
        <c:lblAlgn val="ctr"/>
        <c:lblOffset val="100"/>
        <c:noMultiLvlLbl val="0"/>
      </c:catAx>
      <c:valAx>
        <c:axId val="24123156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31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Blad3!$R$2</c:f>
              <c:strCache>
                <c:ptCount val="1"/>
                <c:pt idx="0">
                  <c:v>Gymnasieskolan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Blad3!$Q$3:$Q$24</c:f>
              <c:strCache>
                <c:ptCount val="22"/>
                <c:pt idx="0">
                  <c:v>Danderyd</c:v>
                </c:pt>
                <c:pt idx="1">
                  <c:v>Sollentuna</c:v>
                </c:pt>
                <c:pt idx="2">
                  <c:v>Nacka </c:v>
                </c:pt>
                <c:pt idx="3">
                  <c:v>Lidingö </c:v>
                </c:pt>
                <c:pt idx="4">
                  <c:v>Täby</c:v>
                </c:pt>
                <c:pt idx="5">
                  <c:v>Salem</c:v>
                </c:pt>
                <c:pt idx="6">
                  <c:v>Huddinge  </c:v>
                </c:pt>
                <c:pt idx="7">
                  <c:v>Haninge  </c:v>
                </c:pt>
                <c:pt idx="8">
                  <c:v>Järfälla  </c:v>
                </c:pt>
                <c:pt idx="9">
                  <c:v>Botkyrka  </c:v>
                </c:pt>
                <c:pt idx="10">
                  <c:v>Sigtuna</c:v>
                </c:pt>
                <c:pt idx="11">
                  <c:v>Upplands-Bro  </c:v>
                </c:pt>
                <c:pt idx="12">
                  <c:v>Vaxholm</c:v>
                </c:pt>
                <c:pt idx="13">
                  <c:v>Värmdö  </c:v>
                </c:pt>
                <c:pt idx="14">
                  <c:v>Upplands Väsby </c:v>
                </c:pt>
                <c:pt idx="15">
                  <c:v>Österåker</c:v>
                </c:pt>
                <c:pt idx="16">
                  <c:v>Solna</c:v>
                </c:pt>
                <c:pt idx="17">
                  <c:v>Tyresö</c:v>
                </c:pt>
                <c:pt idx="18">
                  <c:v>Ekerö</c:v>
                </c:pt>
                <c:pt idx="19">
                  <c:v>Nynäshamn</c:v>
                </c:pt>
                <c:pt idx="20">
                  <c:v>Nykvarn</c:v>
                </c:pt>
                <c:pt idx="21">
                  <c:v>Vallentuna </c:v>
                </c:pt>
              </c:strCache>
            </c:strRef>
          </c:cat>
          <c:val>
            <c:numRef>
              <c:f>Blad3!$R$3:$R$24</c:f>
              <c:numCache>
                <c:formatCode>General</c:formatCode>
                <c:ptCount val="22"/>
                <c:pt idx="0">
                  <c:v>79</c:v>
                </c:pt>
                <c:pt idx="1">
                  <c:v>71</c:v>
                </c:pt>
                <c:pt idx="2">
                  <c:v>70</c:v>
                </c:pt>
                <c:pt idx="3">
                  <c:v>69</c:v>
                </c:pt>
                <c:pt idx="4">
                  <c:v>69</c:v>
                </c:pt>
                <c:pt idx="5">
                  <c:v>62</c:v>
                </c:pt>
                <c:pt idx="6">
                  <c:v>62</c:v>
                </c:pt>
                <c:pt idx="7">
                  <c:v>57</c:v>
                </c:pt>
                <c:pt idx="8">
                  <c:v>56</c:v>
                </c:pt>
                <c:pt idx="9">
                  <c:v>55</c:v>
                </c:pt>
                <c:pt idx="10">
                  <c:v>54</c:v>
                </c:pt>
                <c:pt idx="11">
                  <c:v>53</c:v>
                </c:pt>
                <c:pt idx="12">
                  <c:v>52</c:v>
                </c:pt>
                <c:pt idx="13">
                  <c:v>52</c:v>
                </c:pt>
                <c:pt idx="14">
                  <c:v>51</c:v>
                </c:pt>
                <c:pt idx="15">
                  <c:v>50</c:v>
                </c:pt>
                <c:pt idx="16">
                  <c:v>49</c:v>
                </c:pt>
                <c:pt idx="17">
                  <c:v>48</c:v>
                </c:pt>
                <c:pt idx="18">
                  <c:v>46</c:v>
                </c:pt>
                <c:pt idx="19">
                  <c:v>46</c:v>
                </c:pt>
                <c:pt idx="20">
                  <c:v>42</c:v>
                </c:pt>
                <c:pt idx="21">
                  <c:v>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232352"/>
        <c:axId val="240971712"/>
      </c:barChart>
      <c:catAx>
        <c:axId val="24123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0971712"/>
        <c:crosses val="autoZero"/>
        <c:auto val="1"/>
        <c:lblAlgn val="ctr"/>
        <c:lblOffset val="100"/>
        <c:noMultiLvlLbl val="0"/>
      </c:catAx>
      <c:valAx>
        <c:axId val="2409717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41232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1E55-D8AC-480B-8273-C4EFE9693A3F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4190D-61C8-49E5-A1E7-0EC313CC35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2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726964" y="1925960"/>
            <a:ext cx="7690072" cy="1143000"/>
          </a:xfrm>
        </p:spPr>
        <p:txBody>
          <a:bodyPr>
            <a:normAutofit/>
          </a:bodyPr>
          <a:lstStyle>
            <a:lvl1pPr algn="ctr">
              <a:defRPr sz="3600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50" b="1" cap="all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  <p:pic>
        <p:nvPicPr>
          <p:cNvPr id="7" name="Bildobjekt 6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1304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1304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5148000" y="1535113"/>
            <a:ext cx="37440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5148000" y="2174875"/>
            <a:ext cx="3744000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2" name="Bildobjekt 11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3050"/>
            <a:ext cx="3081600" cy="1162050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00000" y="273050"/>
            <a:ext cx="439200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130400" y="1435100"/>
            <a:ext cx="30816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835696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835696" y="620688"/>
            <a:ext cx="544299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835696" y="5373216"/>
            <a:ext cx="5486400" cy="804862"/>
          </a:xfrm>
        </p:spPr>
        <p:txBody>
          <a:bodyPr/>
          <a:lstStyle>
            <a:lvl1pPr marL="0" indent="0">
              <a:buNone/>
              <a:defRPr sz="1400" spc="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130400" y="1600200"/>
            <a:ext cx="7761600" cy="4525963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9" name="Bildobjekt 8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9" name="Bildobjekt 8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1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30400" y="1600200"/>
            <a:ext cx="7761600" cy="452596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0" name="Bildobjekt 9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7768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1304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5148000" y="1600200"/>
            <a:ext cx="37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pic>
        <p:nvPicPr>
          <p:cNvPr id="11" name="Bildobjekt 10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pic>
        <p:nvPicPr>
          <p:cNvPr id="10" name="Bildobjekt 9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2016-01-28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utan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noProof="0" smtClean="0"/>
              <a:pPr/>
              <a:t>2016-01-28</a:t>
            </a:fld>
            <a:endParaRPr lang="sv-S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och under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Bla_va_ovr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2000" y="116632"/>
            <a:ext cx="1908000" cy="794743"/>
          </a:xfrm>
          <a:prstGeom prst="rect">
            <a:avLst/>
          </a:prstGeom>
        </p:spPr>
      </p:pic>
      <p:pic>
        <p:nvPicPr>
          <p:cNvPr id="10" name="Bildobjekt 9" descr="Gron_horn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017" y="3240017"/>
            <a:ext cx="3617983" cy="3617983"/>
          </a:xfrm>
          <a:prstGeom prst="rect">
            <a:avLst/>
          </a:prstGeom>
        </p:spPr>
      </p:pic>
      <p:sp>
        <p:nvSpPr>
          <p:cNvPr id="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  <p:sp>
        <p:nvSpPr>
          <p:cNvPr id="12" name="Rubrik 1"/>
          <p:cNvSpPr>
            <a:spLocks noGrp="1"/>
          </p:cNvSpPr>
          <p:nvPr>
            <p:ph type="ctrTitle"/>
          </p:nvPr>
        </p:nvSpPr>
        <p:spPr>
          <a:xfrm>
            <a:off x="685800" y="2160000"/>
            <a:ext cx="7772400" cy="1470025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 lang="en-US" sz="3600" b="1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13" name="Underrubrik 2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4136504" cy="175260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0" kern="0" spc="0" baseline="0" dirty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noProof="0" smtClean="0"/>
              <a:t>Klicka här för att ändra format på underrubrik i bakgrunden</a:t>
            </a:r>
            <a:endParaRPr lang="sv-SE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 med kvarnhj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30400" y="274638"/>
            <a:ext cx="8229600" cy="1143000"/>
          </a:xfrm>
        </p:spPr>
        <p:txBody>
          <a:bodyPr/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pic>
        <p:nvPicPr>
          <p:cNvPr id="8" name="Bildobjekt 7" descr="Bla_sidfo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24000" y="6237312"/>
            <a:ext cx="1260000" cy="524233"/>
          </a:xfrm>
          <a:prstGeom prst="rect">
            <a:avLst/>
          </a:prstGeom>
        </p:spPr>
      </p:pic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2051720" y="6381328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1130400" y="6381328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1881F064-68B0-4D0F-806B-6D647070A051}" type="datetime1">
              <a:rPr lang="sv-SE" smtClean="0"/>
              <a:pPr/>
              <a:t>2016-01-28</a:t>
            </a:fld>
            <a:endParaRPr lang="sv-SE" dirty="0"/>
          </a:p>
        </p:txBody>
      </p:sp>
      <p:pic>
        <p:nvPicPr>
          <p:cNvPr id="6" name="Bildobjekt 5" descr="Gra_horna_svag_gra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617983" cy="361798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noProof="0" smtClean="0"/>
              <a:t>Klicka här för att ändra format</a:t>
            </a:r>
            <a:endParaRPr lang="sv-SE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  <a:endParaRPr lang="sv-SE" noProof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sv-SE" sz="800" b="0" kern="0" spc="-10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7D52571D-F6E9-4E55-9072-6039233C3AA6}" type="datetime1">
              <a:rPr lang="sv-SE" smtClean="0"/>
              <a:pPr/>
              <a:t>2016-01-28</a:t>
            </a:fld>
            <a:endParaRPr lang="sv-SE" dirty="0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403648" y="6356350"/>
            <a:ext cx="61108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800" b="0" kern="0" spc="0" baseline="0" smtClean="0">
                <a:solidFill>
                  <a:schemeClr val="tx1"/>
                </a:solidFill>
                <a:latin typeface="Gill Sans MT"/>
                <a:ea typeface="+mn-ea"/>
                <a:cs typeface="+mn-cs"/>
              </a:defRPr>
            </a:lvl1pPr>
          </a:lstStyle>
          <a:p>
            <a:fld id="{04275948-1123-43F5-90DE-DCE7966964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73" r:id="rId3"/>
    <p:sldLayoutId id="2147483652" r:id="rId4"/>
    <p:sldLayoutId id="2147483674" r:id="rId5"/>
    <p:sldLayoutId id="2147483655" r:id="rId6"/>
    <p:sldLayoutId id="2147483675" r:id="rId7"/>
    <p:sldLayoutId id="2147483649" r:id="rId8"/>
    <p:sldLayoutId id="2147483654" r:id="rId9"/>
    <p:sldLayoutId id="2147483676" r:id="rId10"/>
    <p:sldLayoutId id="2147483651" r:id="rId11"/>
    <p:sldLayoutId id="2147483653" r:id="rId12"/>
    <p:sldLayoutId id="2147483656" r:id="rId13"/>
    <p:sldLayoutId id="2147483657" r:id="rId14"/>
    <p:sldLayoutId id="2147483658" r:id="rId15"/>
    <p:sldLayoutId id="2147483659" r:id="rId16"/>
  </p:sldLayoutIdLst>
  <p:hf sldNum="0" hdr="0" ftr="0" dt="0"/>
  <p:txStyles>
    <p:titleStyle>
      <a:lvl1pPr marL="0" algn="l" defTabSz="914400" rtl="0" eaLnBrk="1" latinLnBrk="0" hangingPunct="1">
        <a:lnSpc>
          <a:spcPts val="4000"/>
        </a:lnSpc>
        <a:spcBef>
          <a:spcPts val="0"/>
        </a:spcBef>
        <a:spcAft>
          <a:spcPts val="0"/>
        </a:spcAft>
        <a:buNone/>
        <a:defRPr lang="en-US" sz="3000" b="1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24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sv-SE" sz="22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sv-SE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1800" b="0" kern="0" spc="0" baseline="0" dirty="0" smtClean="0">
          <a:solidFill>
            <a:schemeClr val="tx1"/>
          </a:solidFill>
          <a:latin typeface="Gill Sans M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55576" y="1988840"/>
            <a:ext cx="7690072" cy="3384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Medborgarundersökning 2015</a:t>
            </a:r>
            <a:br>
              <a:rPr lang="sv-SE" dirty="0" smtClean="0"/>
            </a:br>
            <a:r>
              <a:rPr lang="sv-SE" dirty="0" smtClean="0"/>
              <a:t>Nacka kommun</a:t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sz="2200" b="0" dirty="0" smtClean="0"/>
              <a:t>Tabeller och diagram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sz="2200" b="0" dirty="0" smtClean="0"/>
              <a:t>Bilaga till tjänsteskrivelse </a:t>
            </a:r>
            <a:r>
              <a:rPr lang="sv-SE" sz="2200" b="0" dirty="0" smtClean="0"/>
              <a:t>KFKS 2016/58-013</a:t>
            </a:r>
            <a:r>
              <a:rPr lang="sv-SE" sz="2200" b="0" dirty="0" smtClean="0"/>
              <a:t/>
            </a:r>
            <a:br>
              <a:rPr lang="sv-SE" sz="2200" b="0" dirty="0" smtClean="0"/>
            </a:br>
            <a:r>
              <a:rPr lang="sv-SE" sz="2200" b="0" dirty="0" smtClean="0"/>
              <a:t/>
            </a:r>
            <a:br>
              <a:rPr lang="sv-SE" sz="2200" b="0" dirty="0" smtClean="0"/>
            </a:br>
            <a:r>
              <a:rPr lang="sv-SE" sz="2200" b="0" dirty="0" smtClean="0"/>
              <a:t>Här visas värden utan felmarginaler. Det bör dock beaktas att sådana finns, kring 1-3 procentenheter. </a:t>
            </a:r>
            <a:br>
              <a:rPr lang="sv-SE" sz="2200" b="0" dirty="0" smtClean="0"/>
            </a:br>
            <a:r>
              <a:rPr lang="sv-SE" sz="2200" b="0" dirty="0"/>
              <a:t/>
            </a:r>
            <a:br>
              <a:rPr lang="sv-SE" sz="2200" b="0" dirty="0"/>
            </a:br>
            <a:r>
              <a:rPr lang="sv-SE" sz="2200" b="0" dirty="0" smtClean="0"/>
              <a:t>Den </a:t>
            </a:r>
            <a:r>
              <a:rPr lang="sv-SE" sz="2200" b="0" dirty="0"/>
              <a:t>sista bilden visar resultatet för de tilläggsfrågor Nacka kommun ställer.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Förskolan</a:t>
            </a:r>
            <a:br>
              <a:rPr lang="sv-SE" dirty="0" smtClean="0"/>
            </a:br>
            <a:r>
              <a:rPr lang="sv-SE" sz="1800" b="0" dirty="0" smtClean="0"/>
              <a:t>Vad medborgarna tror eller tycker om förskolan i sin kommun. Medverkande Stockholmskommuner 2014-2015.</a:t>
            </a:r>
            <a:endParaRPr lang="sv-SE" sz="18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555932"/>
              </p:ext>
            </p:extLst>
          </p:nvPr>
        </p:nvGraphicFramePr>
        <p:xfrm>
          <a:off x="683568" y="1417638"/>
          <a:ext cx="8208020" cy="4819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130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Grundskolan</a:t>
            </a:r>
            <a:br>
              <a:rPr lang="sv-SE" dirty="0" smtClean="0"/>
            </a:br>
            <a:r>
              <a:rPr lang="sv-SE" sz="1800" b="0" dirty="0"/>
              <a:t>Vad medborgarna tror eller tycker om </a:t>
            </a:r>
            <a:r>
              <a:rPr lang="sv-SE" sz="1800" b="0" dirty="0" smtClean="0"/>
              <a:t>grundskolan i </a:t>
            </a:r>
            <a:r>
              <a:rPr lang="sv-SE" sz="1800" b="0" dirty="0"/>
              <a:t>sin kommun. Medverkande Stockholmskommuner 2014-2015.</a:t>
            </a:r>
            <a:endParaRPr lang="sv-SE" sz="180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7203"/>
              </p:ext>
            </p:extLst>
          </p:nvPr>
        </p:nvGraphicFramePr>
        <p:xfrm>
          <a:off x="611560" y="1417638"/>
          <a:ext cx="8280028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622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Gymnasieskolan</a:t>
            </a:r>
            <a:br>
              <a:rPr lang="sv-SE" dirty="0" smtClean="0"/>
            </a:br>
            <a:r>
              <a:rPr lang="sv-SE" sz="1800" b="0" dirty="0"/>
              <a:t>Vad medborgarna tror eller tycker om grundskolan i sin kommun. Medverkande Stockholmskommuner 2014-2015.</a:t>
            </a:r>
            <a:endParaRPr lang="sv-SE" sz="180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347161"/>
              </p:ext>
            </p:extLst>
          </p:nvPr>
        </p:nvGraphicFramePr>
        <p:xfrm>
          <a:off x="683568" y="1556792"/>
          <a:ext cx="8208020" cy="456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921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Äldreomsorg</a:t>
            </a:r>
            <a:br>
              <a:rPr lang="sv-SE" dirty="0" smtClean="0"/>
            </a:br>
            <a:r>
              <a:rPr lang="sv-SE" sz="1600" b="0" dirty="0" smtClean="0"/>
              <a:t>Vad medborgarna tror eller tycker om äldreomsorgen i sin kommun.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98381"/>
              </p:ext>
            </p:extLst>
          </p:nvPr>
        </p:nvGraphicFramePr>
        <p:xfrm>
          <a:off x="539552" y="1417638"/>
          <a:ext cx="8352036" cy="474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22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Stöd för utsatta</a:t>
            </a:r>
            <a:r>
              <a:rPr lang="sv-SE" dirty="0"/>
              <a:t/>
            </a:r>
            <a:br>
              <a:rPr lang="sv-SE" dirty="0"/>
            </a:br>
            <a:r>
              <a:rPr lang="sv-SE" sz="1800" b="0" dirty="0"/>
              <a:t>Vad medborgarna tror eller tycker om </a:t>
            </a:r>
            <a:r>
              <a:rPr lang="sv-SE" sz="1800" b="0" dirty="0" smtClean="0"/>
              <a:t>det stöd och den hjälp som utsatta personer får i </a:t>
            </a:r>
            <a:r>
              <a:rPr lang="sv-SE" sz="1800" b="0" dirty="0"/>
              <a:t>sin kommun. Medverkande Stockholmskommuner 2014-2015.</a:t>
            </a:r>
            <a:endParaRPr lang="sv-SE" sz="180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904985"/>
              </p:ext>
            </p:extLst>
          </p:nvPr>
        </p:nvGraphicFramePr>
        <p:xfrm>
          <a:off x="467544" y="1417638"/>
          <a:ext cx="8424044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021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Gator och vägar</a:t>
            </a:r>
            <a:br>
              <a:rPr lang="sv-SE" dirty="0" smtClean="0"/>
            </a:br>
            <a:r>
              <a:rPr lang="sv-SE" sz="1600" b="0" dirty="0" smtClean="0"/>
              <a:t>Området innehåller frågor om: belysning, underhåll och skötsel, snöröjning och trafiksäkerheten på gator och vägar.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55710"/>
              </p:ext>
            </p:extLst>
          </p:nvPr>
        </p:nvGraphicFramePr>
        <p:xfrm>
          <a:off x="755576" y="1417638"/>
          <a:ext cx="8136012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33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Idrotts- och motionsanläggningar</a:t>
            </a:r>
            <a:br>
              <a:rPr lang="sv-SE" dirty="0" smtClean="0"/>
            </a:br>
            <a:r>
              <a:rPr lang="sv-SE" sz="1600" b="0" dirty="0" smtClean="0"/>
              <a:t>Frågorna handlar om öppettider i och utrustning och skötsel av anläggningarna i kommunen samt om belysning i kommunens motionsspår.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413764"/>
              </p:ext>
            </p:extLst>
          </p:nvPr>
        </p:nvGraphicFramePr>
        <p:xfrm>
          <a:off x="611560" y="1628800"/>
          <a:ext cx="8280028" cy="44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719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Kultur</a:t>
            </a:r>
            <a:br>
              <a:rPr lang="sv-SE" dirty="0" smtClean="0"/>
            </a:br>
            <a:r>
              <a:rPr lang="sv-SE" sz="1600" b="0" dirty="0" smtClean="0"/>
              <a:t>Frågorna handlar om biblioteksverksamheten, utställnings- och konstverksamheter samt teaterföreställningar och konserter.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267418"/>
              </p:ext>
            </p:extLst>
          </p:nvPr>
        </p:nvGraphicFramePr>
        <p:xfrm>
          <a:off x="611560" y="1417638"/>
          <a:ext cx="8280028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742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Miljöarbete</a:t>
            </a:r>
            <a:br>
              <a:rPr lang="sv-SE" dirty="0" smtClean="0"/>
            </a:br>
            <a:r>
              <a:rPr lang="sv-SE" sz="1600" b="0" dirty="0" smtClean="0"/>
              <a:t>Vad tror eller tycker medborgarna om kommunens insatser för att kommuninvånarna ska kunna leva miljövänligt.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09568"/>
              </p:ext>
            </p:extLst>
          </p:nvPr>
        </p:nvGraphicFramePr>
        <p:xfrm>
          <a:off x="611560" y="1417638"/>
          <a:ext cx="8280028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10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Renhållning och sophämtning</a:t>
            </a:r>
            <a:br>
              <a:rPr lang="sv-SE" dirty="0" smtClean="0"/>
            </a:br>
            <a:r>
              <a:rPr lang="sv-SE" sz="1600" b="0" dirty="0" smtClean="0"/>
              <a:t>Frågorna handlar om sophämtning, tillgänglighet till återvinningscentraler, åtgärder mot klotter och annan skadegörelse samt renhållning av parker och allmänna platser i kommunen.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501545"/>
              </p:ext>
            </p:extLst>
          </p:nvPr>
        </p:nvGraphicFramePr>
        <p:xfrm>
          <a:off x="611560" y="1556792"/>
          <a:ext cx="8280028" cy="456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6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Sammanställd tabell – NRI samt NII</a:t>
            </a:r>
            <a:br>
              <a:rPr lang="sv-SE" dirty="0" smtClean="0"/>
            </a:br>
            <a:r>
              <a:rPr lang="sv-SE" sz="1400" b="0" dirty="0" smtClean="0"/>
              <a:t>Färgerna innebär: mörkt grön ruta – Nackas värde i den bästa fjärdedelen av de medverkande kommunerna, ljust grön ruta – Nackas värde bland näst bästa fjärdedelen, gul ruta näst sämst fjärdedelen. Stjärna innebär att Nackas värde ligger bland de 10 procent bästa.</a:t>
            </a:r>
            <a:endParaRPr lang="sv-SE" sz="1400" b="0" dirty="0"/>
          </a:p>
        </p:txBody>
      </p:sp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31" y="1600200"/>
            <a:ext cx="771982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Nacka kommuns tilläggsfrågor</a:t>
            </a:r>
            <a:br>
              <a:rPr lang="sv-SE" dirty="0" smtClean="0"/>
            </a:br>
            <a:r>
              <a:rPr lang="sv-SE" sz="1600" b="0" dirty="0" smtClean="0"/>
              <a:t>Resultatet visar hur medborgarna svarat på en skala 1-10. </a:t>
            </a:r>
            <a:endParaRPr lang="sv-SE" sz="1600" b="0" dirty="0"/>
          </a:p>
        </p:txBody>
      </p:sp>
      <p:graphicFrame>
        <p:nvGraphicFramePr>
          <p:cNvPr id="9" name="Platshållare för innehåll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77766"/>
              </p:ext>
            </p:extLst>
          </p:nvPr>
        </p:nvGraphicFramePr>
        <p:xfrm>
          <a:off x="251520" y="1417638"/>
          <a:ext cx="8784976" cy="4963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4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25" y="1640134"/>
            <a:ext cx="7469237" cy="4446094"/>
          </a:xfrm>
          <a:prstGeom prst="rect">
            <a:avLst/>
          </a:prstGeom>
        </p:spPr>
      </p:pic>
      <p:sp>
        <p:nvSpPr>
          <p:cNvPr id="5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Sammanställd tabell - NMI</a:t>
            </a:r>
            <a:br>
              <a:rPr lang="sv-SE" dirty="0" smtClean="0"/>
            </a:br>
            <a:r>
              <a:rPr lang="sv-SE" sz="1400" b="0" dirty="0" smtClean="0"/>
              <a:t>Färgerna innebär: mörkt grön ruta – Nackas värde i den bästa fjärdedelen av de medverkande kommunerna, ljust grön ruta – Nackas värde bland näst bästa fjärdedelen, gul ruta näst sämst fjärdedelen. Stjärna innebär att Nackas värde ligger bland de 10 procent bästa.</a:t>
            </a:r>
            <a:endParaRPr lang="sv-SE" sz="1400" b="0" dirty="0"/>
          </a:p>
        </p:txBody>
      </p:sp>
    </p:spTree>
    <p:extLst>
      <p:ext uri="{BB962C8B-B14F-4D97-AF65-F5344CB8AC3E}">
        <p14:creationId xmlns:p14="http://schemas.microsoft.com/office/powerpoint/2010/main" val="29276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776384" cy="12289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Nöjd-region-index</a:t>
            </a:r>
            <a:br>
              <a:rPr lang="sv-SE" dirty="0" smtClean="0"/>
            </a:br>
            <a:r>
              <a:rPr lang="sv-SE" sz="1600" b="0" dirty="0" smtClean="0"/>
              <a:t>Nöjdhet med kommunen i dess helhet som en plats att bo och leva på. Medverkande Stockholmskommuner 2014-2015. 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924905"/>
              </p:ext>
            </p:extLst>
          </p:nvPr>
        </p:nvGraphicFramePr>
        <p:xfrm>
          <a:off x="323528" y="1268760"/>
          <a:ext cx="8568060" cy="4857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64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Nöjd- medborgar-index</a:t>
            </a:r>
            <a:br>
              <a:rPr lang="sv-SE" dirty="0" smtClean="0"/>
            </a:br>
            <a:r>
              <a:rPr lang="sv-SE" sz="1800" b="0" dirty="0" smtClean="0"/>
              <a:t>Nöjdhet med hur kommunen sköter sina verksamheter. Medverkande Stockholmskommuner 2014-2015.</a:t>
            </a:r>
            <a:endParaRPr lang="sv-SE" sz="1800" b="0" dirty="0"/>
          </a:p>
        </p:txBody>
      </p:sp>
      <p:graphicFrame>
        <p:nvGraphicFramePr>
          <p:cNvPr id="6" name="Platshållare för innehåll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29187"/>
              </p:ext>
            </p:extLst>
          </p:nvPr>
        </p:nvGraphicFramePr>
        <p:xfrm>
          <a:off x="467544" y="1268760"/>
          <a:ext cx="8424044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401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Nöjd-inflytande-index</a:t>
            </a:r>
            <a:br>
              <a:rPr lang="sv-SE" dirty="0" smtClean="0"/>
            </a:br>
            <a:r>
              <a:rPr lang="sv-SE" sz="1800" b="0" dirty="0" smtClean="0"/>
              <a:t>Nöjdhet med den insyn och det inflytande invånarna har över kommunens beslut och verksamheter. Medverkande Stockholmskommuner 2014-2015.</a:t>
            </a:r>
            <a:endParaRPr lang="sv-SE" sz="1800" b="0" dirty="0"/>
          </a:p>
        </p:txBody>
      </p:sp>
      <p:graphicFrame>
        <p:nvGraphicFramePr>
          <p:cNvPr id="6" name="Platshållare för innehåll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10430"/>
              </p:ext>
            </p:extLst>
          </p:nvPr>
        </p:nvGraphicFramePr>
        <p:xfrm>
          <a:off x="467544" y="1628800"/>
          <a:ext cx="8424044" cy="44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685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Rekommendation</a:t>
            </a:r>
            <a:br>
              <a:rPr lang="sv-SE" dirty="0" smtClean="0"/>
            </a:br>
            <a:r>
              <a:rPr lang="sv-SE" sz="1600" b="0" dirty="0" smtClean="0"/>
              <a:t>Skulle du kunna rekommendera vänner och bekanta att flytta till din kommun?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442488"/>
              </p:ext>
            </p:extLst>
          </p:nvPr>
        </p:nvGraphicFramePr>
        <p:xfrm>
          <a:off x="827584" y="1628800"/>
          <a:ext cx="8064004" cy="44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365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sv-SE" dirty="0" smtClean="0"/>
              <a:t>Bostäder</a:t>
            </a:r>
            <a:br>
              <a:rPr lang="sv-SE" dirty="0" smtClean="0"/>
            </a:br>
            <a:r>
              <a:rPr lang="sv-SE" sz="1600" b="0" dirty="0" smtClean="0"/>
              <a:t>Frågorna handlar om möjligheter att hitta bra boende, utbudet av olika boendeformer samt hur trivsam bebyggelsen är. Medverkande Stockholmskommuner 2014-2015.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932401"/>
              </p:ext>
            </p:extLst>
          </p:nvPr>
        </p:nvGraphicFramePr>
        <p:xfrm>
          <a:off x="539552" y="1417638"/>
          <a:ext cx="8352036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45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sv-SE" dirty="0" smtClean="0"/>
              <a:t>Kommunikationer</a:t>
            </a:r>
            <a:br>
              <a:rPr lang="sv-SE" dirty="0" smtClean="0"/>
            </a:br>
            <a:r>
              <a:rPr lang="sv-SE" sz="1600" b="0" dirty="0" smtClean="0"/>
              <a:t>Frågorna handlar om tillgång till gång- och cykelvägar, möjligheterna till att använda kollektivtrafik, tillgången till förbindelser för längre resor samt möjligheterna till att enkelt kunna transportera sig med bil. Medverkande Stockholmskommuner 2014-2015. </a:t>
            </a:r>
            <a:endParaRPr lang="sv-SE" sz="1600" b="0" dirty="0"/>
          </a:p>
        </p:txBody>
      </p:sp>
      <p:graphicFrame>
        <p:nvGraphicFramePr>
          <p:cNvPr id="4" name="Platshållare för innehåll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48428"/>
              </p:ext>
            </p:extLst>
          </p:nvPr>
        </p:nvGraphicFramePr>
        <p:xfrm>
          <a:off x="467544" y="1556792"/>
          <a:ext cx="8424044" cy="456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7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acka, ny version">
      <a:dk1>
        <a:sysClr val="windowText" lastClr="000000"/>
      </a:dk1>
      <a:lt1>
        <a:sysClr val="window" lastClr="FFFFFF"/>
      </a:lt1>
      <a:dk2>
        <a:srgbClr val="0F65B8"/>
      </a:dk2>
      <a:lt2>
        <a:srgbClr val="EEECE1"/>
      </a:lt2>
      <a:accent1>
        <a:srgbClr val="97AC1E"/>
      </a:accent1>
      <a:accent2>
        <a:srgbClr val="83449D"/>
      </a:accent2>
      <a:accent3>
        <a:srgbClr val="F07717"/>
      </a:accent3>
      <a:accent4>
        <a:srgbClr val="0F65B8"/>
      </a:accent4>
      <a:accent5>
        <a:srgbClr val="C0DE3D"/>
      </a:accent5>
      <a:accent6>
        <a:srgbClr val="BD0012"/>
      </a:accent6>
      <a:hlink>
        <a:srgbClr val="0F65B8"/>
      </a:hlink>
      <a:folHlink>
        <a:srgbClr val="BD001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4000"/>
          </a:lnSpc>
          <a:defRPr sz="2400" kern="0" dirty="0" err="1">
            <a:latin typeface="Gill Sans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Nacka PP mall, grönt kvarnhjul och blå logotyp</Template>
  <TotalTime>223</TotalTime>
  <Words>40</Words>
  <Application>Microsoft Office PowerPoint</Application>
  <PresentationFormat>Bildspel på skärmen (4:3)</PresentationFormat>
  <Paragraphs>20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Office-tema</vt:lpstr>
      <vt:lpstr>Medborgarundersökning 2015 Nacka kommun  Tabeller och diagram Bilaga till tjänsteskrivelse KFKS 2016/58-013  Här visas värden utan felmarginaler. Det bör dock beaktas att sådana finns, kring 1-3 procentenheter.   Den sista bilden visar resultatet för de tilläggsfrågor Nacka kommun ställer. </vt:lpstr>
      <vt:lpstr>Sammanställd tabell – NRI samt NII Färgerna innebär: mörkt grön ruta – Nackas värde i den bästa fjärdedelen av de medverkande kommunerna, ljust grön ruta – Nackas värde bland näst bästa fjärdedelen, gul ruta näst sämst fjärdedelen. Stjärna innebär att Nackas värde ligger bland de 10 procent bästa.</vt:lpstr>
      <vt:lpstr>Sammanställd tabell - NMI Färgerna innebär: mörkt grön ruta – Nackas värde i den bästa fjärdedelen av de medverkande kommunerna, ljust grön ruta – Nackas värde bland näst bästa fjärdedelen, gul ruta näst sämst fjärdedelen. Stjärna innebär att Nackas värde ligger bland de 10 procent bästa.</vt:lpstr>
      <vt:lpstr>Nöjd-region-index Nöjdhet med kommunen i dess helhet som en plats att bo och leva på. Medverkande Stockholmskommuner 2014-2015. </vt:lpstr>
      <vt:lpstr>Nöjd- medborgar-index Nöjdhet med hur kommunen sköter sina verksamheter. Medverkande Stockholmskommuner 2014-2015.</vt:lpstr>
      <vt:lpstr>Nöjd-inflytande-index Nöjdhet med den insyn och det inflytande invånarna har över kommunens beslut och verksamheter. Medverkande Stockholmskommuner 2014-2015.</vt:lpstr>
      <vt:lpstr>Rekommendation Skulle du kunna rekommendera vänner och bekanta att flytta till din kommun? Medverkande Stockholmskommuner 2014-2015.</vt:lpstr>
      <vt:lpstr>Bostäder Frågorna handlar om möjligheter att hitta bra boende, utbudet av olika boendeformer samt hur trivsam bebyggelsen är. Medverkande Stockholmskommuner 2014-2015.</vt:lpstr>
      <vt:lpstr>Kommunikationer Frågorna handlar om tillgång till gång- och cykelvägar, möjligheterna till att använda kollektivtrafik, tillgången till förbindelser för längre resor samt möjligheterna till att enkelt kunna transportera sig med bil. Medverkande Stockholmskommuner 2014-2015. </vt:lpstr>
      <vt:lpstr>Förskolan Vad medborgarna tror eller tycker om förskolan i sin kommun. Medverkande Stockholmskommuner 2014-2015.</vt:lpstr>
      <vt:lpstr>Grundskolan Vad medborgarna tror eller tycker om grundskolan i sin kommun. Medverkande Stockholmskommuner 2014-2015.</vt:lpstr>
      <vt:lpstr>Gymnasieskolan Vad medborgarna tror eller tycker om grundskolan i sin kommun. Medverkande Stockholmskommuner 2014-2015.</vt:lpstr>
      <vt:lpstr>Äldreomsorg Vad medborgarna tror eller tycker om äldreomsorgen i sin kommun. Medverkande Stockholmskommuner 2014-2015.</vt:lpstr>
      <vt:lpstr>Stöd för utsatta Vad medborgarna tror eller tycker om det stöd och den hjälp som utsatta personer får i sin kommun. Medverkande Stockholmskommuner 2014-2015.</vt:lpstr>
      <vt:lpstr>Gator och vägar Området innehåller frågor om: belysning, underhåll och skötsel, snöröjning och trafiksäkerheten på gator och vägar. Medverkande Stockholmskommuner 2014-2015.</vt:lpstr>
      <vt:lpstr>Idrotts- och motionsanläggningar Frågorna handlar om öppettider i och utrustning och skötsel av anläggningarna i kommunen samt om belysning i kommunens motionsspår. Medverkande Stockholmskommuner 2014-2015.</vt:lpstr>
      <vt:lpstr>Kultur Frågorna handlar om biblioteksverksamheten, utställnings- och konstverksamheter samt teaterföreställningar och konserter.</vt:lpstr>
      <vt:lpstr>Miljöarbete Vad tror eller tycker medborgarna om kommunens insatser för att kommuninvånarna ska kunna leva miljövänligt. Medverkande Stockholmskommuner 2014-2015.</vt:lpstr>
      <vt:lpstr>Renhållning och sophämtning Frågorna handlar om sophämtning, tillgänglighet till återvinningscentraler, åtgärder mot klotter och annan skadegörelse samt renhållning av parker och allmänna platser i kommunen. Medverkande Stockholmskommuner 2014-2015.</vt:lpstr>
      <vt:lpstr>Nacka kommuns tilläggsfrågor Resultatet visar hur medborgarna svarat på en skala 1-10.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Ståhlberg Lisa</dc:creator>
  <cp:lastModifiedBy>Ståhlberg Lisa</cp:lastModifiedBy>
  <cp:revision>16</cp:revision>
  <dcterms:created xsi:type="dcterms:W3CDTF">2016-01-27T13:16:41Z</dcterms:created>
  <dcterms:modified xsi:type="dcterms:W3CDTF">2016-01-28T07:43:20Z</dcterms:modified>
</cp:coreProperties>
</file>