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306" r:id="rId3"/>
    <p:sldId id="280" r:id="rId4"/>
    <p:sldId id="284" r:id="rId5"/>
    <p:sldId id="290" r:id="rId6"/>
    <p:sldId id="29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9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2016-01-19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2016-01-19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2016-01-19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2016-01-19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  <a:t>Strandpromenad/reningsbassäng		</a:t>
            </a:r>
            <a:r>
              <a:rPr lang="sv-SE" sz="1800" b="0" dirty="0" smtClean="0">
                <a:solidFill>
                  <a:schemeClr val="accent5">
                    <a:lumMod val="75000"/>
                  </a:schemeClr>
                </a:solidFill>
              </a:rPr>
              <a:t>Bilaga 2</a:t>
            </a:r>
            <a: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</a:rPr>
              <a:t>(förslag 1 av 5)</a:t>
            </a:r>
            <a:endParaRPr lang="sv-S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4077072"/>
            <a:ext cx="9144000" cy="259228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sv-SE" b="1" dirty="0" smtClean="0">
                <a:solidFill>
                  <a:schemeClr val="accent4"/>
                </a:solidFill>
              </a:rPr>
              <a:t>Strandpromenad med reningsfunktion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u="sng" dirty="0" smtClean="0"/>
              <a:t>Positivt</a:t>
            </a:r>
            <a:r>
              <a:rPr lang="sv-SE" sz="2000" dirty="0" smtClean="0"/>
              <a:t> = Konkurrerar inte med markanvändning enligt planprogrammet, jämförelsevis billigaste alternativet, attraktivt inslag i stadsmiljön.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u="sng" dirty="0" smtClean="0"/>
              <a:t>Negativt</a:t>
            </a:r>
            <a:r>
              <a:rPr lang="sv-SE" sz="2000" dirty="0" smtClean="0"/>
              <a:t> = Ett dammalternativ kan vara lättare att underhålla</a:t>
            </a:r>
          </a:p>
          <a:p>
            <a:pPr marL="457200" lvl="1" indent="0">
              <a:buNone/>
            </a:pPr>
            <a:endParaRPr lang="sv-SE" sz="2000" dirty="0" smtClean="0"/>
          </a:p>
          <a:p>
            <a:pPr marL="457200" lvl="1" indent="0">
              <a:buNone/>
            </a:pPr>
            <a:r>
              <a:rPr lang="sv-SE" sz="2000" b="1" dirty="0" smtClean="0"/>
              <a:t>Kostnadsuppskattning</a:t>
            </a:r>
          </a:p>
          <a:p>
            <a:pPr lvl="1">
              <a:buFontTx/>
              <a:buChar char="-"/>
            </a:pPr>
            <a:r>
              <a:rPr lang="sv-SE" sz="2000" dirty="0" smtClean="0"/>
              <a:t>Anläggningskostnad omkring 5 000 000 kr </a:t>
            </a:r>
          </a:p>
          <a:p>
            <a:pPr lvl="1">
              <a:buFontTx/>
              <a:buChar char="-"/>
            </a:pPr>
            <a:r>
              <a:rPr lang="sv-SE" sz="2000" dirty="0" smtClean="0"/>
              <a:t>Driftkostnad cirka 125 000 kr/år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 rotWithShape="1">
          <a:blip r:embed="rId2">
            <a:lum bright="15000"/>
          </a:blip>
          <a:srcRect r="3401"/>
          <a:stretch/>
        </p:blipFill>
        <p:spPr>
          <a:xfrm>
            <a:off x="3851920" y="1052735"/>
            <a:ext cx="4354429" cy="295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761600" cy="1143000"/>
          </a:xfrm>
        </p:spPr>
        <p:txBody>
          <a:bodyPr/>
          <a:lstStyle/>
          <a:p>
            <a: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  <a:t>Dagvattendamm</a:t>
            </a:r>
            <a:b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</a:rPr>
              <a:t>(förslag 2 av 5)</a:t>
            </a:r>
            <a:endParaRPr lang="sv-S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3861048"/>
            <a:ext cx="9144000" cy="266429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sv-SE" b="1" dirty="0" smtClean="0">
                <a:solidFill>
                  <a:schemeClr val="accent4"/>
                </a:solidFill>
              </a:rPr>
              <a:t>Dagvattendamm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u="sng" dirty="0" smtClean="0"/>
              <a:t>Positivt</a:t>
            </a:r>
            <a:r>
              <a:rPr lang="sv-SE" sz="2000" dirty="0" smtClean="0"/>
              <a:t> = Förhållandevis billig lösning, kan bidra till den gestaltade miljön, en mer beprövad metod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u="sng" dirty="0" smtClean="0"/>
              <a:t>Negativt</a:t>
            </a:r>
            <a:r>
              <a:rPr lang="sv-SE" sz="2000" dirty="0" smtClean="0"/>
              <a:t> = Påverkar framtaget förslag till ny bebyggelse (ca 150 </a:t>
            </a:r>
            <a:r>
              <a:rPr lang="sv-SE" sz="2000" dirty="0" err="1" smtClean="0"/>
              <a:t>lgh</a:t>
            </a:r>
            <a:r>
              <a:rPr lang="sv-SE" sz="2000" dirty="0" smtClean="0"/>
              <a:t>), osäker anläggningskostnad med tekniska besvär och markmiljöföroreningar</a:t>
            </a:r>
          </a:p>
          <a:p>
            <a:pPr marL="457200" lvl="1" indent="0">
              <a:buNone/>
            </a:pPr>
            <a:r>
              <a:rPr lang="sv-SE" sz="2000" b="1" dirty="0" smtClean="0"/>
              <a:t>Kostnadsuppskattning</a:t>
            </a:r>
          </a:p>
          <a:p>
            <a:pPr lvl="1">
              <a:buFontTx/>
              <a:buChar char="-"/>
            </a:pPr>
            <a:r>
              <a:rPr lang="sv-SE" sz="2000" dirty="0" smtClean="0"/>
              <a:t>Anläggningskostnad 5 000 000 – 10 000 000 kr </a:t>
            </a:r>
          </a:p>
          <a:p>
            <a:pPr lvl="1">
              <a:buFontTx/>
              <a:buChar char="-"/>
            </a:pPr>
            <a:r>
              <a:rPr lang="sv-SE" sz="2000" dirty="0" smtClean="0"/>
              <a:t>Driftkostnad cirka125 000kr/år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2">
            <a:lum bright="2000"/>
          </a:blip>
          <a:srcRect l="15336"/>
          <a:stretch/>
        </p:blipFill>
        <p:spPr>
          <a:xfrm>
            <a:off x="4167406" y="1052736"/>
            <a:ext cx="4221018" cy="2891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9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  <a:t>Bergtunnel med dagvattenrening </a:t>
            </a:r>
            <a:br>
              <a:rPr lang="sv-SE" sz="2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</a:rPr>
              <a:t>(förslag 3 av 5)</a:t>
            </a:r>
            <a:endParaRPr lang="sv-S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4077072"/>
            <a:ext cx="9144000" cy="270892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sv-SE" sz="2900" b="1" dirty="0" smtClean="0">
                <a:solidFill>
                  <a:schemeClr val="accent4"/>
                </a:solidFill>
              </a:rPr>
              <a:t>Bergtunnel till </a:t>
            </a:r>
            <a:r>
              <a:rPr lang="sv-SE" sz="2900" b="1" dirty="0" err="1" smtClean="0">
                <a:solidFill>
                  <a:schemeClr val="accent4"/>
                </a:solidFill>
              </a:rPr>
              <a:t>Svindersviken</a:t>
            </a:r>
            <a:r>
              <a:rPr lang="sv-SE" sz="2900" b="1" dirty="0" smtClean="0">
                <a:solidFill>
                  <a:schemeClr val="accent4"/>
                </a:solidFill>
              </a:rPr>
              <a:t> med självfall </a:t>
            </a:r>
            <a:r>
              <a:rPr lang="sv-SE" sz="2900" b="1" dirty="0">
                <a:solidFill>
                  <a:schemeClr val="accent4"/>
                </a:solidFill>
              </a:rPr>
              <a:t>till </a:t>
            </a:r>
            <a:r>
              <a:rPr lang="sv-SE" sz="2900" b="1" dirty="0" smtClean="0">
                <a:solidFill>
                  <a:schemeClr val="accent4"/>
                </a:solidFill>
              </a:rPr>
              <a:t>recipient </a:t>
            </a:r>
            <a:r>
              <a:rPr lang="sv-SE" sz="2900" b="1" dirty="0">
                <a:solidFill>
                  <a:schemeClr val="accent4"/>
                </a:solidFill>
              </a:rPr>
              <a:t>Strömmen</a:t>
            </a:r>
            <a:endParaRPr lang="sv-SE" sz="2900" b="1" dirty="0" smtClean="0">
              <a:solidFill>
                <a:schemeClr val="accent4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u="sng" dirty="0" smtClean="0"/>
              <a:t>Positivt</a:t>
            </a:r>
            <a:r>
              <a:rPr lang="sv-SE" dirty="0" smtClean="0"/>
              <a:t> = Konkurrerar inte med markanvändning enligt planprogrammet, </a:t>
            </a:r>
            <a:r>
              <a:rPr lang="sv-SE" dirty="0"/>
              <a:t>kan medföra större </a:t>
            </a:r>
            <a:r>
              <a:rPr lang="sv-SE" dirty="0" smtClean="0"/>
              <a:t>upptagningsområde och exempelvis ansluta från ledningsnätet i Sickla Köpkvarter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u="sng" dirty="0" smtClean="0"/>
              <a:t>Negativt</a:t>
            </a:r>
            <a:r>
              <a:rPr lang="sv-SE" dirty="0" smtClean="0"/>
              <a:t> = Osäker genomförbarhet, kostsam åtgärd med relativt höga driftskostnader samt begränsad upptagningsförmåga i områdets södra delar.</a:t>
            </a:r>
          </a:p>
          <a:p>
            <a:pPr marL="457200" lvl="1" indent="0">
              <a:buNone/>
            </a:pPr>
            <a:endParaRPr lang="sv-SE" dirty="0" smtClean="0"/>
          </a:p>
          <a:p>
            <a:pPr marL="457200" lvl="1" indent="0">
              <a:buNone/>
            </a:pPr>
            <a:r>
              <a:rPr lang="sv-SE" b="1" dirty="0" smtClean="0"/>
              <a:t>Kostnadsuppskattning</a:t>
            </a:r>
          </a:p>
          <a:p>
            <a:pPr lvl="1">
              <a:buFontTx/>
              <a:buChar char="-"/>
            </a:pPr>
            <a:r>
              <a:rPr lang="sv-SE" dirty="0" smtClean="0"/>
              <a:t>Anläggningskostnad omkring 24 000 000kr </a:t>
            </a:r>
          </a:p>
          <a:p>
            <a:pPr lvl="1">
              <a:buFontTx/>
              <a:buChar char="-"/>
            </a:pPr>
            <a:r>
              <a:rPr lang="sv-SE" dirty="0" smtClean="0"/>
              <a:t>Driftkostnad cirka 250 000kr/år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80728"/>
            <a:ext cx="4310611" cy="2949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1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440" cy="11430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ts val="4000"/>
              </a:lnSpc>
            </a:pPr>
            <a:r>
              <a:rPr lang="sv-SE" sz="2600" b="1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Gemensam utgångspunkt för förslag 4 och 5, dvs magasin under respektive över mark med bibehållna byggrätter</a:t>
            </a:r>
            <a:endParaRPr lang="sv-SE" sz="2400" b="1" dirty="0">
              <a:solidFill>
                <a:schemeClr val="accent5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71600" y="4938161"/>
            <a:ext cx="7560840" cy="1371160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sv-SE" sz="3400" b="1" dirty="0" smtClean="0">
                <a:solidFill>
                  <a:schemeClr val="accent5">
                    <a:lumMod val="75000"/>
                  </a:schemeClr>
                </a:solidFill>
              </a:rPr>
              <a:t>Anpassning av utjämningsmagasin: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v-SE" sz="2600" dirty="0" smtClean="0"/>
              <a:t>Två </a:t>
            </a:r>
            <a:r>
              <a:rPr lang="sv-SE" sz="2600" dirty="0"/>
              <a:t>utjämningsmagasin erhåller också en renande </a:t>
            </a:r>
            <a:r>
              <a:rPr lang="sv-SE" sz="2600" dirty="0" smtClean="0"/>
              <a:t>funktion</a:t>
            </a:r>
            <a:endParaRPr lang="sv-SE" sz="2600" b="1" dirty="0" smtClean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v-SE" sz="2600" dirty="0" smtClean="0"/>
              <a:t>Erforderliga </a:t>
            </a:r>
            <a:r>
              <a:rPr lang="sv-SE" sz="2600" dirty="0"/>
              <a:t>2000 m²  reduceras med 570 m² till en yta på 1430 </a:t>
            </a:r>
            <a:r>
              <a:rPr lang="sv-SE" sz="2600" dirty="0" smtClean="0"/>
              <a:t>m²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v-SE" sz="2600" dirty="0" smtClean="0"/>
              <a:t>Kostnadsuppskattning omkring 5 000 000kr</a:t>
            </a:r>
            <a:endParaRPr lang="sv-SE" sz="26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32331"/>
            <a:ext cx="5368671" cy="3091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2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Magasin under mark med bibehållna byggrätter</a:t>
            </a:r>
            <a:br>
              <a:rPr lang="sv-SE" sz="2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</a:br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(förslag </a:t>
            </a: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4 </a:t>
            </a:r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av </a:t>
            </a: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5)</a:t>
            </a:r>
            <a:endParaRPr lang="sv-S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5536" y="3573016"/>
            <a:ext cx="8568952" cy="32849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2000" b="1" dirty="0" smtClean="0">
                <a:solidFill>
                  <a:schemeClr val="accent4"/>
                </a:solidFill>
              </a:rPr>
              <a:t>Avsättningsmagasin/underjordisk reningsanläggning på föreslagen allmän plats alt kvartersmark i anslutning </a:t>
            </a:r>
            <a:r>
              <a:rPr lang="sv-SE" sz="2000" b="1" dirty="0">
                <a:solidFill>
                  <a:schemeClr val="accent4"/>
                </a:solidFill>
              </a:rPr>
              <a:t>till föreslagna </a:t>
            </a:r>
            <a:r>
              <a:rPr lang="sv-SE" sz="2000" b="1" dirty="0" smtClean="0">
                <a:solidFill>
                  <a:schemeClr val="accent4"/>
                </a:solidFill>
              </a:rPr>
              <a:t>byggnader</a:t>
            </a:r>
            <a:endParaRPr lang="sv-SE" sz="2000" b="1" dirty="0"/>
          </a:p>
          <a:p>
            <a:pPr>
              <a:spcBef>
                <a:spcPts val="0"/>
              </a:spcBef>
            </a:pPr>
            <a:r>
              <a:rPr lang="sv-SE" sz="1700" u="sng" dirty="0" smtClean="0"/>
              <a:t>Positivt</a:t>
            </a:r>
            <a:r>
              <a:rPr lang="sv-SE" sz="1700" dirty="0" smtClean="0"/>
              <a:t> = </a:t>
            </a:r>
            <a:r>
              <a:rPr lang="sv-SE" sz="1700" dirty="0"/>
              <a:t>Byggrätter bibehålls, kan ske på </a:t>
            </a:r>
            <a:r>
              <a:rPr lang="sv-SE" sz="1700" dirty="0" smtClean="0"/>
              <a:t>parkmark, jämförelsevis förenklad drift och underhållsarbeten</a:t>
            </a:r>
          </a:p>
          <a:p>
            <a:pPr>
              <a:spcBef>
                <a:spcPts val="0"/>
              </a:spcBef>
            </a:pPr>
            <a:r>
              <a:rPr lang="sv-SE" sz="1700" u="sng" dirty="0" smtClean="0"/>
              <a:t>Negativt</a:t>
            </a:r>
            <a:r>
              <a:rPr lang="sv-SE" sz="1700" dirty="0" smtClean="0"/>
              <a:t> = Mycket </a:t>
            </a:r>
            <a:r>
              <a:rPr lang="sv-SE" sz="1700" smtClean="0"/>
              <a:t>kostsam anläggning, </a:t>
            </a:r>
            <a:r>
              <a:rPr lang="sv-SE" sz="1700" dirty="0" smtClean="0"/>
              <a:t>kan </a:t>
            </a:r>
            <a:r>
              <a:rPr lang="sv-SE" sz="1700" dirty="0"/>
              <a:t>konkurrera med utrymmet för </a:t>
            </a:r>
            <a:r>
              <a:rPr lang="sv-SE" sz="1700" dirty="0" smtClean="0"/>
              <a:t>garageplatser</a:t>
            </a:r>
            <a:endParaRPr lang="sv-SE" sz="17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sv-SE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v-SE" sz="1700" b="1" dirty="0" smtClean="0"/>
              <a:t>Kostnadsuppskattning</a:t>
            </a:r>
            <a:endParaRPr lang="sv-SE" sz="1700" b="1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sv-SE" sz="1700" dirty="0" smtClean="0"/>
              <a:t>Anläggningskostnad omkring 70 </a:t>
            </a:r>
            <a:r>
              <a:rPr lang="sv-SE" sz="1700" dirty="0"/>
              <a:t>000 </a:t>
            </a:r>
            <a:r>
              <a:rPr lang="sv-SE" sz="1700" dirty="0" smtClean="0"/>
              <a:t>000kr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sv-SE" sz="1700" dirty="0" smtClean="0"/>
              <a:t>Driftkostnad cirka 100 </a:t>
            </a:r>
            <a:r>
              <a:rPr lang="sv-SE" sz="1700" dirty="0"/>
              <a:t>000kr/år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61" y="962560"/>
            <a:ext cx="4126927" cy="248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445224"/>
            <a:ext cx="1728192" cy="995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82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36" y="953360"/>
            <a:ext cx="4099452" cy="2458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Magasin </a:t>
            </a:r>
            <a:r>
              <a:rPr lang="sv-SE" sz="26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över mark </a:t>
            </a:r>
            <a:r>
              <a:rPr lang="sv-SE" sz="2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med bibehållna byggrätter</a:t>
            </a:r>
            <a:br>
              <a:rPr lang="sv-SE" sz="2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</a:br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(förslag 5</a:t>
            </a: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av </a:t>
            </a:r>
            <a:r>
              <a:rPr lang="sv-SE" sz="2400" dirty="0" smtClean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</a:rPr>
              <a:t>5)</a:t>
            </a:r>
            <a:endParaRPr lang="sv-SE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008" y="3573016"/>
            <a:ext cx="8424456" cy="3284984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sv-SE" sz="2000" b="1" dirty="0">
                <a:solidFill>
                  <a:schemeClr val="accent4"/>
                </a:solidFill>
              </a:rPr>
              <a:t>Ö</a:t>
            </a:r>
            <a:r>
              <a:rPr lang="sv-SE" sz="2000" b="1" dirty="0" smtClean="0">
                <a:solidFill>
                  <a:schemeClr val="accent4"/>
                </a:solidFill>
              </a:rPr>
              <a:t>ppen </a:t>
            </a:r>
            <a:r>
              <a:rPr lang="sv-SE" sz="2000" b="1" dirty="0">
                <a:solidFill>
                  <a:schemeClr val="accent4"/>
                </a:solidFill>
              </a:rPr>
              <a:t>dagvattenanläggning </a:t>
            </a:r>
            <a:r>
              <a:rPr lang="sv-SE" sz="2000" b="1" dirty="0" smtClean="0">
                <a:solidFill>
                  <a:schemeClr val="accent4"/>
                </a:solidFill>
              </a:rPr>
              <a:t>för dagvattenrening på </a:t>
            </a:r>
            <a:r>
              <a:rPr lang="sv-SE" sz="2000" b="1" dirty="0">
                <a:solidFill>
                  <a:schemeClr val="accent4"/>
                </a:solidFill>
              </a:rPr>
              <a:t>föreslagen </a:t>
            </a:r>
            <a:r>
              <a:rPr lang="sv-SE" sz="2000" b="1" dirty="0" smtClean="0">
                <a:solidFill>
                  <a:schemeClr val="accent4"/>
                </a:solidFill>
              </a:rPr>
              <a:t>allmän plats och på </a:t>
            </a:r>
            <a:r>
              <a:rPr lang="sv-SE" sz="2000" b="1" dirty="0">
                <a:solidFill>
                  <a:schemeClr val="accent4"/>
                </a:solidFill>
              </a:rPr>
              <a:t>kvartersmark i anslutning till föreslagna </a:t>
            </a:r>
            <a:r>
              <a:rPr lang="sv-SE" sz="2000" b="1" dirty="0" smtClean="0">
                <a:solidFill>
                  <a:schemeClr val="accent4"/>
                </a:solidFill>
              </a:rPr>
              <a:t>byggnader</a:t>
            </a:r>
            <a:endParaRPr lang="sv-SE" sz="2000" b="1" dirty="0"/>
          </a:p>
          <a:p>
            <a:pPr>
              <a:spcBef>
                <a:spcPts val="0"/>
              </a:spcBef>
            </a:pPr>
            <a:r>
              <a:rPr lang="sv-SE" sz="1700" u="sng" dirty="0" smtClean="0"/>
              <a:t>Positivt</a:t>
            </a:r>
            <a:r>
              <a:rPr lang="sv-SE" sz="1700" dirty="0" smtClean="0"/>
              <a:t> = </a:t>
            </a:r>
            <a:r>
              <a:rPr lang="sv-SE" sz="1700" dirty="0"/>
              <a:t>Byggrätter bibehålls</a:t>
            </a:r>
            <a:r>
              <a:rPr lang="sv-SE" sz="1700" dirty="0" smtClean="0"/>
              <a:t>, kostnadsmässigt fördelaktigt, </a:t>
            </a:r>
            <a:r>
              <a:rPr lang="sv-SE" sz="1700" dirty="0"/>
              <a:t>kan bidra till </a:t>
            </a:r>
            <a:r>
              <a:rPr lang="sv-SE" sz="1700" dirty="0" smtClean="0"/>
              <a:t>gestaltade </a:t>
            </a:r>
            <a:r>
              <a:rPr lang="sv-SE" sz="1700" dirty="0"/>
              <a:t>miljön</a:t>
            </a:r>
            <a:endParaRPr lang="sv-SE" sz="1700" dirty="0" smtClean="0"/>
          </a:p>
          <a:p>
            <a:pPr>
              <a:spcBef>
                <a:spcPts val="0"/>
              </a:spcBef>
            </a:pPr>
            <a:r>
              <a:rPr lang="sv-SE" sz="1700" u="sng" dirty="0" smtClean="0"/>
              <a:t>Negativt</a:t>
            </a:r>
            <a:r>
              <a:rPr lang="sv-SE" sz="1700" dirty="0" smtClean="0"/>
              <a:t> = Ytkrävande, fordrar två dammar, inom </a:t>
            </a:r>
            <a:r>
              <a:rPr lang="sv-SE" sz="1700" dirty="0"/>
              <a:t>kvartersmark </a:t>
            </a:r>
            <a:r>
              <a:rPr lang="sv-SE" sz="1700" dirty="0" smtClean="0"/>
              <a:t>konkurrerar damm med </a:t>
            </a:r>
            <a:r>
              <a:rPr lang="sv-SE" sz="1700" dirty="0"/>
              <a:t>möjligheterna </a:t>
            </a:r>
            <a:r>
              <a:rPr lang="sv-SE" sz="1700" dirty="0" smtClean="0"/>
              <a:t>till att </a:t>
            </a:r>
            <a:r>
              <a:rPr lang="sv-SE" sz="1700" dirty="0"/>
              <a:t>anlägga garage och fritt utforma </a:t>
            </a:r>
            <a:r>
              <a:rPr lang="sv-SE" sz="1700" dirty="0" smtClean="0"/>
              <a:t>gården, damm inom </a:t>
            </a:r>
            <a:r>
              <a:rPr lang="sv-SE" sz="1700" dirty="0"/>
              <a:t>föreslaget parkstråk </a:t>
            </a:r>
            <a:r>
              <a:rPr lang="sv-SE" sz="1700" dirty="0" smtClean="0"/>
              <a:t>konkurrerar med föreslaget </a:t>
            </a:r>
            <a:r>
              <a:rPr lang="sv-SE" sz="1700" dirty="0"/>
              <a:t>gång- och </a:t>
            </a:r>
            <a:r>
              <a:rPr lang="sv-SE" sz="1700" dirty="0" smtClean="0"/>
              <a:t>cykelstråk</a:t>
            </a:r>
          </a:p>
          <a:p>
            <a:pPr marL="0" indent="0">
              <a:spcBef>
                <a:spcPts val="0"/>
              </a:spcBef>
              <a:buNone/>
            </a:pPr>
            <a:endParaRPr lang="sv-SE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v-SE" sz="1700" b="1" dirty="0" smtClean="0"/>
              <a:t>Kostnadsuppskattning</a:t>
            </a:r>
            <a:endParaRPr lang="sv-SE" sz="1700" b="1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sv-SE" sz="1700" dirty="0" smtClean="0"/>
              <a:t>Anläggningskostnad omkring 17 </a:t>
            </a:r>
            <a:r>
              <a:rPr lang="sv-SE" sz="1700" dirty="0"/>
              <a:t>000 </a:t>
            </a:r>
            <a:r>
              <a:rPr lang="sv-SE" sz="1700" dirty="0" smtClean="0"/>
              <a:t>000kr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sv-SE" sz="1700" dirty="0" smtClean="0"/>
              <a:t>Driftkostnad 200 </a:t>
            </a:r>
            <a:r>
              <a:rPr lang="sv-SE" sz="1700" dirty="0"/>
              <a:t>000kr/år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544604"/>
            <a:ext cx="1728192" cy="995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59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grönt kvarnhjul och blå logotyp</Template>
  <TotalTime>6286</TotalTime>
  <Words>335</Words>
  <Application>Microsoft Office PowerPoint</Application>
  <PresentationFormat>Bildspel på skärmen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Office-tema</vt:lpstr>
      <vt:lpstr>Strandpromenad/reningsbassäng  Bilaga 2 (förslag 1 av 5)</vt:lpstr>
      <vt:lpstr>Dagvattendamm (förslag 2 av 5)</vt:lpstr>
      <vt:lpstr>Bergtunnel med dagvattenrening  (förslag 3 av 5)</vt:lpstr>
      <vt:lpstr>Gemensam utgångspunkt för förslag 4 och 5, dvs magasin under respektive över mark med bibehållna byggrätter</vt:lpstr>
      <vt:lpstr>Magasin under mark med bibehållna byggrätter (förslag 4 av 5)</vt:lpstr>
      <vt:lpstr>Magasin över mark med bibehållna byggrätter (förslag 5 av 5)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Sydvästra Plania &amp; Sickla kolan</dc:title>
  <dc:creator>Shakir Ronia</dc:creator>
  <cp:lastModifiedBy>Gerremo Christina</cp:lastModifiedBy>
  <cp:revision>112</cp:revision>
  <dcterms:created xsi:type="dcterms:W3CDTF">2015-03-22T11:37:37Z</dcterms:created>
  <dcterms:modified xsi:type="dcterms:W3CDTF">2016-01-19T10:16:25Z</dcterms:modified>
</cp:coreProperties>
</file>