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1E55-D8AC-480B-8273-C4EFE9693A3F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4190D-61C8-49E5-A1E7-0EC313CC35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Orange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1908000" cy="794743"/>
          </a:xfrm>
          <a:prstGeom prst="rect">
            <a:avLst/>
          </a:prstGeom>
        </p:spPr>
      </p:pic>
      <p:pic>
        <p:nvPicPr>
          <p:cNvPr id="8" name="Bildobjekt 7" descr="Bla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726964" y="1925960"/>
            <a:ext cx="7690072" cy="1143000"/>
          </a:xfrm>
        </p:spPr>
        <p:txBody>
          <a:bodyPr>
            <a:normAutofit/>
          </a:bodyPr>
          <a:lstStyle>
            <a:lvl1pPr algn="ctr">
              <a:defRPr sz="3600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690072" cy="11304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50" b="1" cap="all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9" name="Bildobjekt 8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pic>
        <p:nvPicPr>
          <p:cNvPr id="11" name="Bildobjekt 10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objekt 12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4" name="Platshållare för text 2"/>
          <p:cNvSpPr>
            <a:spLocks noGrp="1"/>
          </p:cNvSpPr>
          <p:nvPr>
            <p:ph type="body" idx="1"/>
          </p:nvPr>
        </p:nvSpPr>
        <p:spPr>
          <a:xfrm>
            <a:off x="11304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15" name="Platshållare för innehåll 3"/>
          <p:cNvSpPr>
            <a:spLocks noGrp="1"/>
          </p:cNvSpPr>
          <p:nvPr>
            <p:ph sz="half" idx="2"/>
          </p:nvPr>
        </p:nvSpPr>
        <p:spPr>
          <a:xfrm>
            <a:off x="11304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6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5148064" y="1556792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1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148064" y="2204864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130400" y="273050"/>
            <a:ext cx="3081560" cy="1162050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2" name="Platshållare för innehåll 2"/>
          <p:cNvSpPr>
            <a:spLocks noGrp="1"/>
          </p:cNvSpPr>
          <p:nvPr>
            <p:ph idx="1"/>
          </p:nvPr>
        </p:nvSpPr>
        <p:spPr>
          <a:xfrm>
            <a:off x="4499992" y="273050"/>
            <a:ext cx="4392488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3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130400" y="1435100"/>
            <a:ext cx="308156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35696" y="47971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835696" y="620688"/>
            <a:ext cx="544299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835696" y="5373216"/>
            <a:ext cx="5486400" cy="804862"/>
          </a:xfrm>
        </p:spPr>
        <p:txBody>
          <a:bodyPr/>
          <a:lstStyle>
            <a:lvl1pPr marL="0" indent="0">
              <a:buNone/>
              <a:defRPr sz="1400" spc="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1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130400" y="1600200"/>
            <a:ext cx="7762080" cy="4525963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9" name="Bildobjekt 8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pic>
        <p:nvPicPr>
          <p:cNvPr id="9" name="Bildobjekt 8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1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2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208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1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208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objekt 11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3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4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5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64" y="16288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6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1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1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2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3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64" y="16288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noProof="0" smtClean="0"/>
              <a:pPr/>
              <a:t>2014-04-22</a:t>
            </a:fld>
            <a:endParaRPr lang="sv-S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noProof="0" smtClean="0"/>
              <a:pPr/>
              <a:t>2014-04-22</a:t>
            </a:fld>
            <a:endParaRPr lang="sv-S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 och under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60000"/>
            <a:ext cx="7772400" cy="1470025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 lang="en-US" sz="3600" b="1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4136504" cy="17526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 smtClean="0"/>
              <a:t>Klicka här för att ändra format på underrubrik i bakgrunden</a:t>
            </a:r>
            <a:endParaRPr lang="sv-SE" noProof="0"/>
          </a:p>
        </p:txBody>
      </p:sp>
      <p:pic>
        <p:nvPicPr>
          <p:cNvPr id="13" name="Bildobjekt 12" descr="Orange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1674000" cy="697274"/>
          </a:xfrm>
          <a:prstGeom prst="rect">
            <a:avLst/>
          </a:prstGeom>
        </p:spPr>
      </p:pic>
      <p:pic>
        <p:nvPicPr>
          <p:cNvPr id="8" name="Bildobjekt 7" descr="Bla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690072" cy="11304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pic>
        <p:nvPicPr>
          <p:cNvPr id="6" name="Bildobjekt 5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-10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7D52571D-F6E9-4E55-9072-6039233C3AA6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403648" y="6356350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73" r:id="rId3"/>
    <p:sldLayoutId id="2147483652" r:id="rId4"/>
    <p:sldLayoutId id="2147483674" r:id="rId5"/>
    <p:sldLayoutId id="2147483655" r:id="rId6"/>
    <p:sldLayoutId id="2147483675" r:id="rId7"/>
    <p:sldLayoutId id="2147483649" r:id="rId8"/>
    <p:sldLayoutId id="2147483654" r:id="rId9"/>
    <p:sldLayoutId id="2147483676" r:id="rId10"/>
    <p:sldLayoutId id="2147483651" r:id="rId11"/>
    <p:sldLayoutId id="2147483653" r:id="rId12"/>
    <p:sldLayoutId id="2147483656" r:id="rId13"/>
    <p:sldLayoutId id="2147483657" r:id="rId14"/>
    <p:sldLayoutId id="2147483658" r:id="rId15"/>
    <p:sldLayoutId id="2147483659" r:id="rId16"/>
  </p:sldLayoutIdLst>
  <p:hf sldNum="0" hdr="0" ftr="0" dt="0"/>
  <p:txStyles>
    <p:titleStyle>
      <a:lvl1pPr marL="0" algn="l" defTabSz="914400" rtl="0" eaLnBrk="1" latinLnBrk="0" hangingPunct="1">
        <a:lnSpc>
          <a:spcPts val="4000"/>
        </a:lnSpc>
        <a:spcBef>
          <a:spcPts val="0"/>
        </a:spcBef>
        <a:spcAft>
          <a:spcPts val="0"/>
        </a:spcAft>
        <a:buNone/>
        <a:defRPr lang="en-US" sz="3000" b="1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24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2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Rådet för funktionsnedsättning 2014-03-05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Organisation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Den 1 september 2013 överfördes anhörigstödet från äldreenheten till VSS</a:t>
            </a:r>
          </a:p>
          <a:p>
            <a:pPr>
              <a:buNone/>
            </a:pPr>
            <a:endParaRPr lang="sv-SE" dirty="0" smtClean="0"/>
          </a:p>
          <a:p>
            <a:r>
              <a:rPr lang="sv-SE" dirty="0" smtClean="0"/>
              <a:t>Anhörigstödet ses som en förebyggande insats och beställare är socialtjänstens sociala kvalitetsenhet. Överenskommelsen regleras med ett kontrakt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Åtagande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55576" y="1124744"/>
            <a:ext cx="7978104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endParaRPr lang="sv-SE" b="1" dirty="0" smtClean="0"/>
          </a:p>
          <a:p>
            <a:pPr>
              <a:buNone/>
            </a:pPr>
            <a:r>
              <a:rPr lang="sv-SE" dirty="0" smtClean="0"/>
              <a:t>Utföraren åtar sig att utifrån kontraktet bedriva en</a:t>
            </a:r>
          </a:p>
          <a:p>
            <a:pPr>
              <a:buNone/>
            </a:pPr>
            <a:r>
              <a:rPr lang="sv-SE" dirty="0" smtClean="0"/>
              <a:t>verksamhet med följande innehåll;</a:t>
            </a:r>
          </a:p>
          <a:p>
            <a:pPr lvl="0"/>
            <a:r>
              <a:rPr lang="sv-SE" dirty="0" smtClean="0"/>
              <a:t>Bedriva anhörigstöd enligt socialtjänstlagen, 5 kap. 10 §.</a:t>
            </a:r>
          </a:p>
          <a:p>
            <a:pPr lvl="0"/>
            <a:r>
              <a:rPr lang="sv-SE" dirty="0" smtClean="0"/>
              <a:t>Informationsinsatser genom olika kanaler, efter gemensam prioritering och planering med socialtjänsten.</a:t>
            </a:r>
          </a:p>
          <a:p>
            <a:pPr lvl="0"/>
            <a:r>
              <a:rPr lang="sv-SE" dirty="0" smtClean="0"/>
              <a:t>Enskilt råd och stöd, anhörigcirklar/träffar och en öppen mötesplats för anhöriga som vårdar en närstående.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15616" y="908720"/>
            <a:ext cx="7762080" cy="4525963"/>
          </a:xfrm>
        </p:spPr>
        <p:txBody>
          <a:bodyPr>
            <a:normAutofit fontScale="92500" lnSpcReduction="10000"/>
          </a:bodyPr>
          <a:lstStyle/>
          <a:p>
            <a:pPr lvl="0"/>
            <a:endParaRPr lang="sv-SE" dirty="0" smtClean="0"/>
          </a:p>
          <a:p>
            <a:pPr lvl="0"/>
            <a:r>
              <a:rPr lang="sv-SE" dirty="0" smtClean="0"/>
              <a:t>Råd, stöd och temamöten för anhöriga som vårdar en närstående som är långvarigt sjuk eller som stödjer en närstående med en funktionsnedsättning.</a:t>
            </a:r>
          </a:p>
          <a:p>
            <a:pPr lvl="0"/>
            <a:r>
              <a:rPr lang="sv-SE" dirty="0" smtClean="0"/>
              <a:t>Genomföra två temakvällar/år för målgruppen yngre med funktionsnedsättning.</a:t>
            </a:r>
          </a:p>
          <a:p>
            <a:pPr lvl="0"/>
            <a:r>
              <a:rPr lang="sv-SE" dirty="0" smtClean="0"/>
              <a:t>Hälsofrämjande aktiviteter för anhöriga.</a:t>
            </a:r>
          </a:p>
          <a:p>
            <a:pPr lvl="0"/>
            <a:r>
              <a:rPr lang="sv-SE" dirty="0" smtClean="0"/>
              <a:t>Nära samverkan med socialtjänstens handläggare för att kunna vägleda anhöriga om olika insatser. Handläggare och anhörigkonsulent ska kunna hänvisa enskilda till kontakt med den andra parten.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15616" y="1052736"/>
            <a:ext cx="776208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 smtClean="0"/>
              <a:t>Samverkan med föreningar, ideella organisationer och volontärer.</a:t>
            </a:r>
          </a:p>
          <a:p>
            <a:pPr lvl="0"/>
            <a:r>
              <a:rPr lang="sv-SE" dirty="0" smtClean="0"/>
              <a:t>Samverkan med hälso- och sjukvården samt habiliteringen.</a:t>
            </a:r>
          </a:p>
          <a:p>
            <a:pPr lvl="0"/>
            <a:r>
              <a:rPr lang="sv-SE" dirty="0" smtClean="0"/>
              <a:t>Samverkan med berörda anordnare/utförare och relevanta nätverk.</a:t>
            </a:r>
          </a:p>
          <a:p>
            <a:pPr lvl="0">
              <a:buNone/>
            </a:pPr>
            <a:r>
              <a:rPr lang="sv-SE" dirty="0" smtClean="0"/>
              <a:t> </a:t>
            </a:r>
          </a:p>
          <a:p>
            <a:pPr>
              <a:buNone/>
            </a:pPr>
            <a:r>
              <a:rPr lang="sv-SE" dirty="0" smtClean="0"/>
              <a:t>Anhörigstödet ska samordnas med övrigt förebyggande</a:t>
            </a:r>
          </a:p>
          <a:p>
            <a:pPr>
              <a:buNone/>
            </a:pPr>
            <a:r>
              <a:rPr lang="sv-SE" dirty="0" smtClean="0"/>
              <a:t>arbete inom utförarens verksamhetsområden och med</a:t>
            </a:r>
          </a:p>
          <a:p>
            <a:pPr>
              <a:buNone/>
            </a:pPr>
            <a:r>
              <a:rPr lang="sv-SE" dirty="0" smtClean="0"/>
              <a:t>volontärverksamheten.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15616" y="1052736"/>
            <a:ext cx="7762080" cy="4525963"/>
          </a:xfrm>
        </p:spPr>
        <p:txBody>
          <a:bodyPr/>
          <a:lstStyle/>
          <a:p>
            <a:endParaRPr lang="sv-SE" dirty="0" smtClean="0"/>
          </a:p>
          <a:p>
            <a:r>
              <a:rPr lang="sv-SE" dirty="0" smtClean="0"/>
              <a:t>Myndigheten kommer att implementera anhörigperspektivet utifrån Socialstyrelsens vägledning</a:t>
            </a:r>
          </a:p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cka PP mall, blått kvarnhjul och orange logotyp">
  <a:themeElements>
    <a:clrScheme name="Nacka, ny version">
      <a:dk1>
        <a:sysClr val="windowText" lastClr="000000"/>
      </a:dk1>
      <a:lt1>
        <a:sysClr val="window" lastClr="FFFFFF"/>
      </a:lt1>
      <a:dk2>
        <a:srgbClr val="0F65B8"/>
      </a:dk2>
      <a:lt2>
        <a:srgbClr val="EEECE1"/>
      </a:lt2>
      <a:accent1>
        <a:srgbClr val="97AC1E"/>
      </a:accent1>
      <a:accent2>
        <a:srgbClr val="83449D"/>
      </a:accent2>
      <a:accent3>
        <a:srgbClr val="F07717"/>
      </a:accent3>
      <a:accent4>
        <a:srgbClr val="0F65B8"/>
      </a:accent4>
      <a:accent5>
        <a:srgbClr val="C0DE3D"/>
      </a:accent5>
      <a:accent6>
        <a:srgbClr val="BD0012"/>
      </a:accent6>
      <a:hlink>
        <a:srgbClr val="0F65B8"/>
      </a:hlink>
      <a:folHlink>
        <a:srgbClr val="BD001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4000"/>
          </a:lnSpc>
          <a:defRPr sz="2400" kern="0" dirty="0" err="1">
            <a:latin typeface="Gill Sans M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Nacka PP mall, blått kvarnhjul och orange logotyp</Template>
  <TotalTime>16</TotalTime>
  <Words>186</Words>
  <Application>Microsoft Office PowerPoint</Application>
  <PresentationFormat>Bildspel på skärmen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7" baseType="lpstr">
      <vt:lpstr>Nacka PP mall, blått kvarnhjul och orange logotyp</vt:lpstr>
      <vt:lpstr>Rådet för funktionsnedsättning 2014-03-05</vt:lpstr>
      <vt:lpstr>Organisation</vt:lpstr>
      <vt:lpstr>Åtagande</vt:lpstr>
      <vt:lpstr>Bild 4</vt:lpstr>
      <vt:lpstr>Bild 5</vt:lpstr>
      <vt:lpstr>Bild 6</vt:lpstr>
    </vt:vector>
  </TitlesOfParts>
  <Company>Nacka kommun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Rådet för funktionsnedsättning 2014-03-05</dc:title>
  <dc:creator>annmol01</dc:creator>
  <cp:lastModifiedBy>igr</cp:lastModifiedBy>
  <cp:revision>2</cp:revision>
  <dcterms:created xsi:type="dcterms:W3CDTF">2014-03-04T18:22:49Z</dcterms:created>
  <dcterms:modified xsi:type="dcterms:W3CDTF">2014-04-22T12:19:02Z</dcterms:modified>
</cp:coreProperties>
</file>