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8" r:id="rId2"/>
    <p:sldId id="262" r:id="rId3"/>
    <p:sldId id="259" r:id="rId4"/>
    <p:sldId id="278" r:id="rId5"/>
    <p:sldId id="270" r:id="rId6"/>
    <p:sldId id="257" r:id="rId7"/>
    <p:sldId id="269" r:id="rId8"/>
    <p:sldId id="273" r:id="rId9"/>
    <p:sldId id="279" r:id="rId10"/>
    <p:sldId id="272" r:id="rId11"/>
    <p:sldId id="274" r:id="rId12"/>
    <p:sldId id="277" r:id="rId13"/>
    <p:sldId id="261" r:id="rId14"/>
  </p:sldIdLst>
  <p:sldSz cx="9144000" cy="6858000" type="screen4x3"/>
  <p:notesSz cx="6797675" cy="992822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0" autoAdjust="0"/>
    <p:restoredTop sz="94660"/>
  </p:normalViewPr>
  <p:slideViewPr>
    <p:cSldViewPr>
      <p:cViewPr varScale="1">
        <p:scale>
          <a:sx n="68" d="100"/>
          <a:sy n="68" d="100"/>
        </p:scale>
        <p:origin x="-157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908" y="360"/>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6DC9058B-2D48-4CCE-9E88-2FF63E966A27}" type="datetimeFigureOut">
              <a:rPr lang="sv-SE" smtClean="0"/>
              <a:pPr/>
              <a:t>2014-10-30</a:t>
            </a:fld>
            <a:endParaRPr lang="sv-SE"/>
          </a:p>
        </p:txBody>
      </p:sp>
      <p:sp>
        <p:nvSpPr>
          <p:cNvPr id="4" name="Platshållare för sidfot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sv-SE"/>
          </a:p>
        </p:txBody>
      </p:sp>
      <p:sp>
        <p:nvSpPr>
          <p:cNvPr id="5" name="Platshållare för bildnumm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0FD59059-7361-4311-8414-30AC156C6B10}" type="slidenum">
              <a:rPr lang="sv-SE" smtClean="0"/>
              <a:pPr/>
              <a:t>‹#›</a:t>
            </a:fld>
            <a:endParaRPr lang="sv-SE"/>
          </a:p>
        </p:txBody>
      </p:sp>
    </p:spTree>
    <p:extLst>
      <p:ext uri="{BB962C8B-B14F-4D97-AF65-F5344CB8AC3E}">
        <p14:creationId xmlns="" xmlns:p14="http://schemas.microsoft.com/office/powerpoint/2010/main" val="185069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dirty="0"/>
          </a:p>
        </p:txBody>
      </p:sp>
      <p:sp>
        <p:nvSpPr>
          <p:cNvPr id="3" name="Platshållare för datum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05E51E55-D8AC-480B-8273-C4EFE9693A3F}" type="datetimeFigureOut">
              <a:rPr lang="en-US" smtClean="0"/>
              <a:pPr/>
              <a:t>10/30/2014</a:t>
            </a:fld>
            <a:endParaRPr lang="en-US" dirty="0"/>
          </a:p>
        </p:txBody>
      </p:sp>
      <p:sp>
        <p:nvSpPr>
          <p:cNvPr id="4" name="Platshållare för bildobjekt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Platshållare för anteckninga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6" name="Platshållare för sidfot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dirty="0"/>
          </a:p>
        </p:txBody>
      </p:sp>
      <p:sp>
        <p:nvSpPr>
          <p:cNvPr id="7" name="Platshållare för bildnumm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43C4190D-61C8-49E5-A1E7-0EC313CC3585}" type="slidenum">
              <a:rPr lang="en-US" smtClean="0"/>
              <a:pPr/>
              <a:t>‹#›</a:t>
            </a:fld>
            <a:endParaRPr lang="en-US" dirty="0"/>
          </a:p>
        </p:txBody>
      </p:sp>
    </p:spTree>
    <p:extLst>
      <p:ext uri="{BB962C8B-B14F-4D97-AF65-F5344CB8AC3E}">
        <p14:creationId xmlns="" xmlns:p14="http://schemas.microsoft.com/office/powerpoint/2010/main" val="2420041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volontarbyran.org/Volontarbyran/visste_du_att.aspx"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esh.se/fileadmin/erstaskondal/Nyheter/befolkningsstudien_2009_grundlaggande_uppgifter.pd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smtClean="0"/>
              <a:t>Projekt jan 2008  2 år. Permanentas sep 2010.</a:t>
            </a:r>
          </a:p>
          <a:p>
            <a:r>
              <a:rPr lang="sv-SE" dirty="0" smtClean="0"/>
              <a:t>Slutrapport finns i lång och kortversion.</a:t>
            </a:r>
          </a:p>
          <a:p>
            <a:r>
              <a:rPr lang="sv-SE" b="1" dirty="0" smtClean="0"/>
              <a:t>HUR kan vi ta vara på det ideella engagemanget?</a:t>
            </a:r>
          </a:p>
          <a:p>
            <a:r>
              <a:rPr lang="sv-SE" b="1" dirty="0" smtClean="0"/>
              <a:t>Vårda, bredda, utveckla och synliggöra.</a:t>
            </a:r>
          </a:p>
          <a:p>
            <a:endParaRPr lang="en-US" dirty="0" smtClean="0"/>
          </a:p>
          <a:p>
            <a:r>
              <a:rPr lang="sv-SE" b="1" dirty="0" smtClean="0"/>
              <a:t>Om Nacka</a:t>
            </a:r>
          </a:p>
          <a:p>
            <a:r>
              <a:rPr lang="sv-SE" dirty="0" smtClean="0"/>
              <a:t>I Nacka bor 95 000 personer och antalet invånare ökar stadigt. I kommunens alla verksamheter arbetar närmare 4000 personer.</a:t>
            </a:r>
          </a:p>
          <a:p>
            <a:r>
              <a:rPr lang="sv-SE" dirty="0" smtClean="0"/>
              <a:t>330 registrerade föreningar</a:t>
            </a:r>
          </a:p>
          <a:p>
            <a:r>
              <a:rPr lang="sv-SE" dirty="0" smtClean="0"/>
              <a:t>Minst 300 bostadsrättsföreningar</a:t>
            </a:r>
          </a:p>
          <a:p>
            <a:r>
              <a:rPr lang="sv-SE" dirty="0" smtClean="0"/>
              <a:t>2 Folkets Hus, Dieselverkstaden, Älta Kulturknuten</a:t>
            </a:r>
          </a:p>
          <a:p>
            <a:r>
              <a:rPr lang="sv-SE" dirty="0" smtClean="0"/>
              <a:t>Mötesplatser: biblioteken</a:t>
            </a:r>
          </a:p>
          <a:p>
            <a:endParaRPr lang="en-US" dirty="0" smtClean="0"/>
          </a:p>
          <a:p>
            <a:endParaRPr lang="en-US" dirty="0" smtClean="0"/>
          </a:p>
          <a:p>
            <a:endParaRPr lang="en-US" dirty="0" smtClean="0"/>
          </a:p>
          <a:p>
            <a:endParaRPr lang="en-US" dirty="0" smtClean="0"/>
          </a:p>
          <a:p>
            <a:endParaRPr lang="en-US" dirty="0" smtClean="0"/>
          </a:p>
          <a:p>
            <a:endParaRPr lang="sv-SE" dirty="0" smtClean="0"/>
          </a:p>
          <a:p>
            <a:endParaRPr lang="sv-SE" dirty="0"/>
          </a:p>
        </p:txBody>
      </p:sp>
      <p:sp>
        <p:nvSpPr>
          <p:cNvPr id="4" name="Platshållare för bildnummer 3"/>
          <p:cNvSpPr>
            <a:spLocks noGrp="1"/>
          </p:cNvSpPr>
          <p:nvPr>
            <p:ph type="sldNum" sz="quarter" idx="10"/>
          </p:nvPr>
        </p:nvSpPr>
        <p:spPr/>
        <p:txBody>
          <a:bodyPr/>
          <a:lstStyle/>
          <a:p>
            <a:fld id="{43C4190D-61C8-49E5-A1E7-0EC313CC3585}"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4" name="Platshållare för bildnummer 3"/>
          <p:cNvSpPr>
            <a:spLocks noGrp="1"/>
          </p:cNvSpPr>
          <p:nvPr>
            <p:ph type="sldNum" sz="quarter" idx="10"/>
          </p:nvPr>
        </p:nvSpPr>
        <p:spPr/>
        <p:txBody>
          <a:bodyPr/>
          <a:lstStyle/>
          <a:p>
            <a:fld id="{43C4190D-61C8-49E5-A1E7-0EC313CC3585}" type="slidenum">
              <a:rPr lang="en-US" smtClean="0"/>
              <a:pPr/>
              <a:t>10</a:t>
            </a:fld>
            <a:endParaRPr lang="en-US" dirty="0"/>
          </a:p>
        </p:txBody>
      </p:sp>
      <p:sp>
        <p:nvSpPr>
          <p:cNvPr id="5" name="Platshållare för innehåll 3"/>
          <p:cNvSpPr>
            <a:spLocks noGrp="1"/>
          </p:cNvSpPr>
          <p:nvPr>
            <p:ph type="body" idx="1"/>
          </p:nvPr>
        </p:nvSpPr>
        <p:spPr/>
        <p:txBody>
          <a:bodyPr>
            <a:normAutofit fontScale="92500" lnSpcReduction="10000"/>
          </a:bodyPr>
          <a:lstStyle/>
          <a:p>
            <a:pPr>
              <a:lnSpc>
                <a:spcPct val="150000"/>
              </a:lnSpc>
            </a:pPr>
            <a:r>
              <a:rPr lang="sv-SE" sz="1600" b="1" dirty="0" smtClean="0"/>
              <a:t>Detta behövs:</a:t>
            </a:r>
          </a:p>
          <a:p>
            <a:pPr>
              <a:lnSpc>
                <a:spcPct val="150000"/>
              </a:lnSpc>
            </a:pPr>
            <a:r>
              <a:rPr lang="sv-SE" sz="1600" b="1" dirty="0" smtClean="0"/>
              <a:t>Behovsanalys och policy: grundstruktur</a:t>
            </a:r>
          </a:p>
          <a:p>
            <a:pPr>
              <a:lnSpc>
                <a:spcPct val="150000"/>
              </a:lnSpc>
            </a:pPr>
            <a:r>
              <a:rPr lang="sv-SE" sz="1600" dirty="0" smtClean="0"/>
              <a:t>Matcha behoven med efterfrågan</a:t>
            </a:r>
          </a:p>
          <a:p>
            <a:pPr>
              <a:lnSpc>
                <a:spcPct val="150000"/>
              </a:lnSpc>
            </a:pPr>
            <a:r>
              <a:rPr lang="sv-SE" sz="1600" dirty="0" smtClean="0"/>
              <a:t>Engagemang och viljan att gemensamt driva frågan (alla samhällsaktörer)</a:t>
            </a:r>
          </a:p>
          <a:p>
            <a:pPr>
              <a:lnSpc>
                <a:spcPct val="150000"/>
              </a:lnSpc>
            </a:pPr>
            <a:r>
              <a:rPr lang="sv-SE" sz="1600" dirty="0" smtClean="0"/>
              <a:t>Möjlighet att avsätta resurser i form av tid och personal. </a:t>
            </a:r>
          </a:p>
          <a:p>
            <a:pPr>
              <a:lnSpc>
                <a:spcPct val="150000"/>
              </a:lnSpc>
            </a:pPr>
            <a:r>
              <a:rPr lang="sv-SE" sz="1600" dirty="0" smtClean="0"/>
              <a:t>Kunskap och förståelse om ”vinsten”, mervärdet, ideellt engagemang </a:t>
            </a:r>
          </a:p>
          <a:p>
            <a:pPr lvl="0">
              <a:defRPr/>
            </a:pPr>
            <a:endParaRPr lang="sv-SE" sz="1600" b="1" dirty="0" smtClean="0"/>
          </a:p>
          <a:p>
            <a:pPr lvl="0">
              <a:defRPr/>
            </a:pPr>
            <a:r>
              <a:rPr lang="sv-SE" sz="1600" b="1" dirty="0" smtClean="0"/>
              <a:t>Organisationer!</a:t>
            </a:r>
          </a:p>
          <a:p>
            <a:pPr lvl="0">
              <a:buFontTx/>
              <a:buChar char="-"/>
              <a:defRPr/>
            </a:pPr>
            <a:r>
              <a:rPr lang="sv-SE" sz="1600" dirty="0" smtClean="0"/>
              <a:t>Vilka behov?</a:t>
            </a:r>
          </a:p>
          <a:p>
            <a:pPr lvl="0">
              <a:buFontTx/>
              <a:buChar char="-"/>
              <a:defRPr/>
            </a:pPr>
            <a:r>
              <a:rPr lang="sv-SE" sz="1600" dirty="0" smtClean="0"/>
              <a:t>Policy</a:t>
            </a:r>
          </a:p>
          <a:p>
            <a:pPr lvl="0">
              <a:buFontTx/>
              <a:buChar char="-"/>
              <a:defRPr/>
            </a:pPr>
            <a:r>
              <a:rPr lang="sv-SE" sz="1600" dirty="0" smtClean="0"/>
              <a:t>HUR tar vi emot volontärer</a:t>
            </a:r>
          </a:p>
          <a:p>
            <a:pPr lvl="0">
              <a:buFontTx/>
              <a:buChar char="-"/>
              <a:defRPr/>
            </a:pPr>
            <a:r>
              <a:rPr lang="sv-SE" sz="1600" dirty="0" smtClean="0"/>
              <a:t>Hur behåller vi volontärer</a:t>
            </a:r>
          </a:p>
          <a:p>
            <a:pPr lvl="0">
              <a:buFontTx/>
              <a:buChar char="-"/>
              <a:defRPr/>
            </a:pPr>
            <a:r>
              <a:rPr lang="sv-SE" sz="1600" dirty="0" smtClean="0"/>
              <a:t>Skriv ner! </a:t>
            </a:r>
            <a:r>
              <a:rPr lang="sv-SE" sz="1600" b="1" dirty="0" smtClean="0"/>
              <a:t>Överenskommelse</a:t>
            </a:r>
            <a:r>
              <a:rPr lang="sv-SE" sz="1600" dirty="0" smtClean="0"/>
              <a:t>. Ställ krav. (skillnad mellan att arbeta ideellt inom idrott / socialt frivilligt arbete</a:t>
            </a:r>
          </a:p>
          <a:p>
            <a:endParaRPr lang="sv-S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fontScale="85000" lnSpcReduction="20000"/>
          </a:bodyPr>
          <a:lstStyle/>
          <a:p>
            <a:r>
              <a:rPr lang="sv-SE" dirty="0" smtClean="0"/>
              <a:t>BALANSGÅNG</a:t>
            </a:r>
          </a:p>
          <a:p>
            <a:endParaRPr lang="sv-SE" dirty="0" smtClean="0"/>
          </a:p>
          <a:p>
            <a:r>
              <a:rPr lang="sv-SE" b="1" dirty="0" smtClean="0"/>
              <a:t>”Ett ömsesidigt utbyte”	Viktigt med samarbete med föreningslivet! </a:t>
            </a:r>
          </a:p>
          <a:p>
            <a:endParaRPr lang="sv-SE" dirty="0" smtClean="0"/>
          </a:p>
          <a:p>
            <a:pPr>
              <a:defRPr/>
            </a:pPr>
            <a:r>
              <a:rPr lang="sv-SE" b="1" dirty="0" smtClean="0"/>
              <a:t>Kommunens roll i detta är att stödja och stimulera. </a:t>
            </a:r>
          </a:p>
          <a:p>
            <a:pPr>
              <a:defRPr/>
            </a:pPr>
            <a:r>
              <a:rPr lang="sv-SE" dirty="0" smtClean="0"/>
              <a:t>Medborgarnas bästa ska alltid stå i fokus och arbetet ska genomsyras av en ambition av att öka inflytandet och delaktigheten för medborgarna. Mervärdet för kommuninvånare skall styra kommunorganisationens agerande. Ett öppet och positivt förhållningssätt och respekt för varandras roller är verktygen för att nå framgång. </a:t>
            </a:r>
          </a:p>
          <a:p>
            <a:pPr>
              <a:defRPr/>
            </a:pPr>
            <a:endParaRPr lang="sv-SE" dirty="0" smtClean="0"/>
          </a:p>
          <a:p>
            <a:pPr>
              <a:defRPr/>
            </a:pPr>
            <a:r>
              <a:rPr lang="sv-SE" b="1" dirty="0" smtClean="0"/>
              <a:t>Den digitala tjänsten har gett ringar på vattnet och satt igång processer</a:t>
            </a:r>
            <a:r>
              <a:rPr lang="sv-SE" dirty="0" smtClean="0"/>
              <a:t>. Under projekttiden har koordinatorn sett flera exempel och möjligheter där samverkan kan ge så mycket större effekt, möta fler och uppfylla större behov än att enbart koncentrera sig på </a:t>
            </a:r>
            <a:r>
              <a:rPr lang="sv-SE" dirty="0" err="1" smtClean="0"/>
              <a:t>volontärmedverkan</a:t>
            </a:r>
            <a:r>
              <a:rPr lang="sv-SE" dirty="0" smtClean="0"/>
              <a:t>. Ideellt arbete är så mycket mer än att matcha individ med uppdrag. </a:t>
            </a:r>
          </a:p>
          <a:p>
            <a:pPr>
              <a:defRPr/>
            </a:pPr>
            <a:endParaRPr lang="sv-SE" dirty="0" smtClean="0"/>
          </a:p>
          <a:p>
            <a:pPr>
              <a:defRPr/>
            </a:pPr>
            <a:r>
              <a:rPr lang="sv-SE" dirty="0" smtClean="0"/>
              <a:t>Själva koordinatorsfunktionen bäddar för att båda parter kan se nya möjligheter av samverkan för sin verksamhet och medborgarna. Ovanstående visar att själva volontärarbetet, där individen gör frivilliga insatser, bara är </a:t>
            </a:r>
            <a:r>
              <a:rPr lang="sv-SE" i="1" dirty="0" smtClean="0"/>
              <a:t>en</a:t>
            </a:r>
            <a:r>
              <a:rPr lang="sv-SE" dirty="0" smtClean="0"/>
              <a:t> aspekt av hela det ideella engagemanget och att det framtida arbetet måste breddas och utvecklas. Fokus bör flyttas från att tala om uppdrag till att tänka och utöva samverkan. </a:t>
            </a:r>
          </a:p>
          <a:p>
            <a:pPr>
              <a:defRPr/>
            </a:pPr>
            <a:r>
              <a:rPr lang="sv-SE" dirty="0" smtClean="0"/>
              <a:t> </a:t>
            </a:r>
          </a:p>
          <a:p>
            <a:pPr>
              <a:defRPr/>
            </a:pPr>
            <a:r>
              <a:rPr lang="sv-SE" dirty="0" smtClean="0"/>
              <a:t>Kommunorganisationen klarar inte att på egen hand tillgodose alla behov, utan behöver hjälp från andra aktörer vars arbete delvis präglas av andra värden för att bygga upp ett gott samhälle där frivilliga kan bidra med kunskap, kompetens och andra infallsvinklar. Samverkan ska ske utifrån de faktiska behoven och möjligheter som finns. Både sett utifrån den ideella sektorns särart och den offentliga sektorns uppdrag. </a:t>
            </a:r>
          </a:p>
          <a:p>
            <a:endParaRPr lang="sv-SE" dirty="0" smtClean="0"/>
          </a:p>
          <a:p>
            <a:r>
              <a:rPr lang="sv-SE" dirty="0" smtClean="0"/>
              <a:t>Värna om det som finns</a:t>
            </a:r>
          </a:p>
          <a:p>
            <a:r>
              <a:rPr lang="sv-SE" dirty="0" smtClean="0"/>
              <a:t>Utveckla</a:t>
            </a:r>
          </a:p>
          <a:p>
            <a:r>
              <a:rPr lang="sv-SE" dirty="0" smtClean="0"/>
              <a:t>Skapa nytt</a:t>
            </a:r>
          </a:p>
          <a:p>
            <a:r>
              <a:rPr lang="sv-SE" dirty="0" smtClean="0"/>
              <a:t>Stödja, främja</a:t>
            </a:r>
          </a:p>
          <a:p>
            <a:endParaRPr lang="sv-SE" dirty="0" smtClean="0"/>
          </a:p>
          <a:p>
            <a:r>
              <a:rPr lang="sv-SE" dirty="0" smtClean="0"/>
              <a:t>Kvalité: </a:t>
            </a:r>
          </a:p>
          <a:p>
            <a:r>
              <a:rPr lang="sv-SE" dirty="0" smtClean="0"/>
              <a:t>Den som tar emot en volontär ska känna sig trygg.</a:t>
            </a:r>
          </a:p>
          <a:p>
            <a:endParaRPr lang="sv-SE" dirty="0"/>
          </a:p>
        </p:txBody>
      </p:sp>
      <p:sp>
        <p:nvSpPr>
          <p:cNvPr id="4" name="Platshållare för bildnummer 3"/>
          <p:cNvSpPr>
            <a:spLocks noGrp="1"/>
          </p:cNvSpPr>
          <p:nvPr>
            <p:ph type="sldNum" sz="quarter" idx="10"/>
          </p:nvPr>
        </p:nvSpPr>
        <p:spPr/>
        <p:txBody>
          <a:bodyPr/>
          <a:lstStyle/>
          <a:p>
            <a:fld id="{43C4190D-61C8-49E5-A1E7-0EC313CC3585}"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smtClean="0"/>
              <a:t>Okunskap!</a:t>
            </a:r>
          </a:p>
          <a:p>
            <a:r>
              <a:rPr lang="sv-SE" dirty="0" smtClean="0"/>
              <a:t>Fördomar!</a:t>
            </a:r>
          </a:p>
          <a:p>
            <a:r>
              <a:rPr lang="sv-SE" dirty="0" smtClean="0"/>
              <a:t>	</a:t>
            </a:r>
          </a:p>
          <a:p>
            <a:r>
              <a:rPr lang="sv-SE" dirty="0" smtClean="0"/>
              <a:t>Hur kan Volontär i Nacka bidra i er process?</a:t>
            </a:r>
          </a:p>
          <a:p>
            <a:endParaRPr lang="sv-SE" dirty="0" smtClean="0"/>
          </a:p>
          <a:p>
            <a:endParaRPr lang="sv-SE" dirty="0"/>
          </a:p>
        </p:txBody>
      </p:sp>
      <p:sp>
        <p:nvSpPr>
          <p:cNvPr id="4" name="Platshållare för bildnummer 3"/>
          <p:cNvSpPr>
            <a:spLocks noGrp="1"/>
          </p:cNvSpPr>
          <p:nvPr>
            <p:ph type="sldNum" sz="quarter" idx="10"/>
          </p:nvPr>
        </p:nvSpPr>
        <p:spPr/>
        <p:txBody>
          <a:bodyPr/>
          <a:lstStyle/>
          <a:p>
            <a:fld id="{43C4190D-61C8-49E5-A1E7-0EC313CC3585}"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err="1" smtClean="0"/>
              <a:t>Wise</a:t>
            </a:r>
            <a:r>
              <a:rPr lang="sv-SE" dirty="0" smtClean="0"/>
              <a:t> </a:t>
            </a:r>
            <a:r>
              <a:rPr lang="sv-SE" dirty="0" err="1" smtClean="0"/>
              <a:t>words</a:t>
            </a:r>
            <a:r>
              <a:rPr lang="sv-SE" dirty="0" smtClean="0"/>
              <a:t> , </a:t>
            </a:r>
            <a:r>
              <a:rPr lang="en-US" dirty="0" smtClean="0"/>
              <a:t>it's not easy to value volunteering work. </a:t>
            </a:r>
          </a:p>
          <a:p>
            <a:endParaRPr lang="en-US" dirty="0" smtClean="0"/>
          </a:p>
          <a:p>
            <a:r>
              <a:rPr lang="en-US" b="1" i="1" dirty="0" smtClean="0"/>
              <a:t>Social Return on Investment</a:t>
            </a:r>
            <a:r>
              <a:rPr lang="en-US" dirty="0" smtClean="0"/>
              <a:t> (</a:t>
            </a:r>
            <a:r>
              <a:rPr lang="en-US" b="1" i="1" dirty="0" smtClean="0"/>
              <a:t>SROI</a:t>
            </a:r>
            <a:r>
              <a:rPr lang="en-US" dirty="0" smtClean="0"/>
              <a:t>)</a:t>
            </a:r>
            <a:endParaRPr lang="sv-SE" dirty="0" smtClean="0"/>
          </a:p>
        </p:txBody>
      </p:sp>
      <p:sp>
        <p:nvSpPr>
          <p:cNvPr id="4" name="Platshållare för bildnummer 3"/>
          <p:cNvSpPr>
            <a:spLocks noGrp="1"/>
          </p:cNvSpPr>
          <p:nvPr>
            <p:ph type="sldNum" sz="quarter" idx="10"/>
          </p:nvPr>
        </p:nvSpPr>
        <p:spPr/>
        <p:txBody>
          <a:bodyPr/>
          <a:lstStyle/>
          <a:p>
            <a:fld id="{43C4190D-61C8-49E5-A1E7-0EC313CC3585}" type="slidenum">
              <a:rPr lang="en-US" smtClean="0"/>
              <a:pPr/>
              <a:t>13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lnSpcReduction="10000"/>
          </a:bodyPr>
          <a:lstStyle/>
          <a:p>
            <a:endParaRPr lang="sv-SE" sz="1800" kern="1200" baseline="0" dirty="0" smtClean="0">
              <a:solidFill>
                <a:schemeClr val="tx1"/>
              </a:solidFill>
              <a:latin typeface="+mn-lt"/>
              <a:ea typeface="+mn-ea"/>
              <a:cs typeface="+mn-cs"/>
            </a:endParaRPr>
          </a:p>
          <a:p>
            <a:pPr>
              <a:buFontTx/>
              <a:buChar char="-"/>
            </a:pPr>
            <a:r>
              <a:rPr lang="sv-SE" sz="1800" kern="1200" baseline="0" dirty="0" smtClean="0">
                <a:solidFill>
                  <a:schemeClr val="tx1"/>
                </a:solidFill>
                <a:latin typeface="+mn-lt"/>
                <a:ea typeface="+mn-ea"/>
                <a:cs typeface="+mn-cs"/>
              </a:rPr>
              <a:t>Visste du att mellan 92 och 94</a:t>
            </a:r>
            <a:r>
              <a:rPr lang="sv-SE" sz="1800" kern="1200" dirty="0" smtClean="0">
                <a:solidFill>
                  <a:schemeClr val="tx1"/>
                </a:solidFill>
                <a:latin typeface="+mn-lt"/>
                <a:ea typeface="+mn-ea"/>
                <a:cs typeface="+mn-cs"/>
              </a:rPr>
              <a:t> </a:t>
            </a:r>
            <a:r>
              <a:rPr lang="sv-SE" sz="1800" kern="1200" baseline="0" dirty="0" smtClean="0">
                <a:solidFill>
                  <a:schemeClr val="tx1"/>
                </a:solidFill>
                <a:latin typeface="+mn-lt"/>
                <a:ea typeface="+mn-ea"/>
                <a:cs typeface="+mn-cs"/>
              </a:rPr>
              <a:t>miljoner människor frivilligarbetar i</a:t>
            </a:r>
            <a:r>
              <a:rPr lang="sv-SE" sz="1800" kern="1200" dirty="0" smtClean="0">
                <a:solidFill>
                  <a:schemeClr val="tx1"/>
                </a:solidFill>
                <a:latin typeface="+mn-lt"/>
                <a:ea typeface="+mn-ea"/>
                <a:cs typeface="+mn-cs"/>
              </a:rPr>
              <a:t> </a:t>
            </a:r>
            <a:r>
              <a:rPr lang="sv-SE" sz="1800" kern="1200" baseline="0" dirty="0" smtClean="0">
                <a:solidFill>
                  <a:schemeClr val="tx1"/>
                </a:solidFill>
                <a:latin typeface="+mn-lt"/>
                <a:ea typeface="+mn-ea"/>
                <a:cs typeface="+mn-cs"/>
              </a:rPr>
              <a:t>EU? Och att Sverige tillsammans med</a:t>
            </a:r>
            <a:r>
              <a:rPr lang="sv-SE" sz="1800" kern="1200" dirty="0" smtClean="0">
                <a:solidFill>
                  <a:schemeClr val="tx1"/>
                </a:solidFill>
                <a:latin typeface="+mn-lt"/>
                <a:ea typeface="+mn-ea"/>
                <a:cs typeface="+mn-cs"/>
              </a:rPr>
              <a:t> </a:t>
            </a:r>
            <a:r>
              <a:rPr lang="sv-SE" sz="1800" kern="1200" baseline="0" dirty="0" smtClean="0">
                <a:solidFill>
                  <a:schemeClr val="tx1"/>
                </a:solidFill>
                <a:latin typeface="+mn-lt"/>
                <a:ea typeface="+mn-ea"/>
                <a:cs typeface="+mn-cs"/>
              </a:rPr>
              <a:t>Österrike, Nederländerna och</a:t>
            </a:r>
            <a:r>
              <a:rPr lang="sv-SE" sz="1800" kern="1200" dirty="0" smtClean="0">
                <a:solidFill>
                  <a:schemeClr val="tx1"/>
                </a:solidFill>
                <a:latin typeface="+mn-lt"/>
                <a:ea typeface="+mn-ea"/>
                <a:cs typeface="+mn-cs"/>
              </a:rPr>
              <a:t> </a:t>
            </a:r>
            <a:r>
              <a:rPr lang="sv-SE" sz="1800" kern="1200" baseline="0" dirty="0" smtClean="0">
                <a:solidFill>
                  <a:schemeClr val="tx1"/>
                </a:solidFill>
                <a:latin typeface="+mn-lt"/>
                <a:ea typeface="+mn-ea"/>
                <a:cs typeface="+mn-cs"/>
              </a:rPr>
              <a:t>Storbritannien är de EU-länder med</a:t>
            </a:r>
            <a:r>
              <a:rPr lang="sv-SE" sz="1800" kern="1200" dirty="0" smtClean="0">
                <a:solidFill>
                  <a:schemeClr val="tx1"/>
                </a:solidFill>
                <a:latin typeface="+mn-lt"/>
                <a:ea typeface="+mn-ea"/>
                <a:cs typeface="+mn-cs"/>
              </a:rPr>
              <a:t> </a:t>
            </a:r>
            <a:r>
              <a:rPr lang="sv-SE" sz="1800" kern="1200" baseline="0" dirty="0" smtClean="0">
                <a:solidFill>
                  <a:schemeClr val="tx1"/>
                </a:solidFill>
                <a:latin typeface="+mn-lt"/>
                <a:ea typeface="+mn-ea"/>
                <a:cs typeface="+mn-cs"/>
              </a:rPr>
              <a:t>flest ideellt aktiva? Om det och</a:t>
            </a:r>
            <a:r>
              <a:rPr lang="sv-SE" sz="1800" kern="1200" dirty="0" smtClean="0">
                <a:solidFill>
                  <a:schemeClr val="tx1"/>
                </a:solidFill>
                <a:latin typeface="+mn-lt"/>
                <a:ea typeface="+mn-ea"/>
                <a:cs typeface="+mn-cs"/>
              </a:rPr>
              <a:t> </a:t>
            </a:r>
            <a:r>
              <a:rPr lang="sv-SE" sz="1800" kern="1200" baseline="0" dirty="0" smtClean="0">
                <a:solidFill>
                  <a:schemeClr val="tx1"/>
                </a:solidFill>
                <a:latin typeface="+mn-lt"/>
                <a:ea typeface="+mn-ea"/>
                <a:cs typeface="+mn-cs"/>
              </a:rPr>
              <a:t>mycket annat kan du läsa i den</a:t>
            </a:r>
            <a:r>
              <a:rPr lang="sv-SE" sz="1800" kern="1200" dirty="0" smtClean="0">
                <a:solidFill>
                  <a:schemeClr val="tx1"/>
                </a:solidFill>
                <a:latin typeface="+mn-lt"/>
                <a:ea typeface="+mn-ea"/>
                <a:cs typeface="+mn-cs"/>
              </a:rPr>
              <a:t> </a:t>
            </a:r>
            <a:r>
              <a:rPr lang="sv-SE" sz="1800" kern="1200" baseline="0" dirty="0" smtClean="0">
                <a:solidFill>
                  <a:schemeClr val="tx1"/>
                </a:solidFill>
                <a:latin typeface="+mn-lt"/>
                <a:ea typeface="+mn-ea"/>
                <a:cs typeface="+mn-cs"/>
              </a:rPr>
              <a:t>rapport om frivilligarbete som</a:t>
            </a:r>
            <a:r>
              <a:rPr lang="sv-SE" sz="1800" kern="1200" dirty="0" smtClean="0">
                <a:solidFill>
                  <a:schemeClr val="tx1"/>
                </a:solidFill>
                <a:latin typeface="+mn-lt"/>
                <a:ea typeface="+mn-ea"/>
                <a:cs typeface="+mn-cs"/>
              </a:rPr>
              <a:t> </a:t>
            </a:r>
            <a:r>
              <a:rPr lang="sv-SE" sz="1800" kern="1200" baseline="0" dirty="0" smtClean="0">
                <a:solidFill>
                  <a:schemeClr val="tx1"/>
                </a:solidFill>
                <a:latin typeface="+mn-lt"/>
                <a:ea typeface="+mn-ea"/>
                <a:cs typeface="+mn-cs"/>
              </a:rPr>
              <a:t>EU-kommissionen just släppt.</a:t>
            </a:r>
          </a:p>
          <a:p>
            <a:pPr>
              <a:buFontTx/>
              <a:buChar char="-"/>
            </a:pPr>
            <a:endParaRPr lang="sv-SE" sz="1800" kern="1200" baseline="0" dirty="0" smtClean="0">
              <a:solidFill>
                <a:schemeClr val="tx1"/>
              </a:solidFill>
              <a:latin typeface="+mn-lt"/>
              <a:ea typeface="+mn-ea"/>
              <a:cs typeface="+mn-cs"/>
            </a:endParaRPr>
          </a:p>
          <a:p>
            <a:r>
              <a:rPr lang="sv-SE" sz="1800" kern="1200" baseline="0" dirty="0" smtClean="0">
                <a:solidFill>
                  <a:schemeClr val="tx1"/>
                </a:solidFill>
                <a:latin typeface="+mn-lt"/>
                <a:ea typeface="+mn-ea"/>
                <a:cs typeface="+mn-cs"/>
              </a:rPr>
              <a:t>- I rapporten framkom att det ideella</a:t>
            </a:r>
            <a:r>
              <a:rPr lang="sv-SE" sz="1800" kern="1200" dirty="0" smtClean="0">
                <a:solidFill>
                  <a:schemeClr val="tx1"/>
                </a:solidFill>
                <a:latin typeface="+mn-lt"/>
                <a:ea typeface="+mn-ea"/>
                <a:cs typeface="+mn-cs"/>
              </a:rPr>
              <a:t> </a:t>
            </a:r>
            <a:r>
              <a:rPr lang="sv-SE" sz="1800" kern="1200" baseline="0" dirty="0" smtClean="0">
                <a:solidFill>
                  <a:schemeClr val="tx1"/>
                </a:solidFill>
                <a:latin typeface="+mn-lt"/>
                <a:ea typeface="+mn-ea"/>
                <a:cs typeface="+mn-cs"/>
              </a:rPr>
              <a:t>arbetet ökar i de allra flesta EU-länderna,</a:t>
            </a:r>
            <a:r>
              <a:rPr lang="sv-SE" sz="1800" kern="1200" dirty="0" smtClean="0">
                <a:solidFill>
                  <a:schemeClr val="tx1"/>
                </a:solidFill>
                <a:latin typeface="+mn-lt"/>
                <a:ea typeface="+mn-ea"/>
                <a:cs typeface="+mn-cs"/>
              </a:rPr>
              <a:t> </a:t>
            </a:r>
            <a:r>
              <a:rPr lang="sv-SE" sz="1800" kern="1200" baseline="0" dirty="0" smtClean="0">
                <a:solidFill>
                  <a:schemeClr val="tx1"/>
                </a:solidFill>
                <a:latin typeface="+mn-lt"/>
                <a:ea typeface="+mn-ea"/>
                <a:cs typeface="+mn-cs"/>
              </a:rPr>
              <a:t>och att högst antal engagerade</a:t>
            </a:r>
            <a:r>
              <a:rPr lang="sv-SE" sz="1800" kern="1200" dirty="0" smtClean="0">
                <a:solidFill>
                  <a:schemeClr val="tx1"/>
                </a:solidFill>
                <a:latin typeface="+mn-lt"/>
                <a:ea typeface="+mn-ea"/>
                <a:cs typeface="+mn-cs"/>
              </a:rPr>
              <a:t> </a:t>
            </a:r>
            <a:r>
              <a:rPr lang="sv-SE" sz="1800" kern="1200" baseline="0" dirty="0" smtClean="0">
                <a:solidFill>
                  <a:schemeClr val="tx1"/>
                </a:solidFill>
                <a:latin typeface="+mn-lt"/>
                <a:ea typeface="+mn-ea"/>
                <a:cs typeface="+mn-cs"/>
              </a:rPr>
              <a:t>finns i åldersgruppen 30-50 åringar.</a:t>
            </a:r>
            <a:r>
              <a:rPr lang="sv-SE" sz="1800" kern="1200" dirty="0" smtClean="0">
                <a:solidFill>
                  <a:schemeClr val="tx1"/>
                </a:solidFill>
                <a:latin typeface="+mn-lt"/>
                <a:ea typeface="+mn-ea"/>
                <a:cs typeface="+mn-cs"/>
              </a:rPr>
              <a:t> </a:t>
            </a:r>
            <a:r>
              <a:rPr lang="sv-SE" sz="1800" kern="1200" baseline="0" dirty="0" smtClean="0">
                <a:solidFill>
                  <a:schemeClr val="tx1"/>
                </a:solidFill>
                <a:latin typeface="+mn-lt"/>
                <a:ea typeface="+mn-ea"/>
                <a:cs typeface="+mn-cs"/>
              </a:rPr>
              <a:t>Vilket område flest engagerar sig i?</a:t>
            </a:r>
            <a:r>
              <a:rPr lang="sv-SE" sz="1800" kern="1200" dirty="0" smtClean="0">
                <a:solidFill>
                  <a:schemeClr val="tx1"/>
                </a:solidFill>
                <a:latin typeface="+mn-lt"/>
                <a:ea typeface="+mn-ea"/>
                <a:cs typeface="+mn-cs"/>
              </a:rPr>
              <a:t> </a:t>
            </a:r>
            <a:r>
              <a:rPr lang="sv-SE" sz="1800" kern="1200" baseline="0" dirty="0" smtClean="0">
                <a:solidFill>
                  <a:schemeClr val="tx1"/>
                </a:solidFill>
                <a:latin typeface="+mn-lt"/>
                <a:ea typeface="+mn-ea"/>
                <a:cs typeface="+mn-cs"/>
              </a:rPr>
              <a:t>Sport, såklart.</a:t>
            </a:r>
          </a:p>
          <a:p>
            <a:endParaRPr lang="sv-SE" sz="1800" b="1" kern="1200" baseline="0" dirty="0" smtClean="0">
              <a:solidFill>
                <a:schemeClr val="tx1"/>
              </a:solidFill>
              <a:latin typeface="+mn-lt"/>
              <a:ea typeface="+mn-ea"/>
              <a:cs typeface="+mn-cs"/>
            </a:endParaRPr>
          </a:p>
          <a:p>
            <a:r>
              <a:rPr lang="sv-SE" sz="1800" b="1" kern="1200" baseline="0" dirty="0" smtClean="0">
                <a:solidFill>
                  <a:schemeClr val="tx1"/>
                </a:solidFill>
                <a:latin typeface="+mn-lt"/>
                <a:ea typeface="+mn-ea"/>
                <a:cs typeface="+mn-cs"/>
              </a:rPr>
              <a:t>Läs mer:</a:t>
            </a:r>
            <a:r>
              <a:rPr lang="sv-SE" sz="1800" b="1" kern="1200" dirty="0" smtClean="0">
                <a:solidFill>
                  <a:schemeClr val="tx1"/>
                </a:solidFill>
                <a:latin typeface="+mn-lt"/>
                <a:ea typeface="+mn-ea"/>
                <a:cs typeface="+mn-cs"/>
              </a:rPr>
              <a:t> </a:t>
            </a:r>
            <a:r>
              <a:rPr lang="sv-SE" sz="1800" b="1" kern="1200" baseline="0" dirty="0" smtClean="0">
                <a:solidFill>
                  <a:schemeClr val="tx1"/>
                </a:solidFill>
                <a:latin typeface="+mn-lt"/>
                <a:ea typeface="+mn-ea"/>
                <a:cs typeface="+mn-cs"/>
              </a:rPr>
              <a:t>http://europa.eu/volunteering/en/content/study-volunteering-european-union-now-available-online</a:t>
            </a:r>
            <a:endParaRPr lang="sv-SE" sz="1800"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sz="1200" b="1" dirty="0" smtClean="0"/>
          </a:p>
          <a:p>
            <a:endParaRPr lang="sv-SE" dirty="0"/>
          </a:p>
        </p:txBody>
      </p:sp>
      <p:sp>
        <p:nvSpPr>
          <p:cNvPr id="4" name="Platshållare för bildnummer 3"/>
          <p:cNvSpPr>
            <a:spLocks noGrp="1"/>
          </p:cNvSpPr>
          <p:nvPr>
            <p:ph type="sldNum" sz="quarter" idx="10"/>
          </p:nvPr>
        </p:nvSpPr>
        <p:spPr/>
        <p:txBody>
          <a:bodyPr/>
          <a:lstStyle/>
          <a:p>
            <a:fld id="{43C4190D-61C8-49E5-A1E7-0EC313CC3585}"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fontScale="85000" lnSpcReduction="10000"/>
          </a:bodyPr>
          <a:lstStyle/>
          <a:p>
            <a:endParaRPr lang="en-US" b="1" dirty="0" smtClean="0"/>
          </a:p>
          <a:p>
            <a:r>
              <a:rPr lang="sv-SE" b="1" dirty="0" smtClean="0"/>
              <a:t>Lite fakta!</a:t>
            </a:r>
          </a:p>
          <a:p>
            <a:r>
              <a:rPr lang="sv-SE" sz="1400" b="1" dirty="0" smtClean="0"/>
              <a:t>220.000 lokala ideella organisationer. </a:t>
            </a:r>
          </a:p>
          <a:p>
            <a:r>
              <a:rPr lang="sv-SE" sz="1400" b="1" dirty="0" smtClean="0"/>
              <a:t>Just nu jobbar 150.000 personer ideellt, åt det offentliga</a:t>
            </a:r>
          </a:p>
          <a:p>
            <a:endParaRPr lang="sv-SE" b="1" dirty="0" smtClean="0"/>
          </a:p>
          <a:p>
            <a:r>
              <a:rPr lang="sv-SE" b="1" dirty="0" smtClean="0"/>
              <a:t>Forskning</a:t>
            </a:r>
            <a:r>
              <a:rPr lang="sv-SE" dirty="0" smtClean="0"/>
              <a:t>	ESH, Ersta Sköndal Högskola</a:t>
            </a:r>
          </a:p>
          <a:p>
            <a:endParaRPr lang="sv-SE" dirty="0" smtClean="0"/>
          </a:p>
          <a:p>
            <a:pPr>
              <a:buNone/>
            </a:pPr>
            <a:r>
              <a:rPr lang="sv-SE" i="1" dirty="0" smtClean="0"/>
              <a:t>Svenskarnas engagemang är större än någonsin. Insatser i och utanför föreningslivet. Rapport till regeringskansliet, 2010 . </a:t>
            </a:r>
            <a:r>
              <a:rPr lang="nn-NO" i="1" dirty="0" smtClean="0"/>
              <a:t>Arbetsrapport nr 68, ESH 2010 </a:t>
            </a:r>
          </a:p>
          <a:p>
            <a:pPr>
              <a:buNone/>
            </a:pPr>
            <a:endParaRPr lang="nn-NO" dirty="0" smtClean="0"/>
          </a:p>
          <a:p>
            <a:r>
              <a:rPr lang="sv-SE" b="1" dirty="0"/>
              <a:t>Ny rapport kommer 2014</a:t>
            </a:r>
          </a:p>
          <a:p>
            <a:endParaRPr lang="sv-SE" b="1" dirty="0" smtClean="0"/>
          </a:p>
          <a:p>
            <a:r>
              <a:rPr lang="sv-SE" dirty="0" smtClean="0">
                <a:hlinkClick r:id="rId3"/>
              </a:rPr>
              <a:t>http://www.volontarbyran.org/Volontarbyran/visste_du_att.aspx</a:t>
            </a:r>
            <a:r>
              <a:rPr lang="sv-SE" dirty="0" smtClean="0"/>
              <a:t>  (kunskap, samlad)</a:t>
            </a:r>
          </a:p>
          <a:p>
            <a:endParaRPr lang="sv-SE" b="1" dirty="0" smtClean="0"/>
          </a:p>
          <a:p>
            <a:r>
              <a:rPr lang="sv-SE" b="1" dirty="0" smtClean="0"/>
              <a:t>Det ideella engagemanget är större än någonsin! </a:t>
            </a:r>
          </a:p>
          <a:p>
            <a:r>
              <a:rPr lang="sv-SE" dirty="0" smtClean="0"/>
              <a:t>Ersta Sköndals högskola presenterade i december 2009, resultatet av en ny befolkningsstudie kring frivilligt engagemang där det framgår att </a:t>
            </a:r>
          </a:p>
          <a:p>
            <a:r>
              <a:rPr lang="sv-SE" dirty="0" smtClean="0"/>
              <a:t>- 48 procent av Sveriges befolkning, 16-84 år, utför frivilliga insatser. Det är bland de högsta i världen. </a:t>
            </a:r>
          </a:p>
          <a:p>
            <a:r>
              <a:rPr lang="sv-SE" dirty="0" smtClean="0"/>
              <a:t>- Tiden man lägger ned har ökat till 4 timmar per vecka, vilket motsvarar ca 400 000 årsarbetskrafter. 54 procent av de frivilliga insatserna görs av män och 43 procent av kvinnor. </a:t>
            </a:r>
          </a:p>
          <a:p>
            <a:r>
              <a:rPr lang="sv-SE" dirty="0" smtClean="0"/>
              <a:t>- De mest aktiva är personer mellan </a:t>
            </a:r>
            <a:r>
              <a:rPr lang="sv-SE" b="1" dirty="0" smtClean="0"/>
              <a:t>16-18 år </a:t>
            </a:r>
            <a:r>
              <a:rPr lang="sv-SE" dirty="0" smtClean="0"/>
              <a:t>och de mellan </a:t>
            </a:r>
            <a:r>
              <a:rPr lang="sv-SE" b="1" dirty="0" smtClean="0"/>
              <a:t>30-44 år. </a:t>
            </a:r>
          </a:p>
          <a:p>
            <a:r>
              <a:rPr lang="sv-SE" dirty="0" smtClean="0"/>
              <a:t>- Den typ av insatser som framförallt ökar är direkta sociala insatser t.ex. nattvandring, soppkök, engagemang för hemlösa och andra som lever i utanförskap. </a:t>
            </a:r>
          </a:p>
          <a:p>
            <a:r>
              <a:rPr lang="sv-SE" dirty="0" smtClean="0"/>
              <a:t>- Frivilliga insatser inom idrotten är störst. Var fjärde vuxen person gör insatser inom idrotts- eller friluftsorganisationerna. </a:t>
            </a:r>
          </a:p>
          <a:p>
            <a:r>
              <a:rPr lang="sv-SE" dirty="0" smtClean="0"/>
              <a:t>- 86 % av Sveriges vuxna befolkning är medlem i en ideell organisation (unikt i världen) </a:t>
            </a:r>
          </a:p>
          <a:p>
            <a:endParaRPr lang="sv-SE" dirty="0" smtClean="0"/>
          </a:p>
          <a:p>
            <a:r>
              <a:rPr lang="sv-SE" i="1" dirty="0" smtClean="0"/>
              <a:t>Källa: Ersta Sköndals högskola </a:t>
            </a:r>
          </a:p>
          <a:p>
            <a:r>
              <a:rPr lang="sv-SE" dirty="0" smtClean="0"/>
              <a:t>Läs mer om befolkningsstudien på internet: </a:t>
            </a:r>
          </a:p>
          <a:p>
            <a:r>
              <a:rPr lang="sv-SE" dirty="0" smtClean="0">
                <a:hlinkClick r:id="rId4"/>
              </a:rPr>
              <a:t>http://www.esh.se/fileadmin/erstaskondal/Nyheter/befolkningsstudien_2009_grundlaggande_uppgifter.pdf</a:t>
            </a:r>
            <a:endParaRPr lang="sv-SE" dirty="0" smtClean="0"/>
          </a:p>
          <a:p>
            <a:endParaRPr lang="sv-SE" b="1" dirty="0" smtClean="0"/>
          </a:p>
          <a:p>
            <a:endParaRPr lang="sv-SE" b="1" dirty="0" smtClean="0"/>
          </a:p>
          <a:p>
            <a:endParaRPr lang="sv-SE" b="1" dirty="0" smtClean="0"/>
          </a:p>
          <a:p>
            <a:endParaRPr lang="sv-SE" b="1" dirty="0" smtClean="0"/>
          </a:p>
          <a:p>
            <a:endParaRPr lang="sv-SE" b="1" dirty="0" smtClean="0"/>
          </a:p>
          <a:p>
            <a:endParaRPr lang="sv-SE" dirty="0" smtClean="0"/>
          </a:p>
          <a:p>
            <a:endParaRPr lang="sv-SE" dirty="0" smtClean="0"/>
          </a:p>
          <a:p>
            <a:endParaRPr lang="sv-SE" dirty="0" smtClean="0"/>
          </a:p>
          <a:p>
            <a:endParaRPr lang="sv-SE" dirty="0"/>
          </a:p>
        </p:txBody>
      </p:sp>
      <p:sp>
        <p:nvSpPr>
          <p:cNvPr id="4" name="Platshållare för bildnummer 3"/>
          <p:cNvSpPr>
            <a:spLocks noGrp="1"/>
          </p:cNvSpPr>
          <p:nvPr>
            <p:ph type="sldNum" sz="quarter" idx="10"/>
          </p:nvPr>
        </p:nvSpPr>
        <p:spPr/>
        <p:txBody>
          <a:bodyPr/>
          <a:lstStyle/>
          <a:p>
            <a:fld id="{43C4190D-61C8-49E5-A1E7-0EC313CC3585}"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4" name="Platshållare för bildnummer 3"/>
          <p:cNvSpPr>
            <a:spLocks noGrp="1"/>
          </p:cNvSpPr>
          <p:nvPr>
            <p:ph type="sldNum" sz="quarter" idx="10"/>
          </p:nvPr>
        </p:nvSpPr>
        <p:spPr/>
        <p:txBody>
          <a:bodyPr/>
          <a:lstStyle/>
          <a:p>
            <a:fld id="{43C4190D-61C8-49E5-A1E7-0EC313CC3585}" type="slidenum">
              <a:rPr lang="en-US" smtClean="0"/>
              <a:pPr/>
              <a:t>4</a:t>
            </a:fld>
            <a:endParaRPr lang="en-US" dirty="0"/>
          </a:p>
        </p:txBody>
      </p:sp>
      <p:sp>
        <p:nvSpPr>
          <p:cNvPr id="5" name="Platshållare för anteckningar 2"/>
          <p:cNvSpPr>
            <a:spLocks noGrp="1"/>
          </p:cNvSpPr>
          <p:nvPr>
            <p:ph type="body" idx="1"/>
          </p:nvPr>
        </p:nvSpPr>
        <p:spPr/>
        <p:txBody>
          <a:bodyPr>
            <a:normAutofit fontScale="40000" lnSpcReduction="20000"/>
          </a:bodyPr>
          <a:lstStyle/>
          <a:p>
            <a:endParaRPr lang="sv-SE" sz="2300" dirty="0" smtClean="0"/>
          </a:p>
          <a:p>
            <a:r>
              <a:rPr lang="sv-SE" sz="2400" b="1" dirty="0"/>
              <a:t>Ideellt arbete formar också människors identitet, samtidigt som det är ett sätt att förverkliga sig själv och hitta en mening med sitt liv, säger </a:t>
            </a:r>
            <a:r>
              <a:rPr lang="sv-SE" sz="2400" b="1" dirty="0" smtClean="0"/>
              <a:t>Johan von Essen</a:t>
            </a:r>
            <a:endParaRPr lang="sv-SE" sz="2300" b="1" dirty="0"/>
          </a:p>
          <a:p>
            <a:endParaRPr lang="sv-SE" sz="2300" dirty="0" smtClean="0"/>
          </a:p>
          <a:p>
            <a:endParaRPr lang="sv-SE" sz="2300" dirty="0"/>
          </a:p>
          <a:p>
            <a:r>
              <a:rPr lang="sv-SE" sz="2300" dirty="0" smtClean="0"/>
              <a:t>Formel – </a:t>
            </a:r>
            <a:r>
              <a:rPr lang="sv-SE" sz="2300" dirty="0" err="1" smtClean="0"/>
              <a:t>Informel</a:t>
            </a:r>
            <a:endParaRPr lang="sv-SE" sz="2300" dirty="0" smtClean="0"/>
          </a:p>
          <a:p>
            <a:r>
              <a:rPr lang="sv-SE" sz="2300" dirty="0" smtClean="0"/>
              <a:t>Traditionell – Modern</a:t>
            </a:r>
          </a:p>
          <a:p>
            <a:endParaRPr lang="sv-SE" dirty="0" smtClean="0"/>
          </a:p>
          <a:p>
            <a:endParaRPr lang="sv-SE" sz="2000" dirty="0" smtClean="0"/>
          </a:p>
          <a:p>
            <a:r>
              <a:rPr lang="sv-SE" sz="4000" b="1" dirty="0" smtClean="0"/>
              <a:t>!</a:t>
            </a:r>
          </a:p>
          <a:p>
            <a:r>
              <a:rPr lang="sv-SE" sz="2000" dirty="0" smtClean="0"/>
              <a:t>Aktiv medlem		RK, Kupan, Sygrupp</a:t>
            </a:r>
          </a:p>
          <a:p>
            <a:r>
              <a:rPr lang="sv-SE" sz="2000" dirty="0" smtClean="0"/>
              <a:t>Fasta frivilliga		Klubblokal idrott</a:t>
            </a:r>
          </a:p>
          <a:p>
            <a:r>
              <a:rPr lang="sv-SE" sz="2000" dirty="0" smtClean="0"/>
              <a:t>Fixaren		praktiskt arbete, trädgårdsgrupp, fixa runt scenen</a:t>
            </a:r>
          </a:p>
          <a:p>
            <a:r>
              <a:rPr lang="sv-SE" sz="2000" dirty="0" smtClean="0"/>
              <a:t>Förströelse		Nåt annat än det dagliga. Ett konkret uppdrag som ska 			göras.</a:t>
            </a:r>
          </a:p>
          <a:p>
            <a:r>
              <a:rPr lang="sv-SE" sz="2000" dirty="0" smtClean="0"/>
              <a:t>Expert		dela av sin kunskap</a:t>
            </a:r>
          </a:p>
          <a:p>
            <a:r>
              <a:rPr lang="sv-SE" sz="2000" dirty="0" smtClean="0"/>
              <a:t>Service		Lions, Rotary, skolelever (IB)</a:t>
            </a:r>
          </a:p>
          <a:p>
            <a:r>
              <a:rPr lang="sv-SE" sz="2000" dirty="0" smtClean="0"/>
              <a:t>Entreprenör		organisatör</a:t>
            </a:r>
          </a:p>
          <a:p>
            <a:r>
              <a:rPr lang="sv-SE" sz="2000" dirty="0" err="1" smtClean="0"/>
              <a:t>Drop</a:t>
            </a:r>
            <a:r>
              <a:rPr lang="sv-SE" sz="2000" dirty="0" smtClean="0"/>
              <a:t> in-</a:t>
            </a:r>
            <a:r>
              <a:rPr lang="sv-SE" sz="2000" dirty="0" err="1" smtClean="0"/>
              <a:t>drop</a:t>
            </a:r>
            <a:r>
              <a:rPr lang="sv-SE" sz="2000" dirty="0" smtClean="0"/>
              <a:t> </a:t>
            </a:r>
            <a:r>
              <a:rPr lang="sv-SE" sz="2000" dirty="0" err="1" smtClean="0"/>
              <a:t>out</a:t>
            </a:r>
            <a:r>
              <a:rPr lang="sv-SE" sz="2000" dirty="0" smtClean="0"/>
              <a:t>		Nationella kampanjer. VB insamling, t.ex. valrörelse Obama</a:t>
            </a:r>
          </a:p>
          <a:p>
            <a:r>
              <a:rPr lang="sv-SE" sz="2000" dirty="0" smtClean="0"/>
              <a:t>Sociala medier		</a:t>
            </a:r>
          </a:p>
          <a:p>
            <a:endParaRPr lang="sv-SE" sz="2000" dirty="0" smtClean="0"/>
          </a:p>
          <a:p>
            <a:endParaRPr lang="sv-SE" sz="2000" dirty="0" smtClean="0"/>
          </a:p>
          <a:p>
            <a:r>
              <a:rPr lang="sv-SE" sz="4000" dirty="0" smtClean="0"/>
              <a:t>? </a:t>
            </a:r>
            <a:r>
              <a:rPr lang="sv-SE" sz="4000" dirty="0">
                <a:solidFill>
                  <a:srgbClr val="BD0012"/>
                </a:solidFill>
                <a:latin typeface="Gill Sans MT" pitchFamily="34" charset="0"/>
              </a:rPr>
              <a:t>Frivillig?</a:t>
            </a:r>
            <a:endParaRPr lang="sv-SE" sz="4000" dirty="0" smtClean="0"/>
          </a:p>
          <a:p>
            <a:r>
              <a:rPr lang="sv-SE" sz="2000" dirty="0" err="1" smtClean="0"/>
              <a:t>Reintegrering</a:t>
            </a:r>
            <a:r>
              <a:rPr lang="sv-SE" sz="2000" dirty="0" smtClean="0"/>
              <a:t>		att komma tillbaka. Fas3. Rehab/Habilitering</a:t>
            </a:r>
          </a:p>
          <a:p>
            <a:r>
              <a:rPr lang="sv-SE" sz="2000" dirty="0" smtClean="0"/>
              <a:t>Nyanlända		ett sätt att integrera , att komma i ett socialt sammanhang</a:t>
            </a:r>
          </a:p>
          <a:p>
            <a:r>
              <a:rPr lang="sv-SE" sz="2000" dirty="0" smtClean="0"/>
              <a:t>Funktionshinder		”sysselsättning”</a:t>
            </a:r>
          </a:p>
          <a:p>
            <a:r>
              <a:rPr lang="sv-SE" sz="2000" dirty="0" smtClean="0"/>
              <a:t>Arbetssökande		få meriter (krockar med AF intentioner)</a:t>
            </a:r>
          </a:p>
          <a:p>
            <a:r>
              <a:rPr lang="sv-SE" sz="2000" dirty="0" smtClean="0"/>
              <a:t>Samhällstjänst		straff	</a:t>
            </a:r>
          </a:p>
          <a:p>
            <a:r>
              <a:rPr lang="sv-SE" sz="2000" dirty="0" smtClean="0"/>
              <a:t>CAS social praktik		ett skolämne</a:t>
            </a:r>
          </a:p>
          <a:p>
            <a:r>
              <a:rPr lang="sv-SE" sz="2000" dirty="0" smtClean="0"/>
              <a:t>Företagsvolontär		vem vinner på konceptet</a:t>
            </a:r>
          </a:p>
          <a:p>
            <a:endParaRPr lang="sv-SE" dirty="0" smtClean="0">
              <a:solidFill>
                <a:srgbClr val="00518D"/>
              </a:solidFill>
            </a:endParaRPr>
          </a:p>
          <a:p>
            <a:endParaRPr lang="sv-SE" dirty="0" smtClean="0">
              <a:solidFill>
                <a:srgbClr val="00518D"/>
              </a:solidFill>
            </a:endParaRPr>
          </a:p>
          <a:p>
            <a:endParaRPr lang="sv-SE" dirty="0" smtClean="0">
              <a:solidFill>
                <a:srgbClr val="00518D"/>
              </a:solidFill>
            </a:endParaRPr>
          </a:p>
          <a:p>
            <a:endParaRPr lang="sv-SE" dirty="0" smtClean="0"/>
          </a:p>
          <a:p>
            <a:endParaRPr lang="sv-SE" dirty="0" smtClean="0"/>
          </a:p>
          <a:p>
            <a:r>
              <a:rPr lang="sv-SE" sz="2500" dirty="0" smtClean="0"/>
              <a:t>Komplext! </a:t>
            </a:r>
            <a:endParaRPr lang="sv-SE" sz="2500" dirty="0"/>
          </a:p>
        </p:txBody>
      </p:sp>
    </p:spTree>
    <p:extLst>
      <p:ext uri="{BB962C8B-B14F-4D97-AF65-F5344CB8AC3E}">
        <p14:creationId xmlns="" xmlns:p14="http://schemas.microsoft.com/office/powerpoint/2010/main" val="1996594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smtClean="0"/>
          </a:p>
          <a:p>
            <a:endParaRPr lang="sv-SE" dirty="0" smtClean="0"/>
          </a:p>
          <a:p>
            <a:endParaRPr lang="sv-SE" dirty="0" smtClean="0"/>
          </a:p>
          <a:p>
            <a:endParaRPr lang="sv-SE" dirty="0" smtClean="0"/>
          </a:p>
          <a:p>
            <a:endParaRPr lang="sv-SE" dirty="0" smtClean="0"/>
          </a:p>
          <a:p>
            <a:endParaRPr lang="sv-SE" dirty="0" smtClean="0"/>
          </a:p>
          <a:p>
            <a:endParaRPr lang="sv-SE" dirty="0" smtClean="0"/>
          </a:p>
          <a:p>
            <a:endParaRPr lang="sv-SE" dirty="0" smtClean="0"/>
          </a:p>
          <a:p>
            <a:endParaRPr lang="sv-SE" dirty="0" smtClean="0"/>
          </a:p>
          <a:p>
            <a:r>
              <a:rPr lang="sv-SE" dirty="0" smtClean="0"/>
              <a:t>  Möjligheter!</a:t>
            </a:r>
          </a:p>
          <a:p>
            <a:endParaRPr lang="sv-SE" dirty="0" smtClean="0"/>
          </a:p>
          <a:p>
            <a:r>
              <a:rPr lang="sv-SE" b="1" dirty="0" smtClean="0"/>
              <a:t>VARFÖR GÖR VI DET HÄR OCH VART SKA DET LEDA TILL?</a:t>
            </a:r>
            <a:endParaRPr lang="sv-SE" b="1" dirty="0"/>
          </a:p>
        </p:txBody>
      </p:sp>
      <p:sp>
        <p:nvSpPr>
          <p:cNvPr id="4" name="Platshållare för bildnummer 3"/>
          <p:cNvSpPr>
            <a:spLocks noGrp="1"/>
          </p:cNvSpPr>
          <p:nvPr>
            <p:ph type="sldNum" sz="quarter" idx="10"/>
          </p:nvPr>
        </p:nvSpPr>
        <p:spPr/>
        <p:txBody>
          <a:bodyPr/>
          <a:lstStyle/>
          <a:p>
            <a:fld id="{43C4190D-61C8-49E5-A1E7-0EC313CC3585}" type="slidenum">
              <a:rPr lang="en-US" smtClean="0"/>
              <a:pPr/>
              <a:t>5</a:t>
            </a:fld>
            <a:endParaRPr lang="en-US" dirty="0"/>
          </a:p>
        </p:txBody>
      </p:sp>
      <p:sp>
        <p:nvSpPr>
          <p:cNvPr id="5" name="textruta 4"/>
          <p:cNvSpPr txBox="1"/>
          <p:nvPr/>
        </p:nvSpPr>
        <p:spPr>
          <a:xfrm>
            <a:off x="757978" y="4807745"/>
            <a:ext cx="4885828" cy="1708160"/>
          </a:xfrm>
          <a:prstGeom prst="rect">
            <a:avLst/>
          </a:prstGeom>
          <a:noFill/>
        </p:spPr>
        <p:txBody>
          <a:bodyPr>
            <a:spAutoFit/>
          </a:bodyPr>
          <a:lstStyle/>
          <a:p>
            <a:pPr fontAlgn="auto">
              <a:spcBef>
                <a:spcPts val="0"/>
              </a:spcBef>
              <a:spcAft>
                <a:spcPts val="0"/>
              </a:spcAft>
              <a:defRPr/>
            </a:pPr>
            <a:r>
              <a:rPr lang="sv-SE" sz="1050" dirty="0" smtClean="0">
                <a:latin typeface="Verdana" pitchFamily="34" charset="0"/>
              </a:rPr>
              <a:t>LÄNK mellan offentlig, privat och ideell</a:t>
            </a:r>
          </a:p>
          <a:p>
            <a:pPr fontAlgn="auto">
              <a:spcBef>
                <a:spcPts val="0"/>
              </a:spcBef>
              <a:spcAft>
                <a:spcPts val="0"/>
              </a:spcAft>
              <a:defRPr/>
            </a:pPr>
            <a:endParaRPr lang="sv-SE" sz="1050" dirty="0">
              <a:latin typeface="Verdana" pitchFamily="34" charset="0"/>
            </a:endParaRPr>
          </a:p>
          <a:p>
            <a:pPr fontAlgn="auto">
              <a:spcBef>
                <a:spcPts val="0"/>
              </a:spcBef>
              <a:spcAft>
                <a:spcPts val="0"/>
              </a:spcAft>
              <a:defRPr/>
            </a:pPr>
            <a:r>
              <a:rPr lang="sv-SE" sz="1050" dirty="0" smtClean="0">
                <a:latin typeface="Verdana" pitchFamily="34" charset="0"/>
              </a:rPr>
              <a:t>Start </a:t>
            </a:r>
            <a:r>
              <a:rPr lang="sv-SE" sz="1050" dirty="0">
                <a:latin typeface="Verdana" pitchFamily="34" charset="0"/>
              </a:rPr>
              <a:t>av mötesplatser, träffpunkter</a:t>
            </a:r>
          </a:p>
          <a:p>
            <a:pPr fontAlgn="auto">
              <a:spcBef>
                <a:spcPts val="0"/>
              </a:spcBef>
              <a:spcAft>
                <a:spcPts val="0"/>
              </a:spcAft>
              <a:defRPr/>
            </a:pPr>
            <a:r>
              <a:rPr lang="sv-SE" sz="1050" dirty="0">
                <a:latin typeface="Verdana" pitchFamily="34" charset="0"/>
              </a:rPr>
              <a:t>Nya aktiviteter, verksamheter, </a:t>
            </a:r>
            <a:r>
              <a:rPr lang="sv-SE" sz="1050" dirty="0" smtClean="0">
                <a:latin typeface="Verdana" pitchFamily="34" charset="0"/>
              </a:rPr>
              <a:t>projekt</a:t>
            </a:r>
            <a:endParaRPr lang="sv-SE" sz="1050" dirty="0">
              <a:latin typeface="Verdana" pitchFamily="34" charset="0"/>
            </a:endParaRPr>
          </a:p>
          <a:p>
            <a:pPr fontAlgn="auto">
              <a:spcBef>
                <a:spcPts val="0"/>
              </a:spcBef>
              <a:spcAft>
                <a:spcPts val="0"/>
              </a:spcAft>
              <a:defRPr/>
            </a:pPr>
            <a:r>
              <a:rPr lang="sv-SE" sz="1050" dirty="0">
                <a:latin typeface="Verdana" pitchFamily="34" charset="0"/>
              </a:rPr>
              <a:t>EU </a:t>
            </a:r>
            <a:r>
              <a:rPr lang="sv-SE" sz="1050" dirty="0" smtClean="0">
                <a:latin typeface="Verdana" pitchFamily="34" charset="0"/>
              </a:rPr>
              <a:t>samarbeten, vänorter, </a:t>
            </a:r>
            <a:r>
              <a:rPr lang="sv-SE" sz="1050" dirty="0" err="1" smtClean="0">
                <a:latin typeface="Verdana" pitchFamily="34" charset="0"/>
              </a:rPr>
              <a:t>Edge</a:t>
            </a:r>
            <a:r>
              <a:rPr lang="sv-SE" sz="1050" dirty="0" smtClean="0">
                <a:latin typeface="Verdana" pitchFamily="34" charset="0"/>
              </a:rPr>
              <a:t> Cities</a:t>
            </a:r>
            <a:endParaRPr lang="sv-SE" sz="1050" dirty="0">
              <a:latin typeface="Verdana" pitchFamily="34" charset="0"/>
            </a:endParaRPr>
          </a:p>
          <a:p>
            <a:pPr fontAlgn="auto">
              <a:spcBef>
                <a:spcPts val="0"/>
              </a:spcBef>
              <a:spcAft>
                <a:spcPts val="0"/>
              </a:spcAft>
              <a:defRPr/>
            </a:pPr>
            <a:r>
              <a:rPr lang="sv-SE" sz="1050" dirty="0">
                <a:latin typeface="Verdana" pitchFamily="34" charset="0"/>
              </a:rPr>
              <a:t>Samarbete med näringslivet</a:t>
            </a:r>
            <a:r>
              <a:rPr lang="sv-SE" sz="1050" dirty="0" smtClean="0">
                <a:latin typeface="Verdana" pitchFamily="34" charset="0"/>
              </a:rPr>
              <a:t>, CSR</a:t>
            </a:r>
            <a:endParaRPr lang="sv-SE" sz="1050" dirty="0">
              <a:latin typeface="Verdana" pitchFamily="34" charset="0"/>
            </a:endParaRPr>
          </a:p>
          <a:p>
            <a:pPr fontAlgn="auto">
              <a:spcBef>
                <a:spcPts val="0"/>
              </a:spcBef>
              <a:spcAft>
                <a:spcPts val="0"/>
              </a:spcAft>
              <a:defRPr/>
            </a:pPr>
            <a:r>
              <a:rPr lang="sv-SE" sz="1050" dirty="0">
                <a:latin typeface="Verdana" pitchFamily="34" charset="0"/>
              </a:rPr>
              <a:t>Studiebesök</a:t>
            </a:r>
          </a:p>
          <a:p>
            <a:pPr fontAlgn="auto">
              <a:spcBef>
                <a:spcPts val="0"/>
              </a:spcBef>
              <a:spcAft>
                <a:spcPts val="0"/>
              </a:spcAft>
              <a:defRPr/>
            </a:pPr>
            <a:r>
              <a:rPr lang="sv-SE" sz="1050" dirty="0" smtClean="0">
                <a:latin typeface="Verdana" pitchFamily="34" charset="0"/>
              </a:rPr>
              <a:t>Events</a:t>
            </a:r>
            <a:r>
              <a:rPr lang="sv-SE" sz="1050" dirty="0">
                <a:latin typeface="Verdana" pitchFamily="34" charset="0"/>
              </a:rPr>
              <a:t>: peppar, peppar, IF dagen, mässor …</a:t>
            </a:r>
          </a:p>
          <a:p>
            <a:pPr fontAlgn="auto">
              <a:spcBef>
                <a:spcPts val="0"/>
              </a:spcBef>
              <a:spcAft>
                <a:spcPts val="0"/>
              </a:spcAft>
              <a:defRPr/>
            </a:pPr>
            <a:endParaRPr lang="sv-SE" sz="1050" dirty="0" smtClean="0">
              <a:latin typeface="Verdana" pitchFamily="34" charset="0"/>
            </a:endParaRPr>
          </a:p>
          <a:p>
            <a:pPr fontAlgn="auto">
              <a:spcBef>
                <a:spcPts val="0"/>
              </a:spcBef>
              <a:spcAft>
                <a:spcPts val="0"/>
              </a:spcAft>
              <a:defRPr/>
            </a:pPr>
            <a:r>
              <a:rPr lang="sv-SE" sz="1050" dirty="0" smtClean="0">
                <a:latin typeface="Verdana" pitchFamily="34" charset="0"/>
              </a:rPr>
              <a:t>Använd </a:t>
            </a:r>
            <a:r>
              <a:rPr lang="sv-SE" sz="1050" dirty="0">
                <a:latin typeface="Verdana" pitchFamily="34" charset="0"/>
              </a:rPr>
              <a:t>fantasin!</a:t>
            </a:r>
            <a:endParaRPr lang="sv-SE" sz="1050" dirty="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4" name="Platshållare för bildnummer 3"/>
          <p:cNvSpPr>
            <a:spLocks noGrp="1"/>
          </p:cNvSpPr>
          <p:nvPr>
            <p:ph type="sldNum" sz="quarter" idx="10"/>
          </p:nvPr>
        </p:nvSpPr>
        <p:spPr/>
        <p:txBody>
          <a:bodyPr/>
          <a:lstStyle/>
          <a:p>
            <a:fld id="{43C4190D-61C8-49E5-A1E7-0EC313CC3585}" type="slidenum">
              <a:rPr lang="en-US" smtClean="0"/>
              <a:pPr/>
              <a:t>6</a:t>
            </a:fld>
            <a:endParaRPr lang="en-US" dirty="0"/>
          </a:p>
        </p:txBody>
      </p:sp>
      <p:sp>
        <p:nvSpPr>
          <p:cNvPr id="5" name="Platshållare för anteckningar 2"/>
          <p:cNvSpPr>
            <a:spLocks noGrp="1"/>
          </p:cNvSpPr>
          <p:nvPr>
            <p:ph type="body" idx="1"/>
          </p:nvPr>
        </p:nvSpPr>
        <p:spPr/>
        <p:txBody>
          <a:bodyPr>
            <a:normAutofit/>
          </a:bodyPr>
          <a:lstStyle/>
          <a:p>
            <a:r>
              <a:rPr lang="sv-SE" dirty="0" smtClean="0"/>
              <a:t>Hemsida fångar upp </a:t>
            </a:r>
            <a:r>
              <a:rPr lang="sv-SE" b="1" dirty="0" smtClean="0"/>
              <a:t>behoven</a:t>
            </a:r>
            <a:r>
              <a:rPr lang="sv-SE" dirty="0" smtClean="0"/>
              <a:t>!</a:t>
            </a:r>
          </a:p>
          <a:p>
            <a:r>
              <a:rPr lang="sv-SE" dirty="0" smtClean="0"/>
              <a:t>Bråkdel av det ideella arbetet som sker inom kommunen</a:t>
            </a:r>
          </a:p>
          <a:p>
            <a:r>
              <a:rPr lang="sv-SE" dirty="0" smtClean="0"/>
              <a:t>Bra som ”verktyg”, </a:t>
            </a:r>
          </a:p>
          <a:p>
            <a:r>
              <a:rPr lang="sv-SE" dirty="0" smtClean="0"/>
              <a:t>Förmedlar en och en</a:t>
            </a:r>
          </a:p>
          <a:p>
            <a:endParaRPr lang="sv-SE" dirty="0" smtClean="0"/>
          </a:p>
          <a:p>
            <a:r>
              <a:rPr lang="sv-SE" dirty="0"/>
              <a:t>J</a:t>
            </a:r>
            <a:r>
              <a:rPr lang="sv-SE" dirty="0" smtClean="0"/>
              <a:t>uni 2014</a:t>
            </a:r>
          </a:p>
          <a:p>
            <a:r>
              <a:rPr lang="sv-SE" dirty="0" smtClean="0"/>
              <a:t>Antal registrerade volontärer:	 	265</a:t>
            </a:r>
          </a:p>
          <a:p>
            <a:r>
              <a:rPr lang="sv-SE" dirty="0" smtClean="0"/>
              <a:t>Antal organisationer:		ca. 110</a:t>
            </a:r>
          </a:p>
          <a:p>
            <a:r>
              <a:rPr lang="sv-SE" dirty="0" smtClean="0"/>
              <a:t>Uppdrag:			ca. 140</a:t>
            </a:r>
          </a:p>
          <a:p>
            <a:r>
              <a:rPr lang="sv-SE" dirty="0" smtClean="0"/>
              <a:t>	</a:t>
            </a:r>
          </a:p>
          <a:p>
            <a:endParaRPr lang="sv-SE" dirty="0" smtClean="0"/>
          </a:p>
          <a:p>
            <a:endParaRPr lang="sv-SE" dirty="0" smtClean="0"/>
          </a:p>
          <a:p>
            <a:endParaRPr lang="sv-SE" dirty="0" smtClean="0"/>
          </a:p>
          <a:p>
            <a:r>
              <a:rPr lang="sv-SE" dirty="0" smtClean="0"/>
              <a:t>Ett långsiktigt arbete!</a:t>
            </a:r>
          </a:p>
          <a:p>
            <a:r>
              <a:rPr lang="sv-SE" dirty="0" smtClean="0"/>
              <a:t>Rom byggdes inte på en dag!</a:t>
            </a:r>
          </a:p>
          <a:p>
            <a:r>
              <a:rPr lang="sv-SE" dirty="0" smtClean="0"/>
              <a:t>Det finns många vägar som leder till Rom</a:t>
            </a:r>
          </a:p>
          <a:p>
            <a:r>
              <a:rPr lang="sv-SE" dirty="0" smtClean="0"/>
              <a:t>Resan har precis börjat…</a:t>
            </a:r>
          </a:p>
          <a:p>
            <a:endParaRPr lang="sv-S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dirty="0" smtClean="0"/>
              <a:t>Behoven kan komma från både medborgarna, personalen, verksamheter eller andra organisationer inom den offentliga sektorn och hela den ideella sektorn. </a:t>
            </a:r>
          </a:p>
          <a:p>
            <a:endParaRPr lang="sv-SE" i="1" dirty="0" smtClean="0"/>
          </a:p>
          <a:p>
            <a:r>
              <a:rPr lang="sv-SE" b="1" dirty="0" smtClean="0"/>
              <a:t>BEHOVSANALYS </a:t>
            </a:r>
            <a:r>
              <a:rPr lang="sv-SE" dirty="0" smtClean="0"/>
              <a:t>för verksamheter som vill starta och/ eller utveckla volontärverksamhet.</a:t>
            </a:r>
          </a:p>
          <a:p>
            <a:endParaRPr lang="sv-SE" dirty="0" smtClean="0"/>
          </a:p>
          <a:p>
            <a:endParaRPr lang="sv-SE" dirty="0"/>
          </a:p>
        </p:txBody>
      </p:sp>
      <p:sp>
        <p:nvSpPr>
          <p:cNvPr id="4" name="Platshållare för bildnummer 3"/>
          <p:cNvSpPr>
            <a:spLocks noGrp="1"/>
          </p:cNvSpPr>
          <p:nvPr>
            <p:ph type="sldNum" sz="quarter" idx="10"/>
          </p:nvPr>
        </p:nvSpPr>
        <p:spPr/>
        <p:txBody>
          <a:bodyPr/>
          <a:lstStyle/>
          <a:p>
            <a:fld id="{43C4190D-61C8-49E5-A1E7-0EC313CC3585}"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pPr lvl="0"/>
            <a:r>
              <a:rPr lang="sv-SE" dirty="0"/>
              <a:t>Leslie </a:t>
            </a:r>
            <a:r>
              <a:rPr lang="sv-SE" dirty="0" err="1"/>
              <a:t>Huntix</a:t>
            </a:r>
            <a:r>
              <a:rPr lang="sv-SE" dirty="0"/>
              <a:t>, forskare från Belgien</a:t>
            </a:r>
          </a:p>
          <a:p>
            <a:r>
              <a:rPr lang="sv-SE" dirty="0" smtClean="0"/>
              <a:t>Det är inte svårt att rekrytera volontärer. Konsten är att aktivera och behålla dem.</a:t>
            </a:r>
          </a:p>
          <a:p>
            <a:endParaRPr lang="sv-SE" dirty="0" smtClean="0"/>
          </a:p>
          <a:p>
            <a:r>
              <a:rPr lang="sv-SE" dirty="0" smtClean="0"/>
              <a:t>Rekrytera</a:t>
            </a:r>
          </a:p>
          <a:p>
            <a:r>
              <a:rPr lang="sv-SE" dirty="0" smtClean="0"/>
              <a:t>Aktivera</a:t>
            </a:r>
          </a:p>
          <a:p>
            <a:r>
              <a:rPr lang="sv-SE" dirty="0" smtClean="0"/>
              <a:t>Handleda – följa upp</a:t>
            </a:r>
          </a:p>
          <a:p>
            <a:r>
              <a:rPr lang="sv-SE" dirty="0" smtClean="0"/>
              <a:t>Belöna</a:t>
            </a:r>
            <a:endParaRPr lang="sv-SE" baseline="0" dirty="0" smtClean="0"/>
          </a:p>
          <a:p>
            <a:r>
              <a:rPr lang="sv-SE" baseline="0" dirty="0" smtClean="0"/>
              <a:t>Avsluta</a:t>
            </a:r>
            <a:endParaRPr lang="sv-SE" dirty="0" smtClean="0"/>
          </a:p>
          <a:p>
            <a:endParaRPr lang="sv-SE" dirty="0" smtClean="0"/>
          </a:p>
          <a:p>
            <a:endParaRPr lang="sv-SE" dirty="0"/>
          </a:p>
        </p:txBody>
      </p:sp>
      <p:sp>
        <p:nvSpPr>
          <p:cNvPr id="4" name="Platshållare för bildnummer 3"/>
          <p:cNvSpPr>
            <a:spLocks noGrp="1"/>
          </p:cNvSpPr>
          <p:nvPr>
            <p:ph type="sldNum" sz="quarter" idx="10"/>
          </p:nvPr>
        </p:nvSpPr>
        <p:spPr/>
        <p:txBody>
          <a:bodyPr/>
          <a:lstStyle/>
          <a:p>
            <a:fld id="{43C4190D-61C8-49E5-A1E7-0EC313CC3585}" type="slidenum">
              <a:rPr lang="en-US" smtClean="0"/>
              <a:pPr/>
              <a:t>8</a:t>
            </a:fld>
            <a:endParaRPr lang="en-US" dirty="0"/>
          </a:p>
        </p:txBody>
      </p:sp>
      <p:sp>
        <p:nvSpPr>
          <p:cNvPr id="5" name="Platshållare för anteckningar 2"/>
          <p:cNvSpPr txBox="1">
            <a:spLocks/>
          </p:cNvSpPr>
          <p:nvPr/>
        </p:nvSpPr>
        <p:spPr>
          <a:xfrm>
            <a:off x="673788" y="5120362"/>
            <a:ext cx="5390305" cy="4850868"/>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200" b="0" i="1" u="none" strike="noStrike" kern="1200" cap="none" spc="0" normalizeH="0" baseline="0" noProof="0" dirty="0" smtClean="0">
                <a:ln>
                  <a:noFill/>
                </a:ln>
                <a:solidFill>
                  <a:schemeClr val="tx1"/>
                </a:solidFill>
                <a:effectLst/>
                <a:uLnTx/>
                <a:uFillTx/>
                <a:latin typeface="+mn-lt"/>
                <a:ea typeface="+mn-ea"/>
                <a:cs typeface="+mn-cs"/>
              </a:rPr>
              <a:t> </a:t>
            </a:r>
            <a:endParaRPr kumimoji="0" lang="sv-SE" sz="1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2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2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2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2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2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sv-SE" sz="1200" dirty="0"/>
          </a:p>
          <a:p>
            <a:pPr marL="0" marR="0" lvl="0" indent="0" algn="l" defTabSz="914400" rtl="0" eaLnBrk="1" fontAlgn="auto" latinLnBrk="0" hangingPunct="1">
              <a:lnSpc>
                <a:spcPct val="100000"/>
              </a:lnSpc>
              <a:spcBef>
                <a:spcPts val="0"/>
              </a:spcBef>
              <a:spcAft>
                <a:spcPts val="0"/>
              </a:spcAft>
              <a:buClrTx/>
              <a:buSzTx/>
              <a:tabLst/>
              <a:defRPr/>
            </a:pPr>
            <a:endParaRPr lang="sv-SE" sz="1200" dirty="0"/>
          </a:p>
          <a:p>
            <a:pPr marL="0" marR="0" lvl="0" indent="0" algn="l" defTabSz="914400" rtl="0" eaLnBrk="1" fontAlgn="auto" latinLnBrk="0" hangingPunct="1">
              <a:lnSpc>
                <a:spcPct val="100000"/>
              </a:lnSpc>
              <a:spcBef>
                <a:spcPts val="0"/>
              </a:spcBef>
              <a:spcAft>
                <a:spcPts val="0"/>
              </a:spcAft>
              <a:buClrTx/>
              <a:buSzTx/>
              <a:tabLst/>
              <a:defRPr/>
            </a:pPr>
            <a:endParaRPr lang="sv-SE" sz="1200" dirty="0" smtClean="0"/>
          </a:p>
          <a:p>
            <a:pPr marL="0" marR="0" lvl="0" indent="0" algn="l" defTabSz="914400" rtl="0" eaLnBrk="1" fontAlgn="auto" latinLnBrk="0" hangingPunct="1">
              <a:lnSpc>
                <a:spcPct val="100000"/>
              </a:lnSpc>
              <a:spcBef>
                <a:spcPts val="0"/>
              </a:spcBef>
              <a:spcAft>
                <a:spcPts val="0"/>
              </a:spcAft>
              <a:buClrTx/>
              <a:buSzTx/>
              <a:tabLst/>
              <a:defRPr/>
            </a:pPr>
            <a:endParaRPr kumimoji="0" lang="sv-SE" sz="1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sv-SE" sz="1200" dirty="0" smtClean="0"/>
          </a:p>
          <a:p>
            <a:pPr marL="0" marR="0" lvl="0" indent="0" algn="l" defTabSz="914400" rtl="0" eaLnBrk="1" fontAlgn="auto" latinLnBrk="0" hangingPunct="1">
              <a:lnSpc>
                <a:spcPct val="100000"/>
              </a:lnSpc>
              <a:spcBef>
                <a:spcPts val="0"/>
              </a:spcBef>
              <a:spcAft>
                <a:spcPts val="0"/>
              </a:spcAft>
              <a:buClrTx/>
              <a:buSzTx/>
              <a:tabLst/>
              <a:defRPr/>
            </a:pPr>
            <a:endParaRPr kumimoji="0" lang="sv-SE" sz="1200" b="0" i="0" u="none" strike="noStrike" kern="1200" cap="none" spc="0" normalizeH="0" baseline="0" noProof="0" dirty="0" smtClean="0">
              <a:ln>
                <a:noFill/>
              </a:ln>
              <a:solidFill>
                <a:schemeClr val="tx1"/>
              </a:solidFill>
              <a:effectLst/>
              <a:uLnTx/>
              <a:uFillTx/>
              <a:latin typeface="+mn-lt"/>
              <a:ea typeface="+mn-ea"/>
              <a:cs typeface="+mn-cs"/>
            </a:endParaRPr>
          </a:p>
          <a:p>
            <a:pPr lvl="0">
              <a:defRPr/>
            </a:pPr>
            <a:endParaRPr kumimoji="0" lang="sv-SE" sz="1200" b="0" i="0" u="none" strike="noStrike" kern="1200" cap="none" spc="0" normalizeH="0" baseline="0" noProof="0" dirty="0">
              <a:ln>
                <a:noFill/>
              </a:ln>
              <a:solidFill>
                <a:schemeClr val="tx1"/>
              </a:solidFill>
              <a:effectLst/>
              <a:uLnTx/>
              <a:uFillTx/>
              <a:latin typeface="+mn-lt"/>
              <a:ea typeface="+mn-ea"/>
              <a:cs typeface="+mn-cs"/>
            </a:endParaRPr>
          </a:p>
          <a:p>
            <a:pPr lvl="0">
              <a:defRPr/>
            </a:pPr>
            <a:endParaRPr lang="sv-SE" sz="1200" dirty="0" smtClean="0"/>
          </a:p>
          <a:p>
            <a:pPr lvl="0">
              <a:defRPr/>
            </a:pPr>
            <a:endParaRPr kumimoji="0" lang="sv-SE"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4" name="Platshållare för bildnummer 3"/>
          <p:cNvSpPr>
            <a:spLocks noGrp="1"/>
          </p:cNvSpPr>
          <p:nvPr>
            <p:ph type="sldNum" sz="quarter" idx="10"/>
          </p:nvPr>
        </p:nvSpPr>
        <p:spPr/>
        <p:txBody>
          <a:bodyPr/>
          <a:lstStyle/>
          <a:p>
            <a:fld id="{43C4190D-61C8-49E5-A1E7-0EC313CC3585}" type="slidenum">
              <a:rPr lang="en-US" smtClean="0"/>
              <a:pPr/>
              <a:t>9</a:t>
            </a:fld>
            <a:endParaRPr lang="en-US" dirty="0"/>
          </a:p>
        </p:txBody>
      </p:sp>
      <p:sp>
        <p:nvSpPr>
          <p:cNvPr id="5" name="Platshållare för innehåll 3"/>
          <p:cNvSpPr>
            <a:spLocks noGrp="1"/>
          </p:cNvSpPr>
          <p:nvPr>
            <p:ph type="body" idx="1"/>
          </p:nvPr>
        </p:nvSpPr>
        <p:spPr/>
        <p:txBody>
          <a:bodyPr>
            <a:normAutofit fontScale="92500" lnSpcReduction="10000"/>
          </a:bodyPr>
          <a:lstStyle/>
          <a:p>
            <a:pPr>
              <a:lnSpc>
                <a:spcPct val="150000"/>
              </a:lnSpc>
            </a:pPr>
            <a:r>
              <a:rPr lang="sv-SE" sz="1600" b="1" dirty="0" smtClean="0"/>
              <a:t>Detta behövs:</a:t>
            </a:r>
          </a:p>
          <a:p>
            <a:pPr>
              <a:lnSpc>
                <a:spcPct val="150000"/>
              </a:lnSpc>
            </a:pPr>
            <a:r>
              <a:rPr lang="sv-SE" sz="1600" b="1" dirty="0" smtClean="0"/>
              <a:t>Behovsanalys och policy: grundstruktur</a:t>
            </a:r>
          </a:p>
          <a:p>
            <a:pPr>
              <a:lnSpc>
                <a:spcPct val="150000"/>
              </a:lnSpc>
            </a:pPr>
            <a:r>
              <a:rPr lang="sv-SE" sz="1600" dirty="0" smtClean="0"/>
              <a:t>Matcha behoven med efterfrågan</a:t>
            </a:r>
          </a:p>
          <a:p>
            <a:pPr>
              <a:lnSpc>
                <a:spcPct val="150000"/>
              </a:lnSpc>
            </a:pPr>
            <a:r>
              <a:rPr lang="sv-SE" sz="1600" dirty="0" smtClean="0"/>
              <a:t>Engagemang och viljan att gemensamt driva frågan (alla samhällsaktörer)</a:t>
            </a:r>
          </a:p>
          <a:p>
            <a:pPr>
              <a:lnSpc>
                <a:spcPct val="150000"/>
              </a:lnSpc>
            </a:pPr>
            <a:r>
              <a:rPr lang="sv-SE" sz="1600" dirty="0" smtClean="0"/>
              <a:t>Möjlighet att avsätta resurser i form av tid och personal. </a:t>
            </a:r>
          </a:p>
          <a:p>
            <a:pPr>
              <a:lnSpc>
                <a:spcPct val="150000"/>
              </a:lnSpc>
            </a:pPr>
            <a:r>
              <a:rPr lang="sv-SE" sz="1600" dirty="0" smtClean="0"/>
              <a:t>Kunskap och förståelse om ”vinsten”, mervärdet, ideellt engagemang </a:t>
            </a:r>
          </a:p>
          <a:p>
            <a:pPr lvl="0">
              <a:defRPr/>
            </a:pPr>
            <a:endParaRPr lang="sv-SE" sz="1600" b="1" dirty="0" smtClean="0"/>
          </a:p>
          <a:p>
            <a:pPr lvl="0">
              <a:defRPr/>
            </a:pPr>
            <a:r>
              <a:rPr lang="sv-SE" sz="1600" b="1" dirty="0" smtClean="0"/>
              <a:t>Organisationer!</a:t>
            </a:r>
          </a:p>
          <a:p>
            <a:pPr lvl="0">
              <a:buFontTx/>
              <a:buChar char="-"/>
              <a:defRPr/>
            </a:pPr>
            <a:r>
              <a:rPr lang="sv-SE" sz="1600" dirty="0" smtClean="0"/>
              <a:t>Vilka behov?</a:t>
            </a:r>
          </a:p>
          <a:p>
            <a:pPr lvl="0">
              <a:buFontTx/>
              <a:buChar char="-"/>
              <a:defRPr/>
            </a:pPr>
            <a:r>
              <a:rPr lang="sv-SE" sz="1600" dirty="0" smtClean="0"/>
              <a:t>Policy</a:t>
            </a:r>
          </a:p>
          <a:p>
            <a:pPr lvl="0">
              <a:buFontTx/>
              <a:buChar char="-"/>
              <a:defRPr/>
            </a:pPr>
            <a:r>
              <a:rPr lang="sv-SE" sz="1600" dirty="0" smtClean="0"/>
              <a:t>HUR tar vi emot volontärer</a:t>
            </a:r>
          </a:p>
          <a:p>
            <a:pPr lvl="0">
              <a:buFontTx/>
              <a:buChar char="-"/>
              <a:defRPr/>
            </a:pPr>
            <a:r>
              <a:rPr lang="sv-SE" sz="1600" dirty="0" smtClean="0"/>
              <a:t>Hur behåller vi volontärer</a:t>
            </a:r>
          </a:p>
          <a:p>
            <a:pPr lvl="0">
              <a:buFontTx/>
              <a:buChar char="-"/>
              <a:defRPr/>
            </a:pPr>
            <a:r>
              <a:rPr lang="sv-SE" sz="1600" dirty="0" smtClean="0"/>
              <a:t>Skriv ner! </a:t>
            </a:r>
            <a:r>
              <a:rPr lang="sv-SE" sz="1600" b="1" dirty="0" smtClean="0"/>
              <a:t>Överenskommelse</a:t>
            </a:r>
            <a:r>
              <a:rPr lang="sv-SE" sz="1600" dirty="0" smtClean="0"/>
              <a:t>. Ställ krav. (skillnad mellan att arbeta ideellt inom idrott / socialt frivilligt arbete</a:t>
            </a:r>
          </a:p>
          <a:p>
            <a:endParaRPr lang="sv-SE"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ubrik med kvarnhjul">
    <p:spTree>
      <p:nvGrpSpPr>
        <p:cNvPr id="1" name=""/>
        <p:cNvGrpSpPr/>
        <p:nvPr/>
      </p:nvGrpSpPr>
      <p:grpSpPr>
        <a:xfrm>
          <a:off x="0" y="0"/>
          <a:ext cx="0" cy="0"/>
          <a:chOff x="0" y="0"/>
          <a:chExt cx="0" cy="0"/>
        </a:xfrm>
      </p:grpSpPr>
      <p:pic>
        <p:nvPicPr>
          <p:cNvPr id="11" name="Bildobjekt 10" descr="Orange_va_ovre.png"/>
          <p:cNvPicPr>
            <a:picLocks noChangeAspect="1"/>
          </p:cNvPicPr>
          <p:nvPr userDrawn="1"/>
        </p:nvPicPr>
        <p:blipFill>
          <a:blip r:embed="rId2" cstate="print"/>
          <a:stretch>
            <a:fillRect/>
          </a:stretch>
        </p:blipFill>
        <p:spPr>
          <a:xfrm>
            <a:off x="251520" y="116632"/>
            <a:ext cx="1908000" cy="794743"/>
          </a:xfrm>
          <a:prstGeom prst="rect">
            <a:avLst/>
          </a:prstGeom>
        </p:spPr>
      </p:pic>
      <p:pic>
        <p:nvPicPr>
          <p:cNvPr id="8" name="Bildobjekt 7" descr="Bla_horna.png"/>
          <p:cNvPicPr>
            <a:picLocks noChangeAspect="1"/>
          </p:cNvPicPr>
          <p:nvPr userDrawn="1"/>
        </p:nvPicPr>
        <p:blipFill>
          <a:blip r:embed="rId3" cstate="print"/>
          <a:stretch>
            <a:fillRect/>
          </a:stretch>
        </p:blipFill>
        <p:spPr>
          <a:xfrm>
            <a:off x="5526017" y="3240017"/>
            <a:ext cx="3617983" cy="3617983"/>
          </a:xfrm>
          <a:prstGeom prst="rect">
            <a:avLst/>
          </a:prstGeom>
        </p:spPr>
      </p:pic>
      <p:sp>
        <p:nvSpPr>
          <p:cNvPr id="9" name="Rubrik 1"/>
          <p:cNvSpPr>
            <a:spLocks noGrp="1"/>
          </p:cNvSpPr>
          <p:nvPr>
            <p:ph type="title"/>
          </p:nvPr>
        </p:nvSpPr>
        <p:spPr>
          <a:xfrm>
            <a:off x="726964" y="1925960"/>
            <a:ext cx="7690072" cy="1143000"/>
          </a:xfrm>
        </p:spPr>
        <p:txBody>
          <a:bodyPr>
            <a:normAutofit/>
          </a:bodyPr>
          <a:lstStyle>
            <a:lvl1pPr algn="ctr">
              <a:defRPr sz="3600" baseline="0"/>
            </a:lvl1pPr>
          </a:lstStyle>
          <a:p>
            <a:r>
              <a:rPr lang="sv-SE" noProof="0" smtClean="0"/>
              <a:t>Klicka här för att ändra format</a:t>
            </a:r>
            <a:endParaRPr lang="sv-SE" noProof="0"/>
          </a:p>
        </p:txBody>
      </p:sp>
      <p:sp>
        <p:nvSpPr>
          <p:cNvPr id="10"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2"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2014-10-30</a:t>
            </a:fld>
            <a:endParaRPr lang="sv-S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ast rubrik utan kvarnhjul">
    <p:spTree>
      <p:nvGrpSpPr>
        <p:cNvPr id="1" name=""/>
        <p:cNvGrpSpPr/>
        <p:nvPr/>
      </p:nvGrpSpPr>
      <p:grpSpPr>
        <a:xfrm>
          <a:off x="0" y="0"/>
          <a:ext cx="0" cy="0"/>
          <a:chOff x="0" y="0"/>
          <a:chExt cx="0" cy="0"/>
        </a:xfrm>
      </p:grpSpPr>
      <p:pic>
        <p:nvPicPr>
          <p:cNvPr id="9" name="Bildobjekt 8" descr="Orange_sidfot.png"/>
          <p:cNvPicPr>
            <a:picLocks noChangeAspect="1"/>
          </p:cNvPicPr>
          <p:nvPr userDrawn="1"/>
        </p:nvPicPr>
        <p:blipFill>
          <a:blip r:embed="rId2" cstate="print"/>
          <a:stretch>
            <a:fillRect/>
          </a:stretch>
        </p:blipFill>
        <p:spPr>
          <a:xfrm>
            <a:off x="7524328" y="6237312"/>
            <a:ext cx="1260000" cy="524233"/>
          </a:xfrm>
          <a:prstGeom prst="rect">
            <a:avLst/>
          </a:prstGeom>
        </p:spPr>
      </p:pic>
      <p:sp>
        <p:nvSpPr>
          <p:cNvPr id="8" name="Rubrik 1"/>
          <p:cNvSpPr>
            <a:spLocks noGrp="1"/>
          </p:cNvSpPr>
          <p:nvPr>
            <p:ph type="title"/>
          </p:nvPr>
        </p:nvSpPr>
        <p:spPr>
          <a:xfrm>
            <a:off x="1130400" y="274638"/>
            <a:ext cx="7690072" cy="1130400"/>
          </a:xfrm>
        </p:spPr>
        <p:txBody>
          <a:bodyPr/>
          <a:lstStyle/>
          <a:p>
            <a:r>
              <a:rPr lang="sv-SE" noProof="0" smtClean="0"/>
              <a:t>Klicka här för att ändra format</a:t>
            </a:r>
            <a:endParaRPr lang="sv-SE" noProof="0"/>
          </a:p>
        </p:txBody>
      </p:sp>
      <p:sp>
        <p:nvSpPr>
          <p:cNvPr id="10"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1"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2014-10-30</a:t>
            </a:fld>
            <a:endParaRPr lang="sv-S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Avsnittsrubrik med kvarnhjul">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normAutofit/>
          </a:bodyPr>
          <a:lstStyle>
            <a:lvl1pPr algn="l">
              <a:defRPr sz="3250" b="1" cap="all"/>
            </a:lvl1pPr>
          </a:lstStyle>
          <a:p>
            <a:r>
              <a:rPr lang="sv-SE" noProof="0" smtClean="0"/>
              <a:t>Klicka här för att ändra format</a:t>
            </a:r>
            <a:endParaRPr lang="sv-SE" noProof="0"/>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noProof="0" smtClean="0"/>
              <a:t>Klicka här för att ändra format på bakgrundstexten</a:t>
            </a:r>
          </a:p>
        </p:txBody>
      </p:sp>
      <p:pic>
        <p:nvPicPr>
          <p:cNvPr id="9" name="Bildobjekt 8" descr="Orange_sidfot.png"/>
          <p:cNvPicPr>
            <a:picLocks noChangeAspect="1"/>
          </p:cNvPicPr>
          <p:nvPr userDrawn="1"/>
        </p:nvPicPr>
        <p:blipFill>
          <a:blip r:embed="rId2" cstate="print"/>
          <a:stretch>
            <a:fillRect/>
          </a:stretch>
        </p:blipFill>
        <p:spPr>
          <a:xfrm>
            <a:off x="7524328" y="6237312"/>
            <a:ext cx="1260000" cy="524233"/>
          </a:xfrm>
          <a:prstGeom prst="rect">
            <a:avLst/>
          </a:prstGeom>
        </p:spPr>
      </p:pic>
      <p:sp>
        <p:nvSpPr>
          <p:cNvPr id="7"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8"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2014-10-30</a:t>
            </a:fld>
            <a:endParaRPr lang="sv-SE" dirty="0"/>
          </a:p>
        </p:txBody>
      </p:sp>
      <p:pic>
        <p:nvPicPr>
          <p:cNvPr id="11" name="Bildobjekt 10" descr="Gra_horna_svag_gra.png"/>
          <p:cNvPicPr>
            <a:picLocks noChangeAspect="1"/>
          </p:cNvPicPr>
          <p:nvPr userDrawn="1"/>
        </p:nvPicPr>
        <p:blipFill>
          <a:blip r:embed="rId3" cstate="print"/>
          <a:stretch>
            <a:fillRect/>
          </a:stretch>
        </p:blipFill>
        <p:spPr>
          <a:xfrm>
            <a:off x="0" y="0"/>
            <a:ext cx="3617983" cy="361798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ämförelse">
    <p:spTree>
      <p:nvGrpSpPr>
        <p:cNvPr id="1" name=""/>
        <p:cNvGrpSpPr/>
        <p:nvPr/>
      </p:nvGrpSpPr>
      <p:grpSpPr>
        <a:xfrm>
          <a:off x="0" y="0"/>
          <a:ext cx="0" cy="0"/>
          <a:chOff x="0" y="0"/>
          <a:chExt cx="0" cy="0"/>
        </a:xfrm>
      </p:grpSpPr>
      <p:pic>
        <p:nvPicPr>
          <p:cNvPr id="13" name="Bildobjekt 12" descr="Orange_sidfot.png"/>
          <p:cNvPicPr>
            <a:picLocks noChangeAspect="1"/>
          </p:cNvPicPr>
          <p:nvPr userDrawn="1"/>
        </p:nvPicPr>
        <p:blipFill>
          <a:blip r:embed="rId2" cstate="print"/>
          <a:stretch>
            <a:fillRect/>
          </a:stretch>
        </p:blipFill>
        <p:spPr>
          <a:xfrm>
            <a:off x="7524328" y="6237312"/>
            <a:ext cx="1260000" cy="524233"/>
          </a:xfrm>
          <a:prstGeom prst="rect">
            <a:avLst/>
          </a:prstGeom>
        </p:spPr>
      </p:pic>
      <p:sp>
        <p:nvSpPr>
          <p:cNvPr id="12" name="Rubrik 1"/>
          <p:cNvSpPr>
            <a:spLocks noGrp="1"/>
          </p:cNvSpPr>
          <p:nvPr>
            <p:ph type="title"/>
          </p:nvPr>
        </p:nvSpPr>
        <p:spPr>
          <a:xfrm>
            <a:off x="1130400" y="274638"/>
            <a:ext cx="7762080" cy="1143000"/>
          </a:xfrm>
        </p:spPr>
        <p:txBody>
          <a:bodyPr/>
          <a:lstStyle>
            <a:lvl1pPr>
              <a:defRPr baseline="0"/>
            </a:lvl1pPr>
          </a:lstStyle>
          <a:p>
            <a:r>
              <a:rPr lang="sv-SE" noProof="0" smtClean="0"/>
              <a:t>Klicka här för att ändra format</a:t>
            </a:r>
            <a:endParaRPr lang="sv-SE" noProof="0"/>
          </a:p>
        </p:txBody>
      </p:sp>
      <p:sp>
        <p:nvSpPr>
          <p:cNvPr id="14" name="Platshållare för text 2"/>
          <p:cNvSpPr>
            <a:spLocks noGrp="1"/>
          </p:cNvSpPr>
          <p:nvPr>
            <p:ph type="body" idx="1"/>
          </p:nvPr>
        </p:nvSpPr>
        <p:spPr>
          <a:xfrm>
            <a:off x="1130400" y="1535113"/>
            <a:ext cx="3744000" cy="639762"/>
          </a:xfrm>
        </p:spPr>
        <p:txBody>
          <a:bodyPr anchor="b">
            <a:noAutofit/>
          </a:bodyPr>
          <a:lstStyle>
            <a:lvl1pPr marL="0" indent="0">
              <a:buNone/>
              <a:defRPr sz="20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noProof="0" smtClean="0"/>
              <a:t>Klicka här för att ändra format på bakgrundstexten</a:t>
            </a:r>
          </a:p>
        </p:txBody>
      </p:sp>
      <p:sp>
        <p:nvSpPr>
          <p:cNvPr id="15" name="Platshållare för innehåll 3"/>
          <p:cNvSpPr>
            <a:spLocks noGrp="1"/>
          </p:cNvSpPr>
          <p:nvPr>
            <p:ph sz="half" idx="2"/>
          </p:nvPr>
        </p:nvSpPr>
        <p:spPr>
          <a:xfrm>
            <a:off x="1130400" y="2174875"/>
            <a:ext cx="3744000"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16" name="Platshållare för text 4"/>
          <p:cNvSpPr>
            <a:spLocks noGrp="1"/>
          </p:cNvSpPr>
          <p:nvPr>
            <p:ph type="body" sz="quarter" idx="3"/>
          </p:nvPr>
        </p:nvSpPr>
        <p:spPr>
          <a:xfrm>
            <a:off x="5148064" y="1556792"/>
            <a:ext cx="37440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noProof="0" smtClean="0"/>
              <a:t>Klicka här för att ändra format på bakgrundstexten</a:t>
            </a:r>
          </a:p>
        </p:txBody>
      </p:sp>
      <p:sp>
        <p:nvSpPr>
          <p:cNvPr id="17" name="Platshållare för innehåll 5"/>
          <p:cNvSpPr>
            <a:spLocks noGrp="1"/>
          </p:cNvSpPr>
          <p:nvPr>
            <p:ph sz="quarter" idx="4"/>
          </p:nvPr>
        </p:nvSpPr>
        <p:spPr>
          <a:xfrm>
            <a:off x="5148064" y="2204864"/>
            <a:ext cx="3744000"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18"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9"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2014-10-30</a:t>
            </a:fld>
            <a:endParaRPr lang="sv-S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nehåll med bildtext">
    <p:spTree>
      <p:nvGrpSpPr>
        <p:cNvPr id="1" name=""/>
        <p:cNvGrpSpPr/>
        <p:nvPr/>
      </p:nvGrpSpPr>
      <p:grpSpPr>
        <a:xfrm>
          <a:off x="0" y="0"/>
          <a:ext cx="0" cy="0"/>
          <a:chOff x="0" y="0"/>
          <a:chExt cx="0" cy="0"/>
        </a:xfrm>
      </p:grpSpPr>
      <p:pic>
        <p:nvPicPr>
          <p:cNvPr id="11" name="Bildobjekt 10" descr="Orange_sidfot.png"/>
          <p:cNvPicPr>
            <a:picLocks noChangeAspect="1"/>
          </p:cNvPicPr>
          <p:nvPr userDrawn="1"/>
        </p:nvPicPr>
        <p:blipFill>
          <a:blip r:embed="rId2" cstate="print"/>
          <a:stretch>
            <a:fillRect/>
          </a:stretch>
        </p:blipFill>
        <p:spPr>
          <a:xfrm>
            <a:off x="7524328" y="6237312"/>
            <a:ext cx="1260000" cy="524233"/>
          </a:xfrm>
          <a:prstGeom prst="rect">
            <a:avLst/>
          </a:prstGeom>
        </p:spPr>
      </p:pic>
      <p:sp>
        <p:nvSpPr>
          <p:cNvPr id="10" name="Rubrik 1"/>
          <p:cNvSpPr>
            <a:spLocks noGrp="1"/>
          </p:cNvSpPr>
          <p:nvPr>
            <p:ph type="title"/>
          </p:nvPr>
        </p:nvSpPr>
        <p:spPr>
          <a:xfrm>
            <a:off x="1130400" y="273050"/>
            <a:ext cx="3081560" cy="1162050"/>
          </a:xfrm>
        </p:spPr>
        <p:txBody>
          <a:bodyPr anchor="b"/>
          <a:lstStyle>
            <a:lvl1pPr algn="l">
              <a:defRPr sz="2000" b="1" baseline="0"/>
            </a:lvl1pPr>
          </a:lstStyle>
          <a:p>
            <a:r>
              <a:rPr lang="sv-SE" noProof="0" smtClean="0"/>
              <a:t>Klicka här för att ändra format</a:t>
            </a:r>
            <a:endParaRPr lang="sv-SE" noProof="0"/>
          </a:p>
        </p:txBody>
      </p:sp>
      <p:sp>
        <p:nvSpPr>
          <p:cNvPr id="12" name="Platshållare för innehåll 2"/>
          <p:cNvSpPr>
            <a:spLocks noGrp="1"/>
          </p:cNvSpPr>
          <p:nvPr>
            <p:ph idx="1"/>
          </p:nvPr>
        </p:nvSpPr>
        <p:spPr>
          <a:xfrm>
            <a:off x="4499992" y="273050"/>
            <a:ext cx="4392488" cy="5853113"/>
          </a:xfrm>
        </p:spPr>
        <p:txBody>
          <a:bodyPr/>
          <a:lstStyle>
            <a:lvl1pPr>
              <a:defRPr sz="2800"/>
            </a:lvl1pPr>
            <a:lvl2pPr>
              <a:defRPr sz="2400"/>
            </a:lvl2pPr>
            <a:lvl3pPr>
              <a:defRPr sz="2200"/>
            </a:lvl3pPr>
            <a:lvl4pPr>
              <a:defRPr sz="2000"/>
            </a:lvl4pPr>
            <a:lvl5pPr>
              <a:defRPr sz="2000"/>
            </a:lvl5pPr>
            <a:lvl6pPr>
              <a:defRPr sz="2000"/>
            </a:lvl6pPr>
            <a:lvl7pPr>
              <a:defRPr sz="2000"/>
            </a:lvl7pPr>
            <a:lvl8pPr>
              <a:defRPr sz="2000"/>
            </a:lvl8pPr>
            <a:lvl9pPr>
              <a:defRPr sz="20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13" name="Platshållare för text 3"/>
          <p:cNvSpPr>
            <a:spLocks noGrp="1"/>
          </p:cNvSpPr>
          <p:nvPr>
            <p:ph type="body" sz="half" idx="2"/>
          </p:nvPr>
        </p:nvSpPr>
        <p:spPr>
          <a:xfrm>
            <a:off x="1130400" y="1435100"/>
            <a:ext cx="308156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noProof="0" smtClean="0"/>
              <a:t>Klicka här för att ändra format på bakgrundstexten</a:t>
            </a:r>
          </a:p>
        </p:txBody>
      </p:sp>
      <p:sp>
        <p:nvSpPr>
          <p:cNvPr id="14"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5"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2014-10-30</a:t>
            </a:fld>
            <a:endParaRPr lang="sv-S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835696" y="4797152"/>
            <a:ext cx="5486400" cy="566738"/>
          </a:xfrm>
        </p:spPr>
        <p:txBody>
          <a:bodyPr anchor="b"/>
          <a:lstStyle>
            <a:lvl1pPr algn="l">
              <a:defRPr sz="2000" b="1"/>
            </a:lvl1pPr>
          </a:lstStyle>
          <a:p>
            <a:r>
              <a:rPr lang="sv-SE" noProof="0" smtClean="0"/>
              <a:t>Klicka här för att ändra format</a:t>
            </a:r>
            <a:endParaRPr lang="sv-SE" noProof="0"/>
          </a:p>
        </p:txBody>
      </p:sp>
      <p:sp>
        <p:nvSpPr>
          <p:cNvPr id="3" name="Platshållare för bild 2"/>
          <p:cNvSpPr>
            <a:spLocks noGrp="1"/>
          </p:cNvSpPr>
          <p:nvPr>
            <p:ph type="pic" idx="1"/>
          </p:nvPr>
        </p:nvSpPr>
        <p:spPr>
          <a:xfrm>
            <a:off x="1835696" y="620688"/>
            <a:ext cx="544299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noProof="0" smtClean="0"/>
              <a:t>Klicka på ikonen för att lägga till en bild</a:t>
            </a:r>
            <a:endParaRPr lang="sv-SE" noProof="0"/>
          </a:p>
        </p:txBody>
      </p:sp>
      <p:sp>
        <p:nvSpPr>
          <p:cNvPr id="4" name="Platshållare för text 3"/>
          <p:cNvSpPr>
            <a:spLocks noGrp="1"/>
          </p:cNvSpPr>
          <p:nvPr>
            <p:ph type="body" sz="half" idx="2"/>
          </p:nvPr>
        </p:nvSpPr>
        <p:spPr>
          <a:xfrm>
            <a:off x="1835696" y="5373216"/>
            <a:ext cx="5486400" cy="804862"/>
          </a:xfrm>
        </p:spPr>
        <p:txBody>
          <a:bodyPr/>
          <a:lstStyle>
            <a:lvl1pPr marL="0" indent="0">
              <a:buNone/>
              <a:defRPr sz="1400" spc="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noProof="0" smtClean="0"/>
              <a:t>Klicka här för att ändra format på bakgrundstexten</a:t>
            </a:r>
          </a:p>
        </p:txBody>
      </p:sp>
      <p:pic>
        <p:nvPicPr>
          <p:cNvPr id="10" name="Bildobjekt 9" descr="Orange_sidfot.png"/>
          <p:cNvPicPr>
            <a:picLocks noChangeAspect="1"/>
          </p:cNvPicPr>
          <p:nvPr userDrawn="1"/>
        </p:nvPicPr>
        <p:blipFill>
          <a:blip r:embed="rId2" cstate="print"/>
          <a:stretch>
            <a:fillRect/>
          </a:stretch>
        </p:blipFill>
        <p:spPr>
          <a:xfrm>
            <a:off x="7524328" y="6237312"/>
            <a:ext cx="1260000" cy="524233"/>
          </a:xfrm>
          <a:prstGeom prst="rect">
            <a:avLst/>
          </a:prstGeom>
        </p:spPr>
      </p:pic>
      <p:sp>
        <p:nvSpPr>
          <p:cNvPr id="11"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2"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2014-10-30</a:t>
            </a:fld>
            <a:endParaRPr lang="sv-S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ubrik och lodrät text">
    <p:spTree>
      <p:nvGrpSpPr>
        <p:cNvPr id="1" name=""/>
        <p:cNvGrpSpPr/>
        <p:nvPr/>
      </p:nvGrpSpPr>
      <p:grpSpPr>
        <a:xfrm>
          <a:off x="0" y="0"/>
          <a:ext cx="0" cy="0"/>
          <a:chOff x="0" y="0"/>
          <a:chExt cx="0" cy="0"/>
        </a:xfrm>
      </p:grpSpPr>
      <p:pic>
        <p:nvPicPr>
          <p:cNvPr id="10" name="Bildobjekt 9" descr="Orange_sidfot.png"/>
          <p:cNvPicPr>
            <a:picLocks noChangeAspect="1"/>
          </p:cNvPicPr>
          <p:nvPr userDrawn="1"/>
        </p:nvPicPr>
        <p:blipFill>
          <a:blip r:embed="rId2" cstate="print"/>
          <a:stretch>
            <a:fillRect/>
          </a:stretch>
        </p:blipFill>
        <p:spPr>
          <a:xfrm>
            <a:off x="7524328" y="6237312"/>
            <a:ext cx="1260000" cy="524233"/>
          </a:xfrm>
          <a:prstGeom prst="rect">
            <a:avLst/>
          </a:prstGeom>
        </p:spPr>
      </p:pic>
      <p:sp>
        <p:nvSpPr>
          <p:cNvPr id="9" name="Rubrik 1"/>
          <p:cNvSpPr>
            <a:spLocks noGrp="1"/>
          </p:cNvSpPr>
          <p:nvPr>
            <p:ph type="title"/>
          </p:nvPr>
        </p:nvSpPr>
        <p:spPr>
          <a:xfrm>
            <a:off x="1130400" y="274638"/>
            <a:ext cx="7762080" cy="1143000"/>
          </a:xfrm>
        </p:spPr>
        <p:txBody>
          <a:bodyPr/>
          <a:lstStyle/>
          <a:p>
            <a:r>
              <a:rPr lang="sv-SE" noProof="0" smtClean="0"/>
              <a:t>Klicka här för att ändra format</a:t>
            </a:r>
            <a:endParaRPr lang="sv-SE" noProof="0"/>
          </a:p>
        </p:txBody>
      </p:sp>
      <p:sp>
        <p:nvSpPr>
          <p:cNvPr id="11" name="Platshållare för lodrät text 2"/>
          <p:cNvSpPr>
            <a:spLocks noGrp="1"/>
          </p:cNvSpPr>
          <p:nvPr>
            <p:ph type="body" orient="vert" idx="1"/>
          </p:nvPr>
        </p:nvSpPr>
        <p:spPr>
          <a:xfrm>
            <a:off x="1130400" y="1600200"/>
            <a:ext cx="7762080" cy="4525963"/>
          </a:xfrm>
        </p:spPr>
        <p:txBody>
          <a:bodyPr vert="eaVert"/>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12"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3"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2014-10-30</a:t>
            </a:fld>
            <a:endParaRPr lang="sv-S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noProof="0" smtClean="0"/>
              <a:t>Klicka här för att ändra format</a:t>
            </a:r>
            <a:endParaRPr lang="sv-SE" noProof="0"/>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pic>
        <p:nvPicPr>
          <p:cNvPr id="9" name="Bildobjekt 8" descr="Orange_sidfot.png"/>
          <p:cNvPicPr>
            <a:picLocks noChangeAspect="1"/>
          </p:cNvPicPr>
          <p:nvPr userDrawn="1"/>
        </p:nvPicPr>
        <p:blipFill>
          <a:blip r:embed="rId2" cstate="print"/>
          <a:stretch>
            <a:fillRect/>
          </a:stretch>
        </p:blipFill>
        <p:spPr>
          <a:xfrm>
            <a:off x="7524328" y="6237312"/>
            <a:ext cx="1260000" cy="524233"/>
          </a:xfrm>
          <a:prstGeom prst="rect">
            <a:avLst/>
          </a:prstGeom>
        </p:spPr>
      </p:pic>
      <p:sp>
        <p:nvSpPr>
          <p:cNvPr id="10"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1"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2014-10-30</a:t>
            </a:fld>
            <a:endParaRPr lang="sv-S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ubrik och innehåll med kvarnhjul">
    <p:spTree>
      <p:nvGrpSpPr>
        <p:cNvPr id="1" name=""/>
        <p:cNvGrpSpPr/>
        <p:nvPr/>
      </p:nvGrpSpPr>
      <p:grpSpPr>
        <a:xfrm>
          <a:off x="0" y="0"/>
          <a:ext cx="0" cy="0"/>
          <a:chOff x="0" y="0"/>
          <a:chExt cx="0" cy="0"/>
        </a:xfrm>
      </p:grpSpPr>
      <p:pic>
        <p:nvPicPr>
          <p:cNvPr id="10" name="Bildobjekt 9" descr="Orange_sidfot.png"/>
          <p:cNvPicPr>
            <a:picLocks noChangeAspect="1"/>
          </p:cNvPicPr>
          <p:nvPr userDrawn="1"/>
        </p:nvPicPr>
        <p:blipFill>
          <a:blip r:embed="rId2" cstate="print"/>
          <a:stretch>
            <a:fillRect/>
          </a:stretch>
        </p:blipFill>
        <p:spPr>
          <a:xfrm>
            <a:off x="7524328" y="6237312"/>
            <a:ext cx="1260000" cy="524233"/>
          </a:xfrm>
          <a:prstGeom prst="rect">
            <a:avLst/>
          </a:prstGeom>
        </p:spPr>
      </p:pic>
      <p:pic>
        <p:nvPicPr>
          <p:cNvPr id="9" name="Bildobjekt 8" descr="Gra_horna_svag_gra.png"/>
          <p:cNvPicPr>
            <a:picLocks noChangeAspect="1"/>
          </p:cNvPicPr>
          <p:nvPr userDrawn="1"/>
        </p:nvPicPr>
        <p:blipFill>
          <a:blip r:embed="rId3" cstate="print"/>
          <a:stretch>
            <a:fillRect/>
          </a:stretch>
        </p:blipFill>
        <p:spPr>
          <a:xfrm>
            <a:off x="0" y="0"/>
            <a:ext cx="3617983" cy="3617983"/>
          </a:xfrm>
          <a:prstGeom prst="rect">
            <a:avLst/>
          </a:prstGeom>
        </p:spPr>
      </p:pic>
      <p:sp>
        <p:nvSpPr>
          <p:cNvPr id="11" name="Rubrik 1"/>
          <p:cNvSpPr>
            <a:spLocks noGrp="1"/>
          </p:cNvSpPr>
          <p:nvPr>
            <p:ph type="title"/>
          </p:nvPr>
        </p:nvSpPr>
        <p:spPr>
          <a:xfrm>
            <a:off x="1130400" y="274638"/>
            <a:ext cx="7762080" cy="1143000"/>
          </a:xfrm>
        </p:spPr>
        <p:txBody>
          <a:bodyPr/>
          <a:lstStyle>
            <a:lvl1pPr algn="l">
              <a:defRPr/>
            </a:lvl1pPr>
          </a:lstStyle>
          <a:p>
            <a:r>
              <a:rPr lang="sv-SE" noProof="0" smtClean="0"/>
              <a:t>Klicka här för att ändra format</a:t>
            </a:r>
            <a:endParaRPr lang="sv-SE" noProof="0"/>
          </a:p>
        </p:txBody>
      </p:sp>
      <p:sp>
        <p:nvSpPr>
          <p:cNvPr id="12" name="Platshållare för innehåll 2"/>
          <p:cNvSpPr>
            <a:spLocks noGrp="1"/>
          </p:cNvSpPr>
          <p:nvPr>
            <p:ph idx="1"/>
          </p:nvPr>
        </p:nvSpPr>
        <p:spPr>
          <a:xfrm>
            <a:off x="1130400" y="1600200"/>
            <a:ext cx="7762080" cy="4525963"/>
          </a:xfrm>
        </p:spPr>
        <p:txBody>
          <a:bodyPr/>
          <a:lstStyle>
            <a:lvl1pPr>
              <a:defRPr baseline="0"/>
            </a:lvl1pPr>
            <a:lvl2pPr>
              <a:defRPr baseline="0"/>
            </a:lvl2pPr>
            <a:lvl3pPr>
              <a:defRPr baseline="0"/>
            </a:lvl3pPr>
            <a:lvl4pPr>
              <a:defRPr baseline="0"/>
            </a:lvl4pPr>
            <a:lvl5pPr>
              <a:defRPr baseline="0"/>
            </a:lvl5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14"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2014-10-30</a:t>
            </a:fld>
            <a:endParaRPr lang="sv-SE" dirty="0"/>
          </a:p>
        </p:txBody>
      </p:sp>
      <p:sp>
        <p:nvSpPr>
          <p:cNvPr id="15"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ubrik och innehåll utan kvarnhjul">
    <p:spTree>
      <p:nvGrpSpPr>
        <p:cNvPr id="1" name=""/>
        <p:cNvGrpSpPr/>
        <p:nvPr/>
      </p:nvGrpSpPr>
      <p:grpSpPr>
        <a:xfrm>
          <a:off x="0" y="0"/>
          <a:ext cx="0" cy="0"/>
          <a:chOff x="0" y="0"/>
          <a:chExt cx="0" cy="0"/>
        </a:xfrm>
      </p:grpSpPr>
      <p:pic>
        <p:nvPicPr>
          <p:cNvPr id="9" name="Bildobjekt 8" descr="Orange_sidfot.png"/>
          <p:cNvPicPr>
            <a:picLocks noChangeAspect="1"/>
          </p:cNvPicPr>
          <p:nvPr userDrawn="1"/>
        </p:nvPicPr>
        <p:blipFill>
          <a:blip r:embed="rId2" cstate="print"/>
          <a:stretch>
            <a:fillRect/>
          </a:stretch>
        </p:blipFill>
        <p:spPr>
          <a:xfrm>
            <a:off x="7524328" y="6237312"/>
            <a:ext cx="1260000" cy="524233"/>
          </a:xfrm>
          <a:prstGeom prst="rect">
            <a:avLst/>
          </a:prstGeom>
        </p:spPr>
      </p:pic>
      <p:sp>
        <p:nvSpPr>
          <p:cNvPr id="10" name="Rubrik 1"/>
          <p:cNvSpPr>
            <a:spLocks noGrp="1"/>
          </p:cNvSpPr>
          <p:nvPr>
            <p:ph type="title"/>
          </p:nvPr>
        </p:nvSpPr>
        <p:spPr>
          <a:xfrm>
            <a:off x="1130400" y="274638"/>
            <a:ext cx="7762080" cy="1143000"/>
          </a:xfrm>
        </p:spPr>
        <p:txBody>
          <a:bodyPr/>
          <a:lstStyle>
            <a:lvl1pPr algn="l">
              <a:defRPr baseline="0"/>
            </a:lvl1pPr>
          </a:lstStyle>
          <a:p>
            <a:r>
              <a:rPr lang="sv-SE" noProof="0" smtClean="0"/>
              <a:t>Klicka här för att ändra format</a:t>
            </a:r>
            <a:endParaRPr lang="sv-SE" noProof="0"/>
          </a:p>
        </p:txBody>
      </p:sp>
      <p:sp>
        <p:nvSpPr>
          <p:cNvPr id="11" name="Platshållare för innehåll 2"/>
          <p:cNvSpPr>
            <a:spLocks noGrp="1"/>
          </p:cNvSpPr>
          <p:nvPr>
            <p:ph idx="1"/>
          </p:nvPr>
        </p:nvSpPr>
        <p:spPr>
          <a:xfrm>
            <a:off x="1130400" y="1600200"/>
            <a:ext cx="7762080" cy="4525963"/>
          </a:xfrm>
        </p:spPr>
        <p:txBody>
          <a:bodyPr/>
          <a:lstStyle>
            <a:lvl1pPr>
              <a:defRPr baseline="0"/>
            </a:lvl1pPr>
            <a:lvl2pPr>
              <a:defRPr baseline="0"/>
            </a:lvl2pPr>
            <a:lvl3pPr>
              <a:defRPr baseline="0"/>
            </a:lvl3pPr>
            <a:lvl4pPr>
              <a:defRPr baseline="0"/>
            </a:lvl4pPr>
            <a:lvl5pPr>
              <a:defRPr baseline="0"/>
            </a:lvl5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12"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2014-10-30</a:t>
            </a:fld>
            <a:endParaRPr lang="sv-SE" dirty="0"/>
          </a:p>
        </p:txBody>
      </p:sp>
      <p:sp>
        <p:nvSpPr>
          <p:cNvPr id="13"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vå innehållsdelar med kvarnhjul">
    <p:spTree>
      <p:nvGrpSpPr>
        <p:cNvPr id="1" name=""/>
        <p:cNvGrpSpPr/>
        <p:nvPr/>
      </p:nvGrpSpPr>
      <p:grpSpPr>
        <a:xfrm>
          <a:off x="0" y="0"/>
          <a:ext cx="0" cy="0"/>
          <a:chOff x="0" y="0"/>
          <a:chExt cx="0" cy="0"/>
        </a:xfrm>
      </p:grpSpPr>
      <p:pic>
        <p:nvPicPr>
          <p:cNvPr id="12" name="Bildobjekt 11" descr="Orange_sidfot.png"/>
          <p:cNvPicPr>
            <a:picLocks noChangeAspect="1"/>
          </p:cNvPicPr>
          <p:nvPr userDrawn="1"/>
        </p:nvPicPr>
        <p:blipFill>
          <a:blip r:embed="rId2" cstate="print"/>
          <a:stretch>
            <a:fillRect/>
          </a:stretch>
        </p:blipFill>
        <p:spPr>
          <a:xfrm>
            <a:off x="7524328" y="6237312"/>
            <a:ext cx="1260000" cy="524233"/>
          </a:xfrm>
          <a:prstGeom prst="rect">
            <a:avLst/>
          </a:prstGeom>
        </p:spPr>
      </p:pic>
      <p:pic>
        <p:nvPicPr>
          <p:cNvPr id="10" name="Bildobjekt 9" descr="Gra_horna_svag_gra.png"/>
          <p:cNvPicPr>
            <a:picLocks noChangeAspect="1"/>
          </p:cNvPicPr>
          <p:nvPr userDrawn="1"/>
        </p:nvPicPr>
        <p:blipFill>
          <a:blip r:embed="rId3" cstate="print"/>
          <a:stretch>
            <a:fillRect/>
          </a:stretch>
        </p:blipFill>
        <p:spPr>
          <a:xfrm>
            <a:off x="0" y="0"/>
            <a:ext cx="3617983" cy="3617983"/>
          </a:xfrm>
          <a:prstGeom prst="rect">
            <a:avLst/>
          </a:prstGeom>
        </p:spPr>
      </p:pic>
      <p:sp>
        <p:nvSpPr>
          <p:cNvPr id="13" name="Rubrik 1"/>
          <p:cNvSpPr>
            <a:spLocks noGrp="1"/>
          </p:cNvSpPr>
          <p:nvPr>
            <p:ph type="title"/>
          </p:nvPr>
        </p:nvSpPr>
        <p:spPr>
          <a:xfrm>
            <a:off x="1130400" y="274638"/>
            <a:ext cx="7768800" cy="1143000"/>
          </a:xfrm>
        </p:spPr>
        <p:txBody>
          <a:bodyPr/>
          <a:lstStyle/>
          <a:p>
            <a:r>
              <a:rPr lang="sv-SE" noProof="0" smtClean="0"/>
              <a:t>Klicka här för att ändra format</a:t>
            </a:r>
            <a:endParaRPr lang="sv-SE" noProof="0"/>
          </a:p>
        </p:txBody>
      </p:sp>
      <p:sp>
        <p:nvSpPr>
          <p:cNvPr id="14" name="Platshållare för innehåll 2"/>
          <p:cNvSpPr>
            <a:spLocks noGrp="1"/>
          </p:cNvSpPr>
          <p:nvPr>
            <p:ph sz="half" idx="1"/>
          </p:nvPr>
        </p:nvSpPr>
        <p:spPr>
          <a:xfrm>
            <a:off x="1130400" y="1600200"/>
            <a:ext cx="3744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15" name="Platshållare för innehåll 3"/>
          <p:cNvSpPr>
            <a:spLocks noGrp="1"/>
          </p:cNvSpPr>
          <p:nvPr>
            <p:ph sz="half" idx="2"/>
          </p:nvPr>
        </p:nvSpPr>
        <p:spPr>
          <a:xfrm>
            <a:off x="5148064" y="1628800"/>
            <a:ext cx="3744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16"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2014-10-30</a:t>
            </a:fld>
            <a:endParaRPr lang="sv-SE" dirty="0"/>
          </a:p>
        </p:txBody>
      </p:sp>
      <p:sp>
        <p:nvSpPr>
          <p:cNvPr id="17"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vå innehållsdelar utan kvarnhjul">
    <p:spTree>
      <p:nvGrpSpPr>
        <p:cNvPr id="1" name=""/>
        <p:cNvGrpSpPr/>
        <p:nvPr/>
      </p:nvGrpSpPr>
      <p:grpSpPr>
        <a:xfrm>
          <a:off x="0" y="0"/>
          <a:ext cx="0" cy="0"/>
          <a:chOff x="0" y="0"/>
          <a:chExt cx="0" cy="0"/>
        </a:xfrm>
      </p:grpSpPr>
      <p:pic>
        <p:nvPicPr>
          <p:cNvPr id="10" name="Bildobjekt 9" descr="Orange_sidfot.png"/>
          <p:cNvPicPr>
            <a:picLocks noChangeAspect="1"/>
          </p:cNvPicPr>
          <p:nvPr userDrawn="1"/>
        </p:nvPicPr>
        <p:blipFill>
          <a:blip r:embed="rId2" cstate="print"/>
          <a:stretch>
            <a:fillRect/>
          </a:stretch>
        </p:blipFill>
        <p:spPr>
          <a:xfrm>
            <a:off x="7524328" y="6237312"/>
            <a:ext cx="1260000" cy="524233"/>
          </a:xfrm>
          <a:prstGeom prst="rect">
            <a:avLst/>
          </a:prstGeom>
        </p:spPr>
      </p:pic>
      <p:sp>
        <p:nvSpPr>
          <p:cNvPr id="11" name="Rubrik 1"/>
          <p:cNvSpPr>
            <a:spLocks noGrp="1"/>
          </p:cNvSpPr>
          <p:nvPr>
            <p:ph type="title"/>
          </p:nvPr>
        </p:nvSpPr>
        <p:spPr>
          <a:xfrm>
            <a:off x="1130400" y="274638"/>
            <a:ext cx="7768800" cy="1143000"/>
          </a:xfrm>
        </p:spPr>
        <p:txBody>
          <a:bodyPr/>
          <a:lstStyle/>
          <a:p>
            <a:r>
              <a:rPr lang="sv-SE" noProof="0" smtClean="0"/>
              <a:t>Klicka här för att ändra format</a:t>
            </a:r>
            <a:endParaRPr lang="sv-SE" noProof="0"/>
          </a:p>
        </p:txBody>
      </p:sp>
      <p:sp>
        <p:nvSpPr>
          <p:cNvPr id="12" name="Platshållare för innehåll 2"/>
          <p:cNvSpPr>
            <a:spLocks noGrp="1"/>
          </p:cNvSpPr>
          <p:nvPr>
            <p:ph sz="half" idx="1"/>
          </p:nvPr>
        </p:nvSpPr>
        <p:spPr>
          <a:xfrm>
            <a:off x="1130400" y="1600200"/>
            <a:ext cx="3744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13" name="Platshållare för innehåll 3"/>
          <p:cNvSpPr>
            <a:spLocks noGrp="1"/>
          </p:cNvSpPr>
          <p:nvPr>
            <p:ph sz="half" idx="2"/>
          </p:nvPr>
        </p:nvSpPr>
        <p:spPr>
          <a:xfrm>
            <a:off x="5148064" y="1628800"/>
            <a:ext cx="3744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14"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2014-10-30</a:t>
            </a:fld>
            <a:endParaRPr lang="sv-SE" dirty="0"/>
          </a:p>
        </p:txBody>
      </p:sp>
      <p:sp>
        <p:nvSpPr>
          <p:cNvPr id="15"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om med kvarnhjul">
    <p:spTree>
      <p:nvGrpSpPr>
        <p:cNvPr id="1" name=""/>
        <p:cNvGrpSpPr/>
        <p:nvPr/>
      </p:nvGrpSpPr>
      <p:grpSpPr>
        <a:xfrm>
          <a:off x="0" y="0"/>
          <a:ext cx="0" cy="0"/>
          <a:chOff x="0" y="0"/>
          <a:chExt cx="0" cy="0"/>
        </a:xfrm>
      </p:grpSpPr>
      <p:pic>
        <p:nvPicPr>
          <p:cNvPr id="9" name="Bildobjekt 8" descr="Orange_sidfot.png"/>
          <p:cNvPicPr>
            <a:picLocks noChangeAspect="1"/>
          </p:cNvPicPr>
          <p:nvPr userDrawn="1"/>
        </p:nvPicPr>
        <p:blipFill>
          <a:blip r:embed="rId2" cstate="print"/>
          <a:stretch>
            <a:fillRect/>
          </a:stretch>
        </p:blipFill>
        <p:spPr>
          <a:xfrm>
            <a:off x="7524328" y="6237312"/>
            <a:ext cx="1260000" cy="524233"/>
          </a:xfrm>
          <a:prstGeom prst="rect">
            <a:avLst/>
          </a:prstGeom>
        </p:spPr>
      </p:pic>
      <p:pic>
        <p:nvPicPr>
          <p:cNvPr id="10" name="Bildobjekt 9" descr="Gra_horna_svag_gra.png"/>
          <p:cNvPicPr>
            <a:picLocks noChangeAspect="1"/>
          </p:cNvPicPr>
          <p:nvPr userDrawn="1"/>
        </p:nvPicPr>
        <p:blipFill>
          <a:blip r:embed="rId3" cstate="print"/>
          <a:stretch>
            <a:fillRect/>
          </a:stretch>
        </p:blipFill>
        <p:spPr>
          <a:xfrm>
            <a:off x="0" y="0"/>
            <a:ext cx="3617983" cy="3617983"/>
          </a:xfrm>
          <a:prstGeom prst="rect">
            <a:avLst/>
          </a:prstGeom>
        </p:spPr>
      </p:pic>
      <p:sp>
        <p:nvSpPr>
          <p:cNvPr id="11"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2"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noProof="0" smtClean="0"/>
              <a:pPr/>
              <a:t>2014-10-30</a:t>
            </a:fld>
            <a:endParaRPr lang="sv-SE"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utan kvarnhjul">
    <p:spTree>
      <p:nvGrpSpPr>
        <p:cNvPr id="1" name=""/>
        <p:cNvGrpSpPr/>
        <p:nvPr/>
      </p:nvGrpSpPr>
      <p:grpSpPr>
        <a:xfrm>
          <a:off x="0" y="0"/>
          <a:ext cx="0" cy="0"/>
          <a:chOff x="0" y="0"/>
          <a:chExt cx="0" cy="0"/>
        </a:xfrm>
      </p:grpSpPr>
      <p:pic>
        <p:nvPicPr>
          <p:cNvPr id="7" name="Bildobjekt 6" descr="Orange_sidfot.png"/>
          <p:cNvPicPr>
            <a:picLocks noChangeAspect="1"/>
          </p:cNvPicPr>
          <p:nvPr userDrawn="1"/>
        </p:nvPicPr>
        <p:blipFill>
          <a:blip r:embed="rId2" cstate="print"/>
          <a:stretch>
            <a:fillRect/>
          </a:stretch>
        </p:blipFill>
        <p:spPr>
          <a:xfrm>
            <a:off x="7524328" y="6237312"/>
            <a:ext cx="1260000" cy="524233"/>
          </a:xfrm>
          <a:prstGeom prst="rect">
            <a:avLst/>
          </a:prstGeom>
        </p:spPr>
      </p:pic>
      <p:sp>
        <p:nvSpPr>
          <p:cNvPr id="8"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9"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noProof="0" smtClean="0"/>
              <a:pPr/>
              <a:t>2014-10-30</a:t>
            </a:fld>
            <a:endParaRPr lang="sv-SE"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Rubrikbild och underrubrik med kvarnhjul">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60000"/>
            <a:ext cx="7772400" cy="1470025"/>
          </a:xfrm>
        </p:spPr>
        <p:txBody>
          <a:bodyPr>
            <a:normAutofit/>
          </a:bodyPr>
          <a:lstStyle>
            <a:lvl1pPr marL="0" algn="l" defTabSz="914400" rtl="0" eaLnBrk="1" latinLnBrk="0" hangingPunct="1">
              <a:lnSpc>
                <a:spcPts val="4000"/>
              </a:lnSpc>
              <a:spcBef>
                <a:spcPts val="0"/>
              </a:spcBef>
              <a:spcAft>
                <a:spcPts val="0"/>
              </a:spcAft>
              <a:defRPr lang="en-US" sz="3600" b="1" kern="0" spc="0" baseline="0" dirty="0" smtClean="0">
                <a:solidFill>
                  <a:schemeClr val="tx1"/>
                </a:solidFill>
                <a:latin typeface="Gill Sans MT"/>
                <a:ea typeface="+mn-ea"/>
                <a:cs typeface="+mn-cs"/>
              </a:defRPr>
            </a:lvl1pPr>
          </a:lstStyle>
          <a:p>
            <a:r>
              <a:rPr lang="sv-SE" noProof="0" smtClean="0"/>
              <a:t>Klicka här för att ändra format</a:t>
            </a:r>
            <a:endParaRPr lang="sv-SE" noProof="0"/>
          </a:p>
        </p:txBody>
      </p:sp>
      <p:sp>
        <p:nvSpPr>
          <p:cNvPr id="3" name="Underrubrik 2"/>
          <p:cNvSpPr>
            <a:spLocks noGrp="1"/>
          </p:cNvSpPr>
          <p:nvPr>
            <p:ph type="subTitle" idx="1"/>
          </p:nvPr>
        </p:nvSpPr>
        <p:spPr>
          <a:xfrm>
            <a:off x="683568" y="3933056"/>
            <a:ext cx="4136504" cy="1752600"/>
          </a:xfrm>
        </p:spPr>
        <p:txBody>
          <a:bodyPr vert="horz" lIns="91440" tIns="45720" rIns="91440" bIns="45720" rtlCol="0" anchor="ctr">
            <a:normAutofit/>
          </a:bodyPr>
          <a:lstStyle>
            <a:lvl1pPr marL="0" indent="0" algn="l" defTabSz="914400" rtl="0" eaLnBrk="1" latinLnBrk="0" hangingPunct="1">
              <a:lnSpc>
                <a:spcPts val="2400"/>
              </a:lnSpc>
              <a:spcBef>
                <a:spcPts val="0"/>
              </a:spcBef>
              <a:spcAft>
                <a:spcPts val="0"/>
              </a:spcAft>
              <a:buNone/>
              <a:defRPr lang="en-US" sz="2400" b="0" kern="0" spc="0" baseline="0" dirty="0" smtClean="0">
                <a:solidFill>
                  <a:schemeClr val="tx1"/>
                </a:solidFill>
                <a:latin typeface="Gill Sans M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smtClean="0"/>
              <a:t>Klicka här för att ändra format på underrubrik i bakgrunden</a:t>
            </a:r>
            <a:endParaRPr lang="sv-SE" noProof="0"/>
          </a:p>
        </p:txBody>
      </p:sp>
      <p:pic>
        <p:nvPicPr>
          <p:cNvPr id="13" name="Bildobjekt 12" descr="Orange_va_ovre.png"/>
          <p:cNvPicPr>
            <a:picLocks noChangeAspect="1"/>
          </p:cNvPicPr>
          <p:nvPr userDrawn="1"/>
        </p:nvPicPr>
        <p:blipFill>
          <a:blip r:embed="rId2" cstate="print"/>
          <a:stretch>
            <a:fillRect/>
          </a:stretch>
        </p:blipFill>
        <p:spPr>
          <a:xfrm>
            <a:off x="251520" y="116632"/>
            <a:ext cx="1674000" cy="697274"/>
          </a:xfrm>
          <a:prstGeom prst="rect">
            <a:avLst/>
          </a:prstGeom>
        </p:spPr>
      </p:pic>
      <p:pic>
        <p:nvPicPr>
          <p:cNvPr id="8" name="Bildobjekt 7" descr="Bla_horna.png"/>
          <p:cNvPicPr>
            <a:picLocks noChangeAspect="1"/>
          </p:cNvPicPr>
          <p:nvPr userDrawn="1"/>
        </p:nvPicPr>
        <p:blipFill>
          <a:blip r:embed="rId3" cstate="print"/>
          <a:stretch>
            <a:fillRect/>
          </a:stretch>
        </p:blipFill>
        <p:spPr>
          <a:xfrm>
            <a:off x="5526017" y="3240017"/>
            <a:ext cx="3617983" cy="3617983"/>
          </a:xfrm>
          <a:prstGeom prst="rect">
            <a:avLst/>
          </a:prstGeom>
        </p:spPr>
      </p:pic>
      <p:sp>
        <p:nvSpPr>
          <p:cNvPr id="9"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0"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2014-10-30</a:t>
            </a:fld>
            <a:endParaRPr lang="sv-S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ast rubrik med kvarnhjul">
    <p:spTree>
      <p:nvGrpSpPr>
        <p:cNvPr id="1" name=""/>
        <p:cNvGrpSpPr/>
        <p:nvPr/>
      </p:nvGrpSpPr>
      <p:grpSpPr>
        <a:xfrm>
          <a:off x="0" y="0"/>
          <a:ext cx="0" cy="0"/>
          <a:chOff x="0" y="0"/>
          <a:chExt cx="0" cy="0"/>
        </a:xfrm>
      </p:grpSpPr>
      <p:pic>
        <p:nvPicPr>
          <p:cNvPr id="9" name="Bildobjekt 8" descr="Orange_sidfot.png"/>
          <p:cNvPicPr>
            <a:picLocks noChangeAspect="1"/>
          </p:cNvPicPr>
          <p:nvPr userDrawn="1"/>
        </p:nvPicPr>
        <p:blipFill>
          <a:blip r:embed="rId2" cstate="print"/>
          <a:stretch>
            <a:fillRect/>
          </a:stretch>
        </p:blipFill>
        <p:spPr>
          <a:xfrm>
            <a:off x="7524328" y="6237312"/>
            <a:ext cx="1260000" cy="524233"/>
          </a:xfrm>
          <a:prstGeom prst="rect">
            <a:avLst/>
          </a:prstGeom>
        </p:spPr>
      </p:pic>
      <p:sp>
        <p:nvSpPr>
          <p:cNvPr id="8" name="Rubrik 1"/>
          <p:cNvSpPr>
            <a:spLocks noGrp="1"/>
          </p:cNvSpPr>
          <p:nvPr>
            <p:ph type="title"/>
          </p:nvPr>
        </p:nvSpPr>
        <p:spPr>
          <a:xfrm>
            <a:off x="1130400" y="274638"/>
            <a:ext cx="7690072" cy="1130400"/>
          </a:xfrm>
        </p:spPr>
        <p:txBody>
          <a:bodyPr/>
          <a:lstStyle/>
          <a:p>
            <a:r>
              <a:rPr lang="sv-SE" noProof="0" smtClean="0"/>
              <a:t>Klicka här för att ändra format</a:t>
            </a:r>
            <a:endParaRPr lang="sv-SE" noProof="0"/>
          </a:p>
        </p:txBody>
      </p:sp>
      <p:sp>
        <p:nvSpPr>
          <p:cNvPr id="10" name="Platshållare för bildnummer 5"/>
          <p:cNvSpPr>
            <a:spLocks noGrp="1"/>
          </p:cNvSpPr>
          <p:nvPr>
            <p:ph type="sldNum" sz="quarter" idx="12"/>
          </p:nvPr>
        </p:nvSpPr>
        <p:spPr>
          <a:xfrm>
            <a:off x="2051720" y="6381328"/>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
        <p:nvSpPr>
          <p:cNvPr id="11" name="Platshållare för datum 3"/>
          <p:cNvSpPr>
            <a:spLocks noGrp="1"/>
          </p:cNvSpPr>
          <p:nvPr>
            <p:ph type="dt" sz="half" idx="10"/>
          </p:nvPr>
        </p:nvSpPr>
        <p:spPr>
          <a:xfrm>
            <a:off x="1130400" y="6381328"/>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0" baseline="0" smtClean="0">
                <a:solidFill>
                  <a:schemeClr val="tx1"/>
                </a:solidFill>
                <a:latin typeface="Gill Sans MT"/>
                <a:ea typeface="+mn-ea"/>
                <a:cs typeface="+mn-cs"/>
              </a:defRPr>
            </a:lvl1pPr>
          </a:lstStyle>
          <a:p>
            <a:fld id="{1881F064-68B0-4D0F-806B-6D647070A051}" type="datetime1">
              <a:rPr lang="sv-SE" smtClean="0"/>
              <a:pPr/>
              <a:t>2014-10-30</a:t>
            </a:fld>
            <a:endParaRPr lang="sv-SE" dirty="0"/>
          </a:p>
        </p:txBody>
      </p:sp>
      <p:pic>
        <p:nvPicPr>
          <p:cNvPr id="6" name="Bildobjekt 5" descr="Gra_horna_svag_gra.png"/>
          <p:cNvPicPr>
            <a:picLocks noChangeAspect="1"/>
          </p:cNvPicPr>
          <p:nvPr userDrawn="1"/>
        </p:nvPicPr>
        <p:blipFill>
          <a:blip r:embed="rId3" cstate="print"/>
          <a:stretch>
            <a:fillRect/>
          </a:stretch>
        </p:blipFill>
        <p:spPr>
          <a:xfrm>
            <a:off x="0" y="0"/>
            <a:ext cx="3617983" cy="361798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noProof="0" smtClean="0"/>
              <a:t>Klicka här för att ändra format</a:t>
            </a:r>
            <a:endParaRPr lang="sv-SE" noProof="0"/>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sv-SE" noProof="0"/>
          </a:p>
        </p:txBody>
      </p:sp>
      <p:sp>
        <p:nvSpPr>
          <p:cNvPr id="8" name="Platshållare för datum 3"/>
          <p:cNvSpPr>
            <a:spLocks noGrp="1"/>
          </p:cNvSpPr>
          <p:nvPr>
            <p:ph type="dt" sz="half" idx="2"/>
          </p:nvPr>
        </p:nvSpPr>
        <p:spPr>
          <a:xfrm>
            <a:off x="457200" y="6356350"/>
            <a:ext cx="730424"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sv-SE" sz="800" b="0" kern="0" spc="-100" baseline="0" smtClean="0">
                <a:solidFill>
                  <a:schemeClr val="tx1"/>
                </a:solidFill>
                <a:latin typeface="Gill Sans MT"/>
                <a:ea typeface="+mn-ea"/>
                <a:cs typeface="+mn-cs"/>
              </a:defRPr>
            </a:lvl1pPr>
          </a:lstStyle>
          <a:p>
            <a:fld id="{7D52571D-F6E9-4E55-9072-6039233C3AA6}" type="datetime1">
              <a:rPr lang="sv-SE" smtClean="0"/>
              <a:pPr/>
              <a:t>2014-10-30</a:t>
            </a:fld>
            <a:endParaRPr lang="sv-SE" dirty="0"/>
          </a:p>
        </p:txBody>
      </p:sp>
      <p:sp>
        <p:nvSpPr>
          <p:cNvPr id="9" name="Platshållare för bildnummer 5"/>
          <p:cNvSpPr>
            <a:spLocks noGrp="1"/>
          </p:cNvSpPr>
          <p:nvPr>
            <p:ph type="sldNum" sz="quarter" idx="4"/>
          </p:nvPr>
        </p:nvSpPr>
        <p:spPr>
          <a:xfrm>
            <a:off x="1403648" y="6356350"/>
            <a:ext cx="611088" cy="365125"/>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spcAft>
                <a:spcPts val="0"/>
              </a:spcAft>
              <a:buFont typeface="Arial" pitchFamily="34" charset="0"/>
              <a:buNone/>
              <a:defRPr lang="en-US" sz="800" b="0" kern="0" spc="0" baseline="0" smtClean="0">
                <a:solidFill>
                  <a:schemeClr val="tx1"/>
                </a:solidFill>
                <a:latin typeface="Gill Sans MT"/>
                <a:ea typeface="+mn-ea"/>
                <a:cs typeface="+mn-cs"/>
              </a:defRPr>
            </a:lvl1pPr>
          </a:lstStyle>
          <a:p>
            <a:fld id="{04275948-1123-43F5-90DE-DCE796696476}" type="slidenum">
              <a:rPr lang="sv-SE" smtClean="0"/>
              <a:pPr/>
              <a:t>‹#›</a:t>
            </a:fld>
            <a:endParaRPr lang="sv-SE"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73" r:id="rId3"/>
    <p:sldLayoutId id="2147483652" r:id="rId4"/>
    <p:sldLayoutId id="2147483674" r:id="rId5"/>
    <p:sldLayoutId id="2147483655" r:id="rId6"/>
    <p:sldLayoutId id="2147483675" r:id="rId7"/>
    <p:sldLayoutId id="2147483649" r:id="rId8"/>
    <p:sldLayoutId id="2147483654" r:id="rId9"/>
    <p:sldLayoutId id="2147483676" r:id="rId10"/>
    <p:sldLayoutId id="2147483651" r:id="rId11"/>
    <p:sldLayoutId id="2147483653" r:id="rId12"/>
    <p:sldLayoutId id="2147483656" r:id="rId13"/>
    <p:sldLayoutId id="2147483657" r:id="rId14"/>
    <p:sldLayoutId id="2147483658" r:id="rId15"/>
    <p:sldLayoutId id="2147483659" r:id="rId16"/>
  </p:sldLayoutIdLst>
  <p:hf sldNum="0" hdr="0" ftr="0" dt="0"/>
  <p:txStyles>
    <p:titleStyle>
      <a:lvl1pPr marL="0" algn="l" defTabSz="914400" rtl="0" eaLnBrk="1" latinLnBrk="0" hangingPunct="1">
        <a:lnSpc>
          <a:spcPts val="4000"/>
        </a:lnSpc>
        <a:spcBef>
          <a:spcPts val="0"/>
        </a:spcBef>
        <a:spcAft>
          <a:spcPts val="0"/>
        </a:spcAft>
        <a:buNone/>
        <a:defRPr lang="en-US" sz="3000" b="1" kern="0" spc="0" baseline="0" dirty="0" smtClean="0">
          <a:solidFill>
            <a:schemeClr val="tx1"/>
          </a:solidFill>
          <a:latin typeface="Gill Sans MT"/>
          <a:ea typeface="+mn-ea"/>
          <a:cs typeface="+mn-cs"/>
        </a:defRPr>
      </a:lvl1pPr>
    </p:titleStyle>
    <p:bodyStyle>
      <a:lvl1pPr marL="342900" indent="-342900" algn="l" defTabSz="914400" rtl="0" eaLnBrk="1" latinLnBrk="0" hangingPunct="1">
        <a:spcBef>
          <a:spcPct val="20000"/>
        </a:spcBef>
        <a:buFont typeface="Arial" pitchFamily="34" charset="0"/>
        <a:buChar char="•"/>
        <a:defRPr lang="sv-SE" sz="2800" b="0" kern="0" spc="0" baseline="0" dirty="0" smtClean="0">
          <a:solidFill>
            <a:schemeClr val="tx1"/>
          </a:solidFill>
          <a:latin typeface="Gill Sans MT"/>
          <a:ea typeface="+mn-ea"/>
          <a:cs typeface="+mn-cs"/>
        </a:defRPr>
      </a:lvl1pPr>
      <a:lvl2pPr marL="742950" indent="-285750" algn="l" defTabSz="914400" rtl="0" eaLnBrk="1" latinLnBrk="0" hangingPunct="1">
        <a:spcBef>
          <a:spcPct val="20000"/>
        </a:spcBef>
        <a:buFont typeface="Arial" pitchFamily="34" charset="0"/>
        <a:buChar char="–"/>
        <a:defRPr lang="sv-SE" sz="2400" b="0" kern="0" spc="0" baseline="0" dirty="0" smtClean="0">
          <a:solidFill>
            <a:schemeClr val="tx1"/>
          </a:solidFill>
          <a:latin typeface="Gill Sans MT"/>
          <a:ea typeface="+mn-ea"/>
          <a:cs typeface="+mn-cs"/>
        </a:defRPr>
      </a:lvl2pPr>
      <a:lvl3pPr marL="1143000" indent="-228600" algn="l" defTabSz="914400" rtl="0" eaLnBrk="1" latinLnBrk="0" hangingPunct="1">
        <a:spcBef>
          <a:spcPct val="20000"/>
        </a:spcBef>
        <a:buFont typeface="Arial" pitchFamily="34" charset="0"/>
        <a:buChar char="•"/>
        <a:defRPr lang="sv-SE" sz="2200" b="0" kern="0" spc="0" baseline="0" dirty="0" smtClean="0">
          <a:solidFill>
            <a:schemeClr val="tx1"/>
          </a:solidFill>
          <a:latin typeface="Gill Sans MT"/>
          <a:ea typeface="+mn-ea"/>
          <a:cs typeface="+mn-cs"/>
        </a:defRPr>
      </a:lvl3pPr>
      <a:lvl4pPr marL="1600200" indent="-228600" algn="l" defTabSz="914400" rtl="0" eaLnBrk="1" latinLnBrk="0" hangingPunct="1">
        <a:spcBef>
          <a:spcPct val="20000"/>
        </a:spcBef>
        <a:buFont typeface="Arial" pitchFamily="34" charset="0"/>
        <a:buChar char="–"/>
        <a:defRPr lang="sv-SE" sz="1800" b="0" kern="0" spc="0" baseline="0" dirty="0" smtClean="0">
          <a:solidFill>
            <a:schemeClr val="tx1"/>
          </a:solidFill>
          <a:latin typeface="Gill Sans MT"/>
          <a:ea typeface="+mn-ea"/>
          <a:cs typeface="+mn-cs"/>
        </a:defRPr>
      </a:lvl4pPr>
      <a:lvl5pPr marL="2057400" indent="-228600" algn="l" defTabSz="914400" rtl="0" eaLnBrk="1" latinLnBrk="0" hangingPunct="1">
        <a:spcBef>
          <a:spcPct val="20000"/>
        </a:spcBef>
        <a:buFont typeface="Arial" pitchFamily="34" charset="0"/>
        <a:buChar char="»"/>
        <a:defRPr lang="en-US" sz="1800" b="0" kern="0" spc="0" baseline="0" dirty="0" smtClean="0">
          <a:solidFill>
            <a:schemeClr val="tx1"/>
          </a:solidFill>
          <a:latin typeface="Gill Sans M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volontar.nacka.se/"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5"/>
          <p:cNvSpPr txBox="1">
            <a:spLocks noChangeArrowheads="1"/>
          </p:cNvSpPr>
          <p:nvPr/>
        </p:nvSpPr>
        <p:spPr bwMode="auto">
          <a:xfrm>
            <a:off x="5286380" y="3071810"/>
            <a:ext cx="3286128" cy="2154436"/>
          </a:xfrm>
          <a:prstGeom prst="rect">
            <a:avLst/>
          </a:prstGeom>
          <a:noFill/>
          <a:ln w="9525">
            <a:noFill/>
            <a:miter lim="800000"/>
            <a:headEnd/>
            <a:tailEnd/>
          </a:ln>
        </p:spPr>
        <p:txBody>
          <a:bodyPr wrap="square">
            <a:spAutoFit/>
          </a:bodyPr>
          <a:lstStyle/>
          <a:p>
            <a:r>
              <a:rPr lang="sv-SE" sz="2000" b="1" dirty="0">
                <a:solidFill>
                  <a:srgbClr val="00518D"/>
                </a:solidFill>
                <a:latin typeface="Gill Sans MT" pitchFamily="34" charset="0"/>
              </a:rPr>
              <a:t>Nannette Büsgen</a:t>
            </a:r>
          </a:p>
          <a:p>
            <a:r>
              <a:rPr lang="sv-SE" sz="2000" b="1" dirty="0" err="1" smtClean="0">
                <a:solidFill>
                  <a:srgbClr val="00518D"/>
                </a:solidFill>
                <a:latin typeface="Gill Sans MT" pitchFamily="34" charset="0"/>
              </a:rPr>
              <a:t>volontar@nacka.se</a:t>
            </a:r>
            <a:endParaRPr lang="sv-SE" sz="2000" b="1" dirty="0" smtClean="0">
              <a:solidFill>
                <a:srgbClr val="00518D"/>
              </a:solidFill>
              <a:latin typeface="Gill Sans MT" pitchFamily="34" charset="0"/>
            </a:endParaRPr>
          </a:p>
          <a:p>
            <a:r>
              <a:rPr lang="sv-SE" sz="2000" b="1" dirty="0" smtClean="0">
                <a:solidFill>
                  <a:srgbClr val="00518D"/>
                </a:solidFill>
                <a:latin typeface="Gill Sans MT" pitchFamily="34" charset="0"/>
              </a:rPr>
              <a:t>070 431 8773</a:t>
            </a:r>
          </a:p>
          <a:p>
            <a:endParaRPr lang="sv-SE" sz="2000" b="1" dirty="0" smtClean="0">
              <a:solidFill>
                <a:srgbClr val="00518D"/>
              </a:solidFill>
              <a:latin typeface="Gill Sans MT" pitchFamily="34" charset="0"/>
            </a:endParaRPr>
          </a:p>
          <a:p>
            <a:r>
              <a:rPr lang="sv-SE" b="1" dirty="0" err="1" smtClean="0">
                <a:solidFill>
                  <a:srgbClr val="00518D"/>
                </a:solidFill>
                <a:latin typeface="Gill Sans MT" pitchFamily="34" charset="0"/>
              </a:rPr>
              <a:t>Facebook/Volontär</a:t>
            </a:r>
            <a:r>
              <a:rPr lang="sv-SE" b="1" dirty="0" smtClean="0">
                <a:solidFill>
                  <a:srgbClr val="00518D"/>
                </a:solidFill>
                <a:latin typeface="Gill Sans MT" pitchFamily="34" charset="0"/>
              </a:rPr>
              <a:t> i Nacka</a:t>
            </a:r>
          </a:p>
          <a:p>
            <a:r>
              <a:rPr lang="sv-SE" b="1" dirty="0" err="1" smtClean="0">
                <a:solidFill>
                  <a:srgbClr val="00518D"/>
                </a:solidFill>
                <a:latin typeface="Gill Sans MT" pitchFamily="34" charset="0"/>
              </a:rPr>
              <a:t>Twitter/volontarinacka</a:t>
            </a:r>
            <a:endParaRPr lang="sv-SE" b="1" dirty="0" smtClean="0">
              <a:solidFill>
                <a:srgbClr val="00518D"/>
              </a:solidFill>
              <a:latin typeface="Gill Sans MT" pitchFamily="34" charset="0"/>
            </a:endParaRPr>
          </a:p>
          <a:p>
            <a:r>
              <a:rPr lang="sv-SE" b="1" dirty="0" err="1" smtClean="0">
                <a:solidFill>
                  <a:srgbClr val="00518D"/>
                </a:solidFill>
                <a:latin typeface="Gill Sans MT" pitchFamily="34" charset="0"/>
              </a:rPr>
              <a:t>Instagram/volontarinacka</a:t>
            </a:r>
            <a:endParaRPr lang="sv-SE" b="1" dirty="0">
              <a:solidFill>
                <a:srgbClr val="00518D"/>
              </a:solidFill>
              <a:latin typeface="Gill Sans MT" pitchFamily="34" charset="0"/>
            </a:endParaRPr>
          </a:p>
        </p:txBody>
      </p:sp>
      <p:sp>
        <p:nvSpPr>
          <p:cNvPr id="8" name="Rubrik 7"/>
          <p:cNvSpPr>
            <a:spLocks noGrp="1"/>
          </p:cNvSpPr>
          <p:nvPr>
            <p:ph type="title"/>
          </p:nvPr>
        </p:nvSpPr>
        <p:spPr>
          <a:xfrm>
            <a:off x="1000100" y="1714488"/>
            <a:ext cx="7762080" cy="1143000"/>
          </a:xfrm>
        </p:spPr>
        <p:txBody>
          <a:bodyPr/>
          <a:lstStyle/>
          <a:p>
            <a:r>
              <a:rPr lang="sv-SE" dirty="0" smtClean="0"/>
              <a:t> </a:t>
            </a:r>
            <a:endParaRPr lang="sv-SE" dirty="0"/>
          </a:p>
        </p:txBody>
      </p:sp>
      <p:pic>
        <p:nvPicPr>
          <p:cNvPr id="10" name="Bildobjekt 9" descr="Nya_loggan stor fromat.jpg"/>
          <p:cNvPicPr>
            <a:picLocks noChangeAspect="1"/>
          </p:cNvPicPr>
          <p:nvPr/>
        </p:nvPicPr>
        <p:blipFill>
          <a:blip r:embed="rId3" cstate="print"/>
          <a:stretch>
            <a:fillRect/>
          </a:stretch>
        </p:blipFill>
        <p:spPr>
          <a:xfrm>
            <a:off x="1142976" y="857232"/>
            <a:ext cx="6720840" cy="762000"/>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1321591" y="2571744"/>
            <a:ext cx="3679037" cy="25969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sz="3600" dirty="0" smtClean="0">
                <a:solidFill>
                  <a:srgbClr val="D90000"/>
                </a:solidFill>
                <a:latin typeface="Gill Sans MT" pitchFamily="34" charset="0"/>
              </a:rPr>
              <a:t>Samarbete och dialog</a:t>
            </a:r>
            <a:endParaRPr lang="sv-SE" sz="3600" dirty="0">
              <a:latin typeface="Gill Sans MT" pitchFamily="34" charset="0"/>
            </a:endParaRPr>
          </a:p>
        </p:txBody>
      </p:sp>
      <p:sp>
        <p:nvSpPr>
          <p:cNvPr id="4" name="Platshållare för innehåll 3"/>
          <p:cNvSpPr>
            <a:spLocks noGrp="1"/>
          </p:cNvSpPr>
          <p:nvPr>
            <p:ph idx="1"/>
          </p:nvPr>
        </p:nvSpPr>
        <p:spPr/>
        <p:txBody>
          <a:bodyPr vert="horz" lIns="91440" tIns="45720" rIns="91440" bIns="45720" rtlCol="0">
            <a:normAutofit lnSpcReduction="10000"/>
          </a:bodyPr>
          <a:lstStyle/>
          <a:p>
            <a:pPr>
              <a:lnSpc>
                <a:spcPct val="150000"/>
              </a:lnSpc>
            </a:pPr>
            <a:r>
              <a:rPr lang="sv-SE" sz="2600" dirty="0">
                <a:solidFill>
                  <a:srgbClr val="00518D"/>
                </a:solidFill>
              </a:rPr>
              <a:t>Definiera behoven</a:t>
            </a:r>
          </a:p>
          <a:p>
            <a:pPr>
              <a:lnSpc>
                <a:spcPct val="150000"/>
              </a:lnSpc>
            </a:pPr>
            <a:r>
              <a:rPr lang="sv-SE" sz="2600" dirty="0">
                <a:solidFill>
                  <a:srgbClr val="00518D"/>
                </a:solidFill>
              </a:rPr>
              <a:t>Engagemang </a:t>
            </a:r>
            <a:r>
              <a:rPr lang="sv-SE" sz="2600" dirty="0" smtClean="0">
                <a:solidFill>
                  <a:srgbClr val="00518D"/>
                </a:solidFill>
              </a:rPr>
              <a:t>och viljan att driva frågan</a:t>
            </a:r>
            <a:endParaRPr lang="sv-SE" sz="2600" dirty="0">
              <a:solidFill>
                <a:srgbClr val="00518D"/>
              </a:solidFill>
            </a:endParaRPr>
          </a:p>
          <a:p>
            <a:pPr>
              <a:lnSpc>
                <a:spcPct val="150000"/>
              </a:lnSpc>
            </a:pPr>
            <a:r>
              <a:rPr lang="sv-SE" sz="2600" dirty="0" smtClean="0">
                <a:solidFill>
                  <a:srgbClr val="00518D"/>
                </a:solidFill>
              </a:rPr>
              <a:t>Möjlighet </a:t>
            </a:r>
            <a:r>
              <a:rPr lang="sv-SE" sz="2600" dirty="0">
                <a:solidFill>
                  <a:srgbClr val="00518D"/>
                </a:solidFill>
              </a:rPr>
              <a:t>att avsätta resurser i form av tid och personal</a:t>
            </a:r>
          </a:p>
          <a:p>
            <a:pPr>
              <a:lnSpc>
                <a:spcPct val="150000"/>
              </a:lnSpc>
            </a:pPr>
            <a:r>
              <a:rPr lang="sv-SE" sz="2600" dirty="0">
                <a:solidFill>
                  <a:srgbClr val="00518D"/>
                </a:solidFill>
              </a:rPr>
              <a:t>Kunskap och förståelse om ”vinsten”, </a:t>
            </a:r>
            <a:r>
              <a:rPr lang="sv-SE" sz="2600" dirty="0" smtClean="0">
                <a:solidFill>
                  <a:srgbClr val="00518D"/>
                </a:solidFill>
              </a:rPr>
              <a:t>mervärdet</a:t>
            </a:r>
            <a:r>
              <a:rPr lang="sv-SE" sz="2600" dirty="0">
                <a:solidFill>
                  <a:srgbClr val="00518D"/>
                </a:solidFill>
              </a:rPr>
              <a:t> </a:t>
            </a:r>
            <a:r>
              <a:rPr lang="sv-SE" sz="2600" dirty="0" smtClean="0">
                <a:solidFill>
                  <a:srgbClr val="00518D"/>
                </a:solidFill>
              </a:rPr>
              <a:t>för samhället</a:t>
            </a:r>
          </a:p>
          <a:p>
            <a:pPr>
              <a:lnSpc>
                <a:spcPct val="150000"/>
              </a:lnSpc>
            </a:pPr>
            <a:r>
              <a:rPr lang="sv-SE" sz="2600" dirty="0" smtClean="0">
                <a:solidFill>
                  <a:srgbClr val="00518D"/>
                </a:solidFill>
              </a:rPr>
              <a:t>En process som tar tid och hålls vid liv </a:t>
            </a:r>
            <a:endParaRPr lang="sv-SE" sz="2600" dirty="0">
              <a:solidFill>
                <a:srgbClr val="00518D"/>
              </a:solidFill>
            </a:endParaRPr>
          </a:p>
          <a:p>
            <a:pPr>
              <a:lnSpc>
                <a:spcPct val="150000"/>
              </a:lnSpc>
            </a:pPr>
            <a:endParaRPr lang="sv-SE" sz="2600" dirty="0">
              <a:solidFill>
                <a:srgbClr val="00518D"/>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sz="3200" dirty="0" smtClean="0">
                <a:solidFill>
                  <a:srgbClr val="D90000"/>
                </a:solidFill>
                <a:latin typeface="Barmeno Regular" pitchFamily="34" charset="0"/>
              </a:rPr>
              <a:t>			</a:t>
            </a:r>
            <a:r>
              <a:rPr lang="sv-SE" sz="3600" dirty="0">
                <a:solidFill>
                  <a:srgbClr val="D90000"/>
                </a:solidFill>
                <a:latin typeface="Gill Sans MT" pitchFamily="34" charset="0"/>
              </a:rPr>
              <a:t>Hur hittar vi balansen?</a:t>
            </a:r>
            <a:br>
              <a:rPr lang="sv-SE" sz="3600" dirty="0">
                <a:solidFill>
                  <a:srgbClr val="D90000"/>
                </a:solidFill>
                <a:latin typeface="Gill Sans MT" pitchFamily="34" charset="0"/>
              </a:rPr>
            </a:br>
            <a:endParaRPr lang="sv-SE" sz="3600" dirty="0">
              <a:solidFill>
                <a:srgbClr val="D90000"/>
              </a:solidFill>
              <a:latin typeface="Gill Sans MT" pitchFamily="34" charset="0"/>
            </a:endParaRPr>
          </a:p>
        </p:txBody>
      </p:sp>
      <p:sp>
        <p:nvSpPr>
          <p:cNvPr id="3" name="Platshållare för innehåll 2"/>
          <p:cNvSpPr>
            <a:spLocks noGrp="1"/>
          </p:cNvSpPr>
          <p:nvPr>
            <p:ph idx="1"/>
          </p:nvPr>
        </p:nvSpPr>
        <p:spPr>
          <a:xfrm>
            <a:off x="611560" y="1052736"/>
            <a:ext cx="8249570" cy="5234354"/>
          </a:xfrm>
        </p:spPr>
        <p:txBody>
          <a:bodyPr vert="horz" lIns="91440" tIns="45720" rIns="91440" bIns="45720" rtlCol="0">
            <a:normAutofit fontScale="85000" lnSpcReduction="20000"/>
          </a:bodyPr>
          <a:lstStyle/>
          <a:p>
            <a:pPr>
              <a:lnSpc>
                <a:spcPct val="150000"/>
              </a:lnSpc>
            </a:pPr>
            <a:r>
              <a:rPr lang="sv-SE" sz="2600" dirty="0">
                <a:solidFill>
                  <a:srgbClr val="00518D"/>
                </a:solidFill>
              </a:rPr>
              <a:t>Kommuner vill se fler ”frivilliga” insatser</a:t>
            </a:r>
          </a:p>
          <a:p>
            <a:pPr>
              <a:lnSpc>
                <a:spcPct val="150000"/>
              </a:lnSpc>
            </a:pPr>
            <a:r>
              <a:rPr lang="sv-SE" sz="2600" dirty="0" smtClean="0">
                <a:solidFill>
                  <a:srgbClr val="00518D"/>
                </a:solidFill>
              </a:rPr>
              <a:t>Ideellt engagemang. Hot eller tillgång. Vad </a:t>
            </a:r>
            <a:r>
              <a:rPr lang="sv-SE" sz="2600" dirty="0">
                <a:solidFill>
                  <a:srgbClr val="00518D"/>
                </a:solidFill>
              </a:rPr>
              <a:t>är OK inte OK?</a:t>
            </a:r>
          </a:p>
          <a:p>
            <a:pPr>
              <a:lnSpc>
                <a:spcPct val="150000"/>
              </a:lnSpc>
            </a:pPr>
            <a:r>
              <a:rPr lang="sv-SE" sz="2600" dirty="0">
                <a:solidFill>
                  <a:srgbClr val="00518D"/>
                </a:solidFill>
              </a:rPr>
              <a:t>Ideella organisationer blir mer professionella</a:t>
            </a:r>
          </a:p>
          <a:p>
            <a:pPr>
              <a:lnSpc>
                <a:spcPct val="150000"/>
              </a:lnSpc>
            </a:pPr>
            <a:r>
              <a:rPr lang="sv-SE" sz="2600" dirty="0">
                <a:solidFill>
                  <a:srgbClr val="00518D"/>
                </a:solidFill>
              </a:rPr>
              <a:t>Från medlemsperspektiv till uppdragsperspektiv</a:t>
            </a:r>
          </a:p>
          <a:p>
            <a:pPr>
              <a:lnSpc>
                <a:spcPct val="150000"/>
              </a:lnSpc>
            </a:pPr>
            <a:r>
              <a:rPr lang="sv-SE" sz="2600" dirty="0">
                <a:solidFill>
                  <a:srgbClr val="00518D"/>
                </a:solidFill>
              </a:rPr>
              <a:t>Volontärer söker sig till attraktiva uppdrag</a:t>
            </a:r>
          </a:p>
          <a:p>
            <a:pPr>
              <a:lnSpc>
                <a:spcPct val="150000"/>
              </a:lnSpc>
            </a:pPr>
            <a:r>
              <a:rPr lang="sv-SE" sz="2600" dirty="0">
                <a:solidFill>
                  <a:srgbClr val="00518D"/>
                </a:solidFill>
              </a:rPr>
              <a:t>Flera volontärer, färre medlemmar</a:t>
            </a:r>
          </a:p>
          <a:p>
            <a:pPr>
              <a:lnSpc>
                <a:spcPct val="150000"/>
              </a:lnSpc>
            </a:pPr>
            <a:r>
              <a:rPr lang="sv-SE" sz="2600" dirty="0">
                <a:solidFill>
                  <a:srgbClr val="00518D"/>
                </a:solidFill>
              </a:rPr>
              <a:t>Näringslivet vill ta ett socialt ansvar (CSR)</a:t>
            </a:r>
          </a:p>
          <a:p>
            <a:pPr>
              <a:lnSpc>
                <a:spcPct val="150000"/>
              </a:lnSpc>
            </a:pPr>
            <a:r>
              <a:rPr lang="sv-SE" sz="2600" dirty="0">
                <a:solidFill>
                  <a:srgbClr val="00518D"/>
                </a:solidFill>
              </a:rPr>
              <a:t>Nya sätt att jobba ideellt (sociala medier)</a:t>
            </a:r>
          </a:p>
          <a:p>
            <a:pPr>
              <a:lnSpc>
                <a:spcPct val="150000"/>
              </a:lnSpc>
            </a:pPr>
            <a:r>
              <a:rPr lang="sv-SE" sz="2600" dirty="0">
                <a:solidFill>
                  <a:srgbClr val="00518D"/>
                </a:solidFill>
              </a:rPr>
              <a:t>”Kulturkrockar”, värdegrunder, intressen, ekonomi, politik, historik… </a:t>
            </a:r>
          </a:p>
          <a:p>
            <a:pPr>
              <a:lnSpc>
                <a:spcPct val="150000"/>
              </a:lnSpc>
            </a:pPr>
            <a:endParaRPr lang="sv-SE" sz="2600" dirty="0">
              <a:solidFill>
                <a:srgbClr val="00518D"/>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Autofit/>
          </a:bodyPr>
          <a:lstStyle/>
          <a:p>
            <a:pPr algn="ctr"/>
            <a:r>
              <a:rPr lang="sv-SE" sz="2800" dirty="0" smtClean="0">
                <a:solidFill>
                  <a:srgbClr val="D90000"/>
                </a:solidFill>
                <a:latin typeface="Barmeno Regular" pitchFamily="34" charset="0"/>
              </a:rPr>
              <a:t/>
            </a:r>
            <a:br>
              <a:rPr lang="sv-SE" sz="2800" dirty="0" smtClean="0">
                <a:solidFill>
                  <a:srgbClr val="D90000"/>
                </a:solidFill>
                <a:latin typeface="Barmeno Regular" pitchFamily="34" charset="0"/>
              </a:rPr>
            </a:br>
            <a:r>
              <a:rPr lang="sv-SE" sz="3600" dirty="0">
                <a:solidFill>
                  <a:srgbClr val="D90000"/>
                </a:solidFill>
                <a:latin typeface="Gill Sans MT" pitchFamily="34" charset="0"/>
              </a:rPr>
              <a:t>Hur ska vi leva visionen, öppenhet och mångfald, i Nacka stad?</a:t>
            </a:r>
            <a:r>
              <a:rPr lang="sv-SE" sz="2800" dirty="0">
                <a:solidFill>
                  <a:srgbClr val="D90000"/>
                </a:solidFill>
                <a:latin typeface="Barmeno Regular" pitchFamily="34" charset="0"/>
              </a:rPr>
              <a:t/>
            </a:r>
            <a:br>
              <a:rPr lang="sv-SE" sz="2800" dirty="0">
                <a:solidFill>
                  <a:srgbClr val="D90000"/>
                </a:solidFill>
                <a:latin typeface="Barmeno Regular" pitchFamily="34" charset="0"/>
              </a:rPr>
            </a:br>
            <a:endParaRPr lang="sv-SE" sz="2800" dirty="0">
              <a:solidFill>
                <a:srgbClr val="D90000"/>
              </a:solidFill>
              <a:latin typeface="Barmeno Regular" pitchFamily="34" charset="0"/>
            </a:endParaRPr>
          </a:p>
        </p:txBody>
      </p:sp>
      <p:sp>
        <p:nvSpPr>
          <p:cNvPr id="4" name="Platshållare för innehåll 2"/>
          <p:cNvSpPr txBox="1">
            <a:spLocks/>
          </p:cNvSpPr>
          <p:nvPr/>
        </p:nvSpPr>
        <p:spPr>
          <a:xfrm>
            <a:off x="1130400" y="1600200"/>
            <a:ext cx="7762080" cy="45259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sv-SE" sz="2800" b="0" i="0" u="none" strike="noStrike" kern="0" cap="none" spc="0" normalizeH="0" baseline="0" noProof="0" dirty="0">
              <a:ln>
                <a:noFill/>
              </a:ln>
              <a:solidFill>
                <a:schemeClr val="tx1"/>
              </a:solidFill>
              <a:effectLst/>
              <a:uLnTx/>
              <a:uFillTx/>
              <a:latin typeface="Gill Sans MT"/>
              <a:ea typeface="+mn-ea"/>
              <a:cs typeface="+mn-cs"/>
            </a:endParaRPr>
          </a:p>
        </p:txBody>
      </p:sp>
      <p:pic>
        <p:nvPicPr>
          <p:cNvPr id="5" name="Picture 10" descr="C:\Users\nbn\AppData\Local\Microsoft\Windows\Temporary Internet Files\Content.IE5\20ZKL8TN\MC900078711[1].wmf"/>
          <p:cNvPicPr>
            <a:picLocks noChangeAspect="1" noChangeArrowheads="1"/>
          </p:cNvPicPr>
          <p:nvPr/>
        </p:nvPicPr>
        <p:blipFill>
          <a:blip r:embed="rId3" cstate="print"/>
          <a:srcRect/>
          <a:stretch>
            <a:fillRect/>
          </a:stretch>
        </p:blipFill>
        <p:spPr bwMode="auto">
          <a:xfrm>
            <a:off x="6876256" y="1916832"/>
            <a:ext cx="1507462" cy="3656335"/>
          </a:xfrm>
          <a:prstGeom prst="rect">
            <a:avLst/>
          </a:prstGeom>
          <a:noFill/>
        </p:spPr>
      </p:pic>
      <p:sp>
        <p:nvSpPr>
          <p:cNvPr id="3" name="Rektangel 2"/>
          <p:cNvSpPr/>
          <p:nvPr/>
        </p:nvSpPr>
        <p:spPr>
          <a:xfrm>
            <a:off x="395536" y="1907882"/>
            <a:ext cx="6174432" cy="4133439"/>
          </a:xfrm>
          <a:prstGeom prst="rect">
            <a:avLst/>
          </a:prstGeom>
        </p:spPr>
        <p:txBody>
          <a:bodyPr wrap="square">
            <a:spAutoFit/>
          </a:bodyPr>
          <a:lstStyle/>
          <a:p>
            <a:pPr marL="342900" indent="-342900">
              <a:lnSpc>
                <a:spcPct val="130000"/>
              </a:lnSpc>
              <a:spcBef>
                <a:spcPct val="20000"/>
              </a:spcBef>
              <a:buFont typeface="Arial" pitchFamily="34" charset="0"/>
              <a:buChar char="•"/>
            </a:pPr>
            <a:r>
              <a:rPr lang="sv-SE" sz="2200" kern="0" dirty="0">
                <a:solidFill>
                  <a:srgbClr val="00518D"/>
                </a:solidFill>
                <a:latin typeface="Gill Sans MT"/>
              </a:rPr>
              <a:t>Hur kan vi skapa en stad för alla?</a:t>
            </a:r>
          </a:p>
          <a:p>
            <a:pPr marL="342900" indent="-342900">
              <a:lnSpc>
                <a:spcPct val="130000"/>
              </a:lnSpc>
              <a:spcBef>
                <a:spcPct val="20000"/>
              </a:spcBef>
              <a:buFont typeface="Arial" pitchFamily="34" charset="0"/>
              <a:buChar char="•"/>
            </a:pPr>
            <a:r>
              <a:rPr lang="sv-SE" sz="2200" kern="0" dirty="0" smtClean="0">
                <a:solidFill>
                  <a:srgbClr val="00518D"/>
                </a:solidFill>
                <a:latin typeface="Gill Sans MT"/>
              </a:rPr>
              <a:t>Hur </a:t>
            </a:r>
            <a:r>
              <a:rPr lang="sv-SE" sz="2200" kern="0" dirty="0">
                <a:solidFill>
                  <a:srgbClr val="00518D"/>
                </a:solidFill>
                <a:latin typeface="Gill Sans MT"/>
              </a:rPr>
              <a:t>kan vi ta vara på det ideella engagemanget</a:t>
            </a:r>
            <a:r>
              <a:rPr lang="sv-SE" sz="2200" kern="0" dirty="0" smtClean="0">
                <a:solidFill>
                  <a:srgbClr val="00518D"/>
                </a:solidFill>
                <a:latin typeface="Gill Sans MT"/>
              </a:rPr>
              <a:t>?</a:t>
            </a:r>
            <a:endParaRPr lang="sv-SE" sz="2200" kern="0" dirty="0">
              <a:solidFill>
                <a:srgbClr val="00518D"/>
              </a:solidFill>
              <a:latin typeface="Gill Sans MT"/>
            </a:endParaRPr>
          </a:p>
          <a:p>
            <a:pPr marL="342900" indent="-342900">
              <a:lnSpc>
                <a:spcPct val="130000"/>
              </a:lnSpc>
              <a:spcBef>
                <a:spcPct val="20000"/>
              </a:spcBef>
              <a:buFont typeface="Arial" pitchFamily="34" charset="0"/>
              <a:buChar char="•"/>
            </a:pPr>
            <a:r>
              <a:rPr lang="sv-SE" sz="2200" kern="0" dirty="0">
                <a:solidFill>
                  <a:srgbClr val="00518D"/>
                </a:solidFill>
                <a:latin typeface="Gill Sans MT"/>
              </a:rPr>
              <a:t>Hur ser föreningslivet ut framöver</a:t>
            </a:r>
            <a:r>
              <a:rPr lang="sv-SE" sz="2200" kern="0" dirty="0" smtClean="0">
                <a:solidFill>
                  <a:srgbClr val="00518D"/>
                </a:solidFill>
                <a:latin typeface="Gill Sans MT"/>
              </a:rPr>
              <a:t>?</a:t>
            </a:r>
            <a:endParaRPr lang="sv-SE" sz="2200" kern="0" dirty="0">
              <a:solidFill>
                <a:srgbClr val="00518D"/>
              </a:solidFill>
              <a:latin typeface="Gill Sans MT"/>
            </a:endParaRPr>
          </a:p>
          <a:p>
            <a:pPr marL="342900" indent="-342900">
              <a:lnSpc>
                <a:spcPct val="130000"/>
              </a:lnSpc>
              <a:spcBef>
                <a:spcPct val="20000"/>
              </a:spcBef>
              <a:buFont typeface="Arial" pitchFamily="34" charset="0"/>
              <a:buChar char="•"/>
            </a:pPr>
            <a:r>
              <a:rPr lang="sv-SE" sz="2200" kern="0" dirty="0">
                <a:solidFill>
                  <a:srgbClr val="00518D"/>
                </a:solidFill>
                <a:latin typeface="Gill Sans MT"/>
              </a:rPr>
              <a:t>Hur kan kommunen stödja, främja</a:t>
            </a:r>
            <a:r>
              <a:rPr lang="sv-SE" sz="2200" kern="0" dirty="0" smtClean="0">
                <a:solidFill>
                  <a:srgbClr val="00518D"/>
                </a:solidFill>
                <a:latin typeface="Gill Sans MT"/>
              </a:rPr>
              <a:t>?</a:t>
            </a:r>
          </a:p>
          <a:p>
            <a:pPr marL="342900" indent="-342900">
              <a:lnSpc>
                <a:spcPct val="130000"/>
              </a:lnSpc>
              <a:spcBef>
                <a:spcPct val="20000"/>
              </a:spcBef>
              <a:buFont typeface="Arial" pitchFamily="34" charset="0"/>
              <a:buChar char="•"/>
            </a:pPr>
            <a:r>
              <a:rPr lang="sv-SE" sz="2200" kern="0" dirty="0" smtClean="0">
                <a:solidFill>
                  <a:srgbClr val="00518D"/>
                </a:solidFill>
                <a:latin typeface="Gill Sans MT"/>
              </a:rPr>
              <a:t>Vad kan Volontär i Nacka göra?</a:t>
            </a:r>
          </a:p>
          <a:p>
            <a:pPr marL="342900" indent="-342900">
              <a:lnSpc>
                <a:spcPct val="130000"/>
              </a:lnSpc>
              <a:spcBef>
                <a:spcPct val="20000"/>
              </a:spcBef>
              <a:buFont typeface="Arial" pitchFamily="34" charset="0"/>
              <a:buChar char="•"/>
            </a:pPr>
            <a:endParaRPr lang="sv-SE" sz="2200" kern="0" dirty="0" smtClean="0">
              <a:solidFill>
                <a:srgbClr val="00518D"/>
              </a:solidFill>
              <a:latin typeface="Gill Sans MT"/>
            </a:endParaRPr>
          </a:p>
          <a:p>
            <a:pPr marL="342900" indent="-342900">
              <a:lnSpc>
                <a:spcPct val="130000"/>
              </a:lnSpc>
              <a:spcBef>
                <a:spcPct val="20000"/>
              </a:spcBef>
              <a:buFont typeface="Arial" pitchFamily="34" charset="0"/>
              <a:buChar char="•"/>
            </a:pPr>
            <a:endParaRPr lang="sv-SE" sz="2200" kern="0" dirty="0">
              <a:solidFill>
                <a:srgbClr val="00518D"/>
              </a:solidFill>
              <a:latin typeface="Gill Sans MT"/>
            </a:endParaRPr>
          </a:p>
          <a:p>
            <a:endParaRPr lang="sv-SE" dirty="0"/>
          </a:p>
          <a:p>
            <a:endParaRPr lang="sv-SE" dirty="0"/>
          </a:p>
        </p:txBody>
      </p:sp>
      <p:sp>
        <p:nvSpPr>
          <p:cNvPr id="6" name="Rektangel 5"/>
          <p:cNvSpPr/>
          <p:nvPr/>
        </p:nvSpPr>
        <p:spPr>
          <a:xfrm>
            <a:off x="107504" y="5271978"/>
            <a:ext cx="6984776" cy="605294"/>
          </a:xfrm>
          <a:prstGeom prst="rect">
            <a:avLst/>
          </a:prstGeom>
        </p:spPr>
        <p:txBody>
          <a:bodyPr wrap="square">
            <a:spAutoFit/>
          </a:bodyPr>
          <a:lstStyle/>
          <a:p>
            <a:pPr lvl="0" algn="ctr">
              <a:lnSpc>
                <a:spcPts val="4000"/>
              </a:lnSpc>
            </a:pPr>
            <a:r>
              <a:rPr lang="sv-SE" sz="2400" b="1" kern="0" dirty="0">
                <a:solidFill>
                  <a:srgbClr val="D90000"/>
                </a:solidFill>
                <a:latin typeface="Gill Sans MT" pitchFamily="34" charset="0"/>
              </a:rPr>
              <a:t>Varför gör vi det här och vart ska det leda till?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ubrik 2"/>
          <p:cNvSpPr>
            <a:spLocks noGrp="1"/>
          </p:cNvSpPr>
          <p:nvPr>
            <p:ph type="title"/>
          </p:nvPr>
        </p:nvSpPr>
        <p:spPr>
          <a:xfrm>
            <a:off x="285720" y="1214422"/>
            <a:ext cx="8177562" cy="3929090"/>
          </a:xfrm>
        </p:spPr>
        <p:txBody>
          <a:bodyPr vert="horz" lIns="91440" tIns="45720" rIns="91440" bIns="45720" rtlCol="0">
            <a:noAutofit/>
          </a:bodyPr>
          <a:lstStyle/>
          <a:p>
            <a:pPr algn="ctr">
              <a:lnSpc>
                <a:spcPct val="150000"/>
              </a:lnSpc>
              <a:spcBef>
                <a:spcPct val="20000"/>
              </a:spcBef>
            </a:pPr>
            <a:r>
              <a:rPr lang="en-US" sz="3600" dirty="0" smtClean="0">
                <a:solidFill>
                  <a:srgbClr val="00518D"/>
                </a:solidFill>
              </a:rPr>
              <a:t/>
            </a:r>
            <a:br>
              <a:rPr lang="en-US" sz="3600" dirty="0" smtClean="0">
                <a:solidFill>
                  <a:srgbClr val="00518D"/>
                </a:solidFill>
              </a:rPr>
            </a:br>
            <a:r>
              <a:rPr lang="en-US" sz="3600" dirty="0">
                <a:solidFill>
                  <a:srgbClr val="00518D"/>
                </a:solidFill>
              </a:rPr>
              <a:t/>
            </a:r>
            <a:br>
              <a:rPr lang="en-US" sz="3600" dirty="0">
                <a:solidFill>
                  <a:srgbClr val="00518D"/>
                </a:solidFill>
              </a:rPr>
            </a:br>
            <a:r>
              <a:rPr lang="en-US" sz="3600" dirty="0" smtClean="0">
                <a:solidFill>
                  <a:srgbClr val="00518D"/>
                </a:solidFill>
              </a:rPr>
              <a:t/>
            </a:r>
            <a:br>
              <a:rPr lang="en-US" sz="3600" dirty="0" smtClean="0">
                <a:solidFill>
                  <a:srgbClr val="00518D"/>
                </a:solidFill>
              </a:rPr>
            </a:br>
            <a:r>
              <a:rPr lang="en-US" sz="3600" dirty="0" smtClean="0">
                <a:solidFill>
                  <a:srgbClr val="00518D"/>
                </a:solidFill>
              </a:rPr>
              <a:t>" </a:t>
            </a:r>
            <a:r>
              <a:rPr lang="en-US" sz="3600" dirty="0">
                <a:solidFill>
                  <a:srgbClr val="00518D"/>
                </a:solidFill>
              </a:rPr>
              <a:t>Everything that can be counted does not necessarily count; everything that counts cannot necessarily be counted “</a:t>
            </a:r>
            <a:br>
              <a:rPr lang="en-US" sz="3600" dirty="0">
                <a:solidFill>
                  <a:srgbClr val="00518D"/>
                </a:solidFill>
              </a:rPr>
            </a:br>
            <a:r>
              <a:rPr lang="en-US" sz="3600" dirty="0">
                <a:solidFill>
                  <a:srgbClr val="00518D"/>
                </a:solidFill>
              </a:rPr>
              <a:t/>
            </a:r>
            <a:br>
              <a:rPr lang="en-US" sz="3600" dirty="0">
                <a:solidFill>
                  <a:srgbClr val="00518D"/>
                </a:solidFill>
              </a:rPr>
            </a:br>
            <a:r>
              <a:rPr lang="sv-SE" sz="3600" dirty="0">
                <a:solidFill>
                  <a:srgbClr val="00518D"/>
                </a:solidFill>
              </a:rPr>
              <a:t/>
            </a:r>
            <a:br>
              <a:rPr lang="sv-SE" sz="3600" dirty="0">
                <a:solidFill>
                  <a:srgbClr val="00518D"/>
                </a:solidFill>
              </a:rPr>
            </a:br>
            <a:r>
              <a:rPr lang="en-US" sz="3600" dirty="0">
                <a:solidFill>
                  <a:srgbClr val="00518D"/>
                </a:solidFill>
              </a:rPr>
              <a:t> </a:t>
            </a:r>
            <a:r>
              <a:rPr lang="sv-SE" sz="3600" dirty="0">
                <a:solidFill>
                  <a:srgbClr val="00518D"/>
                </a:solidFill>
              </a:rPr>
              <a:t/>
            </a:r>
            <a:br>
              <a:rPr lang="sv-SE" sz="3600" dirty="0">
                <a:solidFill>
                  <a:srgbClr val="00518D"/>
                </a:solidFill>
              </a:rPr>
            </a:br>
            <a:endParaRPr lang="sv-SE" sz="3600" dirty="0">
              <a:solidFill>
                <a:srgbClr val="00518D"/>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pPr algn="ctr"/>
            <a:r>
              <a:rPr lang="sv-SE" sz="3600" dirty="0" smtClean="0">
                <a:solidFill>
                  <a:srgbClr val="BD0012"/>
                </a:solidFill>
                <a:latin typeface="Gill Sans MT" pitchFamily="34" charset="0"/>
              </a:rPr>
              <a:t>Ideellt arbete världen över</a:t>
            </a:r>
            <a:endParaRPr lang="sv-SE" sz="3600" dirty="0">
              <a:solidFill>
                <a:srgbClr val="BD0012"/>
              </a:solidFill>
              <a:latin typeface="Gill Sans MT" pitchFamily="34" charset="0"/>
            </a:endParaRPr>
          </a:p>
        </p:txBody>
      </p:sp>
      <p:sp>
        <p:nvSpPr>
          <p:cNvPr id="3" name="Platshållare för innehåll 2"/>
          <p:cNvSpPr>
            <a:spLocks noGrp="1"/>
          </p:cNvSpPr>
          <p:nvPr>
            <p:ph idx="1"/>
          </p:nvPr>
        </p:nvSpPr>
        <p:spPr/>
        <p:txBody>
          <a:bodyPr vert="horz" lIns="91440" tIns="45720" rIns="91440" bIns="45720" rtlCol="0">
            <a:normAutofit/>
          </a:bodyPr>
          <a:lstStyle/>
          <a:p>
            <a:r>
              <a:rPr lang="sv-SE" sz="2600" dirty="0" smtClean="0">
                <a:solidFill>
                  <a:srgbClr val="00518D"/>
                </a:solidFill>
              </a:rPr>
              <a:t>Desto mer demokrati, desto mer ideellt arbete</a:t>
            </a:r>
          </a:p>
          <a:p>
            <a:endParaRPr lang="sv-SE" sz="2600" dirty="0" smtClean="0">
              <a:solidFill>
                <a:srgbClr val="00518D"/>
              </a:solidFill>
            </a:endParaRPr>
          </a:p>
          <a:p>
            <a:r>
              <a:rPr lang="sv-SE" sz="2600" dirty="0" smtClean="0">
                <a:solidFill>
                  <a:srgbClr val="00518D"/>
                </a:solidFill>
              </a:rPr>
              <a:t>Holland, Österrike, Storbritannien och Sverige ligger i topp inom EU. </a:t>
            </a:r>
            <a:br>
              <a:rPr lang="sv-SE" sz="2600" dirty="0" smtClean="0">
                <a:solidFill>
                  <a:srgbClr val="00518D"/>
                </a:solidFill>
              </a:rPr>
            </a:br>
            <a:endParaRPr lang="sv-SE" sz="2600" dirty="0" smtClean="0">
              <a:solidFill>
                <a:srgbClr val="00518D"/>
              </a:solidFill>
            </a:endParaRPr>
          </a:p>
          <a:p>
            <a:r>
              <a:rPr lang="sv-SE" sz="2600" dirty="0" smtClean="0">
                <a:solidFill>
                  <a:srgbClr val="00518D"/>
                </a:solidFill>
              </a:rPr>
              <a:t>Olika länder har helt olika förutsättningar</a:t>
            </a:r>
            <a:br>
              <a:rPr lang="sv-SE" sz="2600" dirty="0" smtClean="0">
                <a:solidFill>
                  <a:srgbClr val="00518D"/>
                </a:solidFill>
              </a:rPr>
            </a:br>
            <a:endParaRPr lang="sv-SE" sz="2600" dirty="0" smtClean="0">
              <a:solidFill>
                <a:srgbClr val="00518D"/>
              </a:solidFill>
            </a:endParaRPr>
          </a:p>
          <a:p>
            <a:r>
              <a:rPr lang="sv-SE" sz="2600" dirty="0" smtClean="0">
                <a:solidFill>
                  <a:srgbClr val="00518D"/>
                </a:solidFill>
              </a:rPr>
              <a:t>Historiken spelar roll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vert="horz" lIns="91440" tIns="45720" rIns="91440" bIns="45720" rtlCol="0" anchor="ctr">
            <a:normAutofit/>
          </a:bodyPr>
          <a:lstStyle/>
          <a:p>
            <a:pPr algn="ctr"/>
            <a:r>
              <a:rPr lang="sv-SE" sz="3600" dirty="0" smtClean="0">
                <a:solidFill>
                  <a:srgbClr val="BD0012"/>
                </a:solidFill>
                <a:latin typeface="Gill Sans MT" pitchFamily="34" charset="0"/>
              </a:rPr>
              <a:t>Ideellt arbete i Sverige</a:t>
            </a:r>
          </a:p>
        </p:txBody>
      </p:sp>
      <p:sp>
        <p:nvSpPr>
          <p:cNvPr id="3" name="Platshållare för innehåll 2"/>
          <p:cNvSpPr>
            <a:spLocks noGrp="1"/>
          </p:cNvSpPr>
          <p:nvPr>
            <p:ph idx="1"/>
          </p:nvPr>
        </p:nvSpPr>
        <p:spPr>
          <a:xfrm>
            <a:off x="785786" y="1600200"/>
            <a:ext cx="7762080" cy="4525963"/>
          </a:xfrm>
        </p:spPr>
        <p:txBody>
          <a:bodyPr vert="horz" lIns="91440" tIns="45720" rIns="91440" bIns="45720" rtlCol="0">
            <a:normAutofit lnSpcReduction="10000"/>
          </a:bodyPr>
          <a:lstStyle/>
          <a:p>
            <a:pPr>
              <a:lnSpc>
                <a:spcPct val="150000"/>
              </a:lnSpc>
            </a:pPr>
            <a:r>
              <a:rPr lang="sv-SE" sz="2600" dirty="0">
                <a:solidFill>
                  <a:srgbClr val="00518D"/>
                </a:solidFill>
              </a:rPr>
              <a:t>48% av Sveriges vuxna ( ålder16-84</a:t>
            </a:r>
            <a:r>
              <a:rPr lang="sv-SE" sz="2600" dirty="0" smtClean="0">
                <a:solidFill>
                  <a:srgbClr val="00518D"/>
                </a:solidFill>
              </a:rPr>
              <a:t>)</a:t>
            </a:r>
          </a:p>
          <a:p>
            <a:pPr>
              <a:lnSpc>
                <a:spcPct val="150000"/>
              </a:lnSpc>
            </a:pPr>
            <a:r>
              <a:rPr lang="en-US" sz="2600" dirty="0" smtClean="0">
                <a:solidFill>
                  <a:srgbClr val="00518D"/>
                </a:solidFill>
              </a:rPr>
              <a:t>I </a:t>
            </a:r>
            <a:r>
              <a:rPr lang="sv-SE" sz="2600" dirty="0" smtClean="0">
                <a:solidFill>
                  <a:srgbClr val="00518D"/>
                </a:solidFill>
              </a:rPr>
              <a:t>genomsnitt</a:t>
            </a:r>
            <a:r>
              <a:rPr lang="en-US" sz="2600" dirty="0" smtClean="0">
                <a:solidFill>
                  <a:srgbClr val="00518D"/>
                </a:solidFill>
              </a:rPr>
              <a:t> 16 </a:t>
            </a:r>
            <a:r>
              <a:rPr lang="en-US" sz="2600" dirty="0" err="1" smtClean="0">
                <a:solidFill>
                  <a:srgbClr val="00518D"/>
                </a:solidFill>
              </a:rPr>
              <a:t>timmar</a:t>
            </a:r>
            <a:r>
              <a:rPr lang="en-US" sz="2600" dirty="0" smtClean="0">
                <a:solidFill>
                  <a:srgbClr val="00518D"/>
                </a:solidFill>
              </a:rPr>
              <a:t> i </a:t>
            </a:r>
            <a:r>
              <a:rPr lang="en-US" sz="2600" dirty="0" err="1" smtClean="0">
                <a:solidFill>
                  <a:srgbClr val="00518D"/>
                </a:solidFill>
              </a:rPr>
              <a:t>månad</a:t>
            </a:r>
            <a:endParaRPr lang="sv-SE" sz="2600" dirty="0" smtClean="0">
              <a:solidFill>
                <a:srgbClr val="00518D"/>
              </a:solidFill>
            </a:endParaRPr>
          </a:p>
          <a:p>
            <a:pPr>
              <a:lnSpc>
                <a:spcPct val="150000"/>
              </a:lnSpc>
            </a:pPr>
            <a:r>
              <a:rPr lang="sv-SE" sz="2600" dirty="0" smtClean="0">
                <a:solidFill>
                  <a:srgbClr val="00518D"/>
                </a:solidFill>
              </a:rPr>
              <a:t>25</a:t>
            </a:r>
            <a:r>
              <a:rPr lang="sv-SE" sz="2600" dirty="0">
                <a:solidFill>
                  <a:srgbClr val="00518D"/>
                </a:solidFill>
              </a:rPr>
              <a:t>% inom idrotten. Flest män</a:t>
            </a:r>
          </a:p>
          <a:p>
            <a:pPr>
              <a:lnSpc>
                <a:spcPct val="150000"/>
              </a:lnSpc>
            </a:pPr>
            <a:r>
              <a:rPr lang="sv-SE" sz="2600" dirty="0">
                <a:solidFill>
                  <a:srgbClr val="00518D"/>
                </a:solidFill>
              </a:rPr>
              <a:t>15% inom socialt frivilligt arbete. Flest kvinnor </a:t>
            </a:r>
          </a:p>
          <a:p>
            <a:pPr>
              <a:lnSpc>
                <a:spcPct val="150000"/>
              </a:lnSpc>
            </a:pPr>
            <a:r>
              <a:rPr lang="sv-SE" sz="2600" dirty="0">
                <a:solidFill>
                  <a:srgbClr val="00518D"/>
                </a:solidFill>
              </a:rPr>
              <a:t>25% av Sveriges befolkning har aldrig jobbat ideellt</a:t>
            </a:r>
          </a:p>
          <a:p>
            <a:pPr>
              <a:lnSpc>
                <a:spcPct val="150000"/>
              </a:lnSpc>
            </a:pPr>
            <a:endParaRPr lang="sv-SE" sz="2600" dirty="0">
              <a:solidFill>
                <a:srgbClr val="00518D"/>
              </a:solidFill>
            </a:endParaRPr>
          </a:p>
          <a:p>
            <a:pPr>
              <a:lnSpc>
                <a:spcPct val="150000"/>
              </a:lnSpc>
            </a:pPr>
            <a:r>
              <a:rPr lang="sv-SE" sz="2000" dirty="0">
                <a:solidFill>
                  <a:srgbClr val="00518D"/>
                </a:solidFill>
              </a:rPr>
              <a:t>Lars Svedberg, Ersta Sköndal högskola (ESH)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sz="3600" dirty="0">
                <a:solidFill>
                  <a:srgbClr val="D90000"/>
                </a:solidFill>
                <a:latin typeface="Gill Sans MT" pitchFamily="34" charset="0"/>
              </a:rPr>
              <a:t>Ideellt arbete</a:t>
            </a:r>
          </a:p>
        </p:txBody>
      </p:sp>
      <p:sp>
        <p:nvSpPr>
          <p:cNvPr id="3" name="Platshållare för innehåll 2"/>
          <p:cNvSpPr>
            <a:spLocks noGrp="1"/>
          </p:cNvSpPr>
          <p:nvPr>
            <p:ph idx="1"/>
          </p:nvPr>
        </p:nvSpPr>
        <p:spPr>
          <a:xfrm>
            <a:off x="1130400" y="1600201"/>
            <a:ext cx="7762080" cy="3701008"/>
          </a:xfrm>
        </p:spPr>
        <p:txBody>
          <a:bodyPr/>
          <a:lstStyle/>
          <a:p>
            <a:pPr>
              <a:lnSpc>
                <a:spcPct val="150000"/>
              </a:lnSpc>
            </a:pPr>
            <a:r>
              <a:rPr lang="sv-SE" sz="2600" dirty="0">
                <a:solidFill>
                  <a:srgbClr val="00518D"/>
                </a:solidFill>
              </a:rPr>
              <a:t>Oavlönat </a:t>
            </a:r>
          </a:p>
          <a:p>
            <a:pPr>
              <a:lnSpc>
                <a:spcPct val="150000"/>
              </a:lnSpc>
            </a:pPr>
            <a:r>
              <a:rPr lang="sv-SE" sz="2600" dirty="0">
                <a:solidFill>
                  <a:srgbClr val="00518D"/>
                </a:solidFill>
              </a:rPr>
              <a:t>För någons nytta</a:t>
            </a:r>
          </a:p>
          <a:p>
            <a:pPr>
              <a:lnSpc>
                <a:spcPct val="150000"/>
              </a:lnSpc>
            </a:pPr>
            <a:r>
              <a:rPr lang="sv-SE" sz="2600" dirty="0">
                <a:solidFill>
                  <a:srgbClr val="00518D"/>
                </a:solidFill>
              </a:rPr>
              <a:t>Frivilligt </a:t>
            </a:r>
          </a:p>
          <a:p>
            <a:pPr>
              <a:lnSpc>
                <a:spcPct val="150000"/>
              </a:lnSpc>
            </a:pPr>
            <a:r>
              <a:rPr lang="sv-SE" sz="2600" dirty="0">
                <a:solidFill>
                  <a:srgbClr val="00518D"/>
                </a:solidFill>
              </a:rPr>
              <a:t>Ett uttryck för det egna engagemanget</a:t>
            </a:r>
          </a:p>
          <a:p>
            <a:pPr>
              <a:lnSpc>
                <a:spcPct val="150000"/>
              </a:lnSpc>
            </a:pPr>
            <a:r>
              <a:rPr lang="sv-SE" sz="2600" dirty="0">
                <a:solidFill>
                  <a:srgbClr val="00518D"/>
                </a:solidFill>
              </a:rPr>
              <a:t>Äger rum i en gemenskap</a:t>
            </a:r>
          </a:p>
        </p:txBody>
      </p:sp>
      <p:sp>
        <p:nvSpPr>
          <p:cNvPr id="4" name="Rektangel 3"/>
          <p:cNvSpPr/>
          <p:nvPr/>
        </p:nvSpPr>
        <p:spPr>
          <a:xfrm>
            <a:off x="971600" y="5575966"/>
            <a:ext cx="4980338" cy="553998"/>
          </a:xfrm>
          <a:prstGeom prst="rect">
            <a:avLst/>
          </a:prstGeom>
        </p:spPr>
        <p:txBody>
          <a:bodyPr wrap="none">
            <a:spAutoFit/>
          </a:bodyPr>
          <a:lstStyle/>
          <a:p>
            <a:pPr>
              <a:lnSpc>
                <a:spcPct val="150000"/>
              </a:lnSpc>
            </a:pPr>
            <a:r>
              <a:rPr lang="sv-SE" sz="2000" dirty="0">
                <a:solidFill>
                  <a:srgbClr val="00518D"/>
                </a:solidFill>
              </a:rPr>
              <a:t>Johan von Essen, Ersta </a:t>
            </a:r>
            <a:r>
              <a:rPr lang="sv-SE" sz="2000" dirty="0" err="1">
                <a:solidFill>
                  <a:srgbClr val="00518D"/>
                </a:solidFill>
              </a:rPr>
              <a:t>Sköndal</a:t>
            </a:r>
            <a:r>
              <a:rPr lang="sv-SE" sz="2000" dirty="0">
                <a:solidFill>
                  <a:srgbClr val="00518D"/>
                </a:solidFill>
              </a:rPr>
              <a:t> högskola (ESH)</a:t>
            </a:r>
          </a:p>
        </p:txBody>
      </p:sp>
    </p:spTree>
    <p:extLst>
      <p:ext uri="{BB962C8B-B14F-4D97-AF65-F5344CB8AC3E}">
        <p14:creationId xmlns="" xmlns:p14="http://schemas.microsoft.com/office/powerpoint/2010/main" val="1282993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 1"/>
          <p:cNvGrpSpPr/>
          <p:nvPr/>
        </p:nvGrpSpPr>
        <p:grpSpPr>
          <a:xfrm>
            <a:off x="251520" y="428580"/>
            <a:ext cx="8286750" cy="5643230"/>
            <a:chOff x="285750" y="528560"/>
            <a:chExt cx="8286750" cy="5643230"/>
          </a:xfrm>
        </p:grpSpPr>
        <p:sp>
          <p:nvSpPr>
            <p:cNvPr id="4" name="Ellips 3"/>
            <p:cNvSpPr/>
            <p:nvPr/>
          </p:nvSpPr>
          <p:spPr>
            <a:xfrm>
              <a:off x="285750" y="1143000"/>
              <a:ext cx="2643188" cy="642938"/>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endParaRPr lang="sv-SE" dirty="0">
                <a:solidFill>
                  <a:schemeClr val="tx2">
                    <a:lumMod val="20000"/>
                    <a:lumOff val="80000"/>
                  </a:schemeClr>
                </a:solidFill>
              </a:endParaRPr>
            </a:p>
          </p:txBody>
        </p:sp>
        <p:sp>
          <p:nvSpPr>
            <p:cNvPr id="5" name="textruta 4"/>
            <p:cNvSpPr txBox="1">
              <a:spLocks noChangeArrowheads="1"/>
            </p:cNvSpPr>
            <p:nvPr/>
          </p:nvSpPr>
          <p:spPr bwMode="auto">
            <a:xfrm>
              <a:off x="428625" y="1273175"/>
              <a:ext cx="3500438" cy="369888"/>
            </a:xfrm>
            <a:prstGeom prst="rect">
              <a:avLst/>
            </a:prstGeom>
            <a:noFill/>
            <a:ln w="9525">
              <a:noFill/>
              <a:miter lim="800000"/>
              <a:headEnd/>
              <a:tailEnd/>
            </a:ln>
          </p:spPr>
          <p:txBody>
            <a:bodyPr>
              <a:spAutoFit/>
            </a:bodyPr>
            <a:lstStyle/>
            <a:p>
              <a:r>
                <a:rPr lang="sv-SE" dirty="0">
                  <a:latin typeface="Verdana" pitchFamily="34" charset="0"/>
                </a:rPr>
                <a:t>Strategiskt arbete</a:t>
              </a:r>
            </a:p>
          </p:txBody>
        </p:sp>
        <p:sp>
          <p:nvSpPr>
            <p:cNvPr id="6" name="Ellips 5"/>
            <p:cNvSpPr/>
            <p:nvPr/>
          </p:nvSpPr>
          <p:spPr>
            <a:xfrm>
              <a:off x="5572125" y="1143000"/>
              <a:ext cx="2643188" cy="642938"/>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endParaRPr lang="sv-SE"/>
            </a:p>
          </p:txBody>
        </p:sp>
        <p:sp>
          <p:nvSpPr>
            <p:cNvPr id="7" name="textruta 7"/>
            <p:cNvSpPr txBox="1">
              <a:spLocks noChangeArrowheads="1"/>
            </p:cNvSpPr>
            <p:nvPr/>
          </p:nvSpPr>
          <p:spPr bwMode="auto">
            <a:xfrm>
              <a:off x="5857875" y="1273175"/>
              <a:ext cx="2286000" cy="369888"/>
            </a:xfrm>
            <a:prstGeom prst="rect">
              <a:avLst/>
            </a:prstGeom>
            <a:noFill/>
            <a:ln w="9525">
              <a:noFill/>
              <a:miter lim="800000"/>
              <a:headEnd/>
              <a:tailEnd/>
            </a:ln>
          </p:spPr>
          <p:txBody>
            <a:bodyPr>
              <a:spAutoFit/>
            </a:bodyPr>
            <a:lstStyle/>
            <a:p>
              <a:r>
                <a:rPr lang="sv-SE" dirty="0">
                  <a:latin typeface="Verdana" pitchFamily="34" charset="0"/>
                </a:rPr>
                <a:t>Operativt arbete</a:t>
              </a:r>
            </a:p>
          </p:txBody>
        </p:sp>
        <p:sp>
          <p:nvSpPr>
            <p:cNvPr id="8" name="Vänster-höger 7"/>
            <p:cNvSpPr/>
            <p:nvPr/>
          </p:nvSpPr>
          <p:spPr>
            <a:xfrm>
              <a:off x="3071813" y="1357313"/>
              <a:ext cx="2357437" cy="142875"/>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sv-SE"/>
            </a:p>
          </p:txBody>
        </p:sp>
        <p:sp>
          <p:nvSpPr>
            <p:cNvPr id="9" name="textruta 9"/>
            <p:cNvSpPr txBox="1">
              <a:spLocks noChangeArrowheads="1"/>
            </p:cNvSpPr>
            <p:nvPr/>
          </p:nvSpPr>
          <p:spPr bwMode="auto">
            <a:xfrm>
              <a:off x="3286125" y="1487488"/>
              <a:ext cx="2000250" cy="369887"/>
            </a:xfrm>
            <a:prstGeom prst="rect">
              <a:avLst/>
            </a:prstGeom>
            <a:noFill/>
            <a:ln w="9525">
              <a:noFill/>
              <a:miter lim="800000"/>
              <a:headEnd/>
              <a:tailEnd/>
            </a:ln>
          </p:spPr>
          <p:txBody>
            <a:bodyPr>
              <a:spAutoFit/>
            </a:bodyPr>
            <a:lstStyle/>
            <a:p>
              <a:pPr algn="ctr"/>
              <a:r>
                <a:rPr lang="sv-SE" b="1" dirty="0">
                  <a:solidFill>
                    <a:srgbClr val="0070C0"/>
                  </a:solidFill>
                  <a:latin typeface="Calibri" pitchFamily="34" charset="0"/>
                </a:rPr>
                <a:t>KUNSKAP</a:t>
              </a:r>
            </a:p>
          </p:txBody>
        </p:sp>
        <p:sp>
          <p:nvSpPr>
            <p:cNvPr id="10" name="textruta 11"/>
            <p:cNvSpPr txBox="1">
              <a:spLocks noChangeArrowheads="1"/>
            </p:cNvSpPr>
            <p:nvPr/>
          </p:nvSpPr>
          <p:spPr bwMode="auto">
            <a:xfrm>
              <a:off x="1571576" y="528560"/>
              <a:ext cx="5643602" cy="461665"/>
            </a:xfrm>
            <a:prstGeom prst="rect">
              <a:avLst/>
            </a:prstGeom>
            <a:noFill/>
            <a:ln w="9525">
              <a:noFill/>
              <a:miter lim="800000"/>
              <a:headEnd/>
              <a:tailEnd/>
            </a:ln>
          </p:spPr>
          <p:txBody>
            <a:bodyPr wrap="square">
              <a:spAutoFit/>
            </a:bodyPr>
            <a:lstStyle/>
            <a:p>
              <a:r>
                <a:rPr lang="sv-SE" sz="2400" b="1" kern="0" dirty="0">
                  <a:solidFill>
                    <a:srgbClr val="BD0012"/>
                  </a:solidFill>
                  <a:latin typeface="Gill Sans MT" pitchFamily="34" charset="0"/>
                </a:rPr>
                <a:t>Samverka    Förmedla   Synliggöra </a:t>
              </a:r>
            </a:p>
          </p:txBody>
        </p:sp>
        <p:sp>
          <p:nvSpPr>
            <p:cNvPr id="11" name="textruta 12"/>
            <p:cNvSpPr txBox="1">
              <a:spLocks noChangeArrowheads="1"/>
            </p:cNvSpPr>
            <p:nvPr/>
          </p:nvSpPr>
          <p:spPr bwMode="auto">
            <a:xfrm>
              <a:off x="500063" y="1857375"/>
              <a:ext cx="2500312" cy="2308324"/>
            </a:xfrm>
            <a:prstGeom prst="rect">
              <a:avLst/>
            </a:prstGeom>
            <a:noFill/>
            <a:ln w="9525">
              <a:noFill/>
              <a:miter lim="800000"/>
              <a:headEnd/>
              <a:tailEnd/>
            </a:ln>
          </p:spPr>
          <p:txBody>
            <a:bodyPr>
              <a:spAutoFit/>
            </a:bodyPr>
            <a:lstStyle/>
            <a:p>
              <a:pPr>
                <a:buFont typeface="Arial" charset="0"/>
                <a:buChar char="•"/>
              </a:pPr>
              <a:r>
                <a:rPr lang="sv-SE" sz="1200" dirty="0">
                  <a:latin typeface="Verdana" pitchFamily="34" charset="0"/>
                </a:rPr>
                <a:t>Trygg &amp; Säker</a:t>
              </a:r>
            </a:p>
            <a:p>
              <a:pPr>
                <a:buFont typeface="Arial" charset="0"/>
                <a:buChar char="•"/>
              </a:pPr>
              <a:r>
                <a:rPr lang="sv-SE" sz="1200" dirty="0">
                  <a:latin typeface="Verdana" pitchFamily="34" charset="0"/>
                </a:rPr>
                <a:t>Hållbar utveckling</a:t>
              </a:r>
            </a:p>
            <a:p>
              <a:pPr>
                <a:buFont typeface="Arial" charset="0"/>
                <a:buChar char="•"/>
              </a:pPr>
              <a:r>
                <a:rPr lang="sv-SE" sz="1200" dirty="0">
                  <a:latin typeface="Verdana" pitchFamily="34" charset="0"/>
                </a:rPr>
                <a:t>Internationellt</a:t>
              </a:r>
            </a:p>
            <a:p>
              <a:pPr>
                <a:buFont typeface="Arial" charset="0"/>
                <a:buChar char="•"/>
              </a:pPr>
              <a:r>
                <a:rPr lang="sv-SE" sz="1200" dirty="0">
                  <a:latin typeface="Verdana" pitchFamily="34" charset="0"/>
                </a:rPr>
                <a:t>Utbildning</a:t>
              </a:r>
            </a:p>
            <a:p>
              <a:pPr>
                <a:buFont typeface="Arial" charset="0"/>
                <a:buChar char="•"/>
              </a:pPr>
              <a:r>
                <a:rPr lang="sv-SE" sz="1200" dirty="0">
                  <a:latin typeface="Verdana" pitchFamily="34" charset="0"/>
                </a:rPr>
                <a:t>Kultur</a:t>
              </a:r>
            </a:p>
            <a:p>
              <a:pPr>
                <a:buFont typeface="Arial" charset="0"/>
                <a:buChar char="•"/>
              </a:pPr>
              <a:r>
                <a:rPr lang="sv-SE" sz="1200" dirty="0">
                  <a:latin typeface="Verdana" pitchFamily="34" charset="0"/>
                </a:rPr>
                <a:t>Integration, </a:t>
              </a:r>
              <a:r>
                <a:rPr lang="sv-SE" sz="1200" dirty="0" smtClean="0">
                  <a:latin typeface="Verdana" pitchFamily="34" charset="0"/>
                </a:rPr>
                <a:t>utanförskap</a:t>
              </a:r>
            </a:p>
            <a:p>
              <a:pPr>
                <a:buFont typeface="Arial" charset="0"/>
                <a:buChar char="•"/>
              </a:pPr>
              <a:r>
                <a:rPr lang="sv-SE" sz="1200" dirty="0" smtClean="0">
                  <a:latin typeface="Verdana" pitchFamily="34" charset="0"/>
                </a:rPr>
                <a:t>Arbete</a:t>
              </a:r>
            </a:p>
            <a:p>
              <a:pPr>
                <a:buFont typeface="Arial" charset="0"/>
                <a:buChar char="•"/>
              </a:pPr>
              <a:r>
                <a:rPr lang="sv-SE" sz="1200" dirty="0" smtClean="0">
                  <a:latin typeface="Verdana" pitchFamily="34" charset="0"/>
                </a:rPr>
                <a:t>Hälsa</a:t>
              </a:r>
              <a:endParaRPr lang="sv-SE" sz="1200" dirty="0">
                <a:latin typeface="Verdana" pitchFamily="34" charset="0"/>
              </a:endParaRPr>
            </a:p>
            <a:p>
              <a:pPr>
                <a:buFont typeface="Arial" charset="0"/>
                <a:buChar char="•"/>
              </a:pPr>
              <a:r>
                <a:rPr lang="sv-SE" sz="1200" dirty="0">
                  <a:latin typeface="Verdana" pitchFamily="34" charset="0"/>
                </a:rPr>
                <a:t>Fritid &amp; natur</a:t>
              </a:r>
            </a:p>
            <a:p>
              <a:pPr>
                <a:buFont typeface="Arial" charset="0"/>
                <a:buChar char="•"/>
              </a:pPr>
              <a:r>
                <a:rPr lang="sv-SE" sz="1200" u="sng" dirty="0">
                  <a:latin typeface="Verdana" pitchFamily="34" charset="0"/>
                </a:rPr>
                <a:t>Alla</a:t>
              </a:r>
              <a:r>
                <a:rPr lang="sv-SE" sz="1200" dirty="0">
                  <a:latin typeface="Verdana" pitchFamily="34" charset="0"/>
                </a:rPr>
                <a:t> </a:t>
              </a:r>
              <a:r>
                <a:rPr lang="sv-SE" sz="1200" dirty="0" smtClean="0">
                  <a:latin typeface="Verdana" pitchFamily="34" charset="0"/>
                </a:rPr>
                <a:t>åldersgrupper</a:t>
              </a:r>
            </a:p>
            <a:p>
              <a:pPr>
                <a:buFont typeface="Arial" charset="0"/>
                <a:buChar char="•"/>
              </a:pPr>
              <a:r>
                <a:rPr lang="sv-SE" sz="1200" dirty="0" smtClean="0">
                  <a:latin typeface="Verdana" pitchFamily="34" charset="0"/>
                </a:rPr>
                <a:t>Alla samhällssektorer</a:t>
              </a:r>
            </a:p>
            <a:p>
              <a:pPr>
                <a:buFont typeface="Arial" charset="0"/>
                <a:buChar char="•"/>
              </a:pPr>
              <a:endParaRPr lang="sv-SE" sz="1200" dirty="0">
                <a:latin typeface="Verdana" pitchFamily="34" charset="0"/>
              </a:endParaRPr>
            </a:p>
          </p:txBody>
        </p:sp>
        <p:sp>
          <p:nvSpPr>
            <p:cNvPr id="12" name="textruta 13"/>
            <p:cNvSpPr txBox="1">
              <a:spLocks noChangeArrowheads="1"/>
            </p:cNvSpPr>
            <p:nvPr/>
          </p:nvSpPr>
          <p:spPr bwMode="auto">
            <a:xfrm>
              <a:off x="357188" y="3862886"/>
              <a:ext cx="3428966" cy="1754326"/>
            </a:xfrm>
            <a:prstGeom prst="rect">
              <a:avLst/>
            </a:prstGeom>
            <a:noFill/>
            <a:ln w="9525">
              <a:noFill/>
              <a:miter lim="800000"/>
              <a:headEnd/>
              <a:tailEnd/>
            </a:ln>
          </p:spPr>
          <p:txBody>
            <a:bodyPr wrap="square">
              <a:spAutoFit/>
            </a:bodyPr>
            <a:lstStyle/>
            <a:p>
              <a:endParaRPr lang="sv-SE" sz="1200" b="1" dirty="0" smtClean="0">
                <a:latin typeface="Verdana" pitchFamily="34" charset="0"/>
              </a:endParaRPr>
            </a:p>
            <a:p>
              <a:endParaRPr lang="sv-SE" sz="1200" b="1" dirty="0" smtClean="0">
                <a:latin typeface="Verdana" pitchFamily="34" charset="0"/>
              </a:endParaRPr>
            </a:p>
            <a:p>
              <a:r>
                <a:rPr lang="sv-SE" sz="1200" b="1" dirty="0" smtClean="0">
                  <a:latin typeface="Verdana" pitchFamily="34" charset="0"/>
                </a:rPr>
                <a:t>Omvärldsbevakning</a:t>
              </a:r>
            </a:p>
            <a:p>
              <a:r>
                <a:rPr lang="sv-SE" sz="1200" dirty="0" smtClean="0">
                  <a:latin typeface="Verdana" pitchFamily="34" charset="0"/>
                </a:rPr>
                <a:t>Skanna </a:t>
              </a:r>
              <a:r>
                <a:rPr lang="sv-SE" sz="1200" dirty="0">
                  <a:latin typeface="Verdana" pitchFamily="34" charset="0"/>
                </a:rPr>
                <a:t>av ”marknaden</a:t>
              </a:r>
              <a:r>
                <a:rPr lang="sv-SE" sz="1200" dirty="0" smtClean="0">
                  <a:latin typeface="Verdana" pitchFamily="34" charset="0"/>
                </a:rPr>
                <a:t>” </a:t>
              </a:r>
            </a:p>
            <a:p>
              <a:r>
                <a:rPr lang="sv-SE" sz="1200" dirty="0" smtClean="0">
                  <a:latin typeface="Verdana" pitchFamily="34" charset="0"/>
                </a:rPr>
                <a:t>Studiebesök</a:t>
              </a:r>
            </a:p>
            <a:p>
              <a:r>
                <a:rPr lang="sv-SE" sz="1200" dirty="0" smtClean="0">
                  <a:latin typeface="Verdana" pitchFamily="34" charset="0"/>
                </a:rPr>
                <a:t>Forskning</a:t>
              </a:r>
              <a:endParaRPr lang="sv-SE" sz="1200" dirty="0">
                <a:latin typeface="Verdana" pitchFamily="34" charset="0"/>
              </a:endParaRPr>
            </a:p>
            <a:p>
              <a:r>
                <a:rPr lang="sv-SE" sz="1200" dirty="0">
                  <a:latin typeface="Verdana" pitchFamily="34" charset="0"/>
                </a:rPr>
                <a:t>Fånga behoven</a:t>
              </a:r>
            </a:p>
            <a:p>
              <a:r>
                <a:rPr lang="sv-SE" sz="1200" dirty="0">
                  <a:latin typeface="Verdana" pitchFamily="34" charset="0"/>
                </a:rPr>
                <a:t>Konsult, </a:t>
              </a:r>
              <a:r>
                <a:rPr lang="sv-SE" sz="1200" dirty="0" smtClean="0">
                  <a:latin typeface="Verdana" pitchFamily="34" charset="0"/>
                </a:rPr>
                <a:t>kunskap</a:t>
              </a:r>
              <a:endParaRPr lang="sv-SE" sz="1200" dirty="0">
                <a:latin typeface="Verdana" pitchFamily="34" charset="0"/>
              </a:endParaRPr>
            </a:p>
            <a:p>
              <a:r>
                <a:rPr lang="sv-SE" sz="1200" dirty="0">
                  <a:latin typeface="Verdana" pitchFamily="34" charset="0"/>
                </a:rPr>
                <a:t>Särskilda </a:t>
              </a:r>
              <a:r>
                <a:rPr lang="sv-SE" sz="1200" dirty="0" smtClean="0">
                  <a:latin typeface="Verdana" pitchFamily="34" charset="0"/>
                </a:rPr>
                <a:t>satsningar</a:t>
              </a:r>
              <a:endParaRPr lang="sv-SE" sz="1200" dirty="0">
                <a:latin typeface="Verdana" pitchFamily="34" charset="0"/>
              </a:endParaRPr>
            </a:p>
          </p:txBody>
        </p:sp>
        <p:sp>
          <p:nvSpPr>
            <p:cNvPr id="13" name="textruta 14"/>
            <p:cNvSpPr txBox="1">
              <a:spLocks noChangeArrowheads="1"/>
            </p:cNvSpPr>
            <p:nvPr/>
          </p:nvSpPr>
          <p:spPr bwMode="auto">
            <a:xfrm>
              <a:off x="6072188" y="1857375"/>
              <a:ext cx="2500312" cy="1661993"/>
            </a:xfrm>
            <a:prstGeom prst="rect">
              <a:avLst/>
            </a:prstGeom>
            <a:noFill/>
            <a:ln w="9525">
              <a:noFill/>
              <a:miter lim="800000"/>
              <a:headEnd/>
              <a:tailEnd/>
            </a:ln>
          </p:spPr>
          <p:txBody>
            <a:bodyPr>
              <a:spAutoFit/>
            </a:bodyPr>
            <a:lstStyle/>
            <a:p>
              <a:r>
                <a:rPr lang="sv-SE" sz="1400" b="1" dirty="0">
                  <a:latin typeface="Verdana" pitchFamily="34" charset="0"/>
                </a:rPr>
                <a:t>Bygga relationer</a:t>
              </a:r>
              <a:r>
                <a:rPr lang="sv-SE" dirty="0">
                  <a:latin typeface="Verdana" pitchFamily="34" charset="0"/>
                </a:rPr>
                <a:t> </a:t>
              </a:r>
            </a:p>
            <a:p>
              <a:r>
                <a:rPr lang="sv-SE" sz="1200" dirty="0">
                  <a:latin typeface="Verdana" pitchFamily="34" charset="0"/>
                </a:rPr>
                <a:t>Ideellt, offentligt- näringslivet, anordnare, volontärer</a:t>
              </a:r>
            </a:p>
            <a:p>
              <a:r>
                <a:rPr lang="sv-SE" sz="1200" dirty="0" smtClean="0">
                  <a:latin typeface="Verdana" pitchFamily="34" charset="0"/>
                </a:rPr>
                <a:t>Intervjua</a:t>
              </a:r>
            </a:p>
            <a:p>
              <a:r>
                <a:rPr lang="sv-SE" sz="1200" dirty="0" smtClean="0">
                  <a:latin typeface="Verdana" pitchFamily="34" charset="0"/>
                </a:rPr>
                <a:t>Förmedla</a:t>
              </a:r>
              <a:endParaRPr lang="sv-SE" sz="1200" dirty="0">
                <a:latin typeface="Verdana" pitchFamily="34" charset="0"/>
              </a:endParaRPr>
            </a:p>
            <a:p>
              <a:r>
                <a:rPr lang="sv-SE" sz="1200" dirty="0" smtClean="0">
                  <a:latin typeface="Verdana" pitchFamily="34" charset="0"/>
                </a:rPr>
                <a:t>Förmedla kunskap, kontakter</a:t>
              </a:r>
            </a:p>
            <a:p>
              <a:endParaRPr lang="sv-SE" sz="1200" dirty="0">
                <a:latin typeface="Verdana" pitchFamily="34" charset="0"/>
              </a:endParaRPr>
            </a:p>
          </p:txBody>
        </p:sp>
        <p:sp>
          <p:nvSpPr>
            <p:cNvPr id="14" name="textruta 15"/>
            <p:cNvSpPr txBox="1">
              <a:spLocks noChangeArrowheads="1"/>
            </p:cNvSpPr>
            <p:nvPr/>
          </p:nvSpPr>
          <p:spPr bwMode="auto">
            <a:xfrm>
              <a:off x="6072188" y="3346914"/>
              <a:ext cx="2143125" cy="1046162"/>
            </a:xfrm>
            <a:prstGeom prst="rect">
              <a:avLst/>
            </a:prstGeom>
            <a:noFill/>
            <a:ln w="9525">
              <a:noFill/>
              <a:miter lim="800000"/>
              <a:headEnd/>
              <a:tailEnd/>
            </a:ln>
          </p:spPr>
          <p:txBody>
            <a:bodyPr>
              <a:spAutoFit/>
            </a:bodyPr>
            <a:lstStyle/>
            <a:p>
              <a:r>
                <a:rPr lang="sv-SE" sz="1400" b="1" dirty="0">
                  <a:latin typeface="Verdana" pitchFamily="34" charset="0"/>
                </a:rPr>
                <a:t>Hemsida</a:t>
              </a:r>
            </a:p>
            <a:p>
              <a:r>
                <a:rPr lang="sv-SE" sz="1200" dirty="0">
                  <a:latin typeface="Verdana" pitchFamily="34" charset="0"/>
                </a:rPr>
                <a:t>Uppdatera</a:t>
              </a:r>
            </a:p>
            <a:p>
              <a:r>
                <a:rPr lang="sv-SE" sz="1200" dirty="0">
                  <a:latin typeface="Verdana" pitchFamily="34" charset="0"/>
                </a:rPr>
                <a:t>Skapa, publicera</a:t>
              </a:r>
            </a:p>
            <a:p>
              <a:r>
                <a:rPr lang="sv-SE" sz="1200" dirty="0">
                  <a:latin typeface="Verdana" pitchFamily="34" charset="0"/>
                </a:rPr>
                <a:t>Aktivitetskalender</a:t>
              </a:r>
            </a:p>
            <a:p>
              <a:r>
                <a:rPr lang="sv-SE" sz="1200" dirty="0">
                  <a:latin typeface="Verdana" pitchFamily="34" charset="0"/>
                </a:rPr>
                <a:t>Systemansvarig</a:t>
              </a:r>
            </a:p>
          </p:txBody>
        </p:sp>
        <p:sp>
          <p:nvSpPr>
            <p:cNvPr id="15" name="textruta 16"/>
            <p:cNvSpPr txBox="1">
              <a:spLocks noChangeArrowheads="1"/>
            </p:cNvSpPr>
            <p:nvPr/>
          </p:nvSpPr>
          <p:spPr bwMode="auto">
            <a:xfrm>
              <a:off x="6072188" y="4376814"/>
              <a:ext cx="1785937" cy="1600438"/>
            </a:xfrm>
            <a:prstGeom prst="rect">
              <a:avLst/>
            </a:prstGeom>
            <a:noFill/>
            <a:ln w="9525">
              <a:noFill/>
              <a:miter lim="800000"/>
              <a:headEnd/>
              <a:tailEnd/>
            </a:ln>
          </p:spPr>
          <p:txBody>
            <a:bodyPr>
              <a:spAutoFit/>
            </a:bodyPr>
            <a:lstStyle/>
            <a:p>
              <a:r>
                <a:rPr lang="sv-SE" sz="1400" b="1" dirty="0">
                  <a:latin typeface="Verdana" pitchFamily="34" charset="0"/>
                </a:rPr>
                <a:t>Marknadsföring</a:t>
              </a:r>
            </a:p>
            <a:p>
              <a:r>
                <a:rPr lang="sv-SE" sz="1200" dirty="0" smtClean="0">
                  <a:latin typeface="Verdana" pitchFamily="34" charset="0"/>
                </a:rPr>
                <a:t>Synlig i samhället</a:t>
              </a:r>
            </a:p>
            <a:p>
              <a:r>
                <a:rPr lang="sv-SE" sz="1200" dirty="0" smtClean="0">
                  <a:latin typeface="Verdana" pitchFamily="34" charset="0"/>
                </a:rPr>
                <a:t>Volontärtidning</a:t>
              </a:r>
              <a:endParaRPr lang="sv-SE" sz="1200" dirty="0">
                <a:latin typeface="Verdana" pitchFamily="34" charset="0"/>
              </a:endParaRPr>
            </a:p>
            <a:p>
              <a:r>
                <a:rPr lang="sv-SE" sz="1200" dirty="0">
                  <a:latin typeface="Verdana" pitchFamily="34" charset="0"/>
                </a:rPr>
                <a:t>Broschyrer</a:t>
              </a:r>
            </a:p>
            <a:p>
              <a:r>
                <a:rPr lang="sv-SE" sz="1200" dirty="0">
                  <a:latin typeface="Verdana" pitchFamily="34" charset="0"/>
                </a:rPr>
                <a:t>Events</a:t>
              </a:r>
            </a:p>
            <a:p>
              <a:r>
                <a:rPr lang="sv-SE" sz="1200" dirty="0">
                  <a:latin typeface="Verdana" pitchFamily="34" charset="0"/>
                </a:rPr>
                <a:t>Sociala medier</a:t>
              </a:r>
            </a:p>
            <a:p>
              <a:r>
                <a:rPr lang="sv-SE" sz="1200" dirty="0" smtClean="0">
                  <a:latin typeface="Verdana" pitchFamily="34" charset="0"/>
                </a:rPr>
                <a:t>Annonsering</a:t>
              </a:r>
            </a:p>
            <a:p>
              <a:endParaRPr lang="sv-SE" sz="1200" dirty="0">
                <a:latin typeface="Verdana" pitchFamily="34" charset="0"/>
              </a:endParaRPr>
            </a:p>
          </p:txBody>
        </p:sp>
        <p:sp>
          <p:nvSpPr>
            <p:cNvPr id="17" name="textruta 24"/>
            <p:cNvSpPr txBox="1">
              <a:spLocks noChangeArrowheads="1"/>
            </p:cNvSpPr>
            <p:nvPr/>
          </p:nvSpPr>
          <p:spPr bwMode="auto">
            <a:xfrm>
              <a:off x="3286125" y="3571875"/>
              <a:ext cx="2143125" cy="369888"/>
            </a:xfrm>
            <a:prstGeom prst="rect">
              <a:avLst/>
            </a:prstGeom>
            <a:noFill/>
            <a:ln w="9525">
              <a:noFill/>
              <a:miter lim="800000"/>
              <a:headEnd/>
              <a:tailEnd/>
            </a:ln>
          </p:spPr>
          <p:txBody>
            <a:bodyPr>
              <a:spAutoFit/>
            </a:bodyPr>
            <a:lstStyle/>
            <a:p>
              <a:pPr algn="ctr"/>
              <a:r>
                <a:rPr lang="sv-SE" b="1" dirty="0">
                  <a:solidFill>
                    <a:srgbClr val="0070C0"/>
                  </a:solidFill>
                  <a:latin typeface="Calibri" pitchFamily="34" charset="0"/>
                </a:rPr>
                <a:t>NÄTVERK</a:t>
              </a:r>
            </a:p>
          </p:txBody>
        </p:sp>
        <p:sp>
          <p:nvSpPr>
            <p:cNvPr id="18" name="textruta 17"/>
            <p:cNvSpPr txBox="1"/>
            <p:nvPr/>
          </p:nvSpPr>
          <p:spPr>
            <a:xfrm>
              <a:off x="1869926" y="5833236"/>
              <a:ext cx="4294237" cy="338554"/>
            </a:xfrm>
            <a:prstGeom prst="rect">
              <a:avLst/>
            </a:prstGeom>
            <a:noFill/>
          </p:spPr>
          <p:txBody>
            <a:bodyPr wrap="square">
              <a:spAutoFit/>
            </a:bodyPr>
            <a:lstStyle/>
            <a:p>
              <a:pPr fontAlgn="auto">
                <a:spcBef>
                  <a:spcPts val="0"/>
                </a:spcBef>
                <a:spcAft>
                  <a:spcPts val="0"/>
                </a:spcAft>
                <a:defRPr/>
              </a:pPr>
              <a:r>
                <a:rPr lang="sv-SE" sz="1600" b="1" kern="0" dirty="0">
                  <a:solidFill>
                    <a:srgbClr val="BD0012"/>
                  </a:solidFill>
                  <a:latin typeface="Gill Sans MT" pitchFamily="34" charset="0"/>
                </a:rPr>
                <a:t>Medborgarnas bästa ska </a:t>
              </a:r>
              <a:r>
                <a:rPr lang="sv-SE" sz="1600" b="1" u="sng" kern="0" dirty="0">
                  <a:solidFill>
                    <a:srgbClr val="BD0012"/>
                  </a:solidFill>
                  <a:latin typeface="Gill Sans MT" pitchFamily="34" charset="0"/>
                </a:rPr>
                <a:t>alltid</a:t>
              </a:r>
              <a:r>
                <a:rPr lang="sv-SE" sz="1600" b="1" kern="0" dirty="0">
                  <a:solidFill>
                    <a:srgbClr val="BD0012"/>
                  </a:solidFill>
                  <a:latin typeface="Gill Sans MT" pitchFamily="34" charset="0"/>
                </a:rPr>
                <a:t> stå i fokus</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descr="startsida.jpg">
            <a:hlinkClick r:id="rId3"/>
          </p:cNvPr>
          <p:cNvPicPr>
            <a:picLocks noChangeAspect="1"/>
          </p:cNvPicPr>
          <p:nvPr/>
        </p:nvPicPr>
        <p:blipFill>
          <a:blip r:embed="rId4" cstate="print"/>
          <a:srcRect t="3381" r="24013" b="4641"/>
          <a:stretch>
            <a:fillRect/>
          </a:stretch>
        </p:blipFill>
        <p:spPr>
          <a:xfrm>
            <a:off x="1187624" y="620688"/>
            <a:ext cx="6948264" cy="5256584"/>
          </a:xfrm>
          <a:prstGeom prst="rect">
            <a:avLst/>
          </a:prstGeom>
          <a:ln>
            <a:noFill/>
          </a:ln>
          <a:effectLst>
            <a:outerShdw blurRad="292100" dist="139700" dir="2700000" algn="tl" rotWithShape="0">
              <a:srgbClr val="333333">
                <a:alpha val="65000"/>
              </a:srgbClr>
            </a:outerShdw>
          </a:effectLst>
        </p:spPr>
      </p:pic>
      <p:sp>
        <p:nvSpPr>
          <p:cNvPr id="4" name="Rubrik 3"/>
          <p:cNvSpPr>
            <a:spLocks noGrp="1"/>
          </p:cNvSpPr>
          <p:nvPr>
            <p:ph type="title"/>
          </p:nvPr>
        </p:nvSpPr>
        <p:spPr>
          <a:xfrm>
            <a:off x="827584" y="-243408"/>
            <a:ext cx="7690072" cy="1130400"/>
          </a:xfrm>
        </p:spPr>
        <p:txBody>
          <a:bodyPr>
            <a:normAutofit/>
          </a:bodyPr>
          <a:lstStyle/>
          <a:p>
            <a:pPr algn="ctr"/>
            <a:r>
              <a:rPr lang="sv-SE" sz="3200" dirty="0">
                <a:solidFill>
                  <a:srgbClr val="D90000"/>
                </a:solidFill>
                <a:latin typeface="Gill Sans MT" pitchFamily="34" charset="0"/>
                <a:hlinkClick r:id="rId3"/>
              </a:rPr>
              <a:t>Volontärförmedling</a:t>
            </a:r>
            <a:endParaRPr lang="sv-SE" sz="3200" dirty="0">
              <a:solidFill>
                <a:srgbClr val="D90000"/>
              </a:solidFill>
              <a:latin typeface="Gill Sans MT"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2"/>
          <p:cNvSpPr txBox="1">
            <a:spLocks/>
          </p:cNvSpPr>
          <p:nvPr/>
        </p:nvSpPr>
        <p:spPr>
          <a:xfrm>
            <a:off x="1130400" y="1600200"/>
            <a:ext cx="7762080" cy="4525963"/>
          </a:xfrm>
          <a:prstGeom prst="rect">
            <a:avLst/>
          </a:prstGeom>
        </p:spPr>
        <p:txBody>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lang="sv-SE" sz="2600" kern="0" dirty="0">
                <a:solidFill>
                  <a:srgbClr val="00518D"/>
                </a:solidFill>
                <a:latin typeface="Gill Sans MT"/>
              </a:rPr>
              <a:t>Offentligt finansierade verksamheter</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lang="sv-SE" sz="2600" kern="0" dirty="0">
                <a:solidFill>
                  <a:srgbClr val="00518D"/>
                </a:solidFill>
                <a:latin typeface="Gill Sans MT"/>
              </a:rPr>
              <a:t>Frivilligorganisationer, ideell sektor</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lang="sv-SE" sz="2600" kern="0" dirty="0">
                <a:solidFill>
                  <a:srgbClr val="00518D"/>
                </a:solidFill>
                <a:latin typeface="Gill Sans MT"/>
              </a:rPr>
              <a:t>Näringslivet</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lang="sv-SE" sz="2600" kern="0" dirty="0">
                <a:solidFill>
                  <a:srgbClr val="00518D"/>
                </a:solidFill>
                <a:latin typeface="Gill Sans MT"/>
              </a:rPr>
              <a:t>Mottagaren</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lang="sv-SE" sz="2600" kern="0" dirty="0">
                <a:solidFill>
                  <a:srgbClr val="00518D"/>
                </a:solidFill>
                <a:latin typeface="Gill Sans MT"/>
              </a:rPr>
              <a:t>Volontären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sv-SE" sz="2800" b="0" i="0" u="none" strike="noStrike" kern="0" cap="none" spc="0" normalizeH="0" baseline="0" noProof="0" dirty="0">
              <a:ln>
                <a:noFill/>
              </a:ln>
              <a:solidFill>
                <a:schemeClr val="tx1"/>
              </a:solidFill>
              <a:effectLst/>
              <a:uLnTx/>
              <a:uFillTx/>
              <a:latin typeface="Gill Sans MT"/>
              <a:ea typeface="+mn-ea"/>
              <a:cs typeface="+mn-cs"/>
            </a:endParaRPr>
          </a:p>
        </p:txBody>
      </p:sp>
      <p:sp>
        <p:nvSpPr>
          <p:cNvPr id="3" name="Rubrik 2"/>
          <p:cNvSpPr>
            <a:spLocks noGrp="1"/>
          </p:cNvSpPr>
          <p:nvPr>
            <p:ph type="title"/>
          </p:nvPr>
        </p:nvSpPr>
        <p:spPr/>
        <p:txBody>
          <a:bodyPr>
            <a:normAutofit/>
          </a:bodyPr>
          <a:lstStyle/>
          <a:p>
            <a:r>
              <a:rPr lang="sv-SE" sz="3600" dirty="0">
                <a:solidFill>
                  <a:srgbClr val="D90000"/>
                </a:solidFill>
                <a:latin typeface="Gill Sans MT" pitchFamily="34" charset="0"/>
              </a:rPr>
              <a:t>Vems/ vilka behov ?</a:t>
            </a:r>
            <a:endParaRPr lang="sv-SE" sz="3600" dirty="0">
              <a:latin typeface="Gill Sans MT"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 12"/>
          <p:cNvGrpSpPr>
            <a:grpSpLocks/>
          </p:cNvGrpSpPr>
          <p:nvPr/>
        </p:nvGrpSpPr>
        <p:grpSpPr bwMode="auto">
          <a:xfrm>
            <a:off x="784253" y="1285860"/>
            <a:ext cx="7716837" cy="3357562"/>
            <a:chOff x="1014442" y="1857387"/>
            <a:chExt cx="7717162" cy="3357563"/>
          </a:xfrm>
        </p:grpSpPr>
        <p:pic>
          <p:nvPicPr>
            <p:cNvPr id="4" name="Picture 2" descr="vrijwilliger"/>
            <p:cNvPicPr>
              <a:picLocks noChangeAspect="1" noChangeArrowheads="1"/>
            </p:cNvPicPr>
            <p:nvPr/>
          </p:nvPicPr>
          <p:blipFill>
            <a:blip r:embed="rId3" cstate="print"/>
            <a:srcRect/>
            <a:stretch>
              <a:fillRect/>
            </a:stretch>
          </p:blipFill>
          <p:spPr bwMode="auto">
            <a:xfrm>
              <a:off x="1014442" y="2044712"/>
              <a:ext cx="7002757" cy="3170238"/>
            </a:xfrm>
            <a:prstGeom prst="rect">
              <a:avLst/>
            </a:prstGeom>
          </p:spPr>
          <p:style>
            <a:lnRef idx="1">
              <a:schemeClr val="accent5"/>
            </a:lnRef>
            <a:fillRef idx="2">
              <a:schemeClr val="accent5"/>
            </a:fillRef>
            <a:effectRef idx="1">
              <a:schemeClr val="accent5"/>
            </a:effectRef>
            <a:fontRef idx="minor">
              <a:schemeClr val="dk1"/>
            </a:fontRef>
          </p:style>
        </p:pic>
        <p:sp>
          <p:nvSpPr>
            <p:cNvPr id="5" name="textruta 4"/>
            <p:cNvSpPr txBox="1"/>
            <p:nvPr/>
          </p:nvSpPr>
          <p:spPr>
            <a:xfrm>
              <a:off x="6000989" y="1857387"/>
              <a:ext cx="2730615" cy="95408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fontAlgn="auto">
                <a:spcBef>
                  <a:spcPts val="0"/>
                </a:spcBef>
                <a:spcAft>
                  <a:spcPts val="0"/>
                </a:spcAft>
                <a:defRPr/>
              </a:pPr>
              <a:r>
                <a:rPr lang="sv-SE" sz="2800" b="1" dirty="0">
                  <a:solidFill>
                    <a:schemeClr val="accent2">
                      <a:lumMod val="50000"/>
                    </a:schemeClr>
                  </a:solidFill>
                </a:rPr>
                <a:t>Hi ha, en volontär…</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sz="3600" dirty="0" smtClean="0">
                <a:solidFill>
                  <a:srgbClr val="D90000"/>
                </a:solidFill>
                <a:latin typeface="Gill Sans MT" pitchFamily="34" charset="0"/>
              </a:rPr>
              <a:t>Inspiration </a:t>
            </a:r>
            <a:endParaRPr lang="sv-SE" sz="3600" dirty="0">
              <a:latin typeface="Gill Sans MT" pitchFamily="34" charset="0"/>
            </a:endParaRPr>
          </a:p>
        </p:txBody>
      </p:sp>
      <p:sp>
        <p:nvSpPr>
          <p:cNvPr id="4" name="Platshållare för innehåll 3"/>
          <p:cNvSpPr>
            <a:spLocks noGrp="1"/>
          </p:cNvSpPr>
          <p:nvPr>
            <p:ph idx="1"/>
          </p:nvPr>
        </p:nvSpPr>
        <p:spPr>
          <a:xfrm>
            <a:off x="1043608" y="1268760"/>
            <a:ext cx="7762080" cy="4525963"/>
          </a:xfrm>
        </p:spPr>
        <p:txBody>
          <a:bodyPr vert="horz" lIns="91440" tIns="45720" rIns="91440" bIns="45720" rtlCol="0">
            <a:normAutofit fontScale="85000" lnSpcReduction="20000"/>
          </a:bodyPr>
          <a:lstStyle/>
          <a:p>
            <a:pPr>
              <a:lnSpc>
                <a:spcPct val="150000"/>
              </a:lnSpc>
            </a:pPr>
            <a:r>
              <a:rPr lang="sv-SE" sz="2600" dirty="0" smtClean="0">
                <a:solidFill>
                  <a:srgbClr val="00518D"/>
                </a:solidFill>
              </a:rPr>
              <a:t>Sociala media- </a:t>
            </a:r>
            <a:r>
              <a:rPr lang="sv-SE" sz="2600" dirty="0" err="1" smtClean="0">
                <a:solidFill>
                  <a:srgbClr val="00518D"/>
                </a:solidFill>
              </a:rPr>
              <a:t>Funkibator</a:t>
            </a:r>
            <a:r>
              <a:rPr lang="sv-SE" sz="2600" dirty="0">
                <a:solidFill>
                  <a:srgbClr val="00518D"/>
                </a:solidFill>
              </a:rPr>
              <a:t>, </a:t>
            </a:r>
            <a:r>
              <a:rPr lang="sv-SE" sz="2600" dirty="0" smtClean="0">
                <a:solidFill>
                  <a:srgbClr val="00518D"/>
                </a:solidFill>
              </a:rPr>
              <a:t>FUB, </a:t>
            </a:r>
            <a:r>
              <a:rPr lang="sv-SE" sz="2600" dirty="0" err="1" smtClean="0">
                <a:solidFill>
                  <a:srgbClr val="00518D"/>
                </a:solidFill>
              </a:rPr>
              <a:t>Tilia</a:t>
            </a:r>
            <a:r>
              <a:rPr lang="sv-SE" sz="2600" dirty="0" smtClean="0">
                <a:solidFill>
                  <a:srgbClr val="00518D"/>
                </a:solidFill>
              </a:rPr>
              <a:t>, Gapet, Special </a:t>
            </a:r>
            <a:r>
              <a:rPr lang="sv-SE" sz="2600" dirty="0" err="1" smtClean="0">
                <a:solidFill>
                  <a:srgbClr val="00518D"/>
                </a:solidFill>
              </a:rPr>
              <a:t>olympics</a:t>
            </a:r>
            <a:r>
              <a:rPr lang="sv-SE" sz="2600" dirty="0" smtClean="0">
                <a:solidFill>
                  <a:srgbClr val="00518D"/>
                </a:solidFill>
              </a:rPr>
              <a:t>, Best </a:t>
            </a:r>
            <a:r>
              <a:rPr lang="sv-SE" sz="2600" dirty="0" err="1" smtClean="0">
                <a:solidFill>
                  <a:srgbClr val="00518D"/>
                </a:solidFill>
              </a:rPr>
              <a:t>Buddy</a:t>
            </a:r>
            <a:r>
              <a:rPr lang="sv-SE" sz="2600" dirty="0">
                <a:solidFill>
                  <a:srgbClr val="00518D"/>
                </a:solidFill>
              </a:rPr>
              <a:t> </a:t>
            </a:r>
            <a:r>
              <a:rPr lang="sv-SE" sz="2600" dirty="0" smtClean="0">
                <a:solidFill>
                  <a:srgbClr val="00518D"/>
                </a:solidFill>
              </a:rPr>
              <a:t>m.fl.</a:t>
            </a:r>
          </a:p>
          <a:p>
            <a:pPr>
              <a:lnSpc>
                <a:spcPct val="150000"/>
              </a:lnSpc>
            </a:pPr>
            <a:r>
              <a:rPr lang="sv-SE" sz="2600" dirty="0" smtClean="0">
                <a:solidFill>
                  <a:srgbClr val="00518D"/>
                </a:solidFill>
              </a:rPr>
              <a:t>Fritidsnätet</a:t>
            </a:r>
          </a:p>
          <a:p>
            <a:pPr>
              <a:lnSpc>
                <a:spcPct val="150000"/>
              </a:lnSpc>
            </a:pPr>
            <a:r>
              <a:rPr lang="sv-SE" sz="2600" dirty="0" smtClean="0">
                <a:solidFill>
                  <a:srgbClr val="00518D"/>
                </a:solidFill>
              </a:rPr>
              <a:t>Kontakter med föreningslivet- Nacka HI, Skuru Härs och Tvärs / Upp och Ner, Friluftsfrämjandet, Extrakompis, Handikappforum m.fl.</a:t>
            </a:r>
          </a:p>
          <a:p>
            <a:pPr>
              <a:lnSpc>
                <a:spcPct val="150000"/>
              </a:lnSpc>
            </a:pPr>
            <a:r>
              <a:rPr lang="sv-SE" sz="2600" dirty="0" smtClean="0">
                <a:solidFill>
                  <a:srgbClr val="00518D"/>
                </a:solidFill>
              </a:rPr>
              <a:t>Omsorgen- boenden, dagverksamhet, anhörigstöd, tjänstemän i kommunen</a:t>
            </a:r>
          </a:p>
          <a:p>
            <a:pPr>
              <a:lnSpc>
                <a:spcPct val="150000"/>
              </a:lnSpc>
            </a:pPr>
            <a:r>
              <a:rPr lang="sv-SE" sz="2600" dirty="0" smtClean="0">
                <a:solidFill>
                  <a:srgbClr val="00518D"/>
                </a:solidFill>
              </a:rPr>
              <a:t>Placering- Välfärd Samhällsservice</a:t>
            </a:r>
          </a:p>
          <a:p>
            <a:pPr>
              <a:lnSpc>
                <a:spcPct val="150000"/>
              </a:lnSpc>
            </a:pPr>
            <a:endParaRPr lang="sv-SE" sz="2600" dirty="0" smtClean="0">
              <a:solidFill>
                <a:srgbClr val="00518D"/>
              </a:solidFill>
            </a:endParaRPr>
          </a:p>
          <a:p>
            <a:pPr>
              <a:lnSpc>
                <a:spcPct val="150000"/>
              </a:lnSpc>
            </a:pPr>
            <a:endParaRPr lang="sv-SE" sz="2600" dirty="0">
              <a:solidFill>
                <a:srgbClr val="00518D"/>
              </a:solidFill>
            </a:endParaRPr>
          </a:p>
        </p:txBody>
      </p:sp>
    </p:spTree>
    <p:extLst>
      <p:ext uri="{BB962C8B-B14F-4D97-AF65-F5344CB8AC3E}">
        <p14:creationId xmlns="" xmlns:p14="http://schemas.microsoft.com/office/powerpoint/2010/main" val="4141141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Nacka PP mall, blått kvarnhjul och orange logotyp">
  <a:themeElements>
    <a:clrScheme name="Nacka, ny version">
      <a:dk1>
        <a:sysClr val="windowText" lastClr="000000"/>
      </a:dk1>
      <a:lt1>
        <a:sysClr val="window" lastClr="FFFFFF"/>
      </a:lt1>
      <a:dk2>
        <a:srgbClr val="0F65B8"/>
      </a:dk2>
      <a:lt2>
        <a:srgbClr val="EEECE1"/>
      </a:lt2>
      <a:accent1>
        <a:srgbClr val="97AC1E"/>
      </a:accent1>
      <a:accent2>
        <a:srgbClr val="83449D"/>
      </a:accent2>
      <a:accent3>
        <a:srgbClr val="F07717"/>
      </a:accent3>
      <a:accent4>
        <a:srgbClr val="0F65B8"/>
      </a:accent4>
      <a:accent5>
        <a:srgbClr val="C0DE3D"/>
      </a:accent5>
      <a:accent6>
        <a:srgbClr val="BD0012"/>
      </a:accent6>
      <a:hlink>
        <a:srgbClr val="0F65B8"/>
      </a:hlink>
      <a:folHlink>
        <a:srgbClr val="BD001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lnSpc>
            <a:spcPts val="4000"/>
          </a:lnSpc>
          <a:defRPr sz="2400" kern="0" dirty="0" err="1">
            <a:latin typeface="Gill Sans MT"/>
          </a:defRPr>
        </a:defPPr>
      </a:lstStyle>
    </a:tx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Nacka PP mall, blått kvarnhjul och orange logotyp</Template>
  <TotalTime>580</TotalTime>
  <Words>1019</Words>
  <Application>Microsoft Office PowerPoint</Application>
  <PresentationFormat>Bildspel på skärmen (4:3)</PresentationFormat>
  <Paragraphs>332</Paragraphs>
  <Slides>13</Slides>
  <Notes>13</Notes>
  <HiddenSlides>0</HiddenSlides>
  <MMClips>0</MMClips>
  <ScaleCrop>false</ScaleCrop>
  <HeadingPairs>
    <vt:vector size="4" baseType="variant">
      <vt:variant>
        <vt:lpstr>Tema</vt:lpstr>
      </vt:variant>
      <vt:variant>
        <vt:i4>1</vt:i4>
      </vt:variant>
      <vt:variant>
        <vt:lpstr>Bildrubriker</vt:lpstr>
      </vt:variant>
      <vt:variant>
        <vt:i4>13</vt:i4>
      </vt:variant>
    </vt:vector>
  </HeadingPairs>
  <TitlesOfParts>
    <vt:vector size="14" baseType="lpstr">
      <vt:lpstr>Nacka PP mall, blått kvarnhjul och orange logotyp</vt:lpstr>
      <vt:lpstr> </vt:lpstr>
      <vt:lpstr>Ideellt arbete världen över</vt:lpstr>
      <vt:lpstr>Ideellt arbete i Sverige</vt:lpstr>
      <vt:lpstr>Ideellt arbete</vt:lpstr>
      <vt:lpstr>Bild 5</vt:lpstr>
      <vt:lpstr>Volontärförmedling</vt:lpstr>
      <vt:lpstr>Vems/ vilka behov ?</vt:lpstr>
      <vt:lpstr>Bild 8</vt:lpstr>
      <vt:lpstr>Inspiration </vt:lpstr>
      <vt:lpstr>Samarbete och dialog</vt:lpstr>
      <vt:lpstr>   Hur hittar vi balansen? </vt:lpstr>
      <vt:lpstr> Hur ska vi leva visionen, öppenhet och mångfald, i Nacka stad? </vt:lpstr>
      <vt:lpstr>   " Everything that can be counted does not necessarily count; everything that counts cannot necessarily be counted “     </vt:lpstr>
    </vt:vector>
  </TitlesOfParts>
  <Company>Nacka kommun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 kväll i frivillighetens tecken</dc:title>
  <dc:creator>nbn</dc:creator>
  <cp:lastModifiedBy>igr</cp:lastModifiedBy>
  <cp:revision>67</cp:revision>
  <dcterms:created xsi:type="dcterms:W3CDTF">2012-09-13T08:04:48Z</dcterms:created>
  <dcterms:modified xsi:type="dcterms:W3CDTF">2014-10-30T07:46:13Z</dcterms:modified>
</cp:coreProperties>
</file>