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14"/>
  </p:notesMasterIdLst>
  <p:sldIdLst>
    <p:sldId id="256" r:id="rId3"/>
    <p:sldId id="258" r:id="rId4"/>
    <p:sldId id="262" r:id="rId5"/>
    <p:sldId id="266" r:id="rId6"/>
    <p:sldId id="265" r:id="rId7"/>
    <p:sldId id="267" r:id="rId8"/>
    <p:sldId id="268" r:id="rId9"/>
    <p:sldId id="269" r:id="rId10"/>
    <p:sldId id="270" r:id="rId11"/>
    <p:sldId id="271" r:id="rId12"/>
    <p:sldId id="261" r:id="rId1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sv-SE"/>
  <c:chart>
    <c:plotArea>
      <c:layout/>
      <c:pieChart>
        <c:varyColors val="1"/>
        <c:ser>
          <c:idx val="0"/>
          <c:order val="0"/>
          <c:cat>
            <c:strRef>
              <c:f>Blad1!$K$19:$K$22</c:f>
              <c:strCache>
                <c:ptCount val="4"/>
                <c:pt idx="0">
                  <c:v>Den äldre</c:v>
                </c:pt>
                <c:pt idx="1">
                  <c:v>Anhörig/godman/vän</c:v>
                </c:pt>
                <c:pt idx="2">
                  <c:v>Personal</c:v>
                </c:pt>
                <c:pt idx="3">
                  <c:v>Ej svar</c:v>
                </c:pt>
              </c:strCache>
            </c:strRef>
          </c:cat>
          <c:val>
            <c:numRef>
              <c:f>Blad1!$L$19:$L$22</c:f>
              <c:numCache>
                <c:formatCode>General</c:formatCode>
                <c:ptCount val="4"/>
                <c:pt idx="0">
                  <c:v>54</c:v>
                </c:pt>
                <c:pt idx="1">
                  <c:v>32</c:v>
                </c:pt>
                <c:pt idx="2">
                  <c:v>4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51E55-D8AC-480B-8273-C4EFE9693A3F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4190D-61C8-49E5-A1E7-0EC313CC35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objekt 11" descr="Lila_va_ov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116632"/>
            <a:ext cx="1908000" cy="794743"/>
          </a:xfrm>
          <a:prstGeom prst="rect">
            <a:avLst/>
          </a:prstGeom>
        </p:spPr>
      </p:pic>
      <p:pic>
        <p:nvPicPr>
          <p:cNvPr id="13" name="Bildobjekt 12" descr="Orange_horn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26017" y="3240017"/>
            <a:ext cx="3617983" cy="361798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726964" y="1925960"/>
            <a:ext cx="7690072" cy="1143000"/>
          </a:xfrm>
        </p:spPr>
        <p:txBody>
          <a:bodyPr>
            <a:normAutofit/>
          </a:bodyPr>
          <a:lstStyle>
            <a:lvl1pPr algn="ctr">
              <a:defRPr sz="3600"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690072" cy="11304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50" b="1" cap="all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pic>
        <p:nvPicPr>
          <p:cNvPr id="10" name="Bildobjekt 9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745232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B95ED81E-9016-49F4-820C-D74A308CDA4B}" type="datetime1">
              <a:rPr lang="sv-SE" smtClean="0"/>
              <a:pPr/>
              <a:t>2014-07-09</a:t>
            </a:fld>
            <a:endParaRPr lang="sv-SE" dirty="0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69168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7" name="Bildobjekt 6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objekt 11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13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208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4" name="Platshållare för text 2"/>
          <p:cNvSpPr>
            <a:spLocks noGrp="1"/>
          </p:cNvSpPr>
          <p:nvPr>
            <p:ph type="body" idx="1"/>
          </p:nvPr>
        </p:nvSpPr>
        <p:spPr>
          <a:xfrm>
            <a:off x="1130400" y="1535113"/>
            <a:ext cx="37440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15" name="Platshållare för innehåll 3"/>
          <p:cNvSpPr>
            <a:spLocks noGrp="1"/>
          </p:cNvSpPr>
          <p:nvPr>
            <p:ph sz="half" idx="2"/>
          </p:nvPr>
        </p:nvSpPr>
        <p:spPr>
          <a:xfrm>
            <a:off x="1130400" y="2174875"/>
            <a:ext cx="3744000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6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5148064" y="1556792"/>
            <a:ext cx="37440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17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5148064" y="2204864"/>
            <a:ext cx="3744000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8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11" name="Rubrik 1"/>
          <p:cNvSpPr>
            <a:spLocks noGrp="1"/>
          </p:cNvSpPr>
          <p:nvPr>
            <p:ph type="title"/>
          </p:nvPr>
        </p:nvSpPr>
        <p:spPr>
          <a:xfrm>
            <a:off x="1130400" y="273050"/>
            <a:ext cx="3081560" cy="1162050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2" name="Platshållare för innehåll 2"/>
          <p:cNvSpPr>
            <a:spLocks noGrp="1"/>
          </p:cNvSpPr>
          <p:nvPr>
            <p:ph idx="1"/>
          </p:nvPr>
        </p:nvSpPr>
        <p:spPr>
          <a:xfrm>
            <a:off x="4499992" y="273050"/>
            <a:ext cx="4392488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3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130400" y="1435100"/>
            <a:ext cx="308156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35696" y="479715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835696" y="620688"/>
            <a:ext cx="544299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noProof="0" smtClean="0"/>
              <a:t>Klicka på ikonen för att lägga till en bild</a:t>
            </a:r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835696" y="5373216"/>
            <a:ext cx="5486400" cy="804862"/>
          </a:xfrm>
        </p:spPr>
        <p:txBody>
          <a:bodyPr/>
          <a:lstStyle>
            <a:lvl1pPr marL="0" indent="0">
              <a:buNone/>
              <a:defRPr sz="1400" spc="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pic>
        <p:nvPicPr>
          <p:cNvPr id="11" name="Bildobjekt 10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10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208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1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130400" y="1600200"/>
            <a:ext cx="7762080" cy="4525963"/>
          </a:xfrm>
        </p:spPr>
        <p:txBody>
          <a:bodyPr vert="eaVert"/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2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3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0" name="Bildobjekt 9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88D3-7D39-47B4-93E3-95C2712AD426}" type="datetimeFigureOut">
              <a:rPr lang="sv-SE" smtClean="0"/>
              <a:pPr/>
              <a:t>2014-07-09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F970-7787-46C5-8DA0-F75676252E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88D3-7D39-47B4-93E3-95C2712AD426}" type="datetimeFigureOut">
              <a:rPr lang="sv-SE" smtClean="0"/>
              <a:pPr/>
              <a:t>2014-07-09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F970-7787-46C5-8DA0-F75676252E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88D3-7D39-47B4-93E3-95C2712AD426}" type="datetimeFigureOut">
              <a:rPr lang="sv-SE" smtClean="0"/>
              <a:pPr/>
              <a:t>2014-07-09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F970-7787-46C5-8DA0-F75676252E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10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pic>
        <p:nvPicPr>
          <p:cNvPr id="9" name="Bildobjekt 8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0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208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2" name="Platshållare för innehåll 2"/>
          <p:cNvSpPr>
            <a:spLocks noGrp="1"/>
          </p:cNvSpPr>
          <p:nvPr>
            <p:ph idx="1"/>
          </p:nvPr>
        </p:nvSpPr>
        <p:spPr>
          <a:xfrm>
            <a:off x="1130400" y="1600200"/>
            <a:ext cx="7762080" cy="4525963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6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  <p:sp>
        <p:nvSpPr>
          <p:cNvPr id="17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88D3-7D39-47B4-93E3-95C2712AD426}" type="datetimeFigureOut">
              <a:rPr lang="sv-SE" smtClean="0">
                <a:solidFill>
                  <a:srgbClr val="000000">
                    <a:tint val="75000"/>
                  </a:srgbClr>
                </a:solidFill>
              </a:rPr>
              <a:pPr/>
              <a:t>2014-07-09</a:t>
            </a:fld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F970-7787-46C5-8DA0-F75676252EAD}" type="slidenum">
              <a:rPr lang="sv-SE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88D3-7D39-47B4-93E3-95C2712AD426}" type="datetimeFigureOut">
              <a:rPr lang="sv-SE" smtClean="0">
                <a:solidFill>
                  <a:srgbClr val="000000">
                    <a:tint val="75000"/>
                  </a:srgbClr>
                </a:solidFill>
              </a:rPr>
              <a:pPr/>
              <a:t>2014-07-09</a:t>
            </a:fld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F970-7787-46C5-8DA0-F75676252EAD}" type="slidenum">
              <a:rPr lang="sv-SE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88D3-7D39-47B4-93E3-95C2712AD426}" type="datetimeFigureOut">
              <a:rPr lang="sv-SE" smtClean="0">
                <a:solidFill>
                  <a:srgbClr val="000000">
                    <a:tint val="75000"/>
                  </a:srgbClr>
                </a:solidFill>
              </a:rPr>
              <a:pPr/>
              <a:t>2014-07-09</a:t>
            </a:fld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F970-7787-46C5-8DA0-F75676252EAD}" type="slidenum">
              <a:rPr lang="sv-SE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88D3-7D39-47B4-93E3-95C2712AD426}" type="datetimeFigureOut">
              <a:rPr lang="sv-SE" smtClean="0">
                <a:solidFill>
                  <a:srgbClr val="000000">
                    <a:tint val="75000"/>
                  </a:srgbClr>
                </a:solidFill>
              </a:rPr>
              <a:pPr/>
              <a:t>2014-07-09</a:t>
            </a:fld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F970-7787-46C5-8DA0-F75676252EAD}" type="slidenum">
              <a:rPr lang="sv-SE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88D3-7D39-47B4-93E3-95C2712AD426}" type="datetimeFigureOut">
              <a:rPr lang="sv-SE" smtClean="0">
                <a:solidFill>
                  <a:srgbClr val="000000">
                    <a:tint val="75000"/>
                  </a:srgbClr>
                </a:solidFill>
              </a:rPr>
              <a:pPr/>
              <a:t>2014-07-09</a:t>
            </a:fld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F970-7787-46C5-8DA0-F75676252EAD}" type="slidenum">
              <a:rPr lang="sv-SE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88D3-7D39-47B4-93E3-95C2712AD426}" type="datetimeFigureOut">
              <a:rPr lang="sv-SE" smtClean="0">
                <a:solidFill>
                  <a:srgbClr val="000000">
                    <a:tint val="75000"/>
                  </a:srgbClr>
                </a:solidFill>
              </a:rPr>
              <a:pPr/>
              <a:t>2014-07-09</a:t>
            </a:fld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F970-7787-46C5-8DA0-F75676252EAD}" type="slidenum">
              <a:rPr lang="sv-SE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88D3-7D39-47B4-93E3-95C2712AD426}" type="datetimeFigureOut">
              <a:rPr lang="sv-SE" smtClean="0">
                <a:solidFill>
                  <a:srgbClr val="000000">
                    <a:tint val="75000"/>
                  </a:srgbClr>
                </a:solidFill>
              </a:rPr>
              <a:pPr/>
              <a:t>2014-07-09</a:t>
            </a:fld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F970-7787-46C5-8DA0-F75676252EAD}" type="slidenum">
              <a:rPr lang="sv-SE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88D3-7D39-47B4-93E3-95C2712AD426}" type="datetimeFigureOut">
              <a:rPr lang="sv-SE" smtClean="0">
                <a:solidFill>
                  <a:srgbClr val="000000">
                    <a:tint val="75000"/>
                  </a:srgbClr>
                </a:solidFill>
              </a:rPr>
              <a:pPr/>
              <a:t>2014-07-09</a:t>
            </a:fld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F970-7787-46C5-8DA0-F75676252EAD}" type="slidenum">
              <a:rPr lang="sv-SE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88D3-7D39-47B4-93E3-95C2712AD426}" type="datetimeFigureOut">
              <a:rPr lang="sv-SE" smtClean="0">
                <a:solidFill>
                  <a:srgbClr val="000000">
                    <a:tint val="75000"/>
                  </a:srgbClr>
                </a:solidFill>
              </a:rPr>
              <a:pPr/>
              <a:t>2014-07-09</a:t>
            </a:fld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F970-7787-46C5-8DA0-F75676252EAD}" type="slidenum">
              <a:rPr lang="sv-SE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88D3-7D39-47B4-93E3-95C2712AD426}" type="datetimeFigureOut">
              <a:rPr lang="sv-SE" smtClean="0">
                <a:solidFill>
                  <a:srgbClr val="000000">
                    <a:tint val="75000"/>
                  </a:srgbClr>
                </a:solidFill>
              </a:rPr>
              <a:pPr/>
              <a:t>2014-07-09</a:t>
            </a:fld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F970-7787-46C5-8DA0-F75676252EAD}" type="slidenum">
              <a:rPr lang="sv-SE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2080" cy="114300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1" name="Platshållare för innehåll 2"/>
          <p:cNvSpPr>
            <a:spLocks noGrp="1"/>
          </p:cNvSpPr>
          <p:nvPr>
            <p:ph idx="1"/>
          </p:nvPr>
        </p:nvSpPr>
        <p:spPr>
          <a:xfrm>
            <a:off x="1130400" y="1600200"/>
            <a:ext cx="7762080" cy="4525963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88D3-7D39-47B4-93E3-95C2712AD426}" type="datetimeFigureOut">
              <a:rPr lang="sv-SE" smtClean="0">
                <a:solidFill>
                  <a:srgbClr val="000000">
                    <a:tint val="75000"/>
                  </a:srgbClr>
                </a:solidFill>
              </a:rPr>
              <a:pPr/>
              <a:t>2014-07-09</a:t>
            </a:fld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F970-7787-46C5-8DA0-F75676252EAD}" type="slidenum">
              <a:rPr lang="sv-SE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10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pic>
        <p:nvPicPr>
          <p:cNvPr id="10" name="Bildobjekt 9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88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4" name="Platshållare för innehåll 2"/>
          <p:cNvSpPr>
            <a:spLocks noGrp="1"/>
          </p:cNvSpPr>
          <p:nvPr>
            <p:ph sz="half" idx="1"/>
          </p:nvPr>
        </p:nvSpPr>
        <p:spPr>
          <a:xfrm>
            <a:off x="11304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5" name="Platshållare för innehåll 3"/>
          <p:cNvSpPr>
            <a:spLocks noGrp="1"/>
          </p:cNvSpPr>
          <p:nvPr>
            <p:ph sz="half" idx="2"/>
          </p:nvPr>
        </p:nvSpPr>
        <p:spPr>
          <a:xfrm>
            <a:off x="5148064" y="16288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6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  <p:sp>
        <p:nvSpPr>
          <p:cNvPr id="17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10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10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88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2" name="Platshållare för innehåll 2"/>
          <p:cNvSpPr>
            <a:spLocks noGrp="1"/>
          </p:cNvSpPr>
          <p:nvPr>
            <p:ph sz="half" idx="1"/>
          </p:nvPr>
        </p:nvSpPr>
        <p:spPr>
          <a:xfrm>
            <a:off x="11304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3" name="Platshållare för innehåll 3"/>
          <p:cNvSpPr>
            <a:spLocks noGrp="1"/>
          </p:cNvSpPr>
          <p:nvPr>
            <p:ph sz="half" idx="2"/>
          </p:nvPr>
        </p:nvSpPr>
        <p:spPr>
          <a:xfrm>
            <a:off x="5148064" y="16288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  <p:sp>
        <p:nvSpPr>
          <p:cNvPr id="1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pic>
        <p:nvPicPr>
          <p:cNvPr id="7" name="Bildobjekt 6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 och under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Lila_va_ov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116632"/>
            <a:ext cx="1908000" cy="794743"/>
          </a:xfrm>
          <a:prstGeom prst="rect">
            <a:avLst/>
          </a:prstGeom>
        </p:spPr>
      </p:pic>
      <p:pic>
        <p:nvPicPr>
          <p:cNvPr id="10" name="Bildobjekt 9" descr="Orange_horn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26017" y="3240017"/>
            <a:ext cx="3617983" cy="3617983"/>
          </a:xfrm>
          <a:prstGeom prst="rect">
            <a:avLst/>
          </a:prstGeom>
        </p:spPr>
      </p:pic>
      <p:sp>
        <p:nvSpPr>
          <p:cNvPr id="8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  <p:sp>
        <p:nvSpPr>
          <p:cNvPr id="12" name="Rubrik 1"/>
          <p:cNvSpPr>
            <a:spLocks noGrp="1"/>
          </p:cNvSpPr>
          <p:nvPr>
            <p:ph type="ctrTitle"/>
          </p:nvPr>
        </p:nvSpPr>
        <p:spPr>
          <a:xfrm>
            <a:off x="685800" y="2160000"/>
            <a:ext cx="7772400" cy="1470025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 lang="en-US" sz="3600" b="1" kern="0" spc="0" baseline="0" dirty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3" name="Underrubrik 2"/>
          <p:cNvSpPr>
            <a:spLocks noGrp="1"/>
          </p:cNvSpPr>
          <p:nvPr>
            <p:ph type="subTitle" idx="1"/>
          </p:nvPr>
        </p:nvSpPr>
        <p:spPr>
          <a:xfrm>
            <a:off x="687600" y="3933056"/>
            <a:ext cx="4136504" cy="17526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0" kern="0" spc="0" baseline="0" dirty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noProof="0" smtClean="0"/>
              <a:t>Klicka här för att ändra format på underrubrik i bakgrunden</a:t>
            </a:r>
            <a:endParaRPr lang="sv-SE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690072" cy="11304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2014-07-09</a:t>
            </a:fld>
            <a:endParaRPr lang="sv-SE" dirty="0"/>
          </a:p>
        </p:txBody>
      </p:sp>
      <p:pic>
        <p:nvPicPr>
          <p:cNvPr id="6" name="Bildobjekt 5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-10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7D52571D-F6E9-4E55-9072-6039233C3AA6}" type="datetime1">
              <a:rPr lang="sv-SE" smtClean="0"/>
              <a:pPr/>
              <a:t>2014-07-09</a:t>
            </a:fld>
            <a:endParaRPr lang="sv-SE" dirty="0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1403648" y="6356350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73" r:id="rId3"/>
    <p:sldLayoutId id="2147483652" r:id="rId4"/>
    <p:sldLayoutId id="2147483674" r:id="rId5"/>
    <p:sldLayoutId id="2147483655" r:id="rId6"/>
    <p:sldLayoutId id="2147483675" r:id="rId7"/>
    <p:sldLayoutId id="2147483649" r:id="rId8"/>
    <p:sldLayoutId id="2147483654" r:id="rId9"/>
    <p:sldLayoutId id="2147483676" r:id="rId10"/>
    <p:sldLayoutId id="2147483651" r:id="rId11"/>
    <p:sldLayoutId id="2147483653" r:id="rId12"/>
    <p:sldLayoutId id="2147483656" r:id="rId13"/>
    <p:sldLayoutId id="2147483657" r:id="rId14"/>
    <p:sldLayoutId id="2147483658" r:id="rId15"/>
    <p:sldLayoutId id="2147483659" r:id="rId16"/>
    <p:sldLayoutId id="2147483677" r:id="rId17"/>
    <p:sldLayoutId id="2147483678" r:id="rId18"/>
    <p:sldLayoutId id="2147483691" r:id="rId19"/>
  </p:sldLayoutIdLst>
  <p:hf sldNum="0" hdr="0" ftr="0" dt="0"/>
  <p:txStyles>
    <p:titleStyle>
      <a:lvl1pPr marL="0" algn="l" defTabSz="914400" rtl="0" eaLnBrk="1" latinLnBrk="0" hangingPunct="1">
        <a:lnSpc>
          <a:spcPts val="4000"/>
        </a:lnSpc>
        <a:spcBef>
          <a:spcPts val="0"/>
        </a:spcBef>
        <a:spcAft>
          <a:spcPts val="0"/>
        </a:spcAft>
        <a:buNone/>
        <a:defRPr lang="en-US" sz="3000" b="1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sv-SE" sz="2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sv-SE" sz="24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sv-SE" sz="22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sv-SE" sz="1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1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788D3-7D39-47B4-93E3-95C2712AD426}" type="datetimeFigureOut">
              <a:rPr lang="sv-SE" smtClean="0">
                <a:solidFill>
                  <a:srgbClr val="000000">
                    <a:tint val="75000"/>
                  </a:srgbClr>
                </a:solidFill>
              </a:rPr>
              <a:pPr/>
              <a:t>2014-07-09</a:t>
            </a:fld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6F970-7787-46C5-8DA0-F75676252EAD}" type="slidenum">
              <a:rPr lang="sv-SE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sv-SE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Hemtjänst</a:t>
            </a:r>
            <a:br>
              <a:rPr lang="sv-SE" dirty="0" smtClean="0"/>
            </a:br>
            <a:endParaRPr lang="sv-S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Vilka svarar inte på enkäter?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 som inte svarar har generellt sämre hälsa än de som svarar</a:t>
            </a:r>
          </a:p>
          <a:p>
            <a:r>
              <a:rPr lang="sv-SE" dirty="0" smtClean="0"/>
              <a:t>De som svarar och som har en sämre hälsa är generellt mer missnöjda jämfört med de som svarar och som har en bättre hälsa</a:t>
            </a:r>
          </a:p>
          <a:p>
            <a:r>
              <a:rPr lang="sv-SE" dirty="0" smtClean="0"/>
              <a:t>Ju bättre de äldre mår, desto mer positivt svarar de.</a:t>
            </a:r>
          </a:p>
          <a:p>
            <a:r>
              <a:rPr lang="sv-SE" dirty="0" smtClean="0"/>
              <a:t>Äldre i Nacka har generellt än bättre hälsa än övriga riket och länet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 tio största hemtjänstföretagen 2013</a:t>
            </a:r>
            <a:br>
              <a:rPr lang="sv-SE" dirty="0" smtClean="0"/>
            </a:br>
            <a:endParaRPr lang="sv-SE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53098"/>
            <a:ext cx="8229600" cy="3020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Antalet kunder över tid</a:t>
            </a:r>
            <a:br>
              <a:rPr lang="sv-SE" dirty="0" smtClean="0"/>
            </a:br>
            <a:endParaRPr lang="sv-S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3027" y="3367881"/>
            <a:ext cx="559794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Utbildning</a:t>
            </a:r>
            <a:br>
              <a:rPr lang="sv-SE" dirty="0" smtClean="0"/>
            </a:b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Villkoren för hemtjänst, avlösning och ledsagning anger att minst 50% av de som utför omvårdnad ska ha relevant utbildning. 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Utbildning</a:t>
            </a:r>
            <a:br>
              <a:rPr lang="sv-SE" dirty="0" smtClean="0"/>
            </a:b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Villkoren för hemtjänst, avlösning och ledsagning anger att minst 50% av de som utför omvårdnad ska ha relevant utbildning. 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b="1" dirty="0" smtClean="0"/>
              <a:t>Åtta företag fick 2011 dispens från utbildningsvillkoret. Dispensen gick ut 31/12-13</a:t>
            </a:r>
            <a:br>
              <a:rPr lang="sv-SE" b="1" dirty="0" smtClean="0"/>
            </a:br>
            <a:endParaRPr lang="sv-SE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sv-SE" dirty="0" smtClean="0"/>
          </a:p>
          <a:p>
            <a:pPr algn="ctr">
              <a:buNone/>
            </a:pPr>
            <a:r>
              <a:rPr lang="sv-SE" dirty="0" smtClean="0"/>
              <a:t>De företag som haft dispens:</a:t>
            </a:r>
          </a:p>
          <a:p>
            <a:pPr lvl="0"/>
            <a:r>
              <a:rPr lang="sv-SE" dirty="0" err="1" smtClean="0"/>
              <a:t>Aleris</a:t>
            </a:r>
            <a:r>
              <a:rPr lang="sv-SE" dirty="0" smtClean="0"/>
              <a:t> – har uppnått kravet</a:t>
            </a:r>
          </a:p>
          <a:p>
            <a:pPr lvl="0"/>
            <a:r>
              <a:rPr lang="sv-SE" dirty="0" smtClean="0"/>
              <a:t>Fisksätra </a:t>
            </a:r>
          </a:p>
          <a:p>
            <a:pPr lvl="0"/>
            <a:r>
              <a:rPr lang="sv-SE" dirty="0" smtClean="0"/>
              <a:t>Holmströms</a:t>
            </a:r>
          </a:p>
          <a:p>
            <a:pPr lvl="0"/>
            <a:r>
              <a:rPr lang="sv-SE" dirty="0" err="1" smtClean="0"/>
              <a:t>Macorena</a:t>
            </a:r>
            <a:endParaRPr lang="sv-SE" dirty="0" smtClean="0"/>
          </a:p>
          <a:p>
            <a:pPr lvl="0"/>
            <a:r>
              <a:rPr lang="sv-SE" dirty="0" smtClean="0"/>
              <a:t>Marla Service</a:t>
            </a:r>
          </a:p>
          <a:p>
            <a:pPr lvl="0"/>
            <a:r>
              <a:rPr lang="sv-SE" dirty="0" smtClean="0"/>
              <a:t>Olivia</a:t>
            </a:r>
          </a:p>
          <a:p>
            <a:pPr lvl="0"/>
            <a:r>
              <a:rPr lang="sv-SE" dirty="0" smtClean="0"/>
              <a:t>Rosanum</a:t>
            </a:r>
          </a:p>
          <a:p>
            <a:pPr lvl="0"/>
            <a:r>
              <a:rPr lang="sv-SE" dirty="0" smtClean="0"/>
              <a:t>Saltsjöbadens hemtjänst </a:t>
            </a:r>
            <a:r>
              <a:rPr lang="sv-SE" dirty="0" err="1" smtClean="0"/>
              <a:t>Nilsson/Hannebo</a:t>
            </a:r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gör vi nu?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Flera av företagen har personal som genomgått omvårdnadslyftet</a:t>
            </a:r>
          </a:p>
          <a:p>
            <a:r>
              <a:rPr lang="sv-SE" dirty="0" smtClean="0"/>
              <a:t>Vi kommer att följa upp företagen som har fått dispens</a:t>
            </a:r>
          </a:p>
          <a:p>
            <a:r>
              <a:rPr lang="sv-SE" dirty="0" smtClean="0"/>
              <a:t>Utbildningsnivån finns med i jämföraren</a:t>
            </a:r>
          </a:p>
          <a:p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Brukarundersökningen 2013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Svarsfrekvens hemtjänst 71%</a:t>
            </a:r>
          </a:p>
          <a:p>
            <a:r>
              <a:rPr lang="sv-SE" dirty="0" smtClean="0"/>
              <a:t>I stort sett oförändrad mot tidigare år</a:t>
            </a:r>
          </a:p>
          <a:p>
            <a:r>
              <a:rPr lang="sv-SE" dirty="0" smtClean="0"/>
              <a:t>Svarsfrekvensen lika för kvinnor och män </a:t>
            </a:r>
          </a:p>
          <a:p>
            <a:endParaRPr lang="sv-SE" dirty="0" smtClean="0"/>
          </a:p>
          <a:p>
            <a:r>
              <a:rPr lang="sv-SE" dirty="0" smtClean="0"/>
              <a:t>Socialstyrelsens brukarundersökning hade  svarsfrekvens på 70%</a:t>
            </a:r>
          </a:p>
          <a:p>
            <a:pPr>
              <a:buNone/>
            </a:pPr>
            <a:r>
              <a:rPr lang="sv-SE" dirty="0" smtClean="0"/>
              <a:t> 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Vem har svarat på kommunens enkät?</a:t>
            </a:r>
            <a:br>
              <a:rPr lang="sv-SE" dirty="0" smtClean="0"/>
            </a:br>
            <a:endParaRPr lang="sv-SE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cka PP mall, orange kvarnhjul och lila logotyp">
  <a:themeElements>
    <a:clrScheme name="Nacka, ny version">
      <a:dk1>
        <a:sysClr val="windowText" lastClr="000000"/>
      </a:dk1>
      <a:lt1>
        <a:sysClr val="window" lastClr="FFFFFF"/>
      </a:lt1>
      <a:dk2>
        <a:srgbClr val="0F65B8"/>
      </a:dk2>
      <a:lt2>
        <a:srgbClr val="EEECE1"/>
      </a:lt2>
      <a:accent1>
        <a:srgbClr val="97AC1E"/>
      </a:accent1>
      <a:accent2>
        <a:srgbClr val="83449D"/>
      </a:accent2>
      <a:accent3>
        <a:srgbClr val="F07717"/>
      </a:accent3>
      <a:accent4>
        <a:srgbClr val="0F65B8"/>
      </a:accent4>
      <a:accent5>
        <a:srgbClr val="C0DE3D"/>
      </a:accent5>
      <a:accent6>
        <a:srgbClr val="BD0012"/>
      </a:accent6>
      <a:hlink>
        <a:srgbClr val="0F65B8"/>
      </a:hlink>
      <a:folHlink>
        <a:srgbClr val="BD001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4000"/>
          </a:lnSpc>
          <a:defRPr sz="2400" kern="0" dirty="0" err="1">
            <a:latin typeface="Gill Sans M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Nacka ppt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0B065"/>
      </a:accent1>
      <a:accent2>
        <a:srgbClr val="EA653C"/>
      </a:accent2>
      <a:accent3>
        <a:srgbClr val="E8B545"/>
      </a:accent3>
      <a:accent4>
        <a:srgbClr val="C44F53"/>
      </a:accent4>
      <a:accent5>
        <a:srgbClr val="005A9E"/>
      </a:accent5>
      <a:accent6>
        <a:srgbClr val="C8AE7E"/>
      </a:accent6>
      <a:hlink>
        <a:srgbClr val="0000FF"/>
      </a:hlink>
      <a:folHlink>
        <a:srgbClr val="800080"/>
      </a:folHlink>
    </a:clrScheme>
    <a:fontScheme name="Nacka kommu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Nacka PP mall, orange kvarnhjul och lila logotyp</Template>
  <TotalTime>4</TotalTime>
  <Words>218</Words>
  <Application>Microsoft Office PowerPoint</Application>
  <PresentationFormat>Bildspel på skärmen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11</vt:i4>
      </vt:variant>
    </vt:vector>
  </HeadingPairs>
  <TitlesOfParts>
    <vt:vector size="13" baseType="lpstr">
      <vt:lpstr>Nacka PP mall, orange kvarnhjul och lila logotyp</vt:lpstr>
      <vt:lpstr>blank</vt:lpstr>
      <vt:lpstr>Hemtjänst </vt:lpstr>
      <vt:lpstr>De tio största hemtjänstföretagen 2013 </vt:lpstr>
      <vt:lpstr>Antalet kunder över tid </vt:lpstr>
      <vt:lpstr>Utbildning </vt:lpstr>
      <vt:lpstr>Utbildning </vt:lpstr>
      <vt:lpstr>Åtta företag fick 2011 dispens från utbildningsvillkoret. Dispensen gick ut 31/12-13 </vt:lpstr>
      <vt:lpstr>Vad gör vi nu?</vt:lpstr>
      <vt:lpstr>Brukarundersökningen 2013</vt:lpstr>
      <vt:lpstr>Vem har svarat på kommunens enkät? </vt:lpstr>
      <vt:lpstr>Vilka svarar inte på enkäter?</vt:lpstr>
      <vt:lpstr>Bild 11</vt:lpstr>
    </vt:vector>
  </TitlesOfParts>
  <Company>Nacka kommun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Hemtjänst</dc:title>
  <dc:creator>sofroo</dc:creator>
  <cp:lastModifiedBy>igr</cp:lastModifiedBy>
  <cp:revision>1</cp:revision>
  <dcterms:created xsi:type="dcterms:W3CDTF">2014-05-09T07:13:26Z</dcterms:created>
  <dcterms:modified xsi:type="dcterms:W3CDTF">2014-07-09T12:35:45Z</dcterms:modified>
</cp:coreProperties>
</file>