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73" r:id="rId5"/>
    <p:sldId id="257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9" autoAdjust="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cked"/>
        <c:ser>
          <c:idx val="0"/>
          <c:order val="0"/>
          <c:tx>
            <c:strRef>
              <c:f>Blad1!$B$6</c:f>
              <c:strCache>
                <c:ptCount val="1"/>
                <c:pt idx="0">
                  <c:v>Droger, Sv</c:v>
                </c:pt>
              </c:strCache>
            </c:strRef>
          </c:tx>
          <c:marker>
            <c:symbol val="none"/>
          </c:marker>
          <c:cat>
            <c:numRef>
              <c:f>Blad1!$A$7:$A$22</c:f>
              <c:numCache>
                <c:formatCode>General</c:formatCode>
                <c:ptCount val="16"/>
                <c:pt idx="0">
                  <c:v>1970</c:v>
                </c:pt>
                <c:pt idx="1">
                  <c:v>1971</c:v>
                </c:pt>
                <c:pt idx="2">
                  <c:v>1974</c:v>
                </c:pt>
                <c:pt idx="3">
                  <c:v>1979</c:v>
                </c:pt>
                <c:pt idx="4">
                  <c:v>1986</c:v>
                </c:pt>
                <c:pt idx="5">
                  <c:v>1989</c:v>
                </c:pt>
                <c:pt idx="6">
                  <c:v>1991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1999</c:v>
                </c:pt>
                <c:pt idx="11">
                  <c:v>2001</c:v>
                </c:pt>
                <c:pt idx="12">
                  <c:v>2003</c:v>
                </c:pt>
                <c:pt idx="13">
                  <c:v>2005</c:v>
                </c:pt>
                <c:pt idx="14">
                  <c:v>2007</c:v>
                </c:pt>
                <c:pt idx="15">
                  <c:v>2010</c:v>
                </c:pt>
              </c:numCache>
            </c:numRef>
          </c:cat>
          <c:val>
            <c:numRef>
              <c:f>Blad1!$B$7:$B$22</c:f>
              <c:numCache>
                <c:formatCode>General</c:formatCode>
                <c:ptCount val="16"/>
                <c:pt idx="0">
                  <c:v>13</c:v>
                </c:pt>
                <c:pt idx="1">
                  <c:v>15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5</c:v>
                </c:pt>
                <c:pt idx="15">
                  <c:v>6</c:v>
                </c:pt>
              </c:numCache>
            </c:numRef>
          </c:val>
        </c:ser>
        <c:ser>
          <c:idx val="1"/>
          <c:order val="1"/>
          <c:tx>
            <c:strRef>
              <c:f>Blad1!$C$6</c:f>
              <c:strCache>
                <c:ptCount val="1"/>
                <c:pt idx="0">
                  <c:v>Brott, NY</c:v>
                </c:pt>
              </c:strCache>
            </c:strRef>
          </c:tx>
          <c:marker>
            <c:symbol val="none"/>
          </c:marker>
          <c:cat>
            <c:numRef>
              <c:f>Blad1!$A$7:$A$22</c:f>
              <c:numCache>
                <c:formatCode>General</c:formatCode>
                <c:ptCount val="16"/>
                <c:pt idx="0">
                  <c:v>1970</c:v>
                </c:pt>
                <c:pt idx="1">
                  <c:v>1971</c:v>
                </c:pt>
                <c:pt idx="2">
                  <c:v>1974</c:v>
                </c:pt>
                <c:pt idx="3">
                  <c:v>1979</c:v>
                </c:pt>
                <c:pt idx="4">
                  <c:v>1986</c:v>
                </c:pt>
                <c:pt idx="5">
                  <c:v>1989</c:v>
                </c:pt>
                <c:pt idx="6">
                  <c:v>1991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1999</c:v>
                </c:pt>
                <c:pt idx="11">
                  <c:v>2001</c:v>
                </c:pt>
                <c:pt idx="12">
                  <c:v>2003</c:v>
                </c:pt>
                <c:pt idx="13">
                  <c:v>2005</c:v>
                </c:pt>
                <c:pt idx="14">
                  <c:v>2007</c:v>
                </c:pt>
                <c:pt idx="15">
                  <c:v>2010</c:v>
                </c:pt>
              </c:numCache>
            </c:numRef>
          </c:cat>
          <c:val>
            <c:numRef>
              <c:f>Blad1!$C$7:$C$22</c:f>
              <c:numCache>
                <c:formatCode>General</c:formatCode>
                <c:ptCount val="16"/>
                <c:pt idx="0">
                  <c:v>25</c:v>
                </c:pt>
                <c:pt idx="1">
                  <c:v>19</c:v>
                </c:pt>
                <c:pt idx="2">
                  <c:v>16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18</c:v>
                </c:pt>
                <c:pt idx="12">
                  <c:v>17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</c:numCache>
            </c:numRef>
          </c:val>
        </c:ser>
        <c:marker val="1"/>
        <c:axId val="63507456"/>
        <c:axId val="64185088"/>
      </c:lineChart>
      <c:catAx>
        <c:axId val="63507456"/>
        <c:scaling>
          <c:orientation val="minMax"/>
        </c:scaling>
        <c:axPos val="b"/>
        <c:numFmt formatCode="General" sourceLinked="1"/>
        <c:tickLblPos val="nextTo"/>
        <c:crossAx val="64185088"/>
        <c:crosses val="autoZero"/>
        <c:auto val="1"/>
        <c:lblAlgn val="ctr"/>
        <c:lblOffset val="100"/>
      </c:catAx>
      <c:valAx>
        <c:axId val="64185088"/>
        <c:scaling>
          <c:orientation val="minMax"/>
        </c:scaling>
        <c:axPos val="l"/>
        <c:majorGridlines/>
        <c:numFmt formatCode="General" sourceLinked="1"/>
        <c:tickLblPos val="nextTo"/>
        <c:crossAx val="63507456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522F-3275-4DBD-882C-A37B964676E6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4BE7-2849-45BF-9204-B3E196B67AD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Brottsoffer Undersökning: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Minskning av all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brottslighet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(både egendom och våldsbrott)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Rädsla för brott: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Störst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minskning bland 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unga kvinnor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Registrerad brottslighet: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följer samma trend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brottsofferundersökningen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(både egendom och våldsbrott) 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Uppseendeväckande</a:t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Minskning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 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allvarliga brott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sexualbrott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och tunga droger.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4BE7-2849-45BF-9204-B3E196B67ADB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Man har sammanställt</a:t>
            </a:r>
            <a:r>
              <a:rPr lang="sv-SE" baseline="0" dirty="0" smtClean="0"/>
              <a:t> en lista på de 100 som man har mest nytta av att </a:t>
            </a:r>
            <a:r>
              <a:rPr lang="sv-SE" baseline="0" dirty="0" err="1" smtClean="0"/>
              <a:t>inkapacitera</a:t>
            </a:r>
            <a:r>
              <a:rPr lang="sv-SE" baseline="0" dirty="0" smtClean="0"/>
              <a:t> och fokuserat på den.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4BE7-2849-45BF-9204-B3E196B67ADB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D33F-D38B-407F-BDF4-35FDFB92A02E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881D-682F-44C8-85AD-2BF5552A815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.de.waard@minvenj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-kalkylblad1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-kalkylblad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itchFamily="18" charset="0"/>
              </a:rPr>
              <a:t>The Dutch Touch!</a:t>
            </a:r>
            <a:br>
              <a:rPr lang="en-GB" b="1" dirty="0" smtClean="0">
                <a:latin typeface="Times New Roman" pitchFamily="18" charset="0"/>
              </a:rPr>
            </a:br>
            <a:r>
              <a:rPr lang="en-GB" b="1" dirty="0" err="1" smtClean="0">
                <a:latin typeface="Times New Roman" pitchFamily="18" charset="0"/>
              </a:rPr>
              <a:t>Hur</a:t>
            </a:r>
            <a:r>
              <a:rPr lang="en-GB" b="1" dirty="0" smtClean="0">
                <a:latin typeface="Times New Roman" pitchFamily="18" charset="0"/>
              </a:rPr>
              <a:t> Holland </a:t>
            </a:r>
            <a:r>
              <a:rPr lang="en-GB" b="1" dirty="0" err="1" smtClean="0">
                <a:latin typeface="Times New Roman" pitchFamily="18" charset="0"/>
              </a:rPr>
              <a:t>lyckades</a:t>
            </a:r>
            <a:r>
              <a:rPr lang="en-GB" b="1" dirty="0" smtClean="0">
                <a:latin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</a:rPr>
              <a:t>minska</a:t>
            </a:r>
            <a:r>
              <a:rPr lang="en-GB" b="1" dirty="0" smtClean="0">
                <a:latin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</a:rPr>
              <a:t>brottsligheten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>
                <a:latin typeface="Times New Roman" pitchFamily="18" charset="0"/>
              </a:rPr>
              <a:t>Jaap</a:t>
            </a:r>
            <a:r>
              <a:rPr lang="en-GB" dirty="0" smtClean="0">
                <a:latin typeface="Times New Roman" pitchFamily="18" charset="0"/>
              </a:rPr>
              <a:t> J. de </a:t>
            </a:r>
            <a:r>
              <a:rPr lang="en-GB" dirty="0" err="1" smtClean="0">
                <a:latin typeface="Times New Roman" pitchFamily="18" charset="0"/>
              </a:rPr>
              <a:t>Waard</a:t>
            </a:r>
            <a:endParaRPr lang="en-GB" dirty="0" smtClean="0">
              <a:latin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</a:rPr>
              <a:t>The Hague: Dutch Ministry of Security and Justice</a:t>
            </a:r>
          </a:p>
          <a:p>
            <a:r>
              <a:rPr lang="en-GB" dirty="0" smtClean="0">
                <a:latin typeface="Times New Roman" pitchFamily="18" charset="0"/>
                <a:hlinkClick r:id="rId2"/>
              </a:rPr>
              <a:t>j.de.waard@minvenj.nl</a:t>
            </a:r>
            <a:endParaRPr lang="en-GB" dirty="0" smtClean="0">
              <a:latin typeface="Times New Roman" pitchFamily="18" charset="0"/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smtClean="0"/>
              <a:t>Effektiva sätt att förebygga våld i nattlivet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sv-SE" sz="2800" dirty="0" smtClean="0"/>
              <a:t>Bygga pubar och klubbar enl. rätt förordningar</a:t>
            </a:r>
          </a:p>
          <a:p>
            <a:r>
              <a:rPr lang="sv-SE" sz="2800" dirty="0" smtClean="0"/>
              <a:t>Förbjudet att tillämpa happy hour </a:t>
            </a:r>
          </a:p>
          <a:p>
            <a:r>
              <a:rPr lang="sv-SE" sz="2800" dirty="0" smtClean="0"/>
              <a:t>Tillräckligt med kollektivtrafik efter stängningstid</a:t>
            </a:r>
          </a:p>
          <a:p>
            <a:r>
              <a:rPr lang="sv-SE" sz="2800" dirty="0" smtClean="0"/>
              <a:t>Riktad Hot </a:t>
            </a:r>
            <a:r>
              <a:rPr lang="sv-SE" sz="2800" dirty="0" err="1" smtClean="0"/>
              <a:t>Spot</a:t>
            </a:r>
            <a:r>
              <a:rPr lang="sv-SE" sz="2800" dirty="0" smtClean="0"/>
              <a:t> övervakning </a:t>
            </a:r>
          </a:p>
          <a:p>
            <a:r>
              <a:rPr lang="sv-SE" sz="2800" dirty="0" smtClean="0"/>
              <a:t>Ansvarsfull alkoholservering </a:t>
            </a:r>
            <a:br>
              <a:rPr lang="sv-SE" sz="2800" dirty="0" smtClean="0"/>
            </a:br>
            <a:endParaRPr lang="sv-SE" sz="2800" dirty="0" smtClean="0"/>
          </a:p>
          <a:p>
            <a:pPr algn="ctr">
              <a:buNone/>
            </a:pPr>
            <a:r>
              <a:rPr lang="sv-SE" sz="2800" b="1" dirty="0" smtClean="0"/>
              <a:t>Effekt: 40% mindre våld i nattlivet</a:t>
            </a:r>
          </a:p>
          <a:p>
            <a:endParaRPr lang="sv-S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4562" y="1567333"/>
            <a:ext cx="400843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b="1" dirty="0" smtClean="0"/>
              <a:t>Effektivt med funktionell väktarbevakning i bostadsområden, kollektivtrafik och det offentliga rummet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sv-SE" sz="2400" b="1" dirty="0" smtClean="0"/>
          </a:p>
          <a:p>
            <a:pPr>
              <a:buNone/>
            </a:pPr>
            <a:endParaRPr lang="sv-SE" sz="2400" b="1" dirty="0" smtClean="0"/>
          </a:p>
          <a:p>
            <a:pPr>
              <a:buNone/>
            </a:pPr>
            <a:r>
              <a:rPr lang="sv-SE" sz="2400" b="1" dirty="0" smtClean="0"/>
              <a:t>Huvudsaklig effekt: </a:t>
            </a:r>
          </a:p>
          <a:p>
            <a:r>
              <a:rPr lang="sv-SE" sz="2400" dirty="0" smtClean="0"/>
              <a:t>Betydande minskning av brott och oordning i det offentliga och halvoffentliga rummet</a:t>
            </a:r>
            <a:endParaRPr lang="sv-SE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2303463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4005263"/>
            <a:ext cx="403066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1557338"/>
            <a:ext cx="2016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338" y="2781300"/>
            <a:ext cx="201453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smtClean="0"/>
              <a:t>Hur effektivt är CCTV kameror på offentliga platser?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16 % minskning av den totala brottsligheten i avgränsade experiment miljöer</a:t>
            </a:r>
          </a:p>
          <a:p>
            <a:r>
              <a:rPr lang="sv-SE" dirty="0" smtClean="0"/>
              <a:t>51 % minskning av brott på parkeringsplatser</a:t>
            </a:r>
          </a:p>
          <a:p>
            <a:r>
              <a:rPr lang="sv-SE" dirty="0" smtClean="0"/>
              <a:t>7 % minskning av den totala brottsligheten i stadskärnor</a:t>
            </a:r>
          </a:p>
          <a:p>
            <a:r>
              <a:rPr lang="sv-SE" dirty="0" smtClean="0"/>
              <a:t>23% minskning av den totala brottsnivån i kollektivtrafiken</a:t>
            </a:r>
          </a:p>
          <a:p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628775"/>
            <a:ext cx="410368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b="1" dirty="0" smtClean="0"/>
              <a:t/>
            </a:r>
            <a:br>
              <a:rPr lang="sv-SE" sz="3200" b="1" dirty="0" smtClean="0"/>
            </a:br>
            <a:r>
              <a:rPr lang="sv-SE" sz="3200" b="1" dirty="0" smtClean="0"/>
              <a:t>Myter och missförstånd i Nederländerna och i övriga Europa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Ju fler poliser, desto mindre brott </a:t>
            </a:r>
          </a:p>
          <a:p>
            <a:r>
              <a:rPr lang="sv-SE" dirty="0" smtClean="0"/>
              <a:t>Informella kontakter mellan polis och ungdomar hindrar ungdomar att begå brott </a:t>
            </a:r>
          </a:p>
          <a:p>
            <a:r>
              <a:rPr lang="sv-SE" dirty="0" smtClean="0"/>
              <a:t>Ju fler gripanden som en reaktion på brott, ju mindre brott</a:t>
            </a:r>
          </a:p>
          <a:p>
            <a:r>
              <a:rPr lang="sv-SE" dirty="0" smtClean="0"/>
              <a:t>Brottsförebyggande fungerar inte, det bara leder överflyttning av brott</a:t>
            </a:r>
          </a:p>
          <a:p>
            <a:r>
              <a:rPr lang="sv-SE" dirty="0" smtClean="0"/>
              <a:t>Det finns en utbredd användning av så kallade goda exempel i praktiken </a:t>
            </a:r>
          </a:p>
          <a:p>
            <a:r>
              <a:rPr lang="sv-SE" dirty="0" smtClean="0"/>
              <a:t>Spridning av effektiva åtgärder är tillräckliga för att uppnå önskad effekt </a:t>
            </a:r>
          </a:p>
          <a:p>
            <a:r>
              <a:rPr lang="sv-SE" dirty="0" smtClean="0"/>
              <a:t>'' Ingenting fungerar'' för att minska återfall i brott</a:t>
            </a:r>
          </a:p>
          <a:p>
            <a:r>
              <a:rPr lang="sv-SE" dirty="0" smtClean="0"/>
              <a:t>Alternativa påföljder och/eller samhällsstraff är ett mjukt alternativ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Slutsatser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sv-SE" dirty="0" smtClean="0"/>
              <a:t>Det finns anledning till försiktig optimism om vad som fungerar när det gäller att ta itu med brott och minska återfall i brott </a:t>
            </a:r>
          </a:p>
          <a:p>
            <a:r>
              <a:rPr lang="sv-SE" dirty="0" smtClean="0"/>
              <a:t>En viktig egenskap hos en effektiv kriminalpolitik är att den är specifik och koncentrerad: urval och fokus är de viktigaste funktionerna </a:t>
            </a:r>
          </a:p>
          <a:p>
            <a:r>
              <a:rPr lang="sv-SE" dirty="0" smtClean="0"/>
              <a:t>En kriminalpolitik som är alltför generell och bygger mycket på en'' trolig idé'' är inte effektiv </a:t>
            </a:r>
          </a:p>
          <a:p>
            <a:r>
              <a:rPr lang="sv-SE" dirty="0" smtClean="0"/>
              <a:t>Effektiviteten i de flesta insatser bestäms ofta av hur en åtgärd genomförs i (svåra) praktiska situationer </a:t>
            </a:r>
          </a:p>
          <a:p>
            <a:r>
              <a:rPr lang="sv-SE" dirty="0" smtClean="0"/>
              <a:t>Att handskas med människor på rätt sätt och rätt personspecifik behandling av förövare och (potentiella) offer verkar vara avgörande för att lyckas med insatserna </a:t>
            </a:r>
          </a:p>
          <a:p>
            <a:r>
              <a:rPr lang="sv-SE" dirty="0" smtClean="0"/>
              <a:t>Att vidta åtgärder som begränsar möjligheten, strukturen att begå brott verkar vara mer effektivt (</a:t>
            </a:r>
            <a:r>
              <a:rPr lang="sv-SE" dirty="0" err="1" smtClean="0"/>
              <a:t>Situationell</a:t>
            </a:r>
            <a:r>
              <a:rPr lang="sv-SE" dirty="0" smtClean="0"/>
              <a:t> prevention) än att använda ett exklusivt gärningsmannaorienterat synsätt (Social prevention) </a:t>
            </a:r>
          </a:p>
          <a:p>
            <a:r>
              <a:rPr lang="sv-SE" dirty="0" smtClean="0"/>
              <a:t>Det finns en uppsjö av bevis för att </a:t>
            </a:r>
            <a:r>
              <a:rPr lang="sv-SE" dirty="0" err="1" smtClean="0"/>
              <a:t>situationell</a:t>
            </a:r>
            <a:r>
              <a:rPr lang="sv-SE" dirty="0" smtClean="0"/>
              <a:t> brottsprevention är effektivt. Men den storskaliga nationella tillämpningen av dessa effektiva åtgärder verkar vara svårt, (ex. Plan- och bygg lagen)</a:t>
            </a:r>
          </a:p>
        </p:txBody>
      </p:sp>
      <p:sp>
        <p:nvSpPr>
          <p:cNvPr id="4" name="Rektangel 3"/>
          <p:cNvSpPr/>
          <p:nvPr/>
        </p:nvSpPr>
        <p:spPr>
          <a:xfrm>
            <a:off x="539552" y="5859269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sv-SE" sz="2800" b="1" dirty="0" smtClean="0"/>
              <a:t>Det är effektivare att bygga bort brottsdrabbade platser än att förändra människors beteende</a:t>
            </a:r>
            <a:endParaRPr lang="sv-S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 smtClean="0"/>
              <a:t>Trenden i Nederländerna kring brott och rädsla för brott, - 20%</a:t>
            </a:r>
            <a:endParaRPr lang="sv-SE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800100" y="2204864"/>
          <a:ext cx="7543800" cy="3744416"/>
        </p:xfrm>
        <a:graphic>
          <a:graphicData uri="http://schemas.openxmlformats.org/presentationml/2006/ole">
            <p:oleObj spid="_x0000_s1026" name="Grafiek" r:id="rId4" imgW="7543800" imgH="2686050" progId="Excel.Sheet.8">
              <p:embed/>
            </p:oleObj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4587939" y="2915652"/>
            <a:ext cx="243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Polisrapporterade brott</a:t>
            </a:r>
            <a:endParaRPr lang="sv-SE" b="1" dirty="0"/>
          </a:p>
        </p:txBody>
      </p:sp>
      <p:sp>
        <p:nvSpPr>
          <p:cNvPr id="6" name="textruta 5"/>
          <p:cNvSpPr txBox="1"/>
          <p:nvPr/>
        </p:nvSpPr>
        <p:spPr>
          <a:xfrm>
            <a:off x="3912296" y="3645024"/>
            <a:ext cx="25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Brottsofferundersökning</a:t>
            </a:r>
            <a:endParaRPr lang="sv-SE" b="1" dirty="0"/>
          </a:p>
        </p:txBody>
      </p:sp>
      <p:sp>
        <p:nvSpPr>
          <p:cNvPr id="7" name="textruta 6"/>
          <p:cNvSpPr txBox="1"/>
          <p:nvPr/>
        </p:nvSpPr>
        <p:spPr>
          <a:xfrm>
            <a:off x="3974417" y="4571836"/>
            <a:ext cx="167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Rädsla för brott</a:t>
            </a:r>
            <a:endParaRPr lang="sv-S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Andel brottsoffer i Holland</a:t>
            </a:r>
            <a:br>
              <a:rPr lang="sv-SE" dirty="0" smtClean="0"/>
            </a:br>
            <a:r>
              <a:rPr lang="sv-SE" dirty="0" smtClean="0"/>
              <a:t>1980 - 2008</a:t>
            </a:r>
            <a:endParaRPr lang="sv-SE" dirty="0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ph idx="1"/>
          </p:nvPr>
        </p:nvGraphicFramePr>
        <p:xfrm>
          <a:off x="684213" y="1520825"/>
          <a:ext cx="7799387" cy="5005388"/>
        </p:xfrm>
        <a:graphic>
          <a:graphicData uri="http://schemas.openxmlformats.org/presentationml/2006/ole">
            <p:oleObj spid="_x0000_s2050" name="Diagram" r:id="rId3" imgW="3962501" imgH="2543044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b="1" dirty="0" smtClean="0"/>
              <a:t>Brott i NY och droger i Sverige</a:t>
            </a:r>
            <a:endParaRPr lang="sv-SE" sz="3200" b="1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/>
          <a:p>
            <a:r>
              <a:rPr lang="sv-SE" sz="3200" b="1" dirty="0" smtClean="0"/>
              <a:t>Troliga förklaringar till den sjunkande brottsligheten internationellt </a:t>
            </a:r>
            <a:br>
              <a:rPr lang="sv-SE" sz="3200" b="1" dirty="0" smtClean="0"/>
            </a:br>
            <a:r>
              <a:rPr lang="sv-SE" sz="3200" b="1" dirty="0" smtClean="0"/>
              <a:t>(med fokus på Holland)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sv-SE" dirty="0" smtClean="0"/>
              <a:t>Effekten av selektiv </a:t>
            </a:r>
            <a:r>
              <a:rPr lang="sv-SE" dirty="0" err="1" smtClean="0"/>
              <a:t>inkapacitering</a:t>
            </a:r>
            <a:r>
              <a:rPr lang="sv-SE" dirty="0" smtClean="0"/>
              <a:t> av kriminella/ riktad mot urval av brottslingar.</a:t>
            </a:r>
          </a:p>
          <a:p>
            <a:endParaRPr lang="sv-SE" dirty="0"/>
          </a:p>
          <a:p>
            <a:r>
              <a:rPr lang="sv-SE" dirty="0" smtClean="0"/>
              <a:t>Mättnad marknad på lyxkonsumtionsvaror </a:t>
            </a:r>
          </a:p>
          <a:p>
            <a:pPr>
              <a:buNone/>
            </a:pPr>
            <a:r>
              <a:rPr lang="sv-SE" sz="2900" dirty="0" smtClean="0"/>
              <a:t>	- minskar värdet på </a:t>
            </a:r>
            <a:r>
              <a:rPr lang="sv-SE" sz="2900" dirty="0"/>
              <a:t>stulna </a:t>
            </a:r>
            <a:r>
              <a:rPr lang="sv-SE" sz="2900" dirty="0" smtClean="0"/>
              <a:t>varor </a:t>
            </a:r>
            <a:r>
              <a:rPr lang="sv-SE" sz="2900" dirty="0"/>
              <a:t>på </a:t>
            </a:r>
            <a:r>
              <a:rPr lang="sv-SE" sz="2900" dirty="0" smtClean="0"/>
              <a:t>den svarta marknaden</a:t>
            </a:r>
          </a:p>
          <a:p>
            <a:endParaRPr lang="sv-SE" dirty="0"/>
          </a:p>
          <a:p>
            <a:r>
              <a:rPr lang="sv-SE" dirty="0"/>
              <a:t>A</a:t>
            </a:r>
            <a:r>
              <a:rPr lang="sv-SE" dirty="0" smtClean="0"/>
              <a:t>llt lägre i pris på Lyxkonsumtionsvaror (</a:t>
            </a:r>
            <a:r>
              <a:rPr lang="sv-SE" dirty="0" err="1" smtClean="0"/>
              <a:t>Mediamarkt</a:t>
            </a:r>
            <a:r>
              <a:rPr lang="sv-SE" dirty="0" smtClean="0"/>
              <a:t> effekten)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sz="2900" dirty="0" smtClean="0"/>
              <a:t>- orsakar </a:t>
            </a:r>
            <a:r>
              <a:rPr lang="sv-SE" sz="2900" dirty="0"/>
              <a:t>en kollaps i försäljningen </a:t>
            </a:r>
            <a:r>
              <a:rPr lang="sv-SE" sz="2900" dirty="0" smtClean="0"/>
              <a:t>av stöldgods på den svarta marknaden</a:t>
            </a:r>
            <a:r>
              <a:rPr lang="sv-SE" dirty="0" smtClean="0"/>
              <a:t>.</a:t>
            </a:r>
            <a:r>
              <a:rPr lang="sv-SE" dirty="0"/>
              <a:t/>
            </a:r>
            <a:br>
              <a:rPr lang="sv-SE" dirty="0"/>
            </a:br>
            <a:endParaRPr lang="sv-SE" dirty="0" smtClean="0"/>
          </a:p>
          <a:p>
            <a:r>
              <a:rPr lang="sv-SE" dirty="0" smtClean="0"/>
              <a:t>En åldrande mängd av tunga </a:t>
            </a:r>
            <a:r>
              <a:rPr lang="sv-SE" dirty="0"/>
              <a:t>narkotikamissbrukare som är för </a:t>
            </a:r>
            <a:r>
              <a:rPr lang="sv-SE" dirty="0" smtClean="0"/>
              <a:t>utslagna för </a:t>
            </a:r>
            <a:r>
              <a:rPr lang="sv-SE" dirty="0"/>
              <a:t>att begå brott</a:t>
            </a:r>
            <a:r>
              <a:rPr lang="sv-SE" dirty="0" smtClean="0"/>
              <a:t>, samtidigt en </a:t>
            </a:r>
            <a:r>
              <a:rPr lang="sv-SE" dirty="0"/>
              <a:t>minskning i </a:t>
            </a:r>
            <a:r>
              <a:rPr lang="sv-SE" dirty="0" smtClean="0"/>
              <a:t>antalet heroin- </a:t>
            </a:r>
            <a:r>
              <a:rPr lang="sv-SE" dirty="0"/>
              <a:t>och kokain </a:t>
            </a:r>
            <a:r>
              <a:rPr lang="sv-SE" dirty="0" smtClean="0"/>
              <a:t>missbrukare totalt.</a:t>
            </a:r>
          </a:p>
          <a:p>
            <a:endParaRPr lang="sv-SE" dirty="0"/>
          </a:p>
          <a:p>
            <a:r>
              <a:rPr lang="sv-SE" dirty="0" smtClean="0"/>
              <a:t>Effekterna </a:t>
            </a:r>
            <a:r>
              <a:rPr lang="sv-SE" dirty="0"/>
              <a:t>av </a:t>
            </a:r>
            <a:r>
              <a:rPr lang="sv-SE" dirty="0" err="1" smtClean="0"/>
              <a:t>situationella</a:t>
            </a:r>
            <a:r>
              <a:rPr lang="sv-SE" dirty="0" smtClean="0"/>
              <a:t> brottsförebyggande insatser. CPTED</a:t>
            </a:r>
          </a:p>
          <a:p>
            <a:endParaRPr lang="sv-SE" dirty="0" smtClean="0"/>
          </a:p>
          <a:p>
            <a:r>
              <a:rPr lang="sv-SE" dirty="0" smtClean="0"/>
              <a:t>Förändrad Plan- och Bygglag, Polisens certifiering av Tryggt </a:t>
            </a:r>
            <a:r>
              <a:rPr lang="sv-SE" dirty="0"/>
              <a:t>och säkert boende, Teknikstyrda brottsförebyggande åtgärder (bilar, telefoner, bankomater</a:t>
            </a:r>
            <a:r>
              <a:rPr lang="sv-SE" dirty="0" smtClean="0"/>
              <a:t>).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sv-SE" dirty="0" smtClean="0"/>
              <a:t>Kombination av ingripande och </a:t>
            </a:r>
            <a:r>
              <a:rPr lang="sv-SE" smtClean="0"/>
              <a:t>preventiva insatser </a:t>
            </a:r>
            <a:r>
              <a:rPr lang="sv-SE" dirty="0" smtClean="0"/>
              <a:t>(T.ex. mot kommersiella rån och förebygga upprepad utsatthet för inbrott). </a:t>
            </a:r>
          </a:p>
          <a:p>
            <a:endParaRPr lang="sv-SE" dirty="0" smtClean="0"/>
          </a:p>
          <a:p>
            <a:r>
              <a:rPr lang="sv-SE" dirty="0" smtClean="0"/>
              <a:t>Mer avancerad teknik för brottsanalyser och dess tillämpningar</a:t>
            </a:r>
          </a:p>
          <a:p>
            <a:endParaRPr lang="sv-SE" dirty="0" smtClean="0"/>
          </a:p>
          <a:p>
            <a:r>
              <a:rPr lang="sv-SE" dirty="0" smtClean="0"/>
              <a:t>Ökat samarbete mellan regering och näringsliv med att genomföra ett antal riktade program (förebyggande / ingripande) resulterar i ökad effektivitet, mer värde för pengarna. </a:t>
            </a:r>
          </a:p>
          <a:p>
            <a:endParaRPr lang="sv-SE" dirty="0" smtClean="0"/>
          </a:p>
          <a:p>
            <a:r>
              <a:rPr lang="sv-SE" dirty="0" smtClean="0"/>
              <a:t>Ökad vilja att tillämpa förebyggande åtgärder / medvetenhet om effektiva förebyggande åtgärder bland individer och näringsliv. </a:t>
            </a:r>
          </a:p>
          <a:p>
            <a:endParaRPr lang="sv-SE" dirty="0" smtClean="0"/>
          </a:p>
          <a:p>
            <a:pPr algn="ctr">
              <a:buNone/>
            </a:pPr>
            <a:r>
              <a:rPr lang="sv-SE" b="1" dirty="0" smtClean="0"/>
              <a:t>Kort sagt: en integrerad, kunskapsbaserad, </a:t>
            </a:r>
            <a:r>
              <a:rPr lang="sv-SE" b="1" dirty="0" err="1" smtClean="0"/>
              <a:t>multiinnriktad</a:t>
            </a:r>
            <a:r>
              <a:rPr lang="sv-SE" b="1" dirty="0" smtClean="0"/>
              <a:t> strategi (polis, lokala myndigheter, företag, Stat). Fokuserat på </a:t>
            </a:r>
            <a:r>
              <a:rPr lang="sv-SE" b="1" dirty="0" err="1" smtClean="0"/>
              <a:t>situationella</a:t>
            </a:r>
            <a:r>
              <a:rPr lang="sv-SE" b="1" dirty="0" smtClean="0"/>
              <a:t> brottsförebyggande insatser</a:t>
            </a:r>
          </a:p>
          <a:p>
            <a:endParaRPr lang="sv-SE" dirty="0"/>
          </a:p>
        </p:txBody>
      </p:sp>
      <p:sp>
        <p:nvSpPr>
          <p:cNvPr id="4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sv-SE" sz="3200" b="1" dirty="0" smtClean="0"/>
              <a:t>Troliga förklaringar till den sjunkande brottsligheten internationellt</a:t>
            </a:r>
            <a:br>
              <a:rPr lang="sv-SE" sz="3200" b="1" dirty="0" smtClean="0"/>
            </a:br>
            <a:r>
              <a:rPr lang="sv-SE" sz="3200" b="1" dirty="0" smtClean="0"/>
              <a:t>(med fokus på Holland), forts.</a:t>
            </a:r>
            <a:endParaRPr lang="sv-S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smtClean="0"/>
              <a:t>Recept på ett effektivt polisarbete</a:t>
            </a: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2000" dirty="0" smtClean="0"/>
              <a:t>- </a:t>
            </a:r>
            <a:r>
              <a:rPr lang="sv-SE" sz="2000" dirty="0" err="1" smtClean="0"/>
              <a:t>What</a:t>
            </a:r>
            <a:r>
              <a:rPr lang="sv-SE" sz="2000" dirty="0" smtClean="0"/>
              <a:t> </a:t>
            </a:r>
            <a:r>
              <a:rPr lang="sv-SE" sz="2000" dirty="0" err="1" smtClean="0"/>
              <a:t>works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Netherlands</a:t>
            </a:r>
            <a:r>
              <a:rPr lang="sv-SE" sz="2000" dirty="0" smtClean="0"/>
              <a:t>?</a:t>
            </a:r>
            <a:endParaRPr lang="sv-SE" sz="2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48064" y="1844824"/>
            <a:ext cx="3477072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v-SE" b="1" dirty="0" smtClean="0"/>
              <a:t>lovande </a:t>
            </a:r>
            <a:endParaRPr lang="sv-SE" dirty="0" smtClean="0"/>
          </a:p>
          <a:p>
            <a:r>
              <a:rPr lang="sv-SE" dirty="0" smtClean="0"/>
              <a:t>Närpolis </a:t>
            </a:r>
          </a:p>
          <a:p>
            <a:r>
              <a:rPr lang="sv-SE" dirty="0" err="1" smtClean="0"/>
              <a:t>Compstat</a:t>
            </a:r>
            <a:r>
              <a:rPr lang="sv-SE" dirty="0" smtClean="0"/>
              <a:t> </a:t>
            </a:r>
          </a:p>
          <a:p>
            <a:r>
              <a:rPr lang="sv-SE" dirty="0" smtClean="0"/>
              <a:t>Evidensbaserat polisarbete </a:t>
            </a:r>
            <a:br>
              <a:rPr lang="sv-SE" dirty="0" smtClean="0"/>
            </a:br>
            <a:endParaRPr lang="sv-SE" dirty="0" smtClean="0"/>
          </a:p>
          <a:p>
            <a:pPr>
              <a:buNone/>
            </a:pPr>
            <a:r>
              <a:rPr lang="sv-SE" b="1" dirty="0" smtClean="0"/>
              <a:t>Effektivt</a:t>
            </a:r>
            <a:endParaRPr lang="sv-SE" dirty="0" smtClean="0"/>
          </a:p>
          <a:p>
            <a:r>
              <a:rPr lang="sv-SE" dirty="0" smtClean="0"/>
              <a:t>Fokus på upprepad </a:t>
            </a:r>
            <a:r>
              <a:rPr lang="sv-SE" dirty="0" err="1" smtClean="0"/>
              <a:t>viktimisering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Hotspots</a:t>
            </a:r>
            <a:r>
              <a:rPr lang="sv-SE" dirty="0" smtClean="0"/>
              <a:t> arbete</a:t>
            </a:r>
          </a:p>
          <a:p>
            <a:r>
              <a:rPr lang="sv-SE" dirty="0" smtClean="0"/>
              <a:t>Att involvera en tredje part i polisarbetet</a:t>
            </a:r>
          </a:p>
          <a:p>
            <a:r>
              <a:rPr lang="sv-SE" dirty="0" smtClean="0"/>
              <a:t>Problemorienterat polisarbete </a:t>
            </a:r>
          </a:p>
          <a:p>
            <a:r>
              <a:rPr lang="sv-SE" dirty="0" smtClean="0"/>
              <a:t>Heta brottslingar / produktiva brottslingar</a:t>
            </a:r>
          </a:p>
          <a:p>
            <a:endParaRPr lang="sv-SE" dirty="0"/>
          </a:p>
        </p:txBody>
      </p:sp>
      <p:pic>
        <p:nvPicPr>
          <p:cNvPr id="4" name="Picture 9" descr="donut%20police%20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749425"/>
            <a:ext cx="394335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sv-SE" sz="3200" b="1" dirty="0" smtClean="0"/>
              <a:t>Vad kännetecknar ett effektivt polisarbete?</a:t>
            </a:r>
            <a:endParaRPr lang="sv-SE" sz="32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v-SE" dirty="0" smtClean="0"/>
              <a:t>Fokuserad och selektiv hållning gentemot: </a:t>
            </a:r>
          </a:p>
          <a:p>
            <a:r>
              <a:rPr lang="sv-SE" dirty="0" smtClean="0"/>
              <a:t>(potentiella) lagöverträdare </a:t>
            </a:r>
          </a:p>
          <a:p>
            <a:r>
              <a:rPr lang="sv-SE" dirty="0" smtClean="0"/>
              <a:t>(Potentiella) offer </a:t>
            </a:r>
          </a:p>
          <a:p>
            <a:r>
              <a:rPr lang="sv-SE" dirty="0" smtClean="0"/>
              <a:t>Platser och tider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Fokuserad strategi som tar hänsyn till prioriteringar och förväntningar hos medborgare, organisationer och företag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En grundlig brottsanalys som innefattar: </a:t>
            </a:r>
          </a:p>
          <a:p>
            <a:r>
              <a:rPr lang="sv-SE" dirty="0" smtClean="0"/>
              <a:t>Arten och omfattningen av brott </a:t>
            </a:r>
          </a:p>
          <a:p>
            <a:r>
              <a:rPr lang="sv-SE" dirty="0" smtClean="0"/>
              <a:t>Analys av orsaker </a:t>
            </a:r>
          </a:p>
          <a:p>
            <a:r>
              <a:rPr lang="sv-SE" dirty="0" smtClean="0"/>
              <a:t>Analys av möjliga åtgärder och insatser </a:t>
            </a:r>
          </a:p>
          <a:p>
            <a:r>
              <a:rPr lang="sv-SE" dirty="0" smtClean="0"/>
              <a:t>Analys av effekten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b="1" dirty="0" smtClean="0"/>
              <a:t>Effektiva rehabiliterande insatser</a:t>
            </a:r>
            <a:br>
              <a:rPr lang="sv-SE" sz="3200" b="1" dirty="0" smtClean="0"/>
            </a:br>
            <a:r>
              <a:rPr lang="sv-SE" sz="2000" b="1" dirty="0" err="1" smtClean="0"/>
              <a:t>What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works</a:t>
            </a:r>
            <a:r>
              <a:rPr lang="sv-SE" sz="2000" b="1" dirty="0" smtClean="0"/>
              <a:t> in The </a:t>
            </a:r>
            <a:r>
              <a:rPr lang="sv-SE" sz="2000" b="1" dirty="0" err="1" smtClean="0"/>
              <a:t>Netherlands</a:t>
            </a:r>
            <a:r>
              <a:rPr lang="sv-SE" sz="2000" b="1" dirty="0" smtClean="0"/>
              <a:t>?</a:t>
            </a:r>
            <a:endParaRPr lang="sv-SE" sz="20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sv-SE" sz="1600" b="1" dirty="0" smtClean="0"/>
              <a:t>Vad fungerar inte? </a:t>
            </a:r>
          </a:p>
          <a:p>
            <a:r>
              <a:rPr lang="sv-SE" sz="1600" dirty="0" err="1" smtClean="0"/>
              <a:t>Scared</a:t>
            </a:r>
            <a:r>
              <a:rPr lang="sv-SE" sz="1600" dirty="0" smtClean="0"/>
              <a:t> Straight, ökad </a:t>
            </a:r>
            <a:r>
              <a:rPr lang="sv-SE" sz="1600" dirty="0" err="1" smtClean="0"/>
              <a:t>inkapacitering</a:t>
            </a:r>
            <a:r>
              <a:rPr lang="sv-SE" sz="1600" dirty="0" smtClean="0"/>
              <a:t>, </a:t>
            </a:r>
            <a:r>
              <a:rPr lang="sv-SE" sz="1600" dirty="0" err="1" smtClean="0"/>
              <a:t>Boot</a:t>
            </a:r>
            <a:r>
              <a:rPr lang="sv-SE" sz="1600" dirty="0" smtClean="0"/>
              <a:t> Camps </a:t>
            </a:r>
            <a:br>
              <a:rPr lang="sv-SE" sz="1600" dirty="0" smtClean="0"/>
            </a:b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Det som fungerar över genomsnittet? 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smtClean="0"/>
              <a:t>Utbildning i social kompetens, föräldrautbildning, handledning, Kognitiv beteendeterapi, familjerådgivning, Mentorskap, </a:t>
            </a:r>
            <a:r>
              <a:rPr lang="sv-SE" sz="1600" dirty="0" err="1" smtClean="0"/>
              <a:t>Behavior</a:t>
            </a:r>
            <a:r>
              <a:rPr lang="sv-SE" sz="1600" dirty="0" smtClean="0"/>
              <a:t> Management, Sysselsättning / arbetsträning, samhälleliga sanktioner; Alternativa påföljder </a:t>
            </a:r>
            <a:br>
              <a:rPr lang="sv-SE" sz="1600" dirty="0" smtClean="0"/>
            </a:b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Det som fungerar i genomsnitt? </a:t>
            </a:r>
            <a:endParaRPr lang="sv-SE" sz="1600" dirty="0" smtClean="0"/>
          </a:p>
          <a:p>
            <a:r>
              <a:rPr lang="sv-SE" sz="1600" dirty="0" smtClean="0"/>
              <a:t>Drog / alkoholterapi, gruppterapi, individuell rådgivning </a:t>
            </a:r>
          </a:p>
          <a:p>
            <a:pPr>
              <a:buNone/>
            </a:pP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Vilka är de viktigaste forskningsresultaten ("behandlade i relation till icke behandlade grupper) </a:t>
            </a:r>
            <a:endParaRPr lang="sv-SE" sz="1600" dirty="0" smtClean="0"/>
          </a:p>
          <a:p>
            <a:r>
              <a:rPr lang="sv-SE" sz="1600" dirty="0" smtClean="0"/>
              <a:t>De flesta program har en liten (men absolut inte försumbar) effekt. genomsnitt en 12% förbättring </a:t>
            </a:r>
          </a:p>
          <a:p>
            <a:r>
              <a:rPr lang="sv-SE" sz="1600" dirty="0" smtClean="0"/>
              <a:t>25% av programmen visar en minskning av återfall på 30% </a:t>
            </a:r>
          </a:p>
          <a:p>
            <a:r>
              <a:rPr lang="sv-SE" sz="1600" dirty="0" smtClean="0"/>
              <a:t>Insatsernas effektivitet bestäms i hög grad av det sätt på vilket de anpassar sig till (svåra) praktiska situationer </a:t>
            </a:r>
          </a:p>
          <a:p>
            <a:r>
              <a:rPr lang="sv-SE" sz="1600" dirty="0" smtClean="0"/>
              <a:t>Endast högkvalitativa och intensiva metoder ger resultat.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658</Words>
  <Application>Microsoft Office PowerPoint</Application>
  <PresentationFormat>Bildspel på skärmen (4:3)</PresentationFormat>
  <Paragraphs>108</Paragraphs>
  <Slides>14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14</vt:i4>
      </vt:variant>
    </vt:vector>
  </HeadingPairs>
  <TitlesOfParts>
    <vt:vector size="17" baseType="lpstr">
      <vt:lpstr>Office-tema</vt:lpstr>
      <vt:lpstr>Grafiek</vt:lpstr>
      <vt:lpstr>Diagram</vt:lpstr>
      <vt:lpstr>The Dutch Touch! Hur Holland lyckades minska brottsligheten</vt:lpstr>
      <vt:lpstr>Trenden i Nederländerna kring brott och rädsla för brott, - 20%</vt:lpstr>
      <vt:lpstr>Andel brottsoffer i Holland 1980 - 2008</vt:lpstr>
      <vt:lpstr>Brott i NY och droger i Sverige</vt:lpstr>
      <vt:lpstr>Troliga förklaringar till den sjunkande brottsligheten internationellt  (med fokus på Holland)</vt:lpstr>
      <vt:lpstr>Troliga förklaringar till den sjunkande brottsligheten internationellt (med fokus på Holland), forts.</vt:lpstr>
      <vt:lpstr>Recept på ett effektivt polisarbete - What works in The Netherlands?</vt:lpstr>
      <vt:lpstr>Vad kännetecknar ett effektivt polisarbete?</vt:lpstr>
      <vt:lpstr>Effektiva rehabiliterande insatser What works in The Netherlands?</vt:lpstr>
      <vt:lpstr>Effektiva sätt att förebygga våld i nattlivet</vt:lpstr>
      <vt:lpstr>Effektivt med funktionell väktarbevakning i bostadsområden, kollektivtrafik och det offentliga rummet</vt:lpstr>
      <vt:lpstr>Hur effektivt är CCTV kameror på offentliga platser?</vt:lpstr>
      <vt:lpstr> Myter och missförstånd i Nederländerna och i övriga Europa</vt:lpstr>
      <vt:lpstr>Slutsatser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jlm</dc:creator>
  <cp:lastModifiedBy>igr</cp:lastModifiedBy>
  <cp:revision>83</cp:revision>
  <dcterms:created xsi:type="dcterms:W3CDTF">2013-10-07T11:33:37Z</dcterms:created>
  <dcterms:modified xsi:type="dcterms:W3CDTF">2014-07-09T12:20:54Z</dcterms:modified>
</cp:coreProperties>
</file>