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7" r:id="rId3"/>
    <p:sldId id="271" r:id="rId4"/>
    <p:sldId id="268" r:id="rId5"/>
    <p:sldId id="269" r:id="rId6"/>
    <p:sldId id="270" r:id="rId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68A7B-9739-47BF-9A9B-699D7B8E96AC}" type="datetimeFigureOut">
              <a:rPr lang="sv-SE" smtClean="0"/>
              <a:pPr/>
              <a:t>2015-03-31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B7D62-91F8-47CF-B5D9-D467871F0AC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80257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v-SE" smtClean="0">
              <a:ea typeface="MS PGothic" pitchFamily="34" charset="-128"/>
            </a:endParaRPr>
          </a:p>
        </p:txBody>
      </p:sp>
      <p:sp>
        <p:nvSpPr>
          <p:cNvPr id="68612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5AC4DD-8BD7-48C1-81F3-99A9355AE4C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5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v-SE" smtClean="0">
              <a:ea typeface="MS PGothic" pitchFamily="34" charset="-128"/>
            </a:endParaRPr>
          </a:p>
        </p:txBody>
      </p:sp>
      <p:sp>
        <p:nvSpPr>
          <p:cNvPr id="68612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5AC4DD-8BD7-48C1-81F3-99A9355AE4C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5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CCDD-D6D9-49F0-8506-056647A82369}" type="datetimeFigureOut">
              <a:rPr lang="sv-SE" smtClean="0"/>
              <a:pPr/>
              <a:t>2015-03-31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D237-6FB7-4BCB-BD0B-EE4C7223E72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CCDD-D6D9-49F0-8506-056647A82369}" type="datetimeFigureOut">
              <a:rPr lang="sv-SE" smtClean="0"/>
              <a:pPr/>
              <a:t>2015-03-31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D237-6FB7-4BCB-BD0B-EE4C7223E72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CCDD-D6D9-49F0-8506-056647A82369}" type="datetimeFigureOut">
              <a:rPr lang="sv-SE" smtClean="0"/>
              <a:pPr/>
              <a:t>2015-03-31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D237-6FB7-4BCB-BD0B-EE4C7223E72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ubrik och innehåll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5" descr="Orange_sidfot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0" y="6237288"/>
            <a:ext cx="12588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Bildobjekt 6" descr="Gra_horna_svag_gra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617913" cy="361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2" name="Platshållare för innehåll 2"/>
          <p:cNvSpPr>
            <a:spLocks noGrp="1"/>
          </p:cNvSpPr>
          <p:nvPr>
            <p:ph idx="1"/>
          </p:nvPr>
        </p:nvSpPr>
        <p:spPr>
          <a:xfrm>
            <a:off x="1130400" y="1600200"/>
            <a:ext cx="7762080" cy="452596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6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300" y="6381750"/>
            <a:ext cx="73025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pPr>
              <a:defRPr/>
            </a:pPr>
            <a:fld id="{BE0169C0-DA59-454A-9A9A-F448BA0245C1}" type="datetime1">
              <a:rPr lang="sv-SE"/>
              <a:pPr>
                <a:defRPr/>
              </a:pPr>
              <a:t>2015-03-31</a:t>
            </a:fld>
            <a:endParaRPr dirty="0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1"/>
          </p:nvPr>
        </p:nvSpPr>
        <p:spPr>
          <a:xfrm>
            <a:off x="2051050" y="6381750"/>
            <a:ext cx="611188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pPr>
              <a:defRPr/>
            </a:pPr>
            <a:fld id="{A5155875-835D-4018-8873-9AF1483DAD4D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CCDD-D6D9-49F0-8506-056647A82369}" type="datetimeFigureOut">
              <a:rPr lang="sv-SE" smtClean="0"/>
              <a:pPr/>
              <a:t>2015-03-31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D237-6FB7-4BCB-BD0B-EE4C7223E72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CCDD-D6D9-49F0-8506-056647A82369}" type="datetimeFigureOut">
              <a:rPr lang="sv-SE" smtClean="0"/>
              <a:pPr/>
              <a:t>2015-03-31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D237-6FB7-4BCB-BD0B-EE4C7223E72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CCDD-D6D9-49F0-8506-056647A82369}" type="datetimeFigureOut">
              <a:rPr lang="sv-SE" smtClean="0"/>
              <a:pPr/>
              <a:t>2015-03-31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D237-6FB7-4BCB-BD0B-EE4C7223E72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CCDD-D6D9-49F0-8506-056647A82369}" type="datetimeFigureOut">
              <a:rPr lang="sv-SE" smtClean="0"/>
              <a:pPr/>
              <a:t>2015-03-31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D237-6FB7-4BCB-BD0B-EE4C7223E72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CCDD-D6D9-49F0-8506-056647A82369}" type="datetimeFigureOut">
              <a:rPr lang="sv-SE" smtClean="0"/>
              <a:pPr/>
              <a:t>2015-03-31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D237-6FB7-4BCB-BD0B-EE4C7223E72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CCDD-D6D9-49F0-8506-056647A82369}" type="datetimeFigureOut">
              <a:rPr lang="sv-SE" smtClean="0"/>
              <a:pPr/>
              <a:t>2015-03-31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D237-6FB7-4BCB-BD0B-EE4C7223E72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CCDD-D6D9-49F0-8506-056647A82369}" type="datetimeFigureOut">
              <a:rPr lang="sv-SE" smtClean="0"/>
              <a:pPr/>
              <a:t>2015-03-31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D237-6FB7-4BCB-BD0B-EE4C7223E72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CCDD-D6D9-49F0-8506-056647A82369}" type="datetimeFigureOut">
              <a:rPr lang="sv-SE" smtClean="0"/>
              <a:pPr/>
              <a:t>2015-03-31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D237-6FB7-4BCB-BD0B-EE4C7223E72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3CCDD-D6D9-49F0-8506-056647A82369}" type="datetimeFigureOut">
              <a:rPr lang="sv-SE" smtClean="0"/>
              <a:pPr/>
              <a:t>2015-03-31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D237-6FB7-4BCB-BD0B-EE4C7223E72B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ubrik 1"/>
          <p:cNvSpPr>
            <a:spLocks noGrp="1"/>
          </p:cNvSpPr>
          <p:nvPr>
            <p:ph type="title"/>
          </p:nvPr>
        </p:nvSpPr>
        <p:spPr>
          <a:xfrm>
            <a:off x="900113" y="260350"/>
            <a:ext cx="7761287" cy="1143000"/>
          </a:xfrm>
        </p:spPr>
        <p:txBody>
          <a:bodyPr>
            <a:normAutofit/>
          </a:bodyPr>
          <a:lstStyle/>
          <a:p>
            <a:r>
              <a:rPr lang="sv-S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Näringslivsstrategi</a:t>
            </a:r>
            <a:endParaRPr lang="sv-SE" sz="2400" dirty="0" smtClean="0"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29699" name="Platshållare för innehåll 2"/>
          <p:cNvSpPr>
            <a:spLocks noGrp="1"/>
          </p:cNvSpPr>
          <p:nvPr>
            <p:ph idx="1"/>
          </p:nvPr>
        </p:nvSpPr>
        <p:spPr>
          <a:xfrm>
            <a:off x="827584" y="1628800"/>
            <a:ext cx="4449762" cy="4525962"/>
          </a:xfrm>
        </p:spPr>
        <p:txBody>
          <a:bodyPr rtlCol="0">
            <a:noAutofit/>
          </a:bodyPr>
          <a:lstStyle/>
          <a:p>
            <a:pPr>
              <a:buNone/>
            </a:pPr>
            <a:r>
              <a:rPr lang="sv-SE" sz="1800" b="1" dirty="0" smtClean="0"/>
              <a:t>Bakgrund och syfte</a:t>
            </a:r>
          </a:p>
          <a:p>
            <a:pPr>
              <a:buNone/>
            </a:pPr>
            <a:r>
              <a:rPr lang="sv-SE" sz="1800" b="1" dirty="0" smtClean="0"/>
              <a:t>Målbild 2030 – en beskrivning</a:t>
            </a:r>
          </a:p>
          <a:p>
            <a:pPr>
              <a:buNone/>
            </a:pPr>
            <a:r>
              <a:rPr lang="sv-SE" sz="1800" b="1" dirty="0" smtClean="0"/>
              <a:t>Kvantitativa mål 2030</a:t>
            </a:r>
          </a:p>
          <a:p>
            <a:pPr>
              <a:buNone/>
            </a:pPr>
            <a:endParaRPr lang="sv-SE" sz="1800" dirty="0"/>
          </a:p>
          <a:p>
            <a:pPr>
              <a:buNone/>
            </a:pPr>
            <a:r>
              <a:rPr lang="sv-SE" sz="1800" b="1" dirty="0" smtClean="0"/>
              <a:t>Strategiska fokusområden</a:t>
            </a:r>
          </a:p>
          <a:p>
            <a:pPr>
              <a:buNone/>
            </a:pPr>
            <a:r>
              <a:rPr lang="sv-SE" sz="1800" dirty="0" smtClean="0"/>
              <a:t>Målsättning</a:t>
            </a:r>
          </a:p>
          <a:p>
            <a:pPr>
              <a:buNone/>
            </a:pPr>
            <a:r>
              <a:rPr lang="sv-SE" sz="1800" dirty="0" smtClean="0"/>
              <a:t>Förutsättningar</a:t>
            </a:r>
          </a:p>
          <a:p>
            <a:pPr>
              <a:buNone/>
            </a:pPr>
            <a:r>
              <a:rPr lang="sv-SE" sz="1800" dirty="0" smtClean="0"/>
              <a:t>Utvecklingsmöjligheter</a:t>
            </a:r>
          </a:p>
          <a:p>
            <a:pPr>
              <a:buNone/>
            </a:pPr>
            <a:endParaRPr lang="sv-SE" sz="1800" dirty="0" smtClean="0"/>
          </a:p>
          <a:p>
            <a:pPr>
              <a:buNone/>
            </a:pPr>
            <a:r>
              <a:rPr lang="sv-SE" sz="1800" b="1" dirty="0" smtClean="0"/>
              <a:t>Sammanfattning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GB" sz="2400" b="1" dirty="0" smtClean="0">
              <a:latin typeface="Gill Sans MT" pitchFamily="34" charset="0"/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dirty="0" smtClean="0">
                <a:solidFill>
                  <a:srgbClr val="1F60A9"/>
                </a:solidFill>
                <a:latin typeface="Gill Sans MT" pitchFamily="34" charset="0"/>
                <a:ea typeface="ＭＳ Ｐゴシック" pitchFamily="34" charset="-128"/>
              </a:rPr>
              <a:t>			</a:t>
            </a:r>
            <a:endParaRPr dirty="0" smtClean="0">
              <a:latin typeface="Gill Sans MT" pitchFamily="34" charset="0"/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dirty="0" smtClean="0">
              <a:latin typeface="Gill Sans MT" pitchFamily="34" charset="0"/>
              <a:ea typeface="ＭＳ Ｐゴシック" pitchFamily="34" charset="-128"/>
            </a:endParaRPr>
          </a:p>
        </p:txBody>
      </p:sp>
      <p:pic>
        <p:nvPicPr>
          <p:cNvPr id="5" name="Picture 7" descr="control roo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700808"/>
            <a:ext cx="365316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ubrik 1"/>
          <p:cNvSpPr>
            <a:spLocks noGrp="1"/>
          </p:cNvSpPr>
          <p:nvPr>
            <p:ph type="title"/>
          </p:nvPr>
        </p:nvSpPr>
        <p:spPr>
          <a:xfrm>
            <a:off x="900113" y="260350"/>
            <a:ext cx="7761287" cy="1143000"/>
          </a:xfrm>
        </p:spPr>
        <p:txBody>
          <a:bodyPr>
            <a:normAutofit/>
          </a:bodyPr>
          <a:lstStyle/>
          <a:p>
            <a:r>
              <a:rPr lang="sv-S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Näringslivsstrategi</a:t>
            </a:r>
            <a:endParaRPr lang="sv-SE" sz="2400" dirty="0" smtClean="0"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29699" name="Platshållare för innehåll 2"/>
          <p:cNvSpPr>
            <a:spLocks noGrp="1"/>
          </p:cNvSpPr>
          <p:nvPr>
            <p:ph idx="1"/>
          </p:nvPr>
        </p:nvSpPr>
        <p:spPr>
          <a:xfrm>
            <a:off x="827584" y="1628800"/>
            <a:ext cx="4449762" cy="4525962"/>
          </a:xfrm>
        </p:spPr>
        <p:txBody>
          <a:bodyPr rtlCol="0">
            <a:noAutofit/>
          </a:bodyPr>
          <a:lstStyle/>
          <a:p>
            <a:pPr>
              <a:buNone/>
            </a:pPr>
            <a:r>
              <a:rPr lang="sv-SE" sz="1800" b="1" dirty="0"/>
              <a:t>S</a:t>
            </a:r>
            <a:r>
              <a:rPr lang="sv-SE" sz="1800" b="1" dirty="0" smtClean="0"/>
              <a:t>trategiska fokusområden</a:t>
            </a:r>
          </a:p>
          <a:p>
            <a:pPr>
              <a:buNone/>
            </a:pPr>
            <a:endParaRPr lang="sv-SE" sz="1800" b="1" dirty="0"/>
          </a:p>
          <a:p>
            <a:pPr>
              <a:buNone/>
            </a:pPr>
            <a:r>
              <a:rPr lang="sv-SE" sz="1800" dirty="0" smtClean="0"/>
              <a:t>Upphandling</a:t>
            </a:r>
          </a:p>
          <a:p>
            <a:pPr>
              <a:buNone/>
            </a:pPr>
            <a:r>
              <a:rPr lang="sv-SE" sz="1800" dirty="0" smtClean="0"/>
              <a:t>Bredband</a:t>
            </a:r>
          </a:p>
          <a:p>
            <a:pPr>
              <a:buNone/>
            </a:pPr>
            <a:r>
              <a:rPr lang="sv-SE" sz="1800" dirty="0" smtClean="0"/>
              <a:t>Innovation</a:t>
            </a:r>
          </a:p>
          <a:p>
            <a:pPr>
              <a:buNone/>
            </a:pPr>
            <a:r>
              <a:rPr lang="sv-SE" sz="1800" dirty="0" smtClean="0"/>
              <a:t>Kompetens / utbildningsinsatser/ matchning</a:t>
            </a:r>
            <a:endParaRPr lang="sv-SE" sz="1800" dirty="0" smtClean="0"/>
          </a:p>
          <a:p>
            <a:pPr>
              <a:buNone/>
            </a:pPr>
            <a:r>
              <a:rPr lang="sv-SE" sz="1800" dirty="0" smtClean="0"/>
              <a:t>Planberedskap / Etablering</a:t>
            </a:r>
          </a:p>
          <a:p>
            <a:pPr>
              <a:buNone/>
            </a:pPr>
            <a:r>
              <a:rPr lang="sv-SE" sz="1800" dirty="0" smtClean="0"/>
              <a:t>Nyföretagande / Rådgivning</a:t>
            </a:r>
          </a:p>
          <a:p>
            <a:pPr>
              <a:buNone/>
            </a:pPr>
            <a:r>
              <a:rPr lang="sv-SE" sz="1800" dirty="0" smtClean="0"/>
              <a:t>Internationellt arbete</a:t>
            </a:r>
          </a:p>
          <a:p>
            <a:pPr>
              <a:buNone/>
            </a:pPr>
            <a:r>
              <a:rPr lang="sv-SE" sz="1800" dirty="0" smtClean="0"/>
              <a:t>Kundval</a:t>
            </a:r>
          </a:p>
          <a:p>
            <a:pPr>
              <a:buNone/>
            </a:pPr>
            <a:r>
              <a:rPr lang="sv-SE" sz="1800" dirty="0" smtClean="0"/>
              <a:t>Kommunikation / Marknadsföring</a:t>
            </a:r>
          </a:p>
          <a:p>
            <a:pPr>
              <a:buNone/>
            </a:pPr>
            <a:r>
              <a:rPr lang="sv-SE" sz="1800" dirty="0" smtClean="0"/>
              <a:t>Universitet</a:t>
            </a:r>
          </a:p>
          <a:p>
            <a:pPr>
              <a:buNone/>
            </a:pPr>
            <a:endParaRPr lang="sv-SE" sz="1800" dirty="0" smtClean="0"/>
          </a:p>
          <a:p>
            <a:pPr>
              <a:buNone/>
            </a:pPr>
            <a:endParaRPr lang="sv-SE" sz="1800" b="1" dirty="0" smtClean="0"/>
          </a:p>
          <a:p>
            <a:pPr>
              <a:buNone/>
            </a:pPr>
            <a:endParaRPr lang="sv-SE" sz="1800" b="1" dirty="0" smtClean="0"/>
          </a:p>
          <a:p>
            <a:pPr marL="0" indent="0">
              <a:buNone/>
              <a:defRPr/>
            </a:pPr>
            <a:endParaRPr lang="en-GB" sz="2400" b="1" dirty="0" smtClean="0">
              <a:latin typeface="Gill Sans MT" pitchFamily="34" charset="0"/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dirty="0" smtClean="0">
                <a:solidFill>
                  <a:srgbClr val="1F60A9"/>
                </a:solidFill>
                <a:latin typeface="Gill Sans MT" pitchFamily="34" charset="0"/>
                <a:ea typeface="ＭＳ Ｐゴシック" pitchFamily="34" charset="-128"/>
              </a:rPr>
              <a:t>			</a:t>
            </a:r>
            <a:endParaRPr dirty="0" smtClean="0">
              <a:latin typeface="Gill Sans MT" pitchFamily="34" charset="0"/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dirty="0" smtClean="0">
              <a:latin typeface="Gill Sans MT" pitchFamily="34" charset="0"/>
              <a:ea typeface="ＭＳ Ｐゴシック" pitchFamily="34" charset="-128"/>
            </a:endParaRPr>
          </a:p>
        </p:txBody>
      </p:sp>
      <p:pic>
        <p:nvPicPr>
          <p:cNvPr id="6" name="Bildobjekt 4" descr="\\file01\usersAC\adbo\Skrivbord\Fas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337" y="1412776"/>
            <a:ext cx="2695575" cy="379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79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Omvärldsanalys näringslivet i Nacka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sv-SE" sz="2800" dirty="0" smtClean="0"/>
              <a:t>Drygt 6500 arbetsställen och ca. 6300 aktiva företag</a:t>
            </a:r>
          </a:p>
          <a:p>
            <a:r>
              <a:rPr lang="sv-SE" sz="2800" dirty="0" smtClean="0"/>
              <a:t>Tillväxt av nya företag ökat med 54% (2002-2013)</a:t>
            </a:r>
          </a:p>
          <a:p>
            <a:r>
              <a:rPr lang="sv-SE" sz="2800" dirty="0" smtClean="0"/>
              <a:t>I Nacka startas flest företag i länet (976) ex Sthlm stad</a:t>
            </a:r>
          </a:p>
          <a:p>
            <a:r>
              <a:rPr lang="sv-SE" sz="2800" dirty="0" smtClean="0"/>
              <a:t>2002-2013 ökning av arbetsställen med 27%</a:t>
            </a:r>
          </a:p>
          <a:p>
            <a:r>
              <a:rPr lang="sv-SE" sz="2800" dirty="0" smtClean="0"/>
              <a:t>Största branschen är Handel (17%), Företagstjänster (14%), Utbildning och Vård-och omsorg (13% vardera)</a:t>
            </a:r>
          </a:p>
        </p:txBody>
      </p:sp>
    </p:spTree>
    <p:extLst>
      <p:ext uri="{BB962C8B-B14F-4D97-AF65-F5344CB8AC3E}">
        <p14:creationId xmlns:p14="http://schemas.microsoft.com/office/powerpoint/2010/main" val="427951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Reflektioner workshop</a:t>
            </a:r>
            <a:br>
              <a:rPr lang="sv-SE" dirty="0" smtClean="0"/>
            </a:br>
            <a:r>
              <a:rPr lang="sv-SE" dirty="0" smtClean="0"/>
              <a:t>jobb – och utbildningsexperterna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800" dirty="0" smtClean="0"/>
              <a:t>Mer info om rekryteringskanaler för små företag </a:t>
            </a:r>
          </a:p>
          <a:p>
            <a:r>
              <a:rPr lang="sv-SE" sz="2800" dirty="0" smtClean="0"/>
              <a:t>Mer branschkunskap = bättre matchning mellan kompetensbehov – utbildningsutbud</a:t>
            </a:r>
          </a:p>
          <a:p>
            <a:r>
              <a:rPr lang="sv-SE" sz="2800" dirty="0" smtClean="0"/>
              <a:t>Rekryteringsperspektivet lika viktigt som utbildningsperspektivet – fokusera på 15000 nya arbetsplatser</a:t>
            </a:r>
          </a:p>
          <a:p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361334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Reflektioner workshop</a:t>
            </a:r>
            <a:br>
              <a:rPr lang="sv-SE" dirty="0" smtClean="0"/>
            </a:br>
            <a:r>
              <a:rPr lang="sv-SE" dirty="0" smtClean="0"/>
              <a:t>jobb – och utbildningsexperterna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sv-SE" sz="2800" dirty="0" smtClean="0"/>
              <a:t>Samordning mellan utbildningsanordnarna</a:t>
            </a:r>
          </a:p>
          <a:p>
            <a:r>
              <a:rPr lang="sv-SE" sz="2800" dirty="0" smtClean="0"/>
              <a:t>Mobilisera </a:t>
            </a:r>
            <a:r>
              <a:rPr lang="sv-SE" sz="2800" dirty="0"/>
              <a:t>kring </a:t>
            </a:r>
            <a:r>
              <a:rPr lang="sv-SE" sz="2800" dirty="0" smtClean="0"/>
              <a:t>strategiska branscher</a:t>
            </a:r>
            <a:endParaRPr lang="sv-SE" sz="2800" dirty="0"/>
          </a:p>
          <a:p>
            <a:r>
              <a:rPr lang="sv-SE" sz="2800" dirty="0" smtClean="0"/>
              <a:t>Utveckla marknadsföringen av utbildningsutbudet</a:t>
            </a:r>
          </a:p>
          <a:p>
            <a:r>
              <a:rPr lang="sv-SE" sz="2800" dirty="0" smtClean="0"/>
              <a:t>Stärk kopplingen mellan utbildning och nyföretagande</a:t>
            </a:r>
          </a:p>
          <a:p>
            <a:r>
              <a:rPr lang="sv-SE" sz="2800" dirty="0" smtClean="0"/>
              <a:t>Internationellt perspektiv på vuxenutbildningen och entreprenörskap</a:t>
            </a:r>
          </a:p>
          <a:p>
            <a:r>
              <a:rPr lang="sv-SE" sz="2800" dirty="0" smtClean="0"/>
              <a:t>Gemensamt mål för jobb- och utbildningsexperterna – som marknadsförs mot företagen - ”Vi utbildar till 200 nya jobb/år. Vad behöver ni?”</a:t>
            </a:r>
          </a:p>
          <a:p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266721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Utmaningar workshop</a:t>
            </a:r>
            <a:br>
              <a:rPr lang="sv-SE" dirty="0" smtClean="0"/>
            </a:br>
            <a:r>
              <a:rPr lang="sv-SE" dirty="0" smtClean="0"/>
              <a:t>jobb – och utbildningsexperterna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sv-SE" sz="2800" dirty="0" smtClean="0"/>
              <a:t>Nacka rankar lågt i kompetensförsörjning</a:t>
            </a:r>
          </a:p>
          <a:p>
            <a:r>
              <a:rPr lang="sv-SE" sz="2800" dirty="0" smtClean="0"/>
              <a:t>Stor andel små företag </a:t>
            </a:r>
          </a:p>
          <a:p>
            <a:r>
              <a:rPr lang="sv-SE" sz="2800" dirty="0" smtClean="0"/>
              <a:t>Få elever väljer utbildningar som efterfrågas</a:t>
            </a:r>
          </a:p>
          <a:p>
            <a:r>
              <a:rPr lang="sv-SE" sz="2800" dirty="0" smtClean="0"/>
              <a:t>Valideringsprocessen långsam = outnyttjad resurs</a:t>
            </a:r>
          </a:p>
          <a:p>
            <a:pPr marL="0" indent="0">
              <a:buNone/>
            </a:pP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75240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208</Words>
  <Application>Microsoft Office PowerPoint</Application>
  <PresentationFormat>Bildspel på skärmen (4:3)</PresentationFormat>
  <Paragraphs>55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7" baseType="lpstr">
      <vt:lpstr>Office-tema</vt:lpstr>
      <vt:lpstr>Näringslivsstrategi</vt:lpstr>
      <vt:lpstr>Näringslivsstrategi</vt:lpstr>
      <vt:lpstr>Omvärldsanalys näringslivet i Nacka</vt:lpstr>
      <vt:lpstr>Reflektioner workshop jobb – och utbildningsexperterna</vt:lpstr>
      <vt:lpstr>Reflektioner workshop jobb – och utbildningsexperterna</vt:lpstr>
      <vt:lpstr>Utmaningar workshop jobb – och utbildningsexperterna</vt:lpstr>
    </vt:vector>
  </TitlesOfParts>
  <Company>Nacka kommun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Näringslivsstrategi</dc:title>
  <dc:creator>adbo</dc:creator>
  <cp:lastModifiedBy>Pia</cp:lastModifiedBy>
  <cp:revision>34</cp:revision>
  <dcterms:created xsi:type="dcterms:W3CDTF">2014-09-29T05:29:11Z</dcterms:created>
  <dcterms:modified xsi:type="dcterms:W3CDTF">2015-03-31T14:59:01Z</dcterms:modified>
</cp:coreProperties>
</file>