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59" r:id="rId5"/>
    <p:sldId id="271" r:id="rId6"/>
    <p:sldId id="272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3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öllstam Anna-Lena" initials="MA" lastIdx="0" clrIdx="0">
    <p:extLst>
      <p:ext uri="{19B8F6BF-5375-455C-9EA6-DF929625EA0E}">
        <p15:presenceInfo xmlns:p15="http://schemas.microsoft.com/office/powerpoint/2012/main" userId="S-1-5-21-879252791-1846290703-1236795852-902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11/9/2015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Orange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908000" cy="794743"/>
          </a:xfrm>
          <a:prstGeom prst="rect">
            <a:avLst/>
          </a:prstGeom>
        </p:spPr>
      </p:pic>
      <p:pic>
        <p:nvPicPr>
          <p:cNvPr id="8" name="Bildobjekt 7" descr="Bla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  <p:pic>
        <p:nvPicPr>
          <p:cNvPr id="11" name="Bildobjekt 10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objekt 12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64" y="1556792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64" y="2204864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56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4499992" y="273050"/>
            <a:ext cx="4392488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208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3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2015-11-09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2015-11-09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  <p:pic>
        <p:nvPicPr>
          <p:cNvPr id="13" name="Bildobjekt 12" descr="Orange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674000" cy="697274"/>
          </a:xfrm>
          <a:prstGeom prst="rect">
            <a:avLst/>
          </a:prstGeom>
        </p:spPr>
      </p:pic>
      <p:pic>
        <p:nvPicPr>
          <p:cNvPr id="8" name="Bildobjekt 7" descr="Bla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Orange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2015-11-09</a:t>
            </a:fld>
            <a:endParaRPr lang="sv-SE" dirty="0"/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2015-11-09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4" r:id="rId5"/>
    <p:sldLayoutId id="2147483655" r:id="rId6"/>
    <p:sldLayoutId id="2147483675" r:id="rId7"/>
    <p:sldLayoutId id="2147483649" r:id="rId8"/>
    <p:sldLayoutId id="2147483654" r:id="rId9"/>
    <p:sldLayoutId id="2147483676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Kommunerna </a:t>
            </a:r>
            <a:r>
              <a:rPr lang="sv-SE" dirty="0"/>
              <a:t>tar över ansvar för att utföra viss hälso- och </a:t>
            </a:r>
            <a:r>
              <a:rPr lang="sv-SE" dirty="0" smtClean="0"/>
              <a:t>sjukvård i gruppbostäder och daglig verksamhet enligt LSS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3" name="textruta 2"/>
          <p:cNvSpPr txBox="1"/>
          <p:nvPr/>
        </p:nvSpPr>
        <p:spPr>
          <a:xfrm>
            <a:off x="726964" y="5085184"/>
            <a:ext cx="19127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kern="0" dirty="0" smtClean="0">
                <a:latin typeface="Gill Sans MT"/>
              </a:rPr>
              <a:t>Anna-Lena Möllstam</a:t>
            </a:r>
          </a:p>
          <a:p>
            <a:r>
              <a:rPr lang="sv-SE" sz="1400" kern="0" dirty="0" err="1" smtClean="0">
                <a:latin typeface="Gill Sans MT"/>
              </a:rPr>
              <a:t>Tf</a:t>
            </a:r>
            <a:r>
              <a:rPr lang="sv-SE" sz="1400" kern="0" dirty="0" smtClean="0">
                <a:latin typeface="Gill Sans MT"/>
              </a:rPr>
              <a:t> enhetschef</a:t>
            </a:r>
          </a:p>
          <a:p>
            <a:r>
              <a:rPr lang="sv-SE" sz="1400" kern="0" dirty="0" smtClean="0">
                <a:latin typeface="Gill Sans MT"/>
              </a:rPr>
              <a:t>Sociala</a:t>
            </a:r>
            <a:r>
              <a:rPr lang="sv-SE" sz="1400" kern="0" dirty="0">
                <a:latin typeface="Gill Sans MT"/>
              </a:rPr>
              <a:t> </a:t>
            </a:r>
            <a:r>
              <a:rPr lang="sv-SE" sz="1400" kern="0" dirty="0" smtClean="0">
                <a:latin typeface="Gill Sans MT"/>
              </a:rPr>
              <a:t>kvalitetsenheten</a:t>
            </a:r>
          </a:p>
          <a:p>
            <a:r>
              <a:rPr lang="sv-SE" sz="1400" kern="0" dirty="0" smtClean="0">
                <a:latin typeface="Gill Sans MT"/>
              </a:rPr>
              <a:t>2015-05-27</a:t>
            </a:r>
            <a:endParaRPr lang="sv-SE" sz="1400" kern="0" dirty="0"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Ekonomiska förutsättningar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Finansieringen </a:t>
            </a:r>
            <a:r>
              <a:rPr lang="sv-SE" dirty="0"/>
              <a:t>sker genom en </a:t>
            </a:r>
            <a:r>
              <a:rPr lang="sv-SE" dirty="0" smtClean="0"/>
              <a:t>skatteväxling </a:t>
            </a:r>
          </a:p>
          <a:p>
            <a:pPr marL="0" indent="0">
              <a:buNone/>
            </a:pPr>
            <a:r>
              <a:rPr lang="sv-SE" dirty="0" smtClean="0"/>
              <a:t>(2 öre) </a:t>
            </a:r>
            <a:r>
              <a:rPr lang="sv-SE" dirty="0"/>
              <a:t>den 1 januari 2016. Finansieringen under perioden 1 oktober 2015 till den 31 december 2015 sker med ett bidrag från landstinget till kommunerna som motsvarar en fjärdedel av </a:t>
            </a:r>
            <a:r>
              <a:rPr lang="sv-SE" dirty="0" smtClean="0"/>
              <a:t>skatteväxlingen</a:t>
            </a:r>
          </a:p>
          <a:p>
            <a:endParaRPr lang="sv-SE" dirty="0"/>
          </a:p>
        </p:txBody>
      </p:sp>
      <p:pic>
        <p:nvPicPr>
          <p:cNvPr id="4" name="Picture 5" descr="MC90034356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296374"/>
            <a:ext cx="2265362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19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/>
              <a:t>Förslag;</a:t>
            </a:r>
          </a:p>
          <a:p>
            <a:r>
              <a:rPr lang="sv-SE" dirty="0" smtClean="0"/>
              <a:t>Tidsbegränsat projekt under 3 år med ett kommunalt resursteam för att kartlägga behoven och för utredning av en permanent lösning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U</a:t>
            </a:r>
            <a:r>
              <a:rPr lang="sv-SE" dirty="0" smtClean="0"/>
              <a:t>tökning av MAS funktionen</a:t>
            </a:r>
          </a:p>
          <a:p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306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Pågående arbete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Arbetsgrupp bildad på SKE</a:t>
            </a:r>
          </a:p>
          <a:p>
            <a:pPr>
              <a:buFontTx/>
              <a:buChar char="-"/>
            </a:pPr>
            <a:r>
              <a:rPr lang="sv-SE" dirty="0" smtClean="0"/>
              <a:t>MAS Agneta Kling</a:t>
            </a:r>
          </a:p>
          <a:p>
            <a:pPr>
              <a:buFontTx/>
              <a:buChar char="-"/>
            </a:pPr>
            <a:r>
              <a:rPr lang="sv-SE" dirty="0" smtClean="0"/>
              <a:t>MAR Yvonne Holmström</a:t>
            </a:r>
          </a:p>
          <a:p>
            <a:pPr>
              <a:buFontTx/>
              <a:buChar char="-"/>
            </a:pPr>
            <a:r>
              <a:rPr lang="sv-SE" dirty="0" smtClean="0"/>
              <a:t>Planerare/utvecklare Anna Spångmark</a:t>
            </a:r>
          </a:p>
          <a:p>
            <a:pPr>
              <a:buFontTx/>
              <a:buChar char="-"/>
            </a:pPr>
            <a:r>
              <a:rPr lang="sv-SE" dirty="0" smtClean="0"/>
              <a:t>Enhetschef Eva Ralling-Bergström</a:t>
            </a:r>
          </a:p>
          <a:p>
            <a:pPr>
              <a:buFontTx/>
              <a:buChar char="-"/>
            </a:pPr>
            <a:r>
              <a:rPr lang="sv-SE" dirty="0" smtClean="0"/>
              <a:t>Controller Birgitta Wallin</a:t>
            </a:r>
          </a:p>
          <a:p>
            <a:pPr>
              <a:buFontTx/>
              <a:buChar char="-"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Arbetsgruppen leds av Anna-Lena Möllstam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>
              <a:buFontTx/>
              <a:buChar char="-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22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4294967295"/>
          </p:nvPr>
        </p:nvSpPr>
        <p:spPr>
          <a:xfrm>
            <a:off x="1381125" y="981075"/>
            <a:ext cx="7762875" cy="5184229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Kartläggning av vilka hälso- och sjukvårdsinsatser 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 som utförs idag i gruppbostäder och på daglig</a:t>
            </a:r>
          </a:p>
          <a:p>
            <a:pPr marL="0" indent="0">
              <a:buNone/>
            </a:pPr>
            <a:r>
              <a:rPr lang="sv-SE" smtClean="0"/>
              <a:t>    verksamhet</a:t>
            </a: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Vad innebär ersättningen utifrån aktuella förutsättningar? 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Omvärldsbevakning – hur tänker andra kommuner?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/>
              <a:t>Dialogkonferens KSL/SLL den 24 </a:t>
            </a:r>
            <a:r>
              <a:rPr lang="sv-SE" dirty="0" smtClean="0"/>
              <a:t>mars och 2 juni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Kommunikationsplan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4853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Information till anordnare 8 </a:t>
            </a:r>
            <a:r>
              <a:rPr lang="sv-SE" dirty="0" smtClean="0"/>
              <a:t>maj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Samverkansmöte med landstingets aktörer i 8 </a:t>
            </a:r>
            <a:r>
              <a:rPr lang="sv-SE" dirty="0" smtClean="0"/>
              <a:t>maj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Tjänsteskrivelse till nämnden </a:t>
            </a:r>
            <a:r>
              <a:rPr lang="sv-SE" dirty="0" err="1"/>
              <a:t>ang</a:t>
            </a:r>
            <a:r>
              <a:rPr lang="sv-SE" dirty="0"/>
              <a:t> projekt 19 </a:t>
            </a:r>
            <a:r>
              <a:rPr lang="sv-SE" dirty="0" smtClean="0"/>
              <a:t>maj</a:t>
            </a:r>
          </a:p>
          <a:p>
            <a:endParaRPr lang="sv-SE" dirty="0"/>
          </a:p>
          <a:p>
            <a:r>
              <a:rPr lang="sv-SE" dirty="0" smtClean="0"/>
              <a:t>Information till rådet för funktionedsättning 27 maj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226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b="1" dirty="0" smtClean="0"/>
              <a:t>Varför?</a:t>
            </a:r>
          </a:p>
          <a:p>
            <a:r>
              <a:rPr lang="sv-SE" sz="3200" b="1" dirty="0" smtClean="0"/>
              <a:t>Vad?</a:t>
            </a:r>
          </a:p>
          <a:p>
            <a:r>
              <a:rPr lang="sv-SE" sz="3200" b="1" dirty="0" smtClean="0"/>
              <a:t>När?</a:t>
            </a:r>
          </a:p>
          <a:p>
            <a:r>
              <a:rPr lang="sv-SE" sz="3200" b="1" dirty="0" smtClean="0"/>
              <a:t>Ekonomiska förutsättningar</a:t>
            </a:r>
          </a:p>
          <a:p>
            <a:r>
              <a:rPr lang="sv-SE" sz="3200" b="1" dirty="0" smtClean="0"/>
              <a:t>Hur?</a:t>
            </a:r>
          </a:p>
          <a:p>
            <a:r>
              <a:rPr lang="sv-SE" sz="3200" b="1" dirty="0" smtClean="0"/>
              <a:t>Pågående arbete</a:t>
            </a: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40" y="1417638"/>
            <a:ext cx="1080120" cy="1660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MH90037137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844824"/>
            <a:ext cx="2664296" cy="2664296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Förbättrad tillgänglighet, kontinuitet och samordning, förbättrad </a:t>
            </a:r>
            <a:r>
              <a:rPr lang="sv-SE" dirty="0" smtClean="0"/>
              <a:t>vårdkedja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Tydligare patient/kund/brukarfokus</a:t>
            </a:r>
          </a:p>
          <a:p>
            <a:r>
              <a:rPr lang="sv-SE" dirty="0"/>
              <a:t>Ökad möjlighet att påverka vårdens innehåll och organisation</a:t>
            </a:r>
          </a:p>
          <a:p>
            <a:r>
              <a:rPr lang="sv-SE" dirty="0"/>
              <a:t>Ökad kompetens inom hälso- och sjukvårdsområdet för alla personal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57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Kommunen tar över ansvaret för hälso- och sjukvårdsinsatser inklusive rehabilitering och habilitering som sker i bostaden och på daglig verksamhet</a:t>
            </a:r>
          </a:p>
          <a:p>
            <a:endParaRPr lang="sv-SE" dirty="0"/>
          </a:p>
          <a:p>
            <a:r>
              <a:rPr lang="sv-SE" dirty="0" smtClean="0"/>
              <a:t>Normaliseringsprincipen gäller </a:t>
            </a:r>
            <a:r>
              <a:rPr lang="sv-SE" dirty="0" err="1" smtClean="0"/>
              <a:t>d.v.s</a:t>
            </a:r>
            <a:r>
              <a:rPr lang="sv-SE" dirty="0" smtClean="0"/>
              <a:t>;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”Om individ som tillhör målgruppen önskar få hälso- och sjukvårdsinsatsen i öppenvård kan de välja, eller få hjälp att välja enligt vårdvalet”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56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Kommunens kommande ansvar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Hälso- och sjukvårdsinsatser t o m sjuksköterskenivå inklusive rehabilitering och habilitering som sker i bostaden respektive daglig </a:t>
            </a:r>
            <a:r>
              <a:rPr lang="sv-SE" dirty="0" smtClean="0"/>
              <a:t>verksamhet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Förskriva läkemedel enligt Socialstyrelsens föreskrifter (SOSFS 2001:16) </a:t>
            </a:r>
          </a:p>
          <a:p>
            <a:endParaRPr lang="sv-SE" dirty="0"/>
          </a:p>
        </p:txBody>
      </p:sp>
      <p:pic>
        <p:nvPicPr>
          <p:cNvPr id="6" name="Picture 5" descr="C:\Documents and Settings\gabnyh\Lokala inställningar\Temporary Internet Files\Content.IE5\K15HV2JY\MCj028104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068960"/>
            <a:ext cx="1087437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25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4294967295"/>
          </p:nvPr>
        </p:nvSpPr>
        <p:spPr>
          <a:xfrm>
            <a:off x="1381125" y="620713"/>
            <a:ext cx="7762875" cy="5472112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Förskrivnings- och </a:t>
            </a:r>
            <a:r>
              <a:rPr lang="sv-SE" dirty="0" smtClean="0"/>
              <a:t>kostnadsansvar </a:t>
            </a:r>
            <a:r>
              <a:rPr lang="sv-SE" dirty="0"/>
              <a:t>för inkontinenshjälpmedel, förbands- och sjukvårdsmaterial, kompressionsmaterial, bashjälpmedel samt för vissa definierade </a:t>
            </a:r>
            <a:r>
              <a:rPr lang="sv-SE" dirty="0" err="1" smtClean="0"/>
              <a:t>hyrhjälpmedel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Ansvar för att legitimerad personal i verksamheten svarar för att information ges till patientens/brukarens/kundens läkare om aktuell status</a:t>
            </a:r>
          </a:p>
          <a:p>
            <a:r>
              <a:rPr lang="sv-SE" dirty="0"/>
              <a:t>Uppmärksammar behov, initierar och deltar i vårdplanering</a:t>
            </a:r>
          </a:p>
          <a:p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4482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4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42617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/>
            </a:r>
            <a:br>
              <a:rPr lang="sv-SE" dirty="0" smtClean="0"/>
            </a:br>
            <a:r>
              <a:rPr lang="sv-SE" sz="3600" dirty="0" smtClean="0"/>
              <a:t>Gruppbostäder och daglig verksamhet i Nacka idag</a:t>
            </a:r>
            <a:endParaRPr lang="sv-SE" sz="36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894" y="2132856"/>
            <a:ext cx="7762080" cy="4525963"/>
          </a:xfrm>
        </p:spPr>
        <p:txBody>
          <a:bodyPr/>
          <a:lstStyle/>
          <a:p>
            <a:r>
              <a:rPr lang="sv-SE" dirty="0" smtClean="0"/>
              <a:t>Idag finns 17 gruppbostäder som drivs på entreprenad</a:t>
            </a:r>
          </a:p>
          <a:p>
            <a:r>
              <a:rPr lang="sv-SE" dirty="0"/>
              <a:t>6</a:t>
            </a:r>
            <a:r>
              <a:rPr lang="sv-SE" dirty="0" smtClean="0"/>
              <a:t> boenden är kommunala och 11 är privata</a:t>
            </a:r>
          </a:p>
          <a:p>
            <a:r>
              <a:rPr lang="sv-SE" smtClean="0"/>
              <a:t>De </a:t>
            </a:r>
            <a:r>
              <a:rPr lang="sv-SE" dirty="0" smtClean="0"/>
              <a:t>omfattar totalt 115 platser, varav 49 är kommunala och 66 privata</a:t>
            </a:r>
          </a:p>
          <a:p>
            <a:r>
              <a:rPr lang="sv-SE" dirty="0" smtClean="0"/>
              <a:t>I snitt bor 6-7 personer på varje boende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02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4294967295"/>
          </p:nvPr>
        </p:nvSpPr>
        <p:spPr>
          <a:xfrm>
            <a:off x="755576" y="1196752"/>
            <a:ext cx="7761287" cy="4525963"/>
          </a:xfrm>
        </p:spPr>
        <p:txBody>
          <a:bodyPr>
            <a:normAutofit fontScale="92500"/>
          </a:bodyPr>
          <a:lstStyle/>
          <a:p>
            <a:r>
              <a:rPr lang="sv-SE" dirty="0" smtClean="0"/>
              <a:t>Daglig verksamhet ingår i Nacka kommuns kundval</a:t>
            </a:r>
          </a:p>
          <a:p>
            <a:r>
              <a:rPr lang="sv-SE" dirty="0" smtClean="0"/>
              <a:t>Det finns idag 20 verksamheter inom kundvalet varav 14 belägna i Nacka, 6 enheter är kommunala och </a:t>
            </a:r>
            <a:r>
              <a:rPr lang="sv-SE" dirty="0"/>
              <a:t>8</a:t>
            </a:r>
            <a:r>
              <a:rPr lang="sv-SE" dirty="0" smtClean="0"/>
              <a:t> är privata, totalt 300 platser</a:t>
            </a:r>
          </a:p>
          <a:p>
            <a:r>
              <a:rPr lang="sv-SE" dirty="0" smtClean="0"/>
              <a:t>Totalt har 237 personer beslut om daglig verksamhet</a:t>
            </a:r>
          </a:p>
          <a:p>
            <a:r>
              <a:rPr lang="sv-SE" dirty="0" smtClean="0"/>
              <a:t>179 </a:t>
            </a:r>
            <a:r>
              <a:rPr lang="sv-SE" dirty="0"/>
              <a:t>personer </a:t>
            </a:r>
            <a:r>
              <a:rPr lang="sv-SE" dirty="0" smtClean="0"/>
              <a:t>finns inom </a:t>
            </a:r>
            <a:r>
              <a:rPr lang="sv-SE" dirty="0"/>
              <a:t>kundvalet, 55 inom kommunal verksamhet och 124 inom </a:t>
            </a:r>
            <a:r>
              <a:rPr lang="sv-SE" dirty="0" smtClean="0"/>
              <a:t>privat verksamhet</a:t>
            </a:r>
          </a:p>
          <a:p>
            <a:r>
              <a:rPr lang="sv-SE" dirty="0" smtClean="0"/>
              <a:t>Övriga 58 personer har kvar den verksamhet de hade innan kundvalet infördes 2012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198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När?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Förändringen träder i kraft den 1 oktober 2015</a:t>
            </a:r>
            <a:endParaRPr lang="sv-SE" dirty="0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12976"/>
            <a:ext cx="2615902" cy="26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blått kvarnhjul och orange logotyp</Template>
  <TotalTime>293</TotalTime>
  <Words>450</Words>
  <Application>Microsoft Office PowerPoint</Application>
  <PresentationFormat>Bildspel på skärmen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Office-tema</vt:lpstr>
      <vt:lpstr> Kommunerna tar över ansvar för att utföra viss hälso- och sjukvård i gruppbostäder och daglig verksamhet enligt LSS  </vt:lpstr>
      <vt:lpstr>PowerPoint-presentation</vt:lpstr>
      <vt:lpstr>Varför?</vt:lpstr>
      <vt:lpstr>Vad?</vt:lpstr>
      <vt:lpstr>Kommunens kommande ansvar</vt:lpstr>
      <vt:lpstr>PowerPoint-presentation</vt:lpstr>
      <vt:lpstr> Gruppbostäder och daglig verksamhet i Nacka idag</vt:lpstr>
      <vt:lpstr>PowerPoint-presentation</vt:lpstr>
      <vt:lpstr>När?</vt:lpstr>
      <vt:lpstr>Ekonomiska förutsättningar</vt:lpstr>
      <vt:lpstr>Hur?</vt:lpstr>
      <vt:lpstr>Pågående arbete</vt:lpstr>
      <vt:lpstr>PowerPoint-presentation</vt:lpstr>
      <vt:lpstr>PowerPoint-presentation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Kommunerna tar över ansvar för att utföra viss hälso- och sjukvård</dc:title>
  <dc:creator>Möllstam Anna-Lena</dc:creator>
  <cp:lastModifiedBy>Greger Ingrid</cp:lastModifiedBy>
  <cp:revision>41</cp:revision>
  <dcterms:created xsi:type="dcterms:W3CDTF">2015-03-15T18:13:35Z</dcterms:created>
  <dcterms:modified xsi:type="dcterms:W3CDTF">2015-11-09T09:24:11Z</dcterms:modified>
</cp:coreProperties>
</file>