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rawings/drawing2.xml" ContentType="application/vnd.openxmlformats-officedocument.drawingml.chartshap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hart13.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rawings/drawing9.xml" ContentType="application/vnd.openxmlformats-officedocument.drawingml.chartshapes+xml"/>
  <Override PartName="/ppt/charts/chart20.xml" ContentType="application/vnd.openxmlformats-officedocument.drawingml.chart+xml"/>
  <Override PartName="/ppt/drawings/drawing13.xml" ContentType="application/vnd.openxmlformats-officedocument.drawingml.chartshapes+xml"/>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rawings/drawing7.xml" ContentType="application/vnd.openxmlformats-officedocument.drawingml.chartshapes+xml"/>
  <Override PartName="/ppt/drawings/drawing11.xml" ContentType="application/vnd.openxmlformats-officedocument.drawingml.chartshap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rawings/drawing5.xml" ContentType="application/vnd.openxmlformats-officedocument.drawingml.chartshap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charts/chart16.xml" ContentType="application/vnd.openxmlformats-officedocument.drawingml.chart+xml"/>
  <Override PartName="/ppt/charts/chart25.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charts/chart14.xml" ContentType="application/vnd.openxmlformats-officedocument.drawingml.chart+xml"/>
  <Override PartName="/ppt/notesSlides/notesSlide15.xml" ContentType="application/vnd.openxmlformats-officedocument.presentationml.notesSlide+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charts/chart21.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drawings/drawing14.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drawings/drawing8.xml" ContentType="application/vnd.openxmlformats-officedocument.drawingml.chartshapes+xml"/>
  <Override PartName="/ppt/drawings/drawing12.xml" ContentType="application/vnd.openxmlformats-officedocument.drawingml.chartshapes+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ppt/drawings/drawing6.xml" ContentType="application/vnd.openxmlformats-officedocument.drawingml.chartshapes+xml"/>
  <Override PartName="/ppt/drawings/drawing10.xml" ContentType="application/vnd.openxmlformats-officedocument.drawingml.chartshape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charts/chart26.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charts/chart22.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8"/>
  </p:notesMasterIdLst>
  <p:sldIdLst>
    <p:sldId id="324" r:id="rId2"/>
    <p:sldId id="347" r:id="rId3"/>
    <p:sldId id="348" r:id="rId4"/>
    <p:sldId id="349" r:id="rId5"/>
    <p:sldId id="350" r:id="rId6"/>
    <p:sldId id="369" r:id="rId7"/>
    <p:sldId id="351" r:id="rId8"/>
    <p:sldId id="325" r:id="rId9"/>
    <p:sldId id="372" r:id="rId10"/>
    <p:sldId id="371" r:id="rId11"/>
    <p:sldId id="326" r:id="rId12"/>
    <p:sldId id="374" r:id="rId13"/>
    <p:sldId id="373" r:id="rId14"/>
    <p:sldId id="352" r:id="rId15"/>
    <p:sldId id="343" r:id="rId16"/>
    <p:sldId id="344" r:id="rId17"/>
    <p:sldId id="375" r:id="rId18"/>
    <p:sldId id="376" r:id="rId19"/>
    <p:sldId id="346" r:id="rId20"/>
    <p:sldId id="377" r:id="rId21"/>
    <p:sldId id="378" r:id="rId22"/>
    <p:sldId id="353" r:id="rId23"/>
    <p:sldId id="345" r:id="rId24"/>
    <p:sldId id="379" r:id="rId25"/>
    <p:sldId id="380" r:id="rId26"/>
    <p:sldId id="342" r:id="rId27"/>
    <p:sldId id="381" r:id="rId28"/>
    <p:sldId id="382" r:id="rId29"/>
    <p:sldId id="370" r:id="rId30"/>
    <p:sldId id="384" r:id="rId31"/>
    <p:sldId id="383" r:id="rId32"/>
    <p:sldId id="354" r:id="rId33"/>
    <p:sldId id="363" r:id="rId34"/>
    <p:sldId id="365" r:id="rId35"/>
    <p:sldId id="362" r:id="rId36"/>
    <p:sldId id="364" r:id="rId37"/>
  </p:sldIdLst>
  <p:sldSz cx="9144000" cy="6858000" type="screen4x3"/>
  <p:notesSz cx="6797675" cy="99282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71505" autoAdjust="0"/>
  </p:normalViewPr>
  <p:slideViewPr>
    <p:cSldViewPr>
      <p:cViewPr>
        <p:scale>
          <a:sx n="80" d="100"/>
          <a:sy n="80" d="100"/>
        </p:scale>
        <p:origin x="-1092" y="6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19.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4.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APP072\Data$\Common\MARK&#214;R%20from%202011\KUNDER\Kunder%20O-U\Stockholms%20stad\Stockholmsenk&#228;ten\Arbetsmaterial\2014\Temarapporter\L&#228;nsstyrelsen\Droger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ile01.adm.nacka.se\grupp\MH\STJ-Sociala%20kvalitetsenheten\F&#246;rebyggande%20och%20fr&#228;mjande\Drogf&#246;rebyggande\Stockholmsenk&#228;ten\Stockholmsenk&#228;ten%202014\tidsserie%202008-2014.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APP072\Data$\Common\MARK&#214;R%20from%202011\KUNDER\Kunder%20O-U\Stockholms%20stad\Stockholmsenk&#228;ten\Arbetsmaterial\2014\Temarapporter\L&#228;nsstyrelsen\Droger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Blad1!$A$10</c:f>
              <c:strCache>
                <c:ptCount val="1"/>
                <c:pt idx="0">
                  <c:v>flickor åk 9</c:v>
                </c:pt>
              </c:strCache>
            </c:strRef>
          </c:tx>
          <c:marker>
            <c:symbol val="none"/>
          </c:marker>
          <c:cat>
            <c:numRef>
              <c:f>Blad1!$B$9:$E$9</c:f>
              <c:numCache>
                <c:formatCode>General</c:formatCode>
                <c:ptCount val="4"/>
                <c:pt idx="0">
                  <c:v>2008</c:v>
                </c:pt>
                <c:pt idx="1">
                  <c:v>2010</c:v>
                </c:pt>
                <c:pt idx="2">
                  <c:v>2012</c:v>
                </c:pt>
                <c:pt idx="3">
                  <c:v>2014</c:v>
                </c:pt>
              </c:numCache>
            </c:numRef>
          </c:cat>
          <c:val>
            <c:numRef>
              <c:f>Blad1!$B$10:$E$10</c:f>
              <c:numCache>
                <c:formatCode>General</c:formatCode>
                <c:ptCount val="4"/>
                <c:pt idx="0">
                  <c:v>27</c:v>
                </c:pt>
                <c:pt idx="1">
                  <c:v>23</c:v>
                </c:pt>
                <c:pt idx="2">
                  <c:v>23</c:v>
                </c:pt>
                <c:pt idx="3">
                  <c:v>16</c:v>
                </c:pt>
              </c:numCache>
            </c:numRef>
          </c:val>
        </c:ser>
        <c:ser>
          <c:idx val="1"/>
          <c:order val="1"/>
          <c:tx>
            <c:strRef>
              <c:f>Blad1!$A$11</c:f>
              <c:strCache>
                <c:ptCount val="1"/>
                <c:pt idx="0">
                  <c:v>pojkar åk 9</c:v>
                </c:pt>
              </c:strCache>
            </c:strRef>
          </c:tx>
          <c:marker>
            <c:symbol val="none"/>
          </c:marker>
          <c:cat>
            <c:numRef>
              <c:f>Blad1!$B$9:$E$9</c:f>
              <c:numCache>
                <c:formatCode>General</c:formatCode>
                <c:ptCount val="4"/>
                <c:pt idx="0">
                  <c:v>2008</c:v>
                </c:pt>
                <c:pt idx="1">
                  <c:v>2010</c:v>
                </c:pt>
                <c:pt idx="2">
                  <c:v>2012</c:v>
                </c:pt>
                <c:pt idx="3">
                  <c:v>2014</c:v>
                </c:pt>
              </c:numCache>
            </c:numRef>
          </c:cat>
          <c:val>
            <c:numRef>
              <c:f>Blad1!$B$11:$E$11</c:f>
              <c:numCache>
                <c:formatCode>General</c:formatCode>
                <c:ptCount val="4"/>
                <c:pt idx="0">
                  <c:v>18</c:v>
                </c:pt>
                <c:pt idx="1">
                  <c:v>20</c:v>
                </c:pt>
                <c:pt idx="2">
                  <c:v>15</c:v>
                </c:pt>
                <c:pt idx="3">
                  <c:v>11</c:v>
                </c:pt>
              </c:numCache>
            </c:numRef>
          </c:val>
        </c:ser>
        <c:ser>
          <c:idx val="2"/>
          <c:order val="2"/>
          <c:tx>
            <c:strRef>
              <c:f>Blad1!$A$12</c:f>
              <c:strCache>
                <c:ptCount val="1"/>
                <c:pt idx="0">
                  <c:v>flickor år 2 gymn</c:v>
                </c:pt>
              </c:strCache>
            </c:strRef>
          </c:tx>
          <c:marker>
            <c:symbol val="none"/>
          </c:marker>
          <c:cat>
            <c:numRef>
              <c:f>Blad1!$B$9:$E$9</c:f>
              <c:numCache>
                <c:formatCode>General</c:formatCode>
                <c:ptCount val="4"/>
                <c:pt idx="0">
                  <c:v>2008</c:v>
                </c:pt>
                <c:pt idx="1">
                  <c:v>2010</c:v>
                </c:pt>
                <c:pt idx="2">
                  <c:v>2012</c:v>
                </c:pt>
                <c:pt idx="3">
                  <c:v>2014</c:v>
                </c:pt>
              </c:numCache>
            </c:numRef>
          </c:cat>
          <c:val>
            <c:numRef>
              <c:f>Blad1!$B$12:$E$12</c:f>
              <c:numCache>
                <c:formatCode>General</c:formatCode>
                <c:ptCount val="4"/>
                <c:pt idx="0">
                  <c:v>34</c:v>
                </c:pt>
                <c:pt idx="1">
                  <c:v>36</c:v>
                </c:pt>
                <c:pt idx="2">
                  <c:v>35</c:v>
                </c:pt>
                <c:pt idx="3">
                  <c:v>31</c:v>
                </c:pt>
              </c:numCache>
            </c:numRef>
          </c:val>
        </c:ser>
        <c:ser>
          <c:idx val="3"/>
          <c:order val="3"/>
          <c:tx>
            <c:strRef>
              <c:f>Blad1!$A$13</c:f>
              <c:strCache>
                <c:ptCount val="1"/>
                <c:pt idx="0">
                  <c:v>pojkar år 2 gymn</c:v>
                </c:pt>
              </c:strCache>
            </c:strRef>
          </c:tx>
          <c:marker>
            <c:symbol val="none"/>
          </c:marker>
          <c:cat>
            <c:numRef>
              <c:f>Blad1!$B$9:$E$9</c:f>
              <c:numCache>
                <c:formatCode>General</c:formatCode>
                <c:ptCount val="4"/>
                <c:pt idx="0">
                  <c:v>2008</c:v>
                </c:pt>
                <c:pt idx="1">
                  <c:v>2010</c:v>
                </c:pt>
                <c:pt idx="2">
                  <c:v>2012</c:v>
                </c:pt>
                <c:pt idx="3">
                  <c:v>2014</c:v>
                </c:pt>
              </c:numCache>
            </c:numRef>
          </c:cat>
          <c:val>
            <c:numRef>
              <c:f>Blad1!$B$13:$E$13</c:f>
              <c:numCache>
                <c:formatCode>General</c:formatCode>
                <c:ptCount val="4"/>
                <c:pt idx="0">
                  <c:v>32</c:v>
                </c:pt>
                <c:pt idx="1">
                  <c:v>31</c:v>
                </c:pt>
                <c:pt idx="2">
                  <c:v>30</c:v>
                </c:pt>
                <c:pt idx="3">
                  <c:v>32</c:v>
                </c:pt>
              </c:numCache>
            </c:numRef>
          </c:val>
        </c:ser>
        <c:marker val="1"/>
        <c:axId val="34011776"/>
        <c:axId val="34271616"/>
      </c:lineChart>
      <c:catAx>
        <c:axId val="34011776"/>
        <c:scaling>
          <c:orientation val="minMax"/>
        </c:scaling>
        <c:axPos val="b"/>
        <c:numFmt formatCode="General" sourceLinked="1"/>
        <c:tickLblPos val="nextTo"/>
        <c:txPr>
          <a:bodyPr/>
          <a:lstStyle/>
          <a:p>
            <a:pPr>
              <a:defRPr b="1"/>
            </a:pPr>
            <a:endParaRPr lang="sv-SE"/>
          </a:p>
        </c:txPr>
        <c:crossAx val="34271616"/>
        <c:crosses val="autoZero"/>
        <c:auto val="1"/>
        <c:lblAlgn val="ctr"/>
        <c:lblOffset val="100"/>
      </c:catAx>
      <c:valAx>
        <c:axId val="34271616"/>
        <c:scaling>
          <c:orientation val="minMax"/>
          <c:max val="50"/>
        </c:scaling>
        <c:axPos val="l"/>
        <c:majorGridlines/>
        <c:numFmt formatCode="General" sourceLinked="1"/>
        <c:tickLblPos val="nextTo"/>
        <c:txPr>
          <a:bodyPr/>
          <a:lstStyle/>
          <a:p>
            <a:pPr>
              <a:defRPr b="1"/>
            </a:pPr>
            <a:endParaRPr lang="sv-SE"/>
          </a:p>
        </c:txPr>
        <c:crossAx val="34011776"/>
        <c:crosses val="autoZero"/>
        <c:crossBetween val="between"/>
      </c:valAx>
    </c:plotArea>
    <c:legend>
      <c:legendPos val="r"/>
      <c:layout/>
      <c:txPr>
        <a:bodyPr/>
        <a:lstStyle/>
        <a:p>
          <a:pPr>
            <a:defRPr b="1"/>
          </a:pPr>
          <a:endParaRPr lang="sv-SE"/>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127"/>
          <c:h val="0.44215353091437015"/>
        </c:manualLayout>
      </c:layout>
      <c:barChart>
        <c:barDir val="col"/>
        <c:grouping val="clustered"/>
        <c:ser>
          <c:idx val="0"/>
          <c:order val="0"/>
          <c:tx>
            <c:strRef>
              <c:f>[Droger2.xlsx]Data!$H$36</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[Droger2.xlsx]Data!$I$35:$Z$35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[Droger2.xlsx]Data!$I$36:$Z$36</c:f>
              <c:numCache>
                <c:formatCode>0</c:formatCode>
                <c:ptCount val="18"/>
                <c:pt idx="0">
                  <c:v>25.99118942731279</c:v>
                </c:pt>
                <c:pt idx="1">
                  <c:v>60.927152317880889</c:v>
                </c:pt>
                <c:pt idx="2">
                  <c:v>39.759036144578396</c:v>
                </c:pt>
                <c:pt idx="3">
                  <c:v>30.739299610894943</c:v>
                </c:pt>
                <c:pt idx="4">
                  <c:v>29.090909090909086</c:v>
                </c:pt>
                <c:pt idx="5">
                  <c:v>41.544117647058833</c:v>
                </c:pt>
                <c:pt idx="6">
                  <c:v>33.152173913043477</c:v>
                </c:pt>
                <c:pt idx="7">
                  <c:v>29.702970297029687</c:v>
                </c:pt>
                <c:pt idx="8">
                  <c:v>29.906542056074716</c:v>
                </c:pt>
                <c:pt idx="9">
                  <c:v>38.095238095238102</c:v>
                </c:pt>
                <c:pt idx="10">
                  <c:v>25.480769230769116</c:v>
                </c:pt>
                <c:pt idx="11">
                  <c:v>26.388888888888893</c:v>
                </c:pt>
                <c:pt idx="12">
                  <c:v>24.528301886792452</c:v>
                </c:pt>
                <c:pt idx="13">
                  <c:v>-1</c:v>
                </c:pt>
                <c:pt idx="14">
                  <c:v>32.307692307692179</c:v>
                </c:pt>
                <c:pt idx="15">
                  <c:v>33.261432269197584</c:v>
                </c:pt>
                <c:pt idx="16">
                  <c:v>34.059511158342097</c:v>
                </c:pt>
                <c:pt idx="17">
                  <c:v>33.619047619047493</c:v>
                </c:pt>
              </c:numCache>
            </c:numRef>
          </c:val>
        </c:ser>
        <c:ser>
          <c:idx val="1"/>
          <c:order val="1"/>
          <c:tx>
            <c:strRef>
              <c:f>[Droger2.xlsx]Data!$H$37</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[Droger2.xlsx]Data!$I$35:$Z$35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[Droger2.xlsx]Data!$I$37:$Z$37</c:f>
              <c:numCache>
                <c:formatCode>0</c:formatCode>
                <c:ptCount val="18"/>
                <c:pt idx="0">
                  <c:v>17.622950819672131</c:v>
                </c:pt>
                <c:pt idx="1">
                  <c:v>34.558823529411754</c:v>
                </c:pt>
                <c:pt idx="2">
                  <c:v>43.181818181818144</c:v>
                </c:pt>
                <c:pt idx="3">
                  <c:v>28.4</c:v>
                </c:pt>
                <c:pt idx="4">
                  <c:v>29.230769230769162</c:v>
                </c:pt>
                <c:pt idx="5">
                  <c:v>35.94306049822054</c:v>
                </c:pt>
                <c:pt idx="6">
                  <c:v>31.122448979591791</c:v>
                </c:pt>
                <c:pt idx="7">
                  <c:v>29.596412556053789</c:v>
                </c:pt>
                <c:pt idx="8">
                  <c:v>27.049180327868854</c:v>
                </c:pt>
                <c:pt idx="9">
                  <c:v>40</c:v>
                </c:pt>
                <c:pt idx="10">
                  <c:v>19.196428571428573</c:v>
                </c:pt>
                <c:pt idx="11">
                  <c:v>17.857142857142829</c:v>
                </c:pt>
                <c:pt idx="12">
                  <c:v>29.411764705882355</c:v>
                </c:pt>
                <c:pt idx="13">
                  <c:v>-1</c:v>
                </c:pt>
                <c:pt idx="14">
                  <c:v>39.00709219858156</c:v>
                </c:pt>
                <c:pt idx="15">
                  <c:v>29.570345408593088</c:v>
                </c:pt>
                <c:pt idx="16">
                  <c:v>30.340854536725843</c:v>
                </c:pt>
                <c:pt idx="17">
                  <c:v>29.930446488669489</c:v>
                </c:pt>
              </c:numCache>
            </c:numRef>
          </c:val>
        </c:ser>
        <c:gapWidth val="75"/>
        <c:axId val="60113664"/>
        <c:axId val="60115200"/>
      </c:barChart>
      <c:catAx>
        <c:axId val="60113664"/>
        <c:scaling>
          <c:orientation val="minMax"/>
        </c:scaling>
        <c:axPos val="b"/>
        <c:numFmt formatCode="General" sourceLinked="1"/>
        <c:tickLblPos val="nextTo"/>
        <c:txPr>
          <a:bodyPr/>
          <a:lstStyle/>
          <a:p>
            <a:pPr>
              <a:defRPr sz="1200"/>
            </a:pPr>
            <a:endParaRPr lang="sv-SE"/>
          </a:p>
        </c:txPr>
        <c:crossAx val="60115200"/>
        <c:crosses val="autoZero"/>
        <c:auto val="1"/>
        <c:lblAlgn val="ctr"/>
        <c:lblOffset val="100"/>
      </c:catAx>
      <c:valAx>
        <c:axId val="60115200"/>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0113664"/>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936"/>
          <c:h val="3.6474618476426468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Blad1!$A$124</c:f>
              <c:strCache>
                <c:ptCount val="1"/>
                <c:pt idx="0">
                  <c:v>flickor åk 9</c:v>
                </c:pt>
              </c:strCache>
            </c:strRef>
          </c:tx>
          <c:spPr>
            <a:ln w="38100"/>
          </c:spPr>
          <c:marker>
            <c:symbol val="none"/>
          </c:marker>
          <c:cat>
            <c:numRef>
              <c:f>Blad1!$B$123:$E$123</c:f>
              <c:numCache>
                <c:formatCode>General</c:formatCode>
                <c:ptCount val="4"/>
                <c:pt idx="0">
                  <c:v>2008</c:v>
                </c:pt>
                <c:pt idx="1">
                  <c:v>2010</c:v>
                </c:pt>
                <c:pt idx="2">
                  <c:v>2012</c:v>
                </c:pt>
                <c:pt idx="3">
                  <c:v>2014</c:v>
                </c:pt>
              </c:numCache>
            </c:numRef>
          </c:cat>
          <c:val>
            <c:numRef>
              <c:f>Blad1!$B$124:$E$124</c:f>
              <c:numCache>
                <c:formatCode>General</c:formatCode>
                <c:ptCount val="4"/>
                <c:pt idx="0">
                  <c:v>54</c:v>
                </c:pt>
                <c:pt idx="1">
                  <c:v>40</c:v>
                </c:pt>
                <c:pt idx="2">
                  <c:v>30</c:v>
                </c:pt>
                <c:pt idx="3">
                  <c:v>24</c:v>
                </c:pt>
              </c:numCache>
            </c:numRef>
          </c:val>
        </c:ser>
        <c:ser>
          <c:idx val="1"/>
          <c:order val="1"/>
          <c:tx>
            <c:strRef>
              <c:f>Blad1!$A$125</c:f>
              <c:strCache>
                <c:ptCount val="1"/>
                <c:pt idx="0">
                  <c:v>pojkar åk 9</c:v>
                </c:pt>
              </c:strCache>
            </c:strRef>
          </c:tx>
          <c:spPr>
            <a:ln w="38100"/>
          </c:spPr>
          <c:marker>
            <c:symbol val="none"/>
          </c:marker>
          <c:cat>
            <c:numRef>
              <c:f>Blad1!$B$123:$E$123</c:f>
              <c:numCache>
                <c:formatCode>General</c:formatCode>
                <c:ptCount val="4"/>
                <c:pt idx="0">
                  <c:v>2008</c:v>
                </c:pt>
                <c:pt idx="1">
                  <c:v>2010</c:v>
                </c:pt>
                <c:pt idx="2">
                  <c:v>2012</c:v>
                </c:pt>
                <c:pt idx="3">
                  <c:v>2014</c:v>
                </c:pt>
              </c:numCache>
            </c:numRef>
          </c:cat>
          <c:val>
            <c:numRef>
              <c:f>Blad1!$B$125:$E$125</c:f>
              <c:numCache>
                <c:formatCode>General</c:formatCode>
                <c:ptCount val="4"/>
                <c:pt idx="0">
                  <c:v>45</c:v>
                </c:pt>
                <c:pt idx="1">
                  <c:v>37</c:v>
                </c:pt>
                <c:pt idx="2">
                  <c:v>31</c:v>
                </c:pt>
                <c:pt idx="3">
                  <c:v>28</c:v>
                </c:pt>
              </c:numCache>
            </c:numRef>
          </c:val>
        </c:ser>
        <c:ser>
          <c:idx val="2"/>
          <c:order val="2"/>
          <c:tx>
            <c:strRef>
              <c:f>Blad1!$A$126</c:f>
              <c:strCache>
                <c:ptCount val="1"/>
                <c:pt idx="0">
                  <c:v>flickor år 2 gymn</c:v>
                </c:pt>
              </c:strCache>
            </c:strRef>
          </c:tx>
          <c:spPr>
            <a:ln w="38100"/>
          </c:spPr>
          <c:marker>
            <c:symbol val="none"/>
          </c:marker>
          <c:cat>
            <c:numRef>
              <c:f>Blad1!$B$123:$E$123</c:f>
              <c:numCache>
                <c:formatCode>General</c:formatCode>
                <c:ptCount val="4"/>
                <c:pt idx="0">
                  <c:v>2008</c:v>
                </c:pt>
                <c:pt idx="1">
                  <c:v>2010</c:v>
                </c:pt>
                <c:pt idx="2">
                  <c:v>2012</c:v>
                </c:pt>
                <c:pt idx="3">
                  <c:v>2014</c:v>
                </c:pt>
              </c:numCache>
            </c:numRef>
          </c:cat>
          <c:val>
            <c:numRef>
              <c:f>Blad1!$B$126:$E$126</c:f>
              <c:numCache>
                <c:formatCode>General</c:formatCode>
                <c:ptCount val="4"/>
                <c:pt idx="0">
                  <c:v>66</c:v>
                </c:pt>
                <c:pt idx="1">
                  <c:v>63</c:v>
                </c:pt>
                <c:pt idx="2">
                  <c:v>57</c:v>
                </c:pt>
                <c:pt idx="3">
                  <c:v>49</c:v>
                </c:pt>
              </c:numCache>
            </c:numRef>
          </c:val>
        </c:ser>
        <c:ser>
          <c:idx val="3"/>
          <c:order val="3"/>
          <c:tx>
            <c:strRef>
              <c:f>Blad1!$A$127</c:f>
              <c:strCache>
                <c:ptCount val="1"/>
                <c:pt idx="0">
                  <c:v>pojkar år 2 gymn</c:v>
                </c:pt>
              </c:strCache>
            </c:strRef>
          </c:tx>
          <c:spPr>
            <a:ln w="38100"/>
          </c:spPr>
          <c:marker>
            <c:symbol val="none"/>
          </c:marker>
          <c:cat>
            <c:numRef>
              <c:f>Blad1!$B$123:$E$123</c:f>
              <c:numCache>
                <c:formatCode>General</c:formatCode>
                <c:ptCount val="4"/>
                <c:pt idx="0">
                  <c:v>2008</c:v>
                </c:pt>
                <c:pt idx="1">
                  <c:v>2010</c:v>
                </c:pt>
                <c:pt idx="2">
                  <c:v>2012</c:v>
                </c:pt>
                <c:pt idx="3">
                  <c:v>2014</c:v>
                </c:pt>
              </c:numCache>
            </c:numRef>
          </c:cat>
          <c:val>
            <c:numRef>
              <c:f>Blad1!$B$127:$E$127</c:f>
              <c:numCache>
                <c:formatCode>General</c:formatCode>
                <c:ptCount val="4"/>
                <c:pt idx="0">
                  <c:v>64</c:v>
                </c:pt>
                <c:pt idx="1">
                  <c:v>61</c:v>
                </c:pt>
                <c:pt idx="2">
                  <c:v>55</c:v>
                </c:pt>
                <c:pt idx="3">
                  <c:v>46</c:v>
                </c:pt>
              </c:numCache>
            </c:numRef>
          </c:val>
        </c:ser>
        <c:marker val="1"/>
        <c:axId val="60155392"/>
        <c:axId val="61392000"/>
      </c:lineChart>
      <c:catAx>
        <c:axId val="60155392"/>
        <c:scaling>
          <c:orientation val="minMax"/>
        </c:scaling>
        <c:axPos val="b"/>
        <c:numFmt formatCode="General" sourceLinked="1"/>
        <c:tickLblPos val="nextTo"/>
        <c:txPr>
          <a:bodyPr/>
          <a:lstStyle/>
          <a:p>
            <a:pPr>
              <a:defRPr b="1"/>
            </a:pPr>
            <a:endParaRPr lang="sv-SE"/>
          </a:p>
        </c:txPr>
        <c:crossAx val="61392000"/>
        <c:crosses val="autoZero"/>
        <c:auto val="1"/>
        <c:lblAlgn val="ctr"/>
        <c:lblOffset val="100"/>
      </c:catAx>
      <c:valAx>
        <c:axId val="61392000"/>
        <c:scaling>
          <c:orientation val="minMax"/>
          <c:max val="100"/>
        </c:scaling>
        <c:axPos val="l"/>
        <c:majorGridlines/>
        <c:numFmt formatCode="General" sourceLinked="1"/>
        <c:tickLblPos val="nextTo"/>
        <c:txPr>
          <a:bodyPr/>
          <a:lstStyle/>
          <a:p>
            <a:pPr>
              <a:defRPr b="1"/>
            </a:pPr>
            <a:endParaRPr lang="sv-SE"/>
          </a:p>
        </c:txPr>
        <c:crossAx val="60155392"/>
        <c:crosses val="autoZero"/>
        <c:crossBetween val="between"/>
      </c:valAx>
    </c:plotArea>
    <c:legend>
      <c:legendPos val="r"/>
      <c:txPr>
        <a:bodyPr/>
        <a:lstStyle/>
        <a:p>
          <a:pPr>
            <a:defRPr b="1"/>
          </a:pPr>
          <a:endParaRPr lang="sv-SE"/>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004"/>
          <c:h val="0.44215353091437015"/>
        </c:manualLayout>
      </c:layout>
      <c:barChart>
        <c:barDir val="col"/>
        <c:grouping val="clustered"/>
        <c:ser>
          <c:idx val="0"/>
          <c:order val="0"/>
          <c:tx>
            <c:strRef>
              <c:f>[Droger9.xlsx]Data!$H$48</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[Droger9.xlsx]Data!$I$47:$Z$47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[Droger9.xlsx]Data!$I$48:$Z$48</c:f>
              <c:numCache>
                <c:formatCode>0</c:formatCode>
                <c:ptCount val="18"/>
                <c:pt idx="0">
                  <c:v>-1</c:v>
                </c:pt>
                <c:pt idx="1">
                  <c:v>5.9523809523809446</c:v>
                </c:pt>
                <c:pt idx="2">
                  <c:v>10.638297872340418</c:v>
                </c:pt>
                <c:pt idx="3">
                  <c:v>14.705882352941179</c:v>
                </c:pt>
                <c:pt idx="4">
                  <c:v>16.666666666666664</c:v>
                </c:pt>
                <c:pt idx="5">
                  <c:v>7.0967741935483923</c:v>
                </c:pt>
                <c:pt idx="6">
                  <c:v>11.111111111111089</c:v>
                </c:pt>
                <c:pt idx="7">
                  <c:v>16.216216216216218</c:v>
                </c:pt>
                <c:pt idx="8">
                  <c:v>14.634146341463413</c:v>
                </c:pt>
                <c:pt idx="9">
                  <c:v>14.81481481481482</c:v>
                </c:pt>
                <c:pt idx="10">
                  <c:v>25.899280575539535</c:v>
                </c:pt>
                <c:pt idx="11">
                  <c:v>12</c:v>
                </c:pt>
                <c:pt idx="12">
                  <c:v>8.0645161290322598</c:v>
                </c:pt>
                <c:pt idx="13">
                  <c:v>0</c:v>
                </c:pt>
                <c:pt idx="14">
                  <c:v>18.072289156626507</c:v>
                </c:pt>
                <c:pt idx="15">
                  <c:v>13.857677902621724</c:v>
                </c:pt>
                <c:pt idx="16">
                  <c:v>10.490307867730902</c:v>
                </c:pt>
                <c:pt idx="17">
                  <c:v>12.339331619537274</c:v>
                </c:pt>
              </c:numCache>
            </c:numRef>
          </c:val>
        </c:ser>
        <c:ser>
          <c:idx val="1"/>
          <c:order val="1"/>
          <c:tx>
            <c:strRef>
              <c:f>[Droger9.xlsx]Data!$H$49</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[Droger9.xlsx]Data!$I$47:$Z$47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[Droger9.xlsx]Data!$I$49:$Z$49</c:f>
              <c:numCache>
                <c:formatCode>0</c:formatCode>
                <c:ptCount val="18"/>
                <c:pt idx="0">
                  <c:v>-1</c:v>
                </c:pt>
                <c:pt idx="1">
                  <c:v>12.195121951219511</c:v>
                </c:pt>
                <c:pt idx="2">
                  <c:v>14.285714285714286</c:v>
                </c:pt>
                <c:pt idx="3">
                  <c:v>15.929203539823028</c:v>
                </c:pt>
                <c:pt idx="4">
                  <c:v>13.53383458646617</c:v>
                </c:pt>
                <c:pt idx="5">
                  <c:v>7.5581395348837201</c:v>
                </c:pt>
                <c:pt idx="6">
                  <c:v>13.333333333333334</c:v>
                </c:pt>
                <c:pt idx="7">
                  <c:v>12.280701754385964</c:v>
                </c:pt>
                <c:pt idx="8">
                  <c:v>13.432835820895523</c:v>
                </c:pt>
                <c:pt idx="9">
                  <c:v>6.25</c:v>
                </c:pt>
                <c:pt idx="10">
                  <c:v>24.460431654676217</c:v>
                </c:pt>
                <c:pt idx="11">
                  <c:v>28.888888888888893</c:v>
                </c:pt>
                <c:pt idx="12">
                  <c:v>17.241379310344829</c:v>
                </c:pt>
                <c:pt idx="13">
                  <c:v>22.222222222222168</c:v>
                </c:pt>
                <c:pt idx="14">
                  <c:v>9.3023255813953494</c:v>
                </c:pt>
                <c:pt idx="15">
                  <c:v>14.412955465587046</c:v>
                </c:pt>
                <c:pt idx="16">
                  <c:v>10.239234449760765</c:v>
                </c:pt>
                <c:pt idx="17">
                  <c:v>12.5</c:v>
                </c:pt>
              </c:numCache>
            </c:numRef>
          </c:val>
        </c:ser>
        <c:gapWidth val="75"/>
        <c:axId val="61408768"/>
        <c:axId val="61410304"/>
      </c:barChart>
      <c:catAx>
        <c:axId val="61408768"/>
        <c:scaling>
          <c:orientation val="minMax"/>
        </c:scaling>
        <c:axPos val="b"/>
        <c:numFmt formatCode="General" sourceLinked="1"/>
        <c:tickLblPos val="nextTo"/>
        <c:txPr>
          <a:bodyPr/>
          <a:lstStyle/>
          <a:p>
            <a:pPr>
              <a:defRPr sz="1200"/>
            </a:pPr>
            <a:endParaRPr lang="sv-SE"/>
          </a:p>
        </c:txPr>
        <c:crossAx val="61410304"/>
        <c:crosses val="autoZero"/>
        <c:auto val="1"/>
        <c:lblAlgn val="ctr"/>
        <c:lblOffset val="100"/>
      </c:catAx>
      <c:valAx>
        <c:axId val="61410304"/>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1408768"/>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036"/>
          <c:h val="3.6474618476426572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016"/>
          <c:h val="0.44215353091437015"/>
        </c:manualLayout>
      </c:layout>
      <c:barChart>
        <c:barDir val="col"/>
        <c:grouping val="clustered"/>
        <c:ser>
          <c:idx val="0"/>
          <c:order val="0"/>
          <c:tx>
            <c:strRef>
              <c:f>[Droger2.xlsx]Data!$H$48</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[Droger2.xlsx]Data!$I$47:$Z$47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[Droger2.xlsx]Data!$I$48:$Z$48</c:f>
              <c:numCache>
                <c:formatCode>0</c:formatCode>
                <c:ptCount val="18"/>
                <c:pt idx="0">
                  <c:v>14.935064935064958</c:v>
                </c:pt>
                <c:pt idx="1">
                  <c:v>14.074074074074073</c:v>
                </c:pt>
                <c:pt idx="2">
                  <c:v>8.5714285714285712</c:v>
                </c:pt>
                <c:pt idx="3">
                  <c:v>18.539325842696631</c:v>
                </c:pt>
                <c:pt idx="4">
                  <c:v>14.838709677419354</c:v>
                </c:pt>
                <c:pt idx="5">
                  <c:v>12.053571428571418</c:v>
                </c:pt>
                <c:pt idx="6">
                  <c:v>16.260162601625979</c:v>
                </c:pt>
                <c:pt idx="7">
                  <c:v>15.2</c:v>
                </c:pt>
                <c:pt idx="8">
                  <c:v>17.647058823529431</c:v>
                </c:pt>
                <c:pt idx="9">
                  <c:v>16.949152542372822</c:v>
                </c:pt>
                <c:pt idx="10">
                  <c:v>21.568627450980351</c:v>
                </c:pt>
                <c:pt idx="11">
                  <c:v>24.07407407407409</c:v>
                </c:pt>
                <c:pt idx="12">
                  <c:v>24.390243902438993</c:v>
                </c:pt>
                <c:pt idx="13">
                  <c:v>-1</c:v>
                </c:pt>
                <c:pt idx="14">
                  <c:v>18.181818181818226</c:v>
                </c:pt>
                <c:pt idx="15">
                  <c:v>16.33136094674559</c:v>
                </c:pt>
                <c:pt idx="16">
                  <c:v>13.918305597579423</c:v>
                </c:pt>
                <c:pt idx="17">
                  <c:v>15.272244355909722</c:v>
                </c:pt>
              </c:numCache>
            </c:numRef>
          </c:val>
        </c:ser>
        <c:ser>
          <c:idx val="1"/>
          <c:order val="1"/>
          <c:tx>
            <c:strRef>
              <c:f>[Droger2.xlsx]Data!$H$49</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[Droger2.xlsx]Data!$I$47:$Z$47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[Droger2.xlsx]Data!$I$49:$Z$49</c:f>
              <c:numCache>
                <c:formatCode>0</c:formatCode>
                <c:ptCount val="18"/>
                <c:pt idx="0">
                  <c:v>26.923076923076923</c:v>
                </c:pt>
                <c:pt idx="1">
                  <c:v>27.731092436974787</c:v>
                </c:pt>
                <c:pt idx="2">
                  <c:v>17.721518987341739</c:v>
                </c:pt>
                <c:pt idx="3">
                  <c:v>18.181818181818226</c:v>
                </c:pt>
                <c:pt idx="4">
                  <c:v>21.014492753623188</c:v>
                </c:pt>
                <c:pt idx="5">
                  <c:v>20.087336244541433</c:v>
                </c:pt>
                <c:pt idx="6">
                  <c:v>25.170068027210942</c:v>
                </c:pt>
                <c:pt idx="7">
                  <c:v>12.883435582822109</c:v>
                </c:pt>
                <c:pt idx="8">
                  <c:v>29.787234042553155</c:v>
                </c:pt>
                <c:pt idx="9">
                  <c:v>21.212121212121161</c:v>
                </c:pt>
                <c:pt idx="10">
                  <c:v>33.333333333333329</c:v>
                </c:pt>
                <c:pt idx="11">
                  <c:v>16.216216216216218</c:v>
                </c:pt>
                <c:pt idx="12">
                  <c:v>24.242424242424178</c:v>
                </c:pt>
                <c:pt idx="13">
                  <c:v>-1</c:v>
                </c:pt>
                <c:pt idx="14">
                  <c:v>20.491803278688533</c:v>
                </c:pt>
                <c:pt idx="15">
                  <c:v>22.402234636871466</c:v>
                </c:pt>
                <c:pt idx="16">
                  <c:v>17.274472168905927</c:v>
                </c:pt>
                <c:pt idx="17">
                  <c:v>20.011929615269906</c:v>
                </c:pt>
              </c:numCache>
            </c:numRef>
          </c:val>
        </c:ser>
        <c:gapWidth val="75"/>
        <c:axId val="61507840"/>
        <c:axId val="61530112"/>
      </c:barChart>
      <c:catAx>
        <c:axId val="61507840"/>
        <c:scaling>
          <c:orientation val="minMax"/>
        </c:scaling>
        <c:axPos val="b"/>
        <c:numFmt formatCode="General" sourceLinked="1"/>
        <c:tickLblPos val="nextTo"/>
        <c:txPr>
          <a:bodyPr/>
          <a:lstStyle/>
          <a:p>
            <a:pPr>
              <a:defRPr sz="1200"/>
            </a:pPr>
            <a:endParaRPr lang="sv-SE"/>
          </a:p>
        </c:txPr>
        <c:crossAx val="61530112"/>
        <c:crosses val="autoZero"/>
        <c:auto val="1"/>
        <c:lblAlgn val="ctr"/>
        <c:lblOffset val="100"/>
      </c:catAx>
      <c:valAx>
        <c:axId val="61530112"/>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1507840"/>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019"/>
          <c:h val="3.6474618476426558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Blad1!$A$87</c:f>
              <c:strCache>
                <c:ptCount val="1"/>
                <c:pt idx="0">
                  <c:v>flickor åk 9</c:v>
                </c:pt>
              </c:strCache>
            </c:strRef>
          </c:tx>
          <c:spPr>
            <a:ln w="38100"/>
          </c:spPr>
          <c:marker>
            <c:symbol val="none"/>
          </c:marker>
          <c:cat>
            <c:numRef>
              <c:f>Blad1!$B$86:$E$86</c:f>
              <c:numCache>
                <c:formatCode>General</c:formatCode>
                <c:ptCount val="4"/>
                <c:pt idx="0">
                  <c:v>2008</c:v>
                </c:pt>
                <c:pt idx="1">
                  <c:v>2010</c:v>
                </c:pt>
                <c:pt idx="2">
                  <c:v>2012</c:v>
                </c:pt>
                <c:pt idx="3">
                  <c:v>2014</c:v>
                </c:pt>
              </c:numCache>
            </c:numRef>
          </c:cat>
          <c:val>
            <c:numRef>
              <c:f>Blad1!$B$87:$E$87</c:f>
              <c:numCache>
                <c:formatCode>General</c:formatCode>
                <c:ptCount val="4"/>
                <c:pt idx="0">
                  <c:v>9</c:v>
                </c:pt>
                <c:pt idx="1">
                  <c:v>7</c:v>
                </c:pt>
                <c:pt idx="2">
                  <c:v>9</c:v>
                </c:pt>
                <c:pt idx="3">
                  <c:v>9</c:v>
                </c:pt>
              </c:numCache>
            </c:numRef>
          </c:val>
        </c:ser>
        <c:ser>
          <c:idx val="1"/>
          <c:order val="1"/>
          <c:tx>
            <c:strRef>
              <c:f>Blad1!$A$88</c:f>
              <c:strCache>
                <c:ptCount val="1"/>
                <c:pt idx="0">
                  <c:v>pojkar åk 9</c:v>
                </c:pt>
              </c:strCache>
            </c:strRef>
          </c:tx>
          <c:spPr>
            <a:ln w="38100"/>
          </c:spPr>
          <c:marker>
            <c:symbol val="none"/>
          </c:marker>
          <c:cat>
            <c:numRef>
              <c:f>Blad1!$B$86:$E$86</c:f>
              <c:numCache>
                <c:formatCode>General</c:formatCode>
                <c:ptCount val="4"/>
                <c:pt idx="0">
                  <c:v>2008</c:v>
                </c:pt>
                <c:pt idx="1">
                  <c:v>2010</c:v>
                </c:pt>
                <c:pt idx="2">
                  <c:v>2012</c:v>
                </c:pt>
                <c:pt idx="3">
                  <c:v>2014</c:v>
                </c:pt>
              </c:numCache>
            </c:numRef>
          </c:cat>
          <c:val>
            <c:numRef>
              <c:f>Blad1!$B$88:$E$88</c:f>
              <c:numCache>
                <c:formatCode>General</c:formatCode>
                <c:ptCount val="4"/>
                <c:pt idx="0">
                  <c:v>13</c:v>
                </c:pt>
                <c:pt idx="1">
                  <c:v>15</c:v>
                </c:pt>
                <c:pt idx="2">
                  <c:v>12</c:v>
                </c:pt>
                <c:pt idx="3">
                  <c:v>12</c:v>
                </c:pt>
              </c:numCache>
            </c:numRef>
          </c:val>
        </c:ser>
        <c:ser>
          <c:idx val="2"/>
          <c:order val="2"/>
          <c:tx>
            <c:strRef>
              <c:f>Blad1!$A$89</c:f>
              <c:strCache>
                <c:ptCount val="1"/>
                <c:pt idx="0">
                  <c:v>flickor år 2 gymn</c:v>
                </c:pt>
              </c:strCache>
            </c:strRef>
          </c:tx>
          <c:spPr>
            <a:ln w="38100"/>
          </c:spPr>
          <c:marker>
            <c:symbol val="none"/>
          </c:marker>
          <c:cat>
            <c:numRef>
              <c:f>Blad1!$B$86:$E$86</c:f>
              <c:numCache>
                <c:formatCode>General</c:formatCode>
                <c:ptCount val="4"/>
                <c:pt idx="0">
                  <c:v>2008</c:v>
                </c:pt>
                <c:pt idx="1">
                  <c:v>2010</c:v>
                </c:pt>
                <c:pt idx="2">
                  <c:v>2012</c:v>
                </c:pt>
                <c:pt idx="3">
                  <c:v>2014</c:v>
                </c:pt>
              </c:numCache>
            </c:numRef>
          </c:cat>
          <c:val>
            <c:numRef>
              <c:f>Blad1!$B$89:$E$89</c:f>
              <c:numCache>
                <c:formatCode>General</c:formatCode>
                <c:ptCount val="4"/>
                <c:pt idx="0">
                  <c:v>19</c:v>
                </c:pt>
                <c:pt idx="1">
                  <c:v>24</c:v>
                </c:pt>
                <c:pt idx="2">
                  <c:v>20</c:v>
                </c:pt>
                <c:pt idx="3">
                  <c:v>23</c:v>
                </c:pt>
              </c:numCache>
            </c:numRef>
          </c:val>
        </c:ser>
        <c:ser>
          <c:idx val="3"/>
          <c:order val="3"/>
          <c:tx>
            <c:strRef>
              <c:f>Blad1!$A$90</c:f>
              <c:strCache>
                <c:ptCount val="1"/>
                <c:pt idx="0">
                  <c:v>pojkar år 2 gymn</c:v>
                </c:pt>
              </c:strCache>
            </c:strRef>
          </c:tx>
          <c:spPr>
            <a:ln w="38100"/>
          </c:spPr>
          <c:marker>
            <c:symbol val="none"/>
          </c:marker>
          <c:cat>
            <c:numRef>
              <c:f>Blad1!$B$86:$E$86</c:f>
              <c:numCache>
                <c:formatCode>General</c:formatCode>
                <c:ptCount val="4"/>
                <c:pt idx="0">
                  <c:v>2008</c:v>
                </c:pt>
                <c:pt idx="1">
                  <c:v>2010</c:v>
                </c:pt>
                <c:pt idx="2">
                  <c:v>2012</c:v>
                </c:pt>
                <c:pt idx="3">
                  <c:v>2014</c:v>
                </c:pt>
              </c:numCache>
            </c:numRef>
          </c:cat>
          <c:val>
            <c:numRef>
              <c:f>Blad1!$B$90:$E$90</c:f>
              <c:numCache>
                <c:formatCode>General</c:formatCode>
                <c:ptCount val="4"/>
                <c:pt idx="0">
                  <c:v>26</c:v>
                </c:pt>
                <c:pt idx="1">
                  <c:v>33</c:v>
                </c:pt>
                <c:pt idx="2">
                  <c:v>35</c:v>
                </c:pt>
                <c:pt idx="3">
                  <c:v>39</c:v>
                </c:pt>
              </c:numCache>
            </c:numRef>
          </c:val>
        </c:ser>
        <c:marker val="1"/>
        <c:axId val="62162048"/>
        <c:axId val="62163584"/>
      </c:lineChart>
      <c:catAx>
        <c:axId val="62162048"/>
        <c:scaling>
          <c:orientation val="minMax"/>
        </c:scaling>
        <c:axPos val="b"/>
        <c:numFmt formatCode="General" sourceLinked="1"/>
        <c:tickLblPos val="nextTo"/>
        <c:txPr>
          <a:bodyPr/>
          <a:lstStyle/>
          <a:p>
            <a:pPr>
              <a:defRPr b="1"/>
            </a:pPr>
            <a:endParaRPr lang="sv-SE"/>
          </a:p>
        </c:txPr>
        <c:crossAx val="62163584"/>
        <c:crosses val="autoZero"/>
        <c:auto val="1"/>
        <c:lblAlgn val="ctr"/>
        <c:lblOffset val="100"/>
      </c:catAx>
      <c:valAx>
        <c:axId val="62163584"/>
        <c:scaling>
          <c:orientation val="minMax"/>
          <c:max val="50"/>
        </c:scaling>
        <c:axPos val="l"/>
        <c:majorGridlines/>
        <c:numFmt formatCode="General" sourceLinked="1"/>
        <c:tickLblPos val="nextTo"/>
        <c:txPr>
          <a:bodyPr/>
          <a:lstStyle/>
          <a:p>
            <a:pPr>
              <a:defRPr b="1"/>
            </a:pPr>
            <a:endParaRPr lang="sv-SE"/>
          </a:p>
        </c:txPr>
        <c:crossAx val="62162048"/>
        <c:crosses val="autoZero"/>
        <c:crossBetween val="between"/>
      </c:valAx>
    </c:plotArea>
    <c:legend>
      <c:legendPos val="r"/>
      <c:layout>
        <c:manualLayout>
          <c:xMode val="edge"/>
          <c:yMode val="edge"/>
          <c:x val="0.71015266841644797"/>
          <c:y val="0.32330635753864223"/>
          <c:w val="0.27318066491688614"/>
          <c:h val="0.33486876640420066"/>
        </c:manualLayout>
      </c:layout>
      <c:txPr>
        <a:bodyPr/>
        <a:lstStyle/>
        <a:p>
          <a:pPr>
            <a:defRPr b="1"/>
          </a:pPr>
          <a:endParaRPr lang="sv-SE"/>
        </a:p>
      </c:txPr>
    </c:legend>
    <c:plotVisOnly val="1"/>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905"/>
          <c:h val="0.44215353091437015"/>
        </c:manualLayout>
      </c:layout>
      <c:barChart>
        <c:barDir val="col"/>
        <c:grouping val="clustered"/>
        <c:ser>
          <c:idx val="0"/>
          <c:order val="0"/>
          <c:tx>
            <c:strRef>
              <c:f>[Droger9.xlsx]Data!$H$63</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[Droger9.xlsx]Data!$I$62:$Z$62</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[Droger9.xlsx]Data!$I$63:$Z$63</c:f>
              <c:numCache>
                <c:formatCode>0</c:formatCode>
                <c:ptCount val="18"/>
                <c:pt idx="0">
                  <c:v>-1</c:v>
                </c:pt>
                <c:pt idx="1">
                  <c:v>12.790697674418606</c:v>
                </c:pt>
                <c:pt idx="2">
                  <c:v>8.2644628099173563</c:v>
                </c:pt>
                <c:pt idx="3">
                  <c:v>11.149825783972092</c:v>
                </c:pt>
                <c:pt idx="4">
                  <c:v>12.027491408934708</c:v>
                </c:pt>
                <c:pt idx="5">
                  <c:v>11.948051948051948</c:v>
                </c:pt>
                <c:pt idx="6">
                  <c:v>11.822660098522174</c:v>
                </c:pt>
                <c:pt idx="7">
                  <c:v>7.3260073260073266</c:v>
                </c:pt>
                <c:pt idx="8">
                  <c:v>9.2198581560283674</c:v>
                </c:pt>
                <c:pt idx="9">
                  <c:v>9.3750000000000178</c:v>
                </c:pt>
                <c:pt idx="10">
                  <c:v>8.8235294117647065</c:v>
                </c:pt>
                <c:pt idx="11">
                  <c:v>4.3956043956044004</c:v>
                </c:pt>
                <c:pt idx="12">
                  <c:v>11.320754716981149</c:v>
                </c:pt>
                <c:pt idx="13">
                  <c:v>7.5</c:v>
                </c:pt>
                <c:pt idx="14">
                  <c:v>16.393442622950786</c:v>
                </c:pt>
                <c:pt idx="15">
                  <c:v>10.646659521257593</c:v>
                </c:pt>
                <c:pt idx="16">
                  <c:v>12.737127371273695</c:v>
                </c:pt>
                <c:pt idx="17">
                  <c:v>11.569918212647124</c:v>
                </c:pt>
              </c:numCache>
            </c:numRef>
          </c:val>
        </c:ser>
        <c:ser>
          <c:idx val="1"/>
          <c:order val="1"/>
          <c:tx>
            <c:strRef>
              <c:f>[Droger9.xlsx]Data!$H$64</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[Droger9.xlsx]Data!$I$62:$Z$62</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[Droger9.xlsx]Data!$I$64:$Z$64</c:f>
              <c:numCache>
                <c:formatCode>0</c:formatCode>
                <c:ptCount val="18"/>
                <c:pt idx="0">
                  <c:v>-1</c:v>
                </c:pt>
                <c:pt idx="1">
                  <c:v>13.37579617834399</c:v>
                </c:pt>
                <c:pt idx="2">
                  <c:v>5.555555555555542</c:v>
                </c:pt>
                <c:pt idx="3">
                  <c:v>10.931174089068818</c:v>
                </c:pt>
                <c:pt idx="4">
                  <c:v>6.4846416382252556</c:v>
                </c:pt>
                <c:pt idx="5">
                  <c:v>8.6538461538461693</c:v>
                </c:pt>
                <c:pt idx="6">
                  <c:v>4.1666666666666661</c:v>
                </c:pt>
                <c:pt idx="7">
                  <c:v>7.0945945945945947</c:v>
                </c:pt>
                <c:pt idx="8">
                  <c:v>9.0277777777777679</c:v>
                </c:pt>
                <c:pt idx="9">
                  <c:v>7.6923076923076925</c:v>
                </c:pt>
                <c:pt idx="10">
                  <c:v>4.9019607843137445</c:v>
                </c:pt>
                <c:pt idx="11">
                  <c:v>6.3829787234042552</c:v>
                </c:pt>
                <c:pt idx="12">
                  <c:v>11.111111111111089</c:v>
                </c:pt>
                <c:pt idx="13">
                  <c:v>0</c:v>
                </c:pt>
                <c:pt idx="14">
                  <c:v>5.3763440860215104</c:v>
                </c:pt>
                <c:pt idx="15">
                  <c:v>7.7128675066819365</c:v>
                </c:pt>
                <c:pt idx="16">
                  <c:v>9.4927873429502228</c:v>
                </c:pt>
                <c:pt idx="17">
                  <c:v>8.5151006711409547</c:v>
                </c:pt>
              </c:numCache>
            </c:numRef>
          </c:val>
        </c:ser>
        <c:gapWidth val="75"/>
        <c:axId val="62270464"/>
        <c:axId val="62280448"/>
      </c:barChart>
      <c:catAx>
        <c:axId val="62270464"/>
        <c:scaling>
          <c:orientation val="minMax"/>
        </c:scaling>
        <c:axPos val="b"/>
        <c:numFmt formatCode="General" sourceLinked="1"/>
        <c:tickLblPos val="nextTo"/>
        <c:txPr>
          <a:bodyPr/>
          <a:lstStyle/>
          <a:p>
            <a:pPr>
              <a:defRPr sz="1200"/>
            </a:pPr>
            <a:endParaRPr lang="sv-SE"/>
          </a:p>
        </c:txPr>
        <c:crossAx val="62280448"/>
        <c:crosses val="autoZero"/>
        <c:auto val="1"/>
        <c:lblAlgn val="ctr"/>
        <c:lblOffset val="100"/>
      </c:catAx>
      <c:valAx>
        <c:axId val="62280448"/>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2270464"/>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108"/>
          <c:h val="3.6474618476426655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916"/>
          <c:h val="0.44215353091437015"/>
        </c:manualLayout>
      </c:layout>
      <c:barChart>
        <c:barDir val="col"/>
        <c:grouping val="clustered"/>
        <c:ser>
          <c:idx val="0"/>
          <c:order val="0"/>
          <c:tx>
            <c:strRef>
              <c:f>[Droger2.xlsx]Data!$H$63</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[Droger2.xlsx]Data!$I$62:$Z$62</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[Droger2.xlsx]Data!$I$63:$Z$63</c:f>
              <c:numCache>
                <c:formatCode>0</c:formatCode>
                <c:ptCount val="18"/>
                <c:pt idx="0">
                  <c:v>23.008849557522076</c:v>
                </c:pt>
                <c:pt idx="1">
                  <c:v>37.41935483870968</c:v>
                </c:pt>
                <c:pt idx="2">
                  <c:v>31.707317073170696</c:v>
                </c:pt>
                <c:pt idx="3">
                  <c:v>23.46153846153846</c:v>
                </c:pt>
                <c:pt idx="4">
                  <c:v>18.666666666666668</c:v>
                </c:pt>
                <c:pt idx="5">
                  <c:v>38.571428571428498</c:v>
                </c:pt>
                <c:pt idx="6">
                  <c:v>24.590163934426229</c:v>
                </c:pt>
                <c:pt idx="7">
                  <c:v>19.597989949748744</c:v>
                </c:pt>
                <c:pt idx="8">
                  <c:v>19.26605504587156</c:v>
                </c:pt>
                <c:pt idx="9">
                  <c:v>32.954545454545354</c:v>
                </c:pt>
                <c:pt idx="10">
                  <c:v>14.62264150943397</c:v>
                </c:pt>
                <c:pt idx="11">
                  <c:v>16.883116883116848</c:v>
                </c:pt>
                <c:pt idx="12">
                  <c:v>20.183486238532069</c:v>
                </c:pt>
                <c:pt idx="13">
                  <c:v>-1</c:v>
                </c:pt>
                <c:pt idx="14">
                  <c:v>25.757575757575758</c:v>
                </c:pt>
                <c:pt idx="15">
                  <c:v>24.819379515512114</c:v>
                </c:pt>
                <c:pt idx="16">
                  <c:v>28.713910761154889</c:v>
                </c:pt>
                <c:pt idx="17">
                  <c:v>26.561766087364909</c:v>
                </c:pt>
              </c:numCache>
            </c:numRef>
          </c:val>
        </c:ser>
        <c:ser>
          <c:idx val="1"/>
          <c:order val="1"/>
          <c:tx>
            <c:strRef>
              <c:f>[Droger2.xlsx]Data!$H$64</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[Droger2.xlsx]Data!$I$62:$Z$62</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[Droger2.xlsx]Data!$I$64:$Z$64</c:f>
              <c:numCache>
                <c:formatCode>0</c:formatCode>
                <c:ptCount val="18"/>
                <c:pt idx="0">
                  <c:v>13.545816733067729</c:v>
                </c:pt>
                <c:pt idx="1">
                  <c:v>17.910447761194028</c:v>
                </c:pt>
                <c:pt idx="2">
                  <c:v>16.853932584269632</c:v>
                </c:pt>
                <c:pt idx="3">
                  <c:v>14.574898785425098</c:v>
                </c:pt>
                <c:pt idx="4">
                  <c:v>13.775510204081653</c:v>
                </c:pt>
                <c:pt idx="5">
                  <c:v>23.263888888888893</c:v>
                </c:pt>
                <c:pt idx="6">
                  <c:v>15.897435897435926</c:v>
                </c:pt>
                <c:pt idx="7">
                  <c:v>13.122171945701348</c:v>
                </c:pt>
                <c:pt idx="8">
                  <c:v>21.311475409836127</c:v>
                </c:pt>
                <c:pt idx="9">
                  <c:v>24.390243902438993</c:v>
                </c:pt>
                <c:pt idx="10">
                  <c:v>9.2920353982300892</c:v>
                </c:pt>
                <c:pt idx="11">
                  <c:v>15.517241379310345</c:v>
                </c:pt>
                <c:pt idx="12">
                  <c:v>20.325203252032519</c:v>
                </c:pt>
                <c:pt idx="13">
                  <c:v>-1</c:v>
                </c:pt>
                <c:pt idx="14">
                  <c:v>19.858156028368796</c:v>
                </c:pt>
                <c:pt idx="15">
                  <c:v>16.715419974926803</c:v>
                </c:pt>
                <c:pt idx="16">
                  <c:v>22.620169651272384</c:v>
                </c:pt>
                <c:pt idx="17">
                  <c:v>19.490586932447343</c:v>
                </c:pt>
              </c:numCache>
            </c:numRef>
          </c:val>
        </c:ser>
        <c:gapWidth val="75"/>
        <c:axId val="55615488"/>
        <c:axId val="55617024"/>
      </c:barChart>
      <c:catAx>
        <c:axId val="55615488"/>
        <c:scaling>
          <c:orientation val="minMax"/>
        </c:scaling>
        <c:axPos val="b"/>
        <c:numFmt formatCode="General" sourceLinked="1"/>
        <c:tickLblPos val="nextTo"/>
        <c:txPr>
          <a:bodyPr/>
          <a:lstStyle/>
          <a:p>
            <a:pPr>
              <a:defRPr sz="1200"/>
            </a:pPr>
            <a:endParaRPr lang="sv-SE"/>
          </a:p>
        </c:txPr>
        <c:crossAx val="55617024"/>
        <c:crosses val="autoZero"/>
        <c:auto val="1"/>
        <c:lblAlgn val="ctr"/>
        <c:lblOffset val="100"/>
      </c:catAx>
      <c:valAx>
        <c:axId val="55617024"/>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55615488"/>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097"/>
          <c:h val="3.6474618476426642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Blad1!$A$107</c:f>
              <c:strCache>
                <c:ptCount val="1"/>
                <c:pt idx="0">
                  <c:v>flickor åk 9</c:v>
                </c:pt>
              </c:strCache>
            </c:strRef>
          </c:tx>
          <c:spPr>
            <a:ln w="38100"/>
          </c:spPr>
          <c:marker>
            <c:symbol val="none"/>
          </c:marker>
          <c:cat>
            <c:numRef>
              <c:f>Blad1!$B$106:$E$106</c:f>
              <c:numCache>
                <c:formatCode>General</c:formatCode>
                <c:ptCount val="4"/>
                <c:pt idx="0">
                  <c:v>2008</c:v>
                </c:pt>
                <c:pt idx="1">
                  <c:v>2010</c:v>
                </c:pt>
                <c:pt idx="2">
                  <c:v>2012</c:v>
                </c:pt>
                <c:pt idx="3">
                  <c:v>2014</c:v>
                </c:pt>
              </c:numCache>
            </c:numRef>
          </c:cat>
          <c:val>
            <c:numRef>
              <c:f>Blad1!$B$107:$E$107</c:f>
              <c:numCache>
                <c:formatCode>General</c:formatCode>
                <c:ptCount val="4"/>
                <c:pt idx="0">
                  <c:v>2</c:v>
                </c:pt>
                <c:pt idx="1">
                  <c:v>2</c:v>
                </c:pt>
                <c:pt idx="2">
                  <c:v>3</c:v>
                </c:pt>
                <c:pt idx="3">
                  <c:v>2</c:v>
                </c:pt>
              </c:numCache>
            </c:numRef>
          </c:val>
        </c:ser>
        <c:ser>
          <c:idx val="1"/>
          <c:order val="1"/>
          <c:tx>
            <c:strRef>
              <c:f>Blad1!$A$108</c:f>
              <c:strCache>
                <c:ptCount val="1"/>
                <c:pt idx="0">
                  <c:v>pojkar åk 9</c:v>
                </c:pt>
              </c:strCache>
            </c:strRef>
          </c:tx>
          <c:spPr>
            <a:ln w="38100"/>
          </c:spPr>
          <c:marker>
            <c:symbol val="none"/>
          </c:marker>
          <c:cat>
            <c:numRef>
              <c:f>Blad1!$B$106:$E$106</c:f>
              <c:numCache>
                <c:formatCode>General</c:formatCode>
                <c:ptCount val="4"/>
                <c:pt idx="0">
                  <c:v>2008</c:v>
                </c:pt>
                <c:pt idx="1">
                  <c:v>2010</c:v>
                </c:pt>
                <c:pt idx="2">
                  <c:v>2012</c:v>
                </c:pt>
                <c:pt idx="3">
                  <c:v>2014</c:v>
                </c:pt>
              </c:numCache>
            </c:numRef>
          </c:cat>
          <c:val>
            <c:numRef>
              <c:f>Blad1!$B$108:$E$108</c:f>
              <c:numCache>
                <c:formatCode>General</c:formatCode>
                <c:ptCount val="4"/>
                <c:pt idx="0">
                  <c:v>8</c:v>
                </c:pt>
                <c:pt idx="1">
                  <c:v>5</c:v>
                </c:pt>
                <c:pt idx="2">
                  <c:v>4</c:v>
                </c:pt>
                <c:pt idx="3">
                  <c:v>4</c:v>
                </c:pt>
              </c:numCache>
            </c:numRef>
          </c:val>
        </c:ser>
        <c:ser>
          <c:idx val="2"/>
          <c:order val="2"/>
          <c:tx>
            <c:strRef>
              <c:f>Blad1!$A$109</c:f>
              <c:strCache>
                <c:ptCount val="1"/>
                <c:pt idx="0">
                  <c:v>flickor år 2 gymn</c:v>
                </c:pt>
              </c:strCache>
            </c:strRef>
          </c:tx>
          <c:spPr>
            <a:ln w="38100"/>
          </c:spPr>
          <c:marker>
            <c:symbol val="none"/>
          </c:marker>
          <c:cat>
            <c:numRef>
              <c:f>Blad1!$B$106:$E$106</c:f>
              <c:numCache>
                <c:formatCode>General</c:formatCode>
                <c:ptCount val="4"/>
                <c:pt idx="0">
                  <c:v>2008</c:v>
                </c:pt>
                <c:pt idx="1">
                  <c:v>2010</c:v>
                </c:pt>
                <c:pt idx="2">
                  <c:v>2012</c:v>
                </c:pt>
                <c:pt idx="3">
                  <c:v>2014</c:v>
                </c:pt>
              </c:numCache>
            </c:numRef>
          </c:cat>
          <c:val>
            <c:numRef>
              <c:f>Blad1!$B$109:$E$109</c:f>
              <c:numCache>
                <c:formatCode>General</c:formatCode>
                <c:ptCount val="4"/>
                <c:pt idx="0">
                  <c:v>3</c:v>
                </c:pt>
                <c:pt idx="1">
                  <c:v>6</c:v>
                </c:pt>
                <c:pt idx="2">
                  <c:v>4</c:v>
                </c:pt>
                <c:pt idx="3">
                  <c:v>6</c:v>
                </c:pt>
              </c:numCache>
            </c:numRef>
          </c:val>
        </c:ser>
        <c:ser>
          <c:idx val="3"/>
          <c:order val="3"/>
          <c:tx>
            <c:strRef>
              <c:f>Blad1!$A$110</c:f>
              <c:strCache>
                <c:ptCount val="1"/>
                <c:pt idx="0">
                  <c:v>pojkar år 2 gymn</c:v>
                </c:pt>
              </c:strCache>
            </c:strRef>
          </c:tx>
          <c:spPr>
            <a:ln w="38100"/>
          </c:spPr>
          <c:marker>
            <c:symbol val="none"/>
          </c:marker>
          <c:cat>
            <c:numRef>
              <c:f>Blad1!$B$106:$E$106</c:f>
              <c:numCache>
                <c:formatCode>General</c:formatCode>
                <c:ptCount val="4"/>
                <c:pt idx="0">
                  <c:v>2008</c:v>
                </c:pt>
                <c:pt idx="1">
                  <c:v>2010</c:v>
                </c:pt>
                <c:pt idx="2">
                  <c:v>2012</c:v>
                </c:pt>
                <c:pt idx="3">
                  <c:v>2014</c:v>
                </c:pt>
              </c:numCache>
            </c:numRef>
          </c:cat>
          <c:val>
            <c:numRef>
              <c:f>Blad1!$B$110:$E$110</c:f>
              <c:numCache>
                <c:formatCode>General</c:formatCode>
                <c:ptCount val="4"/>
                <c:pt idx="0">
                  <c:v>10</c:v>
                </c:pt>
                <c:pt idx="1">
                  <c:v>10</c:v>
                </c:pt>
                <c:pt idx="2">
                  <c:v>12</c:v>
                </c:pt>
                <c:pt idx="3">
                  <c:v>12</c:v>
                </c:pt>
              </c:numCache>
            </c:numRef>
          </c:val>
        </c:ser>
        <c:marker val="1"/>
        <c:axId val="62291968"/>
        <c:axId val="62247296"/>
      </c:lineChart>
      <c:catAx>
        <c:axId val="62291968"/>
        <c:scaling>
          <c:orientation val="minMax"/>
        </c:scaling>
        <c:axPos val="b"/>
        <c:numFmt formatCode="General" sourceLinked="1"/>
        <c:tickLblPos val="nextTo"/>
        <c:txPr>
          <a:bodyPr/>
          <a:lstStyle/>
          <a:p>
            <a:pPr>
              <a:defRPr b="1"/>
            </a:pPr>
            <a:endParaRPr lang="sv-SE"/>
          </a:p>
        </c:txPr>
        <c:crossAx val="62247296"/>
        <c:crosses val="autoZero"/>
        <c:auto val="1"/>
        <c:lblAlgn val="ctr"/>
        <c:lblOffset val="100"/>
      </c:catAx>
      <c:valAx>
        <c:axId val="62247296"/>
        <c:scaling>
          <c:orientation val="minMax"/>
          <c:max val="50"/>
        </c:scaling>
        <c:axPos val="l"/>
        <c:majorGridlines/>
        <c:numFmt formatCode="General" sourceLinked="1"/>
        <c:tickLblPos val="nextTo"/>
        <c:txPr>
          <a:bodyPr/>
          <a:lstStyle/>
          <a:p>
            <a:pPr>
              <a:defRPr b="1"/>
            </a:pPr>
            <a:endParaRPr lang="sv-SE"/>
          </a:p>
        </c:txPr>
        <c:crossAx val="62291968"/>
        <c:crosses val="autoZero"/>
        <c:crossBetween val="between"/>
      </c:valAx>
    </c:plotArea>
    <c:legend>
      <c:legendPos val="r"/>
      <c:txPr>
        <a:bodyPr/>
        <a:lstStyle/>
        <a:p>
          <a:pPr>
            <a:defRPr b="1"/>
          </a:pPr>
          <a:endParaRPr lang="sv-SE"/>
        </a:p>
      </c:txPr>
    </c:legend>
    <c:plotVisOnly val="1"/>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905"/>
          <c:h val="0.44215353091437015"/>
        </c:manualLayout>
      </c:layout>
      <c:barChart>
        <c:barDir val="col"/>
        <c:grouping val="clustered"/>
        <c:ser>
          <c:idx val="0"/>
          <c:order val="0"/>
          <c:tx>
            <c:strRef>
              <c:f>[Droger9.xlsx]Data!$H$66</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 \-0" sourceLinked="0"/>
              <c:spPr/>
              <c:txPr>
                <a:bodyPr/>
                <a:lstStyle/>
                <a:p>
                  <a:pPr>
                    <a:defRPr sz="1000" b="1">
                      <a:solidFill>
                        <a:schemeClr val="tx1"/>
                      </a:solidFill>
                    </a:defRPr>
                  </a:pPr>
                  <a:endParaRPr lang="sv-SE"/>
                </a:p>
              </c:txPr>
            </c:dLbl>
            <c:numFmt formatCode="0;\ \-0" sourceLinked="0"/>
            <c:txPr>
              <a:bodyPr/>
              <a:lstStyle/>
              <a:p>
                <a:pPr>
                  <a:defRPr sz="1000" b="1"/>
                </a:pPr>
                <a:endParaRPr lang="sv-SE"/>
              </a:p>
            </c:txPr>
            <c:dLblPos val="inEnd"/>
            <c:showVal val="1"/>
          </c:dLbls>
          <c:cat>
            <c:strRef>
              <c:f>[Droger9.xlsx]Data!$I$65:$Z$65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[Droger9.xlsx]Data!$I$66:$Z$66</c:f>
              <c:numCache>
                <c:formatCode>0</c:formatCode>
                <c:ptCount val="18"/>
                <c:pt idx="0">
                  <c:v>-1</c:v>
                </c:pt>
                <c:pt idx="1">
                  <c:v>3.4682080924855487</c:v>
                </c:pt>
                <c:pt idx="2">
                  <c:v>3.2</c:v>
                </c:pt>
                <c:pt idx="3">
                  <c:v>3.3898305084745792</c:v>
                </c:pt>
                <c:pt idx="4">
                  <c:v>2.7586206896551726</c:v>
                </c:pt>
                <c:pt idx="5">
                  <c:v>4.1025641025641022</c:v>
                </c:pt>
                <c:pt idx="6">
                  <c:v>5.2132701421800984</c:v>
                </c:pt>
                <c:pt idx="7">
                  <c:v>2.9090909090909087</c:v>
                </c:pt>
                <c:pt idx="8">
                  <c:v>2.7586206896551726</c:v>
                </c:pt>
                <c:pt idx="9">
                  <c:v>3.9603960396039604</c:v>
                </c:pt>
                <c:pt idx="10">
                  <c:v>5.0704225352112724</c:v>
                </c:pt>
                <c:pt idx="11">
                  <c:v>2.1052631578947372</c:v>
                </c:pt>
                <c:pt idx="12">
                  <c:v>5.6249999999999876</c:v>
                </c:pt>
                <c:pt idx="13">
                  <c:v>2.4390243902439024</c:v>
                </c:pt>
                <c:pt idx="14">
                  <c:v>4.3243243243243263</c:v>
                </c:pt>
                <c:pt idx="15">
                  <c:v>3.8461538461538463</c:v>
                </c:pt>
                <c:pt idx="16">
                  <c:v>4.6552481335090032</c:v>
                </c:pt>
                <c:pt idx="17">
                  <c:v>4.2047887872299006</c:v>
                </c:pt>
              </c:numCache>
            </c:numRef>
          </c:val>
        </c:ser>
        <c:ser>
          <c:idx val="1"/>
          <c:order val="1"/>
          <c:tx>
            <c:strRef>
              <c:f>[Droger9.xlsx]Data!$H$67</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[Droger9.xlsx]Data!$I$65:$Z$65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[Droger9.xlsx]Data!$I$67:$Z$67</c:f>
              <c:numCache>
                <c:formatCode>0</c:formatCode>
                <c:ptCount val="18"/>
                <c:pt idx="0">
                  <c:v>-1</c:v>
                </c:pt>
                <c:pt idx="1">
                  <c:v>5.7692307692307692</c:v>
                </c:pt>
                <c:pt idx="2">
                  <c:v>0</c:v>
                </c:pt>
                <c:pt idx="3">
                  <c:v>4.6332046332046417</c:v>
                </c:pt>
                <c:pt idx="4">
                  <c:v>2.666666666666667</c:v>
                </c:pt>
                <c:pt idx="5">
                  <c:v>1.8927444794952681</c:v>
                </c:pt>
                <c:pt idx="6">
                  <c:v>1.1299435028248588</c:v>
                </c:pt>
                <c:pt idx="7">
                  <c:v>2.3411371237458187</c:v>
                </c:pt>
                <c:pt idx="8">
                  <c:v>3.3783783783783785</c:v>
                </c:pt>
                <c:pt idx="9">
                  <c:v>2.197802197802198</c:v>
                </c:pt>
                <c:pt idx="10">
                  <c:v>1.2987012987012978</c:v>
                </c:pt>
                <c:pt idx="11">
                  <c:v>1.0638297872340379</c:v>
                </c:pt>
                <c:pt idx="12">
                  <c:v>5.8064516129032304</c:v>
                </c:pt>
                <c:pt idx="13">
                  <c:v>0</c:v>
                </c:pt>
                <c:pt idx="14">
                  <c:v>0.5208333333333337</c:v>
                </c:pt>
                <c:pt idx="15">
                  <c:v>2.6207412953949842</c:v>
                </c:pt>
                <c:pt idx="16">
                  <c:v>3.17604355716878</c:v>
                </c:pt>
                <c:pt idx="17">
                  <c:v>2.8717948717948718</c:v>
                </c:pt>
              </c:numCache>
            </c:numRef>
          </c:val>
        </c:ser>
        <c:gapWidth val="75"/>
        <c:axId val="62374656"/>
        <c:axId val="62376192"/>
      </c:barChart>
      <c:catAx>
        <c:axId val="62374656"/>
        <c:scaling>
          <c:orientation val="minMax"/>
        </c:scaling>
        <c:axPos val="b"/>
        <c:numFmt formatCode="General" sourceLinked="1"/>
        <c:tickLblPos val="nextTo"/>
        <c:txPr>
          <a:bodyPr/>
          <a:lstStyle/>
          <a:p>
            <a:pPr>
              <a:defRPr sz="1200"/>
            </a:pPr>
            <a:endParaRPr lang="sv-SE"/>
          </a:p>
        </c:txPr>
        <c:crossAx val="62376192"/>
        <c:crosses val="autoZero"/>
        <c:auto val="1"/>
        <c:lblAlgn val="ctr"/>
        <c:lblOffset val="100"/>
      </c:catAx>
      <c:valAx>
        <c:axId val="62376192"/>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2374656"/>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108"/>
          <c:h val="3.6474618476426655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882"/>
          <c:h val="0.44215353091437015"/>
        </c:manualLayout>
      </c:layout>
      <c:barChart>
        <c:barDir val="col"/>
        <c:grouping val="clustered"/>
        <c:ser>
          <c:idx val="0"/>
          <c:order val="0"/>
          <c:tx>
            <c:strRef>
              <c:f>[Droger2.xlsx]Data!$H$66</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[Droger2.xlsx]Data!$I$65:$Z$65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[Droger2.xlsx]Data!$I$66:$Z$66</c:f>
              <c:numCache>
                <c:formatCode>0</c:formatCode>
                <c:ptCount val="18"/>
                <c:pt idx="0">
                  <c:v>8.9361702127659708</c:v>
                </c:pt>
                <c:pt idx="1">
                  <c:v>15.286624203821656</c:v>
                </c:pt>
                <c:pt idx="2">
                  <c:v>12.941176470588237</c:v>
                </c:pt>
                <c:pt idx="3">
                  <c:v>7.0895522388059655</c:v>
                </c:pt>
                <c:pt idx="4">
                  <c:v>3.0042918454935652</c:v>
                </c:pt>
                <c:pt idx="5">
                  <c:v>12.110726643598616</c:v>
                </c:pt>
                <c:pt idx="6">
                  <c:v>4.6874999999999956</c:v>
                </c:pt>
                <c:pt idx="7">
                  <c:v>4.9504950495049505</c:v>
                </c:pt>
                <c:pt idx="8">
                  <c:v>3.6363636363636327</c:v>
                </c:pt>
                <c:pt idx="9">
                  <c:v>12.643678160919508</c:v>
                </c:pt>
                <c:pt idx="10">
                  <c:v>4.1095890410958855</c:v>
                </c:pt>
                <c:pt idx="11">
                  <c:v>3.8961038961038916</c:v>
                </c:pt>
                <c:pt idx="12">
                  <c:v>7.8260869565217277</c:v>
                </c:pt>
                <c:pt idx="13">
                  <c:v>-1</c:v>
                </c:pt>
                <c:pt idx="14">
                  <c:v>8.3969465648855142</c:v>
                </c:pt>
                <c:pt idx="15">
                  <c:v>7.6986754966887405</c:v>
                </c:pt>
                <c:pt idx="16">
                  <c:v>10.312981015905615</c:v>
                </c:pt>
                <c:pt idx="17">
                  <c:v>8.8659793814433048</c:v>
                </c:pt>
              </c:numCache>
            </c:numRef>
          </c:val>
        </c:ser>
        <c:ser>
          <c:idx val="1"/>
          <c:order val="1"/>
          <c:tx>
            <c:strRef>
              <c:f>[Droger2.xlsx]Data!$H$67</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[Droger2.xlsx]Data!$I$65:$Z$65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[Droger2.xlsx]Data!$I$67:$Z$67</c:f>
              <c:numCache>
                <c:formatCode>0</c:formatCode>
                <c:ptCount val="18"/>
                <c:pt idx="0">
                  <c:v>3.5573122529644325</c:v>
                </c:pt>
                <c:pt idx="1">
                  <c:v>2.2058823529411802</c:v>
                </c:pt>
                <c:pt idx="2">
                  <c:v>4.4444444444444464</c:v>
                </c:pt>
                <c:pt idx="3">
                  <c:v>1.5748031496063011</c:v>
                </c:pt>
                <c:pt idx="4">
                  <c:v>5.0505050505050377</c:v>
                </c:pt>
                <c:pt idx="5">
                  <c:v>5.8419243986254275</c:v>
                </c:pt>
                <c:pt idx="6">
                  <c:v>3.9800995024875672</c:v>
                </c:pt>
                <c:pt idx="7">
                  <c:v>3.5714285714285707</c:v>
                </c:pt>
                <c:pt idx="8">
                  <c:v>5.6451612903225801</c:v>
                </c:pt>
                <c:pt idx="9">
                  <c:v>3.7037037037037042</c:v>
                </c:pt>
                <c:pt idx="10">
                  <c:v>3.0434782608695654</c:v>
                </c:pt>
                <c:pt idx="11">
                  <c:v>1.7543859649122846</c:v>
                </c:pt>
                <c:pt idx="12">
                  <c:v>6.557377049180328</c:v>
                </c:pt>
                <c:pt idx="13">
                  <c:v>-1</c:v>
                </c:pt>
                <c:pt idx="14">
                  <c:v>3.4482758620689653</c:v>
                </c:pt>
                <c:pt idx="15">
                  <c:v>3.9571310799670281</c:v>
                </c:pt>
                <c:pt idx="16">
                  <c:v>5.1954022988505741</c:v>
                </c:pt>
                <c:pt idx="17">
                  <c:v>4.5424907628776374</c:v>
                </c:pt>
              </c:numCache>
            </c:numRef>
          </c:val>
        </c:ser>
        <c:gapWidth val="75"/>
        <c:axId val="62514688"/>
        <c:axId val="62516224"/>
      </c:barChart>
      <c:catAx>
        <c:axId val="62514688"/>
        <c:scaling>
          <c:orientation val="minMax"/>
        </c:scaling>
        <c:axPos val="b"/>
        <c:numFmt formatCode="General" sourceLinked="1"/>
        <c:tickLblPos val="nextTo"/>
        <c:txPr>
          <a:bodyPr/>
          <a:lstStyle/>
          <a:p>
            <a:pPr>
              <a:defRPr sz="1200"/>
            </a:pPr>
            <a:endParaRPr lang="sv-SE"/>
          </a:p>
        </c:txPr>
        <c:crossAx val="62516224"/>
        <c:crosses val="autoZero"/>
        <c:auto val="1"/>
        <c:lblAlgn val="ctr"/>
        <c:lblOffset val="100"/>
      </c:catAx>
      <c:valAx>
        <c:axId val="62516224"/>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2514688"/>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119"/>
          <c:h val="3.6474618476426662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349"/>
          <c:h val="0.44215353091437021"/>
        </c:manualLayout>
      </c:layout>
      <c:barChart>
        <c:barDir val="col"/>
        <c:grouping val="clustered"/>
        <c:ser>
          <c:idx val="0"/>
          <c:order val="0"/>
          <c:tx>
            <c:strRef>
              <c:f>[Droger9.xlsx]Data!$H$12</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0;&quot;*&quot;" sourceLinked="0"/>
              <c:spPr/>
              <c:txPr>
                <a:bodyPr/>
                <a:lstStyle/>
                <a:p>
                  <a:pPr>
                    <a:defRPr sz="1000" b="1">
                      <a:solidFill>
                        <a:schemeClr val="bg1"/>
                      </a:solidFill>
                    </a:defRPr>
                  </a:pPr>
                  <a:endParaRPr lang="sv-SE"/>
                </a:p>
              </c:txPr>
            </c:dLbl>
            <c:numFmt formatCode="0;\-0;&quot;*&quot;" sourceLinked="0"/>
            <c:txPr>
              <a:bodyPr/>
              <a:lstStyle/>
              <a:p>
                <a:pPr>
                  <a:defRPr sz="1000" b="1">
                    <a:solidFill>
                      <a:schemeClr val="tx1"/>
                    </a:solidFill>
                  </a:defRPr>
                </a:pPr>
                <a:endParaRPr lang="sv-SE"/>
              </a:p>
            </c:txPr>
            <c:dLblPos val="inEnd"/>
            <c:showVal val="1"/>
          </c:dLbls>
          <c:cat>
            <c:strRef>
              <c:f>[Droger9.xlsx]Data!$I$11:$Z$11</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[Droger9.xlsx]Data!$I$12:$Z$12</c:f>
              <c:numCache>
                <c:formatCode>0</c:formatCode>
                <c:ptCount val="18"/>
                <c:pt idx="0">
                  <c:v>-1</c:v>
                </c:pt>
                <c:pt idx="1">
                  <c:v>22.413793103448278</c:v>
                </c:pt>
                <c:pt idx="2">
                  <c:v>7.3170731707317067</c:v>
                </c:pt>
                <c:pt idx="3">
                  <c:v>9.7222222222222232</c:v>
                </c:pt>
                <c:pt idx="4">
                  <c:v>9.688581314878892</c:v>
                </c:pt>
                <c:pt idx="5">
                  <c:v>10.73298429319372</c:v>
                </c:pt>
                <c:pt idx="6">
                  <c:v>11.707317073170715</c:v>
                </c:pt>
                <c:pt idx="7">
                  <c:v>4.9056603773584895</c:v>
                </c:pt>
                <c:pt idx="8">
                  <c:v>6.3829787234042552</c:v>
                </c:pt>
                <c:pt idx="9">
                  <c:v>3.9603960396039604</c:v>
                </c:pt>
                <c:pt idx="10">
                  <c:v>10.315186246418371</c:v>
                </c:pt>
                <c:pt idx="11">
                  <c:v>9.6774193548387206</c:v>
                </c:pt>
                <c:pt idx="12">
                  <c:v>10.126582278481038</c:v>
                </c:pt>
                <c:pt idx="13">
                  <c:v>22.5</c:v>
                </c:pt>
                <c:pt idx="14">
                  <c:v>14.285714285714286</c:v>
                </c:pt>
                <c:pt idx="15">
                  <c:v>10.434472934472934</c:v>
                </c:pt>
                <c:pt idx="16">
                  <c:v>11.777978339350158</c:v>
                </c:pt>
                <c:pt idx="17">
                  <c:v>11.027070063694268</c:v>
                </c:pt>
              </c:numCache>
            </c:numRef>
          </c:val>
        </c:ser>
        <c:ser>
          <c:idx val="1"/>
          <c:order val="1"/>
          <c:tx>
            <c:strRef>
              <c:f>[Droger9.xlsx]Data!$H$13</c:f>
              <c:strCache>
                <c:ptCount val="1"/>
                <c:pt idx="0">
                  <c:v>Flicka årskurs 9</c:v>
                </c:pt>
              </c:strCache>
            </c:strRef>
          </c:tx>
          <c:spPr>
            <a:solidFill>
              <a:srgbClr val="DCE2EF"/>
            </a:solidFill>
          </c:spPr>
          <c:dPt>
            <c:idx val="17"/>
            <c:spPr>
              <a:solidFill>
                <a:schemeClr val="bg1">
                  <a:lumMod val="65000"/>
                </a:schemeClr>
              </a:solidFill>
            </c:spPr>
          </c:dPt>
          <c:dLbls>
            <c:numFmt formatCode="0;\-0;&quot;*&quot;" sourceLinked="0"/>
            <c:txPr>
              <a:bodyPr/>
              <a:lstStyle/>
              <a:p>
                <a:pPr>
                  <a:defRPr sz="1000" b="1"/>
                </a:pPr>
                <a:endParaRPr lang="sv-SE"/>
              </a:p>
            </c:txPr>
            <c:dLblPos val="inEnd"/>
            <c:showVal val="1"/>
          </c:dLbls>
          <c:cat>
            <c:strRef>
              <c:f>[Droger9.xlsx]Data!$I$11:$Z$11</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[Droger9.xlsx]Data!$I$13:$Z$13</c:f>
              <c:numCache>
                <c:formatCode>0</c:formatCode>
                <c:ptCount val="18"/>
                <c:pt idx="0">
                  <c:v>-1</c:v>
                </c:pt>
                <c:pt idx="1">
                  <c:v>13.37579617834399</c:v>
                </c:pt>
                <c:pt idx="2">
                  <c:v>24.299065420560748</c:v>
                </c:pt>
                <c:pt idx="3">
                  <c:v>17.647058823529431</c:v>
                </c:pt>
                <c:pt idx="4">
                  <c:v>10.508474576271185</c:v>
                </c:pt>
                <c:pt idx="5">
                  <c:v>15.65495207667732</c:v>
                </c:pt>
                <c:pt idx="6">
                  <c:v>11.976047904191622</c:v>
                </c:pt>
                <c:pt idx="7">
                  <c:v>8.1355932203389827</c:v>
                </c:pt>
                <c:pt idx="8">
                  <c:v>18.243243243243178</c:v>
                </c:pt>
                <c:pt idx="9">
                  <c:v>6.593406593406594</c:v>
                </c:pt>
                <c:pt idx="10">
                  <c:v>14.666666666666684</c:v>
                </c:pt>
                <c:pt idx="11">
                  <c:v>16.129032258064516</c:v>
                </c:pt>
                <c:pt idx="12">
                  <c:v>23.684210526315788</c:v>
                </c:pt>
                <c:pt idx="13">
                  <c:v>20.930232558139487</c:v>
                </c:pt>
                <c:pt idx="14">
                  <c:v>8.9473684210525999</c:v>
                </c:pt>
                <c:pt idx="15">
                  <c:v>14.389036924248227</c:v>
                </c:pt>
                <c:pt idx="16">
                  <c:v>17.206290471785344</c:v>
                </c:pt>
                <c:pt idx="17">
                  <c:v>15.660889538525819</c:v>
                </c:pt>
              </c:numCache>
            </c:numRef>
          </c:val>
        </c:ser>
        <c:gapWidth val="75"/>
        <c:axId val="55268096"/>
        <c:axId val="55269632"/>
      </c:barChart>
      <c:catAx>
        <c:axId val="55268096"/>
        <c:scaling>
          <c:orientation val="minMax"/>
        </c:scaling>
        <c:axPos val="b"/>
        <c:numFmt formatCode="General" sourceLinked="1"/>
        <c:tickLblPos val="nextTo"/>
        <c:txPr>
          <a:bodyPr/>
          <a:lstStyle/>
          <a:p>
            <a:pPr>
              <a:defRPr sz="1200"/>
            </a:pPr>
            <a:endParaRPr lang="sv-SE"/>
          </a:p>
        </c:txPr>
        <c:crossAx val="55269632"/>
        <c:crosses val="autoZero"/>
        <c:auto val="1"/>
        <c:lblAlgn val="ctr"/>
        <c:lblOffset val="100"/>
      </c:catAx>
      <c:valAx>
        <c:axId val="55269632"/>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55268096"/>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753"/>
          <c:h val="3.6474618476426274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Blad1!$A$370</c:f>
              <c:strCache>
                <c:ptCount val="1"/>
                <c:pt idx="0">
                  <c:v>flickor åk 9</c:v>
                </c:pt>
              </c:strCache>
            </c:strRef>
          </c:tx>
          <c:spPr>
            <a:ln w="38100"/>
          </c:spPr>
          <c:marker>
            <c:symbol val="none"/>
          </c:marker>
          <c:cat>
            <c:numRef>
              <c:f>Blad1!$B$369:$E$369</c:f>
              <c:numCache>
                <c:formatCode>General</c:formatCode>
                <c:ptCount val="4"/>
                <c:pt idx="0">
                  <c:v>2008</c:v>
                </c:pt>
                <c:pt idx="1">
                  <c:v>2010</c:v>
                </c:pt>
                <c:pt idx="2">
                  <c:v>2012</c:v>
                </c:pt>
                <c:pt idx="3">
                  <c:v>2014</c:v>
                </c:pt>
              </c:numCache>
            </c:numRef>
          </c:cat>
          <c:val>
            <c:numRef>
              <c:f>Blad1!$B$370:$E$370</c:f>
              <c:numCache>
                <c:formatCode>General</c:formatCode>
                <c:ptCount val="4"/>
                <c:pt idx="0">
                  <c:v>27</c:v>
                </c:pt>
                <c:pt idx="1">
                  <c:v>22</c:v>
                </c:pt>
                <c:pt idx="2">
                  <c:v>27</c:v>
                </c:pt>
                <c:pt idx="3">
                  <c:v>27</c:v>
                </c:pt>
              </c:numCache>
            </c:numRef>
          </c:val>
        </c:ser>
        <c:ser>
          <c:idx val="1"/>
          <c:order val="1"/>
          <c:tx>
            <c:strRef>
              <c:f>Blad1!$A$371</c:f>
              <c:strCache>
                <c:ptCount val="1"/>
                <c:pt idx="0">
                  <c:v>pojkar åk 9</c:v>
                </c:pt>
              </c:strCache>
            </c:strRef>
          </c:tx>
          <c:spPr>
            <a:ln w="38100"/>
          </c:spPr>
          <c:marker>
            <c:symbol val="none"/>
          </c:marker>
          <c:cat>
            <c:numRef>
              <c:f>Blad1!$B$369:$E$369</c:f>
              <c:numCache>
                <c:formatCode>General</c:formatCode>
                <c:ptCount val="4"/>
                <c:pt idx="0">
                  <c:v>2008</c:v>
                </c:pt>
                <c:pt idx="1">
                  <c:v>2010</c:v>
                </c:pt>
                <c:pt idx="2">
                  <c:v>2012</c:v>
                </c:pt>
                <c:pt idx="3">
                  <c:v>2014</c:v>
                </c:pt>
              </c:numCache>
            </c:numRef>
          </c:cat>
          <c:val>
            <c:numRef>
              <c:f>Blad1!$B$371:$E$371</c:f>
              <c:numCache>
                <c:formatCode>General</c:formatCode>
                <c:ptCount val="4"/>
                <c:pt idx="0">
                  <c:v>33</c:v>
                </c:pt>
                <c:pt idx="1">
                  <c:v>26</c:v>
                </c:pt>
                <c:pt idx="2">
                  <c:v>27</c:v>
                </c:pt>
                <c:pt idx="3">
                  <c:v>22</c:v>
                </c:pt>
              </c:numCache>
            </c:numRef>
          </c:val>
        </c:ser>
        <c:ser>
          <c:idx val="2"/>
          <c:order val="2"/>
          <c:tx>
            <c:strRef>
              <c:f>Blad1!$A$372</c:f>
              <c:strCache>
                <c:ptCount val="1"/>
                <c:pt idx="0">
                  <c:v>flickor år 2 gymn</c:v>
                </c:pt>
              </c:strCache>
            </c:strRef>
          </c:tx>
          <c:spPr>
            <a:ln w="38100"/>
          </c:spPr>
          <c:marker>
            <c:symbol val="none"/>
          </c:marker>
          <c:cat>
            <c:numRef>
              <c:f>Blad1!$B$369:$E$369</c:f>
              <c:numCache>
                <c:formatCode>General</c:formatCode>
                <c:ptCount val="4"/>
                <c:pt idx="0">
                  <c:v>2008</c:v>
                </c:pt>
                <c:pt idx="1">
                  <c:v>2010</c:v>
                </c:pt>
                <c:pt idx="2">
                  <c:v>2012</c:v>
                </c:pt>
                <c:pt idx="3">
                  <c:v>2014</c:v>
                </c:pt>
              </c:numCache>
            </c:numRef>
          </c:cat>
          <c:val>
            <c:numRef>
              <c:f>Blad1!$B$372:$E$372</c:f>
              <c:numCache>
                <c:formatCode>General</c:formatCode>
                <c:ptCount val="4"/>
                <c:pt idx="0">
                  <c:v>43</c:v>
                </c:pt>
                <c:pt idx="1">
                  <c:v>37</c:v>
                </c:pt>
                <c:pt idx="2">
                  <c:v>43</c:v>
                </c:pt>
                <c:pt idx="3">
                  <c:v>44</c:v>
                </c:pt>
              </c:numCache>
            </c:numRef>
          </c:val>
        </c:ser>
        <c:ser>
          <c:idx val="3"/>
          <c:order val="3"/>
          <c:tx>
            <c:strRef>
              <c:f>Blad1!$A$373</c:f>
              <c:strCache>
                <c:ptCount val="1"/>
                <c:pt idx="0">
                  <c:v>pojkar år 2 gymn</c:v>
                </c:pt>
              </c:strCache>
            </c:strRef>
          </c:tx>
          <c:spPr>
            <a:ln w="38100"/>
          </c:spPr>
          <c:marker>
            <c:symbol val="none"/>
          </c:marker>
          <c:cat>
            <c:numRef>
              <c:f>Blad1!$B$369:$E$369</c:f>
              <c:numCache>
                <c:formatCode>General</c:formatCode>
                <c:ptCount val="4"/>
                <c:pt idx="0">
                  <c:v>2008</c:v>
                </c:pt>
                <c:pt idx="1">
                  <c:v>2010</c:v>
                </c:pt>
                <c:pt idx="2">
                  <c:v>2012</c:v>
                </c:pt>
                <c:pt idx="3">
                  <c:v>2014</c:v>
                </c:pt>
              </c:numCache>
            </c:numRef>
          </c:cat>
          <c:val>
            <c:numRef>
              <c:f>Blad1!$B$373:$E$373</c:f>
              <c:numCache>
                <c:formatCode>General</c:formatCode>
                <c:ptCount val="4"/>
                <c:pt idx="0">
                  <c:v>39</c:v>
                </c:pt>
                <c:pt idx="1">
                  <c:v>50</c:v>
                </c:pt>
                <c:pt idx="2">
                  <c:v>46</c:v>
                </c:pt>
                <c:pt idx="3">
                  <c:v>48</c:v>
                </c:pt>
              </c:numCache>
            </c:numRef>
          </c:val>
        </c:ser>
        <c:marker val="1"/>
        <c:axId val="62558592"/>
        <c:axId val="62560128"/>
      </c:lineChart>
      <c:catAx>
        <c:axId val="62558592"/>
        <c:scaling>
          <c:orientation val="minMax"/>
        </c:scaling>
        <c:axPos val="b"/>
        <c:numFmt formatCode="General" sourceLinked="1"/>
        <c:tickLblPos val="nextTo"/>
        <c:txPr>
          <a:bodyPr/>
          <a:lstStyle/>
          <a:p>
            <a:pPr>
              <a:defRPr b="1"/>
            </a:pPr>
            <a:endParaRPr lang="sv-SE"/>
          </a:p>
        </c:txPr>
        <c:crossAx val="62560128"/>
        <c:crosses val="autoZero"/>
        <c:auto val="1"/>
        <c:lblAlgn val="ctr"/>
        <c:lblOffset val="100"/>
      </c:catAx>
      <c:valAx>
        <c:axId val="62560128"/>
        <c:scaling>
          <c:orientation val="minMax"/>
          <c:max val="100"/>
        </c:scaling>
        <c:axPos val="l"/>
        <c:majorGridlines/>
        <c:numFmt formatCode="General" sourceLinked="1"/>
        <c:tickLblPos val="nextTo"/>
        <c:txPr>
          <a:bodyPr/>
          <a:lstStyle/>
          <a:p>
            <a:pPr>
              <a:defRPr b="1"/>
            </a:pPr>
            <a:endParaRPr lang="sv-SE"/>
          </a:p>
        </c:txPr>
        <c:crossAx val="62558592"/>
        <c:crosses val="autoZero"/>
        <c:crossBetween val="between"/>
      </c:valAx>
    </c:plotArea>
    <c:legend>
      <c:legendPos val="r"/>
      <c:txPr>
        <a:bodyPr/>
        <a:lstStyle/>
        <a:p>
          <a:pPr>
            <a:defRPr b="1"/>
          </a:pPr>
          <a:endParaRPr lang="sv-SE"/>
        </a:p>
      </c:txPr>
    </c:legend>
    <c:plotVisOnly val="1"/>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86"/>
          <c:h val="0.44215353091437015"/>
        </c:manualLayout>
      </c:layout>
      <c:barChart>
        <c:barDir val="col"/>
        <c:grouping val="clustered"/>
        <c:ser>
          <c:idx val="0"/>
          <c:order val="0"/>
          <c:tx>
            <c:strRef>
              <c:f>[Droger9.xlsx]Data!$H$69</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[Droger9.xlsx]Data!$I$68:$Z$68</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[Droger9.xlsx]Data!$I$69:$Z$69</c:f>
              <c:numCache>
                <c:formatCode>0</c:formatCode>
                <c:ptCount val="18"/>
                <c:pt idx="0">
                  <c:v>-1</c:v>
                </c:pt>
                <c:pt idx="1">
                  <c:v>30.76923076923077</c:v>
                </c:pt>
                <c:pt idx="2">
                  <c:v>24.242424242424178</c:v>
                </c:pt>
                <c:pt idx="3">
                  <c:v>22.222222222222168</c:v>
                </c:pt>
                <c:pt idx="4">
                  <c:v>26.406926406926406</c:v>
                </c:pt>
                <c:pt idx="5">
                  <c:v>22.006472491909353</c:v>
                </c:pt>
                <c:pt idx="6">
                  <c:v>21.951219512195088</c:v>
                </c:pt>
                <c:pt idx="7">
                  <c:v>19.396551724137932</c:v>
                </c:pt>
                <c:pt idx="8">
                  <c:v>19.491525423728813</c:v>
                </c:pt>
                <c:pt idx="9">
                  <c:v>17.333333333333279</c:v>
                </c:pt>
                <c:pt idx="10">
                  <c:v>14.788732394366196</c:v>
                </c:pt>
                <c:pt idx="11">
                  <c:v>20</c:v>
                </c:pt>
                <c:pt idx="12">
                  <c:v>15.909090909090922</c:v>
                </c:pt>
                <c:pt idx="13">
                  <c:v>25.714285714285754</c:v>
                </c:pt>
                <c:pt idx="14">
                  <c:v>19.718309859154896</c:v>
                </c:pt>
                <c:pt idx="15">
                  <c:v>21.158911325724318</c:v>
                </c:pt>
                <c:pt idx="16">
                  <c:v>23.454038997214521</c:v>
                </c:pt>
                <c:pt idx="17">
                  <c:v>22.170390375644491</c:v>
                </c:pt>
              </c:numCache>
            </c:numRef>
          </c:val>
        </c:ser>
        <c:ser>
          <c:idx val="1"/>
          <c:order val="1"/>
          <c:tx>
            <c:strRef>
              <c:f>[Droger9.xlsx]Data!$H$70</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[Droger9.xlsx]Data!$I$68:$Z$68</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[Droger9.xlsx]Data!$I$70:$Z$70</c:f>
              <c:numCache>
                <c:formatCode>0</c:formatCode>
                <c:ptCount val="18"/>
                <c:pt idx="0">
                  <c:v>-1</c:v>
                </c:pt>
                <c:pt idx="1">
                  <c:v>22.881355932203387</c:v>
                </c:pt>
                <c:pt idx="2">
                  <c:v>16.304347826086957</c:v>
                </c:pt>
                <c:pt idx="3">
                  <c:v>18.316831683168317</c:v>
                </c:pt>
                <c:pt idx="4">
                  <c:v>18.577075098814273</c:v>
                </c:pt>
                <c:pt idx="5">
                  <c:v>26.538461538461529</c:v>
                </c:pt>
                <c:pt idx="6">
                  <c:v>18</c:v>
                </c:pt>
                <c:pt idx="7">
                  <c:v>14.885496183206129</c:v>
                </c:pt>
                <c:pt idx="8">
                  <c:v>20.161290322580644</c:v>
                </c:pt>
                <c:pt idx="9">
                  <c:v>17.333333333333279</c:v>
                </c:pt>
                <c:pt idx="10">
                  <c:v>13.284132841328416</c:v>
                </c:pt>
                <c:pt idx="11">
                  <c:v>23.170731707317074</c:v>
                </c:pt>
                <c:pt idx="12">
                  <c:v>25</c:v>
                </c:pt>
                <c:pt idx="13">
                  <c:v>15.789473684210506</c:v>
                </c:pt>
                <c:pt idx="14">
                  <c:v>20.121951219512241</c:v>
                </c:pt>
                <c:pt idx="15">
                  <c:v>19.090499774876182</c:v>
                </c:pt>
                <c:pt idx="16">
                  <c:v>23.624235686492529</c:v>
                </c:pt>
                <c:pt idx="17">
                  <c:v>21.119402985074625</c:v>
                </c:pt>
              </c:numCache>
            </c:numRef>
          </c:val>
        </c:ser>
        <c:gapWidth val="75"/>
        <c:axId val="62638336"/>
        <c:axId val="62726144"/>
      </c:barChart>
      <c:catAx>
        <c:axId val="62638336"/>
        <c:scaling>
          <c:orientation val="minMax"/>
        </c:scaling>
        <c:axPos val="b"/>
        <c:numFmt formatCode="General" sourceLinked="1"/>
        <c:tickLblPos val="nextTo"/>
        <c:txPr>
          <a:bodyPr/>
          <a:lstStyle/>
          <a:p>
            <a:pPr>
              <a:defRPr sz="1200"/>
            </a:pPr>
            <a:endParaRPr lang="sv-SE"/>
          </a:p>
        </c:txPr>
        <c:crossAx val="62726144"/>
        <c:crosses val="autoZero"/>
        <c:auto val="1"/>
        <c:lblAlgn val="ctr"/>
        <c:lblOffset val="100"/>
      </c:catAx>
      <c:valAx>
        <c:axId val="62726144"/>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2638336"/>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136"/>
          <c:h val="3.6474618476426676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2882"/>
          <c:h val="0.44215353091437015"/>
        </c:manualLayout>
      </c:layout>
      <c:barChart>
        <c:barDir val="col"/>
        <c:grouping val="clustered"/>
        <c:ser>
          <c:idx val="0"/>
          <c:order val="0"/>
          <c:tx>
            <c:strRef>
              <c:f>[Droger2.xlsx]Data!$H$69</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[Droger2.xlsx]Data!$I$68:$Z$68</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[Droger2.xlsx]Data!$I$69:$Z$69</c:f>
              <c:numCache>
                <c:formatCode>0</c:formatCode>
                <c:ptCount val="18"/>
                <c:pt idx="0">
                  <c:v>39.310344827586142</c:v>
                </c:pt>
                <c:pt idx="1">
                  <c:v>54.666666666666536</c:v>
                </c:pt>
                <c:pt idx="2">
                  <c:v>46.938775510204081</c:v>
                </c:pt>
                <c:pt idx="3">
                  <c:v>42.285714285714285</c:v>
                </c:pt>
                <c:pt idx="4">
                  <c:v>33.121019108280251</c:v>
                </c:pt>
                <c:pt idx="5">
                  <c:v>47.945205479451992</c:v>
                </c:pt>
                <c:pt idx="6">
                  <c:v>35.593220338983123</c:v>
                </c:pt>
                <c:pt idx="7">
                  <c:v>34.532374100719423</c:v>
                </c:pt>
                <c:pt idx="8">
                  <c:v>44.594594594594597</c:v>
                </c:pt>
                <c:pt idx="9">
                  <c:v>47.16981132075481</c:v>
                </c:pt>
                <c:pt idx="10">
                  <c:v>33.766233766233768</c:v>
                </c:pt>
                <c:pt idx="11">
                  <c:v>33.962264150943319</c:v>
                </c:pt>
                <c:pt idx="12">
                  <c:v>35.064935064935113</c:v>
                </c:pt>
                <c:pt idx="13">
                  <c:v>-1</c:v>
                </c:pt>
                <c:pt idx="14">
                  <c:v>37.5</c:v>
                </c:pt>
                <c:pt idx="15">
                  <c:v>39.696169088507268</c:v>
                </c:pt>
                <c:pt idx="16">
                  <c:v>41.240569991617754</c:v>
                </c:pt>
                <c:pt idx="17">
                  <c:v>40.376800886590296</c:v>
                </c:pt>
              </c:numCache>
            </c:numRef>
          </c:val>
        </c:ser>
        <c:ser>
          <c:idx val="1"/>
          <c:order val="1"/>
          <c:tx>
            <c:strRef>
              <c:f>[Droger2.xlsx]Data!$H$70</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[Droger2.xlsx]Data!$I$68:$Z$68</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[Droger2.xlsx]Data!$I$70:$Z$70</c:f>
              <c:numCache>
                <c:formatCode>0</c:formatCode>
                <c:ptCount val="18"/>
                <c:pt idx="0">
                  <c:v>28.571428571428569</c:v>
                </c:pt>
                <c:pt idx="1">
                  <c:v>31.632653061224495</c:v>
                </c:pt>
                <c:pt idx="2">
                  <c:v>41.53846153846154</c:v>
                </c:pt>
                <c:pt idx="3">
                  <c:v>38.172043010752674</c:v>
                </c:pt>
                <c:pt idx="4">
                  <c:v>29.333333333333275</c:v>
                </c:pt>
                <c:pt idx="5">
                  <c:v>44.162436548223361</c:v>
                </c:pt>
                <c:pt idx="6">
                  <c:v>25</c:v>
                </c:pt>
                <c:pt idx="7">
                  <c:v>32.941176470588225</c:v>
                </c:pt>
                <c:pt idx="8">
                  <c:v>32.183908045977013</c:v>
                </c:pt>
                <c:pt idx="9">
                  <c:v>49.122807017543856</c:v>
                </c:pt>
                <c:pt idx="10">
                  <c:v>23.076923076923034</c:v>
                </c:pt>
                <c:pt idx="11">
                  <c:v>31.111111111111143</c:v>
                </c:pt>
                <c:pt idx="12">
                  <c:v>35.632183908046009</c:v>
                </c:pt>
                <c:pt idx="13">
                  <c:v>-1</c:v>
                </c:pt>
                <c:pt idx="14">
                  <c:v>42.857142857142769</c:v>
                </c:pt>
                <c:pt idx="15">
                  <c:v>33.614390106801572</c:v>
                </c:pt>
                <c:pt idx="16">
                  <c:v>35.752688172042994</c:v>
                </c:pt>
                <c:pt idx="17">
                  <c:v>34.588307315580039</c:v>
                </c:pt>
              </c:numCache>
            </c:numRef>
          </c:val>
        </c:ser>
        <c:gapWidth val="75"/>
        <c:axId val="62856192"/>
        <c:axId val="62862080"/>
      </c:barChart>
      <c:catAx>
        <c:axId val="62856192"/>
        <c:scaling>
          <c:orientation val="minMax"/>
        </c:scaling>
        <c:axPos val="b"/>
        <c:numFmt formatCode="General" sourceLinked="1"/>
        <c:tickLblPos val="nextTo"/>
        <c:txPr>
          <a:bodyPr/>
          <a:lstStyle/>
          <a:p>
            <a:pPr>
              <a:defRPr sz="1200"/>
            </a:pPr>
            <a:endParaRPr lang="sv-SE"/>
          </a:p>
        </c:txPr>
        <c:crossAx val="62862080"/>
        <c:crosses val="autoZero"/>
        <c:auto val="1"/>
        <c:lblAlgn val="ctr"/>
        <c:lblOffset val="100"/>
      </c:catAx>
      <c:valAx>
        <c:axId val="62862080"/>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62856192"/>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6119"/>
          <c:h val="3.6474618476426662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Blad1!$A$296</c:f>
              <c:strCache>
                <c:ptCount val="1"/>
                <c:pt idx="0">
                  <c:v>flickor åk 9</c:v>
                </c:pt>
              </c:strCache>
            </c:strRef>
          </c:tx>
          <c:spPr>
            <a:ln w="41275"/>
          </c:spPr>
          <c:marker>
            <c:symbol val="none"/>
          </c:marker>
          <c:cat>
            <c:numRef>
              <c:f>Blad1!$B$295:$E$295</c:f>
              <c:numCache>
                <c:formatCode>General</c:formatCode>
                <c:ptCount val="4"/>
                <c:pt idx="0">
                  <c:v>2008</c:v>
                </c:pt>
                <c:pt idx="1">
                  <c:v>2010</c:v>
                </c:pt>
                <c:pt idx="2">
                  <c:v>2012</c:v>
                </c:pt>
                <c:pt idx="3">
                  <c:v>2014</c:v>
                </c:pt>
              </c:numCache>
            </c:numRef>
          </c:cat>
          <c:val>
            <c:numRef>
              <c:f>Blad1!$B$296:$E$296</c:f>
              <c:numCache>
                <c:formatCode>General</c:formatCode>
                <c:ptCount val="4"/>
                <c:pt idx="0">
                  <c:v>66</c:v>
                </c:pt>
                <c:pt idx="1">
                  <c:v>68</c:v>
                </c:pt>
                <c:pt idx="2">
                  <c:v>65</c:v>
                </c:pt>
                <c:pt idx="3">
                  <c:v>65</c:v>
                </c:pt>
              </c:numCache>
            </c:numRef>
          </c:val>
        </c:ser>
        <c:ser>
          <c:idx val="1"/>
          <c:order val="1"/>
          <c:tx>
            <c:strRef>
              <c:f>Blad1!$A$297</c:f>
              <c:strCache>
                <c:ptCount val="1"/>
                <c:pt idx="0">
                  <c:v>pojkar åk 9</c:v>
                </c:pt>
              </c:strCache>
            </c:strRef>
          </c:tx>
          <c:spPr>
            <a:ln w="41275"/>
          </c:spPr>
          <c:marker>
            <c:symbol val="none"/>
          </c:marker>
          <c:cat>
            <c:numRef>
              <c:f>Blad1!$B$295:$E$295</c:f>
              <c:numCache>
                <c:formatCode>General</c:formatCode>
                <c:ptCount val="4"/>
                <c:pt idx="0">
                  <c:v>2008</c:v>
                </c:pt>
                <c:pt idx="1">
                  <c:v>2010</c:v>
                </c:pt>
                <c:pt idx="2">
                  <c:v>2012</c:v>
                </c:pt>
                <c:pt idx="3">
                  <c:v>2014</c:v>
                </c:pt>
              </c:numCache>
            </c:numRef>
          </c:cat>
          <c:val>
            <c:numRef>
              <c:f>Blad1!$B$297:$E$297</c:f>
              <c:numCache>
                <c:formatCode>General</c:formatCode>
                <c:ptCount val="4"/>
                <c:pt idx="0">
                  <c:v>70</c:v>
                </c:pt>
                <c:pt idx="1">
                  <c:v>76</c:v>
                </c:pt>
                <c:pt idx="2">
                  <c:v>75</c:v>
                </c:pt>
                <c:pt idx="3">
                  <c:v>73</c:v>
                </c:pt>
              </c:numCache>
            </c:numRef>
          </c:val>
        </c:ser>
        <c:ser>
          <c:idx val="2"/>
          <c:order val="2"/>
          <c:tx>
            <c:strRef>
              <c:f>Blad1!$A$298</c:f>
              <c:strCache>
                <c:ptCount val="1"/>
                <c:pt idx="0">
                  <c:v>flickor år 2 gymn</c:v>
                </c:pt>
              </c:strCache>
            </c:strRef>
          </c:tx>
          <c:spPr>
            <a:ln w="41275"/>
          </c:spPr>
          <c:marker>
            <c:symbol val="none"/>
          </c:marker>
          <c:cat>
            <c:numRef>
              <c:f>Blad1!$B$295:$E$295</c:f>
              <c:numCache>
                <c:formatCode>General</c:formatCode>
                <c:ptCount val="4"/>
                <c:pt idx="0">
                  <c:v>2008</c:v>
                </c:pt>
                <c:pt idx="1">
                  <c:v>2010</c:v>
                </c:pt>
                <c:pt idx="2">
                  <c:v>2012</c:v>
                </c:pt>
                <c:pt idx="3">
                  <c:v>2014</c:v>
                </c:pt>
              </c:numCache>
            </c:numRef>
          </c:cat>
          <c:val>
            <c:numRef>
              <c:f>Blad1!$B$298:$E$298</c:f>
              <c:numCache>
                <c:formatCode>General</c:formatCode>
                <c:ptCount val="4"/>
                <c:pt idx="0">
                  <c:v>73</c:v>
                </c:pt>
                <c:pt idx="1">
                  <c:v>68</c:v>
                </c:pt>
                <c:pt idx="2">
                  <c:v>73</c:v>
                </c:pt>
                <c:pt idx="3">
                  <c:v>68</c:v>
                </c:pt>
              </c:numCache>
            </c:numRef>
          </c:val>
        </c:ser>
        <c:ser>
          <c:idx val="3"/>
          <c:order val="3"/>
          <c:tx>
            <c:strRef>
              <c:f>Blad1!$A$299</c:f>
              <c:strCache>
                <c:ptCount val="1"/>
                <c:pt idx="0">
                  <c:v>pojkar år 2 gymn</c:v>
                </c:pt>
              </c:strCache>
            </c:strRef>
          </c:tx>
          <c:spPr>
            <a:ln w="41275"/>
          </c:spPr>
          <c:marker>
            <c:symbol val="none"/>
          </c:marker>
          <c:cat>
            <c:numRef>
              <c:f>Blad1!$B$295:$E$295</c:f>
              <c:numCache>
                <c:formatCode>General</c:formatCode>
                <c:ptCount val="4"/>
                <c:pt idx="0">
                  <c:v>2008</c:v>
                </c:pt>
                <c:pt idx="1">
                  <c:v>2010</c:v>
                </c:pt>
                <c:pt idx="2">
                  <c:v>2012</c:v>
                </c:pt>
                <c:pt idx="3">
                  <c:v>2014</c:v>
                </c:pt>
              </c:numCache>
            </c:numRef>
          </c:cat>
          <c:val>
            <c:numRef>
              <c:f>Blad1!$B$299:$E$299</c:f>
              <c:numCache>
                <c:formatCode>General</c:formatCode>
                <c:ptCount val="4"/>
                <c:pt idx="0">
                  <c:v>74</c:v>
                </c:pt>
                <c:pt idx="1">
                  <c:v>71</c:v>
                </c:pt>
                <c:pt idx="2">
                  <c:v>73</c:v>
                </c:pt>
                <c:pt idx="3">
                  <c:v>74</c:v>
                </c:pt>
              </c:numCache>
            </c:numRef>
          </c:val>
        </c:ser>
        <c:marker val="1"/>
        <c:axId val="62928768"/>
        <c:axId val="62930304"/>
      </c:lineChart>
      <c:catAx>
        <c:axId val="62928768"/>
        <c:scaling>
          <c:orientation val="minMax"/>
        </c:scaling>
        <c:axPos val="b"/>
        <c:numFmt formatCode="General" sourceLinked="1"/>
        <c:tickLblPos val="nextTo"/>
        <c:txPr>
          <a:bodyPr/>
          <a:lstStyle/>
          <a:p>
            <a:pPr>
              <a:defRPr b="1"/>
            </a:pPr>
            <a:endParaRPr lang="sv-SE"/>
          </a:p>
        </c:txPr>
        <c:crossAx val="62930304"/>
        <c:crosses val="autoZero"/>
        <c:auto val="1"/>
        <c:lblAlgn val="ctr"/>
        <c:lblOffset val="100"/>
      </c:catAx>
      <c:valAx>
        <c:axId val="62930304"/>
        <c:scaling>
          <c:orientation val="minMax"/>
          <c:max val="100"/>
        </c:scaling>
        <c:axPos val="l"/>
        <c:majorGridlines/>
        <c:numFmt formatCode="General" sourceLinked="1"/>
        <c:tickLblPos val="nextTo"/>
        <c:txPr>
          <a:bodyPr/>
          <a:lstStyle/>
          <a:p>
            <a:pPr>
              <a:defRPr b="1"/>
            </a:pPr>
            <a:endParaRPr lang="sv-SE"/>
          </a:p>
        </c:txPr>
        <c:crossAx val="62928768"/>
        <c:crosses val="autoZero"/>
        <c:crossBetween val="between"/>
      </c:valAx>
    </c:plotArea>
    <c:legend>
      <c:legendPos val="r"/>
      <c:txPr>
        <a:bodyPr/>
        <a:lstStyle/>
        <a:p>
          <a:pPr>
            <a:defRPr b="1"/>
          </a:pPr>
          <a:endParaRPr lang="sv-SE"/>
        </a:p>
      </c:txPr>
    </c:legend>
    <c:plotVisOnly val="1"/>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c:lang val="sv-SE"/>
  <c:chart>
    <c:plotArea>
      <c:layout/>
      <c:lineChart>
        <c:grouping val="standard"/>
        <c:ser>
          <c:idx val="0"/>
          <c:order val="0"/>
          <c:tx>
            <c:strRef>
              <c:f>Blad1!$A$205</c:f>
              <c:strCache>
                <c:ptCount val="1"/>
                <c:pt idx="0">
                  <c:v>flickor åk 9</c:v>
                </c:pt>
              </c:strCache>
            </c:strRef>
          </c:tx>
          <c:marker>
            <c:symbol val="none"/>
          </c:marker>
          <c:cat>
            <c:numRef>
              <c:f>Blad1!$B$204:$E$204</c:f>
              <c:numCache>
                <c:formatCode>General</c:formatCode>
                <c:ptCount val="4"/>
                <c:pt idx="0">
                  <c:v>2008</c:v>
                </c:pt>
                <c:pt idx="1">
                  <c:v>2010</c:v>
                </c:pt>
                <c:pt idx="2">
                  <c:v>2012</c:v>
                </c:pt>
                <c:pt idx="3">
                  <c:v>2014</c:v>
                </c:pt>
              </c:numCache>
            </c:numRef>
          </c:cat>
          <c:val>
            <c:numRef>
              <c:f>Blad1!$B$205:$E$205</c:f>
              <c:numCache>
                <c:formatCode>General</c:formatCode>
                <c:ptCount val="4"/>
                <c:pt idx="0">
                  <c:v>24</c:v>
                </c:pt>
                <c:pt idx="1">
                  <c:v>21</c:v>
                </c:pt>
                <c:pt idx="2">
                  <c:v>22</c:v>
                </c:pt>
                <c:pt idx="3">
                  <c:v>26</c:v>
                </c:pt>
              </c:numCache>
            </c:numRef>
          </c:val>
        </c:ser>
        <c:ser>
          <c:idx val="1"/>
          <c:order val="1"/>
          <c:tx>
            <c:strRef>
              <c:f>Blad1!$A$206</c:f>
              <c:strCache>
                <c:ptCount val="1"/>
                <c:pt idx="0">
                  <c:v>pojkar åk 9</c:v>
                </c:pt>
              </c:strCache>
            </c:strRef>
          </c:tx>
          <c:marker>
            <c:symbol val="none"/>
          </c:marker>
          <c:cat>
            <c:numRef>
              <c:f>Blad1!$B$204:$E$204</c:f>
              <c:numCache>
                <c:formatCode>General</c:formatCode>
                <c:ptCount val="4"/>
                <c:pt idx="0">
                  <c:v>2008</c:v>
                </c:pt>
                <c:pt idx="1">
                  <c:v>2010</c:v>
                </c:pt>
                <c:pt idx="2">
                  <c:v>2012</c:v>
                </c:pt>
                <c:pt idx="3">
                  <c:v>2014</c:v>
                </c:pt>
              </c:numCache>
            </c:numRef>
          </c:cat>
          <c:val>
            <c:numRef>
              <c:f>Blad1!$B$206:$E$206</c:f>
              <c:numCache>
                <c:formatCode>General</c:formatCode>
                <c:ptCount val="4"/>
                <c:pt idx="0">
                  <c:v>6</c:v>
                </c:pt>
                <c:pt idx="1">
                  <c:v>8</c:v>
                </c:pt>
                <c:pt idx="2">
                  <c:v>7</c:v>
                </c:pt>
                <c:pt idx="3">
                  <c:v>10</c:v>
                </c:pt>
              </c:numCache>
            </c:numRef>
          </c:val>
        </c:ser>
        <c:ser>
          <c:idx val="2"/>
          <c:order val="2"/>
          <c:tx>
            <c:strRef>
              <c:f>Blad1!$A$207</c:f>
              <c:strCache>
                <c:ptCount val="1"/>
                <c:pt idx="0">
                  <c:v>flickor år 2 gymn</c:v>
                </c:pt>
              </c:strCache>
            </c:strRef>
          </c:tx>
          <c:marker>
            <c:symbol val="none"/>
          </c:marker>
          <c:cat>
            <c:numRef>
              <c:f>Blad1!$B$204:$E$204</c:f>
              <c:numCache>
                <c:formatCode>General</c:formatCode>
                <c:ptCount val="4"/>
                <c:pt idx="0">
                  <c:v>2008</c:v>
                </c:pt>
                <c:pt idx="1">
                  <c:v>2010</c:v>
                </c:pt>
                <c:pt idx="2">
                  <c:v>2012</c:v>
                </c:pt>
                <c:pt idx="3">
                  <c:v>2014</c:v>
                </c:pt>
              </c:numCache>
            </c:numRef>
          </c:cat>
          <c:val>
            <c:numRef>
              <c:f>Blad1!$B$207:$E$207</c:f>
              <c:numCache>
                <c:formatCode>General</c:formatCode>
                <c:ptCount val="4"/>
                <c:pt idx="0">
                  <c:v>17</c:v>
                </c:pt>
                <c:pt idx="1">
                  <c:v>21</c:v>
                </c:pt>
                <c:pt idx="2">
                  <c:v>20</c:v>
                </c:pt>
                <c:pt idx="3">
                  <c:v>23</c:v>
                </c:pt>
              </c:numCache>
            </c:numRef>
          </c:val>
        </c:ser>
        <c:ser>
          <c:idx val="3"/>
          <c:order val="3"/>
          <c:tx>
            <c:strRef>
              <c:f>Blad1!$A$208</c:f>
              <c:strCache>
                <c:ptCount val="1"/>
                <c:pt idx="0">
                  <c:v>pojkar år 2 gymn</c:v>
                </c:pt>
              </c:strCache>
            </c:strRef>
          </c:tx>
          <c:marker>
            <c:symbol val="none"/>
          </c:marker>
          <c:cat>
            <c:numRef>
              <c:f>Blad1!$B$204:$E$204</c:f>
              <c:numCache>
                <c:formatCode>General</c:formatCode>
                <c:ptCount val="4"/>
                <c:pt idx="0">
                  <c:v>2008</c:v>
                </c:pt>
                <c:pt idx="1">
                  <c:v>2010</c:v>
                </c:pt>
                <c:pt idx="2">
                  <c:v>2012</c:v>
                </c:pt>
                <c:pt idx="3">
                  <c:v>2014</c:v>
                </c:pt>
              </c:numCache>
            </c:numRef>
          </c:cat>
          <c:val>
            <c:numRef>
              <c:f>Blad1!$B$208:$E$208</c:f>
              <c:numCache>
                <c:formatCode>General</c:formatCode>
                <c:ptCount val="4"/>
                <c:pt idx="0">
                  <c:v>6</c:v>
                </c:pt>
                <c:pt idx="1">
                  <c:v>7</c:v>
                </c:pt>
                <c:pt idx="2">
                  <c:v>8</c:v>
                </c:pt>
                <c:pt idx="3">
                  <c:v>9</c:v>
                </c:pt>
              </c:numCache>
            </c:numRef>
          </c:val>
        </c:ser>
        <c:marker val="1"/>
        <c:axId val="62961536"/>
        <c:axId val="62963072"/>
      </c:lineChart>
      <c:catAx>
        <c:axId val="62961536"/>
        <c:scaling>
          <c:orientation val="minMax"/>
        </c:scaling>
        <c:axPos val="b"/>
        <c:numFmt formatCode="General" sourceLinked="1"/>
        <c:tickLblPos val="nextTo"/>
        <c:txPr>
          <a:bodyPr/>
          <a:lstStyle/>
          <a:p>
            <a:pPr>
              <a:defRPr b="1"/>
            </a:pPr>
            <a:endParaRPr lang="sv-SE"/>
          </a:p>
        </c:txPr>
        <c:crossAx val="62963072"/>
        <c:crosses val="autoZero"/>
        <c:auto val="1"/>
        <c:lblAlgn val="ctr"/>
        <c:lblOffset val="100"/>
      </c:catAx>
      <c:valAx>
        <c:axId val="62963072"/>
        <c:scaling>
          <c:orientation val="minMax"/>
          <c:max val="100"/>
        </c:scaling>
        <c:axPos val="l"/>
        <c:majorGridlines/>
        <c:numFmt formatCode="General" sourceLinked="1"/>
        <c:tickLblPos val="nextTo"/>
        <c:txPr>
          <a:bodyPr/>
          <a:lstStyle/>
          <a:p>
            <a:pPr>
              <a:defRPr b="1"/>
            </a:pPr>
            <a:endParaRPr lang="sv-SE"/>
          </a:p>
        </c:txPr>
        <c:crossAx val="62961536"/>
        <c:crosses val="autoZero"/>
        <c:crossBetween val="between"/>
      </c:valAx>
    </c:plotArea>
    <c:legend>
      <c:legendPos val="r"/>
      <c:txPr>
        <a:bodyPr/>
        <a:lstStyle/>
        <a:p>
          <a:pPr>
            <a:defRPr b="1"/>
          </a:pPr>
          <a:endParaRPr lang="sv-SE"/>
        </a:p>
      </c:txPr>
    </c:legend>
    <c:plotVisOnly val="1"/>
  </c:chart>
  <c:externalData r:id="rId1"/>
</c:chartSpace>
</file>

<file path=ppt/charts/chart25.xml><?xml version="1.0" encoding="utf-8"?>
<c:chartSpace xmlns:c="http://schemas.openxmlformats.org/drawingml/2006/chart" xmlns:a="http://schemas.openxmlformats.org/drawingml/2006/main" xmlns:r="http://schemas.openxmlformats.org/officeDocument/2006/relationships">
  <c:lang val="sv-SE"/>
  <c:chart>
    <c:plotArea>
      <c:layout/>
      <c:lineChart>
        <c:grouping val="standard"/>
        <c:ser>
          <c:idx val="0"/>
          <c:order val="0"/>
          <c:tx>
            <c:strRef>
              <c:f>Blad1!$A$241</c:f>
              <c:strCache>
                <c:ptCount val="1"/>
                <c:pt idx="0">
                  <c:v>flickor åk 9</c:v>
                </c:pt>
              </c:strCache>
            </c:strRef>
          </c:tx>
          <c:spPr>
            <a:ln w="38100"/>
          </c:spPr>
          <c:marker>
            <c:symbol val="none"/>
          </c:marker>
          <c:cat>
            <c:numRef>
              <c:f>Blad1!$B$240:$E$240</c:f>
              <c:numCache>
                <c:formatCode>General</c:formatCode>
                <c:ptCount val="4"/>
                <c:pt idx="0">
                  <c:v>2008</c:v>
                </c:pt>
                <c:pt idx="1">
                  <c:v>2010</c:v>
                </c:pt>
                <c:pt idx="2">
                  <c:v>2012</c:v>
                </c:pt>
                <c:pt idx="3">
                  <c:v>2014</c:v>
                </c:pt>
              </c:numCache>
            </c:numRef>
          </c:cat>
          <c:val>
            <c:numRef>
              <c:f>Blad1!$B$241:$E$241</c:f>
              <c:numCache>
                <c:formatCode>General</c:formatCode>
                <c:ptCount val="4"/>
                <c:pt idx="0">
                  <c:v>36</c:v>
                </c:pt>
                <c:pt idx="1">
                  <c:v>39</c:v>
                </c:pt>
                <c:pt idx="2">
                  <c:v>30</c:v>
                </c:pt>
                <c:pt idx="3">
                  <c:v>34</c:v>
                </c:pt>
              </c:numCache>
            </c:numRef>
          </c:val>
        </c:ser>
        <c:ser>
          <c:idx val="1"/>
          <c:order val="1"/>
          <c:tx>
            <c:strRef>
              <c:f>Blad1!$A$242</c:f>
              <c:strCache>
                <c:ptCount val="1"/>
                <c:pt idx="0">
                  <c:v>pojkar åk 9</c:v>
                </c:pt>
              </c:strCache>
            </c:strRef>
          </c:tx>
          <c:spPr>
            <a:ln w="38100"/>
          </c:spPr>
          <c:marker>
            <c:symbol val="none"/>
          </c:marker>
          <c:cat>
            <c:numRef>
              <c:f>Blad1!$B$240:$E$240</c:f>
              <c:numCache>
                <c:formatCode>General</c:formatCode>
                <c:ptCount val="4"/>
                <c:pt idx="0">
                  <c:v>2008</c:v>
                </c:pt>
                <c:pt idx="1">
                  <c:v>2010</c:v>
                </c:pt>
                <c:pt idx="2">
                  <c:v>2012</c:v>
                </c:pt>
                <c:pt idx="3">
                  <c:v>2014</c:v>
                </c:pt>
              </c:numCache>
            </c:numRef>
          </c:cat>
          <c:val>
            <c:numRef>
              <c:f>Blad1!$B$242:$E$242</c:f>
              <c:numCache>
                <c:formatCode>General</c:formatCode>
                <c:ptCount val="4"/>
                <c:pt idx="0">
                  <c:v>20</c:v>
                </c:pt>
                <c:pt idx="1">
                  <c:v>16</c:v>
                </c:pt>
                <c:pt idx="2">
                  <c:v>18</c:v>
                </c:pt>
                <c:pt idx="3">
                  <c:v>17</c:v>
                </c:pt>
              </c:numCache>
            </c:numRef>
          </c:val>
        </c:ser>
        <c:ser>
          <c:idx val="2"/>
          <c:order val="2"/>
          <c:tx>
            <c:strRef>
              <c:f>Blad1!$A$243</c:f>
              <c:strCache>
                <c:ptCount val="1"/>
                <c:pt idx="0">
                  <c:v>flickor år 2 gymn</c:v>
                </c:pt>
              </c:strCache>
            </c:strRef>
          </c:tx>
          <c:spPr>
            <a:ln w="38100"/>
          </c:spPr>
          <c:marker>
            <c:symbol val="none"/>
          </c:marker>
          <c:cat>
            <c:numRef>
              <c:f>Blad1!$B$240:$E$240</c:f>
              <c:numCache>
                <c:formatCode>General</c:formatCode>
                <c:ptCount val="4"/>
                <c:pt idx="0">
                  <c:v>2008</c:v>
                </c:pt>
                <c:pt idx="1">
                  <c:v>2010</c:v>
                </c:pt>
                <c:pt idx="2">
                  <c:v>2012</c:v>
                </c:pt>
                <c:pt idx="3">
                  <c:v>2014</c:v>
                </c:pt>
              </c:numCache>
            </c:numRef>
          </c:cat>
          <c:val>
            <c:numRef>
              <c:f>Blad1!$B$243:$E$243</c:f>
              <c:numCache>
                <c:formatCode>General</c:formatCode>
                <c:ptCount val="4"/>
                <c:pt idx="0">
                  <c:v>35</c:v>
                </c:pt>
                <c:pt idx="1">
                  <c:v>31</c:v>
                </c:pt>
                <c:pt idx="2">
                  <c:v>33</c:v>
                </c:pt>
                <c:pt idx="3">
                  <c:v>33</c:v>
                </c:pt>
              </c:numCache>
            </c:numRef>
          </c:val>
        </c:ser>
        <c:ser>
          <c:idx val="3"/>
          <c:order val="3"/>
          <c:tx>
            <c:strRef>
              <c:f>Blad1!$A$244</c:f>
              <c:strCache>
                <c:ptCount val="1"/>
                <c:pt idx="0">
                  <c:v>pojkar år 2 gymn</c:v>
                </c:pt>
              </c:strCache>
            </c:strRef>
          </c:tx>
          <c:spPr>
            <a:ln w="38100"/>
          </c:spPr>
          <c:marker>
            <c:symbol val="none"/>
          </c:marker>
          <c:cat>
            <c:numRef>
              <c:f>Blad1!$B$240:$E$240</c:f>
              <c:numCache>
                <c:formatCode>General</c:formatCode>
                <c:ptCount val="4"/>
                <c:pt idx="0">
                  <c:v>2008</c:v>
                </c:pt>
                <c:pt idx="1">
                  <c:v>2010</c:v>
                </c:pt>
                <c:pt idx="2">
                  <c:v>2012</c:v>
                </c:pt>
                <c:pt idx="3">
                  <c:v>2014</c:v>
                </c:pt>
              </c:numCache>
            </c:numRef>
          </c:cat>
          <c:val>
            <c:numRef>
              <c:f>Blad1!$B$244:$E$244</c:f>
              <c:numCache>
                <c:formatCode>General</c:formatCode>
                <c:ptCount val="4"/>
                <c:pt idx="0">
                  <c:v>15</c:v>
                </c:pt>
                <c:pt idx="1">
                  <c:v>21</c:v>
                </c:pt>
                <c:pt idx="2">
                  <c:v>15</c:v>
                </c:pt>
                <c:pt idx="3">
                  <c:v>21</c:v>
                </c:pt>
              </c:numCache>
            </c:numRef>
          </c:val>
        </c:ser>
        <c:marker val="1"/>
        <c:axId val="62805888"/>
        <c:axId val="62807424"/>
      </c:lineChart>
      <c:catAx>
        <c:axId val="62805888"/>
        <c:scaling>
          <c:orientation val="minMax"/>
        </c:scaling>
        <c:axPos val="b"/>
        <c:numFmt formatCode="General" sourceLinked="1"/>
        <c:tickLblPos val="nextTo"/>
        <c:txPr>
          <a:bodyPr/>
          <a:lstStyle/>
          <a:p>
            <a:pPr>
              <a:defRPr b="1"/>
            </a:pPr>
            <a:endParaRPr lang="sv-SE"/>
          </a:p>
        </c:txPr>
        <c:crossAx val="62807424"/>
        <c:crosses val="autoZero"/>
        <c:auto val="1"/>
        <c:lblAlgn val="ctr"/>
        <c:lblOffset val="100"/>
      </c:catAx>
      <c:valAx>
        <c:axId val="62807424"/>
        <c:scaling>
          <c:orientation val="minMax"/>
          <c:max val="50"/>
        </c:scaling>
        <c:axPos val="l"/>
        <c:majorGridlines/>
        <c:numFmt formatCode="General" sourceLinked="1"/>
        <c:tickLblPos val="nextTo"/>
        <c:txPr>
          <a:bodyPr/>
          <a:lstStyle/>
          <a:p>
            <a:pPr>
              <a:defRPr b="1"/>
            </a:pPr>
            <a:endParaRPr lang="sv-SE"/>
          </a:p>
        </c:txPr>
        <c:crossAx val="62805888"/>
        <c:crosses val="autoZero"/>
        <c:crossBetween val="between"/>
      </c:valAx>
    </c:plotArea>
    <c:legend>
      <c:legendPos val="r"/>
      <c:txPr>
        <a:bodyPr/>
        <a:lstStyle/>
        <a:p>
          <a:pPr>
            <a:defRPr b="1"/>
          </a:pPr>
          <a:endParaRPr lang="sv-SE"/>
        </a:p>
      </c:txPr>
    </c:legend>
    <c:plotVisOnly val="1"/>
  </c:chart>
  <c:externalData r:id="rId1"/>
</c:chartSpace>
</file>

<file path=ppt/charts/chart26.xml><?xml version="1.0" encoding="utf-8"?>
<c:chartSpace xmlns:c="http://schemas.openxmlformats.org/drawingml/2006/chart" xmlns:a="http://schemas.openxmlformats.org/drawingml/2006/main" xmlns:r="http://schemas.openxmlformats.org/officeDocument/2006/relationships">
  <c:lang val="sv-SE"/>
  <c:chart>
    <c:plotArea>
      <c:layout/>
      <c:lineChart>
        <c:grouping val="standard"/>
        <c:ser>
          <c:idx val="0"/>
          <c:order val="0"/>
          <c:tx>
            <c:strRef>
              <c:f>Blad1!$A$279</c:f>
              <c:strCache>
                <c:ptCount val="1"/>
                <c:pt idx="0">
                  <c:v>flickor åk 9</c:v>
                </c:pt>
              </c:strCache>
            </c:strRef>
          </c:tx>
          <c:spPr>
            <a:ln w="38100"/>
          </c:spPr>
          <c:marker>
            <c:symbol val="none"/>
          </c:marker>
          <c:cat>
            <c:numRef>
              <c:f>Blad1!$B$278:$E$278</c:f>
              <c:numCache>
                <c:formatCode>General</c:formatCode>
                <c:ptCount val="4"/>
                <c:pt idx="0">
                  <c:v>2008</c:v>
                </c:pt>
                <c:pt idx="1">
                  <c:v>2010</c:v>
                </c:pt>
                <c:pt idx="2">
                  <c:v>2012</c:v>
                </c:pt>
                <c:pt idx="3">
                  <c:v>2014</c:v>
                </c:pt>
              </c:numCache>
            </c:numRef>
          </c:cat>
          <c:val>
            <c:numRef>
              <c:f>Blad1!$B$279:$E$279</c:f>
              <c:numCache>
                <c:formatCode>General</c:formatCode>
                <c:ptCount val="4"/>
                <c:pt idx="0">
                  <c:v>50</c:v>
                </c:pt>
                <c:pt idx="1">
                  <c:v>41</c:v>
                </c:pt>
                <c:pt idx="2">
                  <c:v>41</c:v>
                </c:pt>
                <c:pt idx="3">
                  <c:v>44</c:v>
                </c:pt>
              </c:numCache>
            </c:numRef>
          </c:val>
        </c:ser>
        <c:ser>
          <c:idx val="1"/>
          <c:order val="1"/>
          <c:tx>
            <c:strRef>
              <c:f>Blad1!$A$280</c:f>
              <c:strCache>
                <c:ptCount val="1"/>
                <c:pt idx="0">
                  <c:v>pojkar åk 9</c:v>
                </c:pt>
              </c:strCache>
            </c:strRef>
          </c:tx>
          <c:spPr>
            <a:ln w="38100"/>
          </c:spPr>
          <c:marker>
            <c:symbol val="none"/>
          </c:marker>
          <c:cat>
            <c:numRef>
              <c:f>Blad1!$B$278:$E$278</c:f>
              <c:numCache>
                <c:formatCode>General</c:formatCode>
                <c:ptCount val="4"/>
                <c:pt idx="0">
                  <c:v>2008</c:v>
                </c:pt>
                <c:pt idx="1">
                  <c:v>2010</c:v>
                </c:pt>
                <c:pt idx="2">
                  <c:v>2012</c:v>
                </c:pt>
                <c:pt idx="3">
                  <c:v>2014</c:v>
                </c:pt>
              </c:numCache>
            </c:numRef>
          </c:cat>
          <c:val>
            <c:numRef>
              <c:f>Blad1!$B$280:$E$280</c:f>
              <c:numCache>
                <c:formatCode>General</c:formatCode>
                <c:ptCount val="4"/>
                <c:pt idx="0">
                  <c:v>34</c:v>
                </c:pt>
                <c:pt idx="1">
                  <c:v>36</c:v>
                </c:pt>
                <c:pt idx="2">
                  <c:v>33</c:v>
                </c:pt>
                <c:pt idx="3">
                  <c:v>32</c:v>
                </c:pt>
              </c:numCache>
            </c:numRef>
          </c:val>
        </c:ser>
        <c:ser>
          <c:idx val="2"/>
          <c:order val="2"/>
          <c:tx>
            <c:strRef>
              <c:f>Blad1!$A$281</c:f>
              <c:strCache>
                <c:ptCount val="1"/>
                <c:pt idx="0">
                  <c:v>flickor år 2 gymn</c:v>
                </c:pt>
              </c:strCache>
            </c:strRef>
          </c:tx>
          <c:spPr>
            <a:ln w="38100"/>
          </c:spPr>
          <c:marker>
            <c:symbol val="none"/>
          </c:marker>
          <c:cat>
            <c:numRef>
              <c:f>Blad1!$B$278:$E$278</c:f>
              <c:numCache>
                <c:formatCode>General</c:formatCode>
                <c:ptCount val="4"/>
                <c:pt idx="0">
                  <c:v>2008</c:v>
                </c:pt>
                <c:pt idx="1">
                  <c:v>2010</c:v>
                </c:pt>
                <c:pt idx="2">
                  <c:v>2012</c:v>
                </c:pt>
                <c:pt idx="3">
                  <c:v>2014</c:v>
                </c:pt>
              </c:numCache>
            </c:numRef>
          </c:cat>
          <c:val>
            <c:numRef>
              <c:f>Blad1!$B$281:$E$281</c:f>
              <c:numCache>
                <c:formatCode>General</c:formatCode>
                <c:ptCount val="4"/>
                <c:pt idx="0">
                  <c:v>51</c:v>
                </c:pt>
                <c:pt idx="1">
                  <c:v>49</c:v>
                </c:pt>
                <c:pt idx="2">
                  <c:v>42</c:v>
                </c:pt>
                <c:pt idx="3">
                  <c:v>50</c:v>
                </c:pt>
              </c:numCache>
            </c:numRef>
          </c:val>
        </c:ser>
        <c:ser>
          <c:idx val="3"/>
          <c:order val="3"/>
          <c:tx>
            <c:strRef>
              <c:f>Blad1!$A$282</c:f>
              <c:strCache>
                <c:ptCount val="1"/>
                <c:pt idx="0">
                  <c:v>pojkar år 2 gymn</c:v>
                </c:pt>
              </c:strCache>
            </c:strRef>
          </c:tx>
          <c:spPr>
            <a:ln w="38100"/>
          </c:spPr>
          <c:marker>
            <c:symbol val="none"/>
          </c:marker>
          <c:cat>
            <c:numRef>
              <c:f>Blad1!$B$278:$E$278</c:f>
              <c:numCache>
                <c:formatCode>General</c:formatCode>
                <c:ptCount val="4"/>
                <c:pt idx="0">
                  <c:v>2008</c:v>
                </c:pt>
                <c:pt idx="1">
                  <c:v>2010</c:v>
                </c:pt>
                <c:pt idx="2">
                  <c:v>2012</c:v>
                </c:pt>
                <c:pt idx="3">
                  <c:v>2014</c:v>
                </c:pt>
              </c:numCache>
            </c:numRef>
          </c:cat>
          <c:val>
            <c:numRef>
              <c:f>Blad1!$B$282:$E$282</c:f>
              <c:numCache>
                <c:formatCode>General</c:formatCode>
                <c:ptCount val="4"/>
                <c:pt idx="0">
                  <c:v>39</c:v>
                </c:pt>
                <c:pt idx="1">
                  <c:v>39</c:v>
                </c:pt>
                <c:pt idx="2">
                  <c:v>41</c:v>
                </c:pt>
                <c:pt idx="3">
                  <c:v>39</c:v>
                </c:pt>
              </c:numCache>
            </c:numRef>
          </c:val>
        </c:ser>
        <c:marker val="1"/>
        <c:axId val="62982016"/>
        <c:axId val="62983552"/>
      </c:lineChart>
      <c:catAx>
        <c:axId val="62982016"/>
        <c:scaling>
          <c:orientation val="minMax"/>
        </c:scaling>
        <c:axPos val="b"/>
        <c:numFmt formatCode="General" sourceLinked="1"/>
        <c:tickLblPos val="nextTo"/>
        <c:crossAx val="62983552"/>
        <c:crosses val="autoZero"/>
        <c:auto val="1"/>
        <c:lblAlgn val="ctr"/>
        <c:lblOffset val="100"/>
      </c:catAx>
      <c:valAx>
        <c:axId val="62983552"/>
        <c:scaling>
          <c:orientation val="minMax"/>
          <c:max val="100"/>
        </c:scaling>
        <c:axPos val="l"/>
        <c:majorGridlines/>
        <c:numFmt formatCode="General" sourceLinked="1"/>
        <c:tickLblPos val="nextTo"/>
        <c:txPr>
          <a:bodyPr/>
          <a:lstStyle/>
          <a:p>
            <a:pPr>
              <a:defRPr b="1"/>
            </a:pPr>
            <a:endParaRPr lang="sv-SE"/>
          </a:p>
        </c:txPr>
        <c:crossAx val="62982016"/>
        <c:crosses val="autoZero"/>
        <c:crossBetween val="between"/>
      </c:valAx>
    </c:plotArea>
    <c:legend>
      <c:legendPos val="r"/>
      <c:layout>
        <c:manualLayout>
          <c:xMode val="edge"/>
          <c:yMode val="edge"/>
          <c:x val="0.69904155730533801"/>
          <c:y val="0.32330635753864223"/>
          <c:w val="0.27750000000000002"/>
          <c:h val="0.33486876640420066"/>
        </c:manualLayout>
      </c:layout>
      <c:txPr>
        <a:bodyPr/>
        <a:lstStyle/>
        <a:p>
          <a:pPr>
            <a:defRPr b="1"/>
          </a:pPr>
          <a:endParaRPr lang="sv-SE"/>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393"/>
          <c:h val="0.44215353091437015"/>
        </c:manualLayout>
      </c:layout>
      <c:barChart>
        <c:barDir val="col"/>
        <c:grouping val="clustered"/>
        <c:ser>
          <c:idx val="0"/>
          <c:order val="0"/>
          <c:tx>
            <c:strRef>
              <c:f>[Droger2.xlsx]Data!$H$12</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0;&quot;*&quot;" sourceLinked="0"/>
              <c:spPr/>
              <c:txPr>
                <a:bodyPr/>
                <a:lstStyle/>
                <a:p>
                  <a:pPr>
                    <a:defRPr sz="1000" b="1">
                      <a:solidFill>
                        <a:schemeClr val="bg1"/>
                      </a:solidFill>
                    </a:defRPr>
                  </a:pPr>
                  <a:endParaRPr lang="sv-SE"/>
                </a:p>
              </c:txPr>
            </c:dLbl>
            <c:numFmt formatCode="0;\-0;&quot;*&quot;" sourceLinked="0"/>
            <c:txPr>
              <a:bodyPr/>
              <a:lstStyle/>
              <a:p>
                <a:pPr>
                  <a:defRPr sz="1000" b="1"/>
                </a:pPr>
                <a:endParaRPr lang="sv-SE"/>
              </a:p>
            </c:txPr>
            <c:dLblPos val="inEnd"/>
            <c:showVal val="1"/>
          </c:dLbls>
          <c:cat>
            <c:strRef>
              <c:f>[Droger2.xlsx]Data!$I$11:$Z$11</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[Droger2.xlsx]Data!$I$12:$Z$12</c:f>
              <c:numCache>
                <c:formatCode>0</c:formatCode>
                <c:ptCount val="18"/>
                <c:pt idx="0">
                  <c:v>21.585903083700426</c:v>
                </c:pt>
                <c:pt idx="1">
                  <c:v>36.477987421383467</c:v>
                </c:pt>
                <c:pt idx="2">
                  <c:v>32.142857142857153</c:v>
                </c:pt>
                <c:pt idx="3">
                  <c:v>24.334600760456315</c:v>
                </c:pt>
                <c:pt idx="4">
                  <c:v>15.65217391304348</c:v>
                </c:pt>
                <c:pt idx="5">
                  <c:v>31.929824561403507</c:v>
                </c:pt>
                <c:pt idx="6">
                  <c:v>30.810810810810835</c:v>
                </c:pt>
                <c:pt idx="7">
                  <c:v>20.5</c:v>
                </c:pt>
                <c:pt idx="8">
                  <c:v>16.037735849056631</c:v>
                </c:pt>
                <c:pt idx="9">
                  <c:v>22.9885057471264</c:v>
                </c:pt>
                <c:pt idx="10">
                  <c:v>18.867924528301888</c:v>
                </c:pt>
                <c:pt idx="11">
                  <c:v>23.076923076923034</c:v>
                </c:pt>
                <c:pt idx="12">
                  <c:v>25.663716814159251</c:v>
                </c:pt>
                <c:pt idx="13">
                  <c:v>-1</c:v>
                </c:pt>
                <c:pt idx="14">
                  <c:v>20.454545454545457</c:v>
                </c:pt>
                <c:pt idx="15">
                  <c:v>24.358435002103487</c:v>
                </c:pt>
                <c:pt idx="16">
                  <c:v>24.533195020746891</c:v>
                </c:pt>
                <c:pt idx="17">
                  <c:v>24.436701509872229</c:v>
                </c:pt>
              </c:numCache>
            </c:numRef>
          </c:val>
        </c:ser>
        <c:ser>
          <c:idx val="1"/>
          <c:order val="1"/>
          <c:tx>
            <c:strRef>
              <c:f>[Droger2.xlsx]Data!$H$13</c:f>
              <c:strCache>
                <c:ptCount val="1"/>
                <c:pt idx="0">
                  <c:v>Flicka årskurs 2 gymnasiet</c:v>
                </c:pt>
              </c:strCache>
            </c:strRef>
          </c:tx>
          <c:spPr>
            <a:solidFill>
              <a:srgbClr val="FFC000"/>
            </a:solidFill>
          </c:spPr>
          <c:dPt>
            <c:idx val="17"/>
            <c:spPr>
              <a:solidFill>
                <a:schemeClr val="bg1">
                  <a:lumMod val="65000"/>
                </a:schemeClr>
              </a:solidFill>
            </c:spPr>
          </c:dPt>
          <c:dLbls>
            <c:numFmt formatCode="0;\-0;&quot;*&quot;" sourceLinked="0"/>
            <c:txPr>
              <a:bodyPr/>
              <a:lstStyle/>
              <a:p>
                <a:pPr>
                  <a:defRPr sz="1000" b="1"/>
                </a:pPr>
                <a:endParaRPr lang="sv-SE"/>
              </a:p>
            </c:txPr>
            <c:dLblPos val="inEnd"/>
            <c:showVal val="1"/>
          </c:dLbls>
          <c:cat>
            <c:strRef>
              <c:f>[Droger2.xlsx]Data!$I$11:$Z$11</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[Droger2.xlsx]Data!$I$13:$Z$13</c:f>
              <c:numCache>
                <c:formatCode>0</c:formatCode>
                <c:ptCount val="18"/>
                <c:pt idx="0">
                  <c:v>25.793650793650798</c:v>
                </c:pt>
                <c:pt idx="1">
                  <c:v>28.676470588235286</c:v>
                </c:pt>
                <c:pt idx="2">
                  <c:v>42.045454545454547</c:v>
                </c:pt>
                <c:pt idx="3">
                  <c:v>28.225806451612907</c:v>
                </c:pt>
                <c:pt idx="4">
                  <c:v>19.19191919191919</c:v>
                </c:pt>
                <c:pt idx="5">
                  <c:v>31.358885017421631</c:v>
                </c:pt>
                <c:pt idx="6">
                  <c:v>28.205128205128158</c:v>
                </c:pt>
                <c:pt idx="7">
                  <c:v>22.171945701357508</c:v>
                </c:pt>
                <c:pt idx="8">
                  <c:v>27.642276422764226</c:v>
                </c:pt>
                <c:pt idx="9">
                  <c:v>45</c:v>
                </c:pt>
                <c:pt idx="10">
                  <c:v>21.777777777777743</c:v>
                </c:pt>
                <c:pt idx="11">
                  <c:v>22.807017543859647</c:v>
                </c:pt>
                <c:pt idx="12">
                  <c:v>28.925619834710663</c:v>
                </c:pt>
                <c:pt idx="13">
                  <c:v>-1</c:v>
                </c:pt>
                <c:pt idx="14">
                  <c:v>30.496453900709184</c:v>
                </c:pt>
                <c:pt idx="15">
                  <c:v>27.664020058503969</c:v>
                </c:pt>
                <c:pt idx="16">
                  <c:v>31.167608286252353</c:v>
                </c:pt>
                <c:pt idx="17">
                  <c:v>29.311489926942691</c:v>
                </c:pt>
              </c:numCache>
            </c:numRef>
          </c:val>
        </c:ser>
        <c:gapWidth val="75"/>
        <c:axId val="37901824"/>
        <c:axId val="37903360"/>
      </c:barChart>
      <c:catAx>
        <c:axId val="37901824"/>
        <c:scaling>
          <c:orientation val="minMax"/>
        </c:scaling>
        <c:axPos val="b"/>
        <c:numFmt formatCode="General" sourceLinked="1"/>
        <c:tickLblPos val="nextTo"/>
        <c:txPr>
          <a:bodyPr/>
          <a:lstStyle/>
          <a:p>
            <a:pPr>
              <a:defRPr sz="1200"/>
            </a:pPr>
            <a:endParaRPr lang="sv-SE"/>
          </a:p>
        </c:txPr>
        <c:crossAx val="37903360"/>
        <c:crosses val="autoZero"/>
        <c:auto val="1"/>
        <c:lblAlgn val="ctr"/>
        <c:lblOffset val="100"/>
      </c:catAx>
      <c:valAx>
        <c:axId val="37903360"/>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37901824"/>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725"/>
          <c:h val="3.6474618476426246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sv-SE"/>
  <c:chart>
    <c:plotArea>
      <c:layout/>
      <c:lineChart>
        <c:grouping val="standard"/>
        <c:ser>
          <c:idx val="0"/>
          <c:order val="0"/>
          <c:tx>
            <c:strRef>
              <c:f>Blad1!$A$26</c:f>
              <c:strCache>
                <c:ptCount val="1"/>
                <c:pt idx="0">
                  <c:v>flickor åk 9</c:v>
                </c:pt>
              </c:strCache>
            </c:strRef>
          </c:tx>
          <c:spPr>
            <a:ln w="41275"/>
          </c:spPr>
          <c:marker>
            <c:symbol val="none"/>
          </c:marker>
          <c:cat>
            <c:numRef>
              <c:f>Blad1!$B$25:$E$25</c:f>
              <c:numCache>
                <c:formatCode>General</c:formatCode>
                <c:ptCount val="4"/>
                <c:pt idx="0">
                  <c:v>2008</c:v>
                </c:pt>
                <c:pt idx="1">
                  <c:v>2010</c:v>
                </c:pt>
                <c:pt idx="2">
                  <c:v>2012</c:v>
                </c:pt>
                <c:pt idx="3">
                  <c:v>2014</c:v>
                </c:pt>
              </c:numCache>
            </c:numRef>
          </c:cat>
          <c:val>
            <c:numRef>
              <c:f>Blad1!$B$26:$E$26</c:f>
              <c:numCache>
                <c:formatCode>General</c:formatCode>
                <c:ptCount val="4"/>
                <c:pt idx="0">
                  <c:v>2</c:v>
                </c:pt>
                <c:pt idx="1">
                  <c:v>1</c:v>
                </c:pt>
                <c:pt idx="2">
                  <c:v>2</c:v>
                </c:pt>
                <c:pt idx="3">
                  <c:v>1</c:v>
                </c:pt>
              </c:numCache>
            </c:numRef>
          </c:val>
        </c:ser>
        <c:ser>
          <c:idx val="1"/>
          <c:order val="1"/>
          <c:tx>
            <c:strRef>
              <c:f>Blad1!$A$27</c:f>
              <c:strCache>
                <c:ptCount val="1"/>
                <c:pt idx="0">
                  <c:v>pojkar åk 9</c:v>
                </c:pt>
              </c:strCache>
            </c:strRef>
          </c:tx>
          <c:spPr>
            <a:ln w="41275"/>
          </c:spPr>
          <c:marker>
            <c:symbol val="none"/>
          </c:marker>
          <c:cat>
            <c:numRef>
              <c:f>Blad1!$B$25:$E$25</c:f>
              <c:numCache>
                <c:formatCode>General</c:formatCode>
                <c:ptCount val="4"/>
                <c:pt idx="0">
                  <c:v>2008</c:v>
                </c:pt>
                <c:pt idx="1">
                  <c:v>2010</c:v>
                </c:pt>
                <c:pt idx="2">
                  <c:v>2012</c:v>
                </c:pt>
                <c:pt idx="3">
                  <c:v>2014</c:v>
                </c:pt>
              </c:numCache>
            </c:numRef>
          </c:cat>
          <c:val>
            <c:numRef>
              <c:f>Blad1!$B$27:$E$27</c:f>
              <c:numCache>
                <c:formatCode>General</c:formatCode>
                <c:ptCount val="4"/>
                <c:pt idx="0">
                  <c:v>14</c:v>
                </c:pt>
                <c:pt idx="1">
                  <c:v>11</c:v>
                </c:pt>
                <c:pt idx="2">
                  <c:v>8</c:v>
                </c:pt>
                <c:pt idx="3">
                  <c:v>7</c:v>
                </c:pt>
              </c:numCache>
            </c:numRef>
          </c:val>
        </c:ser>
        <c:ser>
          <c:idx val="2"/>
          <c:order val="2"/>
          <c:tx>
            <c:strRef>
              <c:f>Blad1!$A$28</c:f>
              <c:strCache>
                <c:ptCount val="1"/>
                <c:pt idx="0">
                  <c:v>flickor år 2 gymn</c:v>
                </c:pt>
              </c:strCache>
            </c:strRef>
          </c:tx>
          <c:spPr>
            <a:ln w="41275"/>
          </c:spPr>
          <c:marker>
            <c:symbol val="none"/>
          </c:marker>
          <c:cat>
            <c:numRef>
              <c:f>Blad1!$B$25:$E$25</c:f>
              <c:numCache>
                <c:formatCode>General</c:formatCode>
                <c:ptCount val="4"/>
                <c:pt idx="0">
                  <c:v>2008</c:v>
                </c:pt>
                <c:pt idx="1">
                  <c:v>2010</c:v>
                </c:pt>
                <c:pt idx="2">
                  <c:v>2012</c:v>
                </c:pt>
                <c:pt idx="3">
                  <c:v>2014</c:v>
                </c:pt>
              </c:numCache>
            </c:numRef>
          </c:cat>
          <c:val>
            <c:numRef>
              <c:f>Blad1!$B$28:$E$28</c:f>
              <c:numCache>
                <c:formatCode>General</c:formatCode>
                <c:ptCount val="4"/>
                <c:pt idx="0">
                  <c:v>7</c:v>
                </c:pt>
                <c:pt idx="1">
                  <c:v>4</c:v>
                </c:pt>
                <c:pt idx="2">
                  <c:v>3</c:v>
                </c:pt>
                <c:pt idx="3">
                  <c:v>3</c:v>
                </c:pt>
              </c:numCache>
            </c:numRef>
          </c:val>
        </c:ser>
        <c:ser>
          <c:idx val="3"/>
          <c:order val="3"/>
          <c:tx>
            <c:strRef>
              <c:f>Blad1!$A$29</c:f>
              <c:strCache>
                <c:ptCount val="1"/>
                <c:pt idx="0">
                  <c:v>pojkar år 2 gymn</c:v>
                </c:pt>
              </c:strCache>
            </c:strRef>
          </c:tx>
          <c:spPr>
            <a:ln w="41275"/>
          </c:spPr>
          <c:marker>
            <c:symbol val="none"/>
          </c:marker>
          <c:cat>
            <c:numRef>
              <c:f>Blad1!$B$25:$E$25</c:f>
              <c:numCache>
                <c:formatCode>General</c:formatCode>
                <c:ptCount val="4"/>
                <c:pt idx="0">
                  <c:v>2008</c:v>
                </c:pt>
                <c:pt idx="1">
                  <c:v>2010</c:v>
                </c:pt>
                <c:pt idx="2">
                  <c:v>2012</c:v>
                </c:pt>
                <c:pt idx="3">
                  <c:v>2014</c:v>
                </c:pt>
              </c:numCache>
            </c:numRef>
          </c:cat>
          <c:val>
            <c:numRef>
              <c:f>Blad1!$B$29:$E$29</c:f>
              <c:numCache>
                <c:formatCode>General</c:formatCode>
                <c:ptCount val="4"/>
                <c:pt idx="0">
                  <c:v>24</c:v>
                </c:pt>
                <c:pt idx="1">
                  <c:v>22</c:v>
                </c:pt>
                <c:pt idx="2">
                  <c:v>22</c:v>
                </c:pt>
                <c:pt idx="3">
                  <c:v>21</c:v>
                </c:pt>
              </c:numCache>
            </c:numRef>
          </c:val>
        </c:ser>
        <c:marker val="1"/>
        <c:axId val="55415168"/>
        <c:axId val="55416704"/>
      </c:lineChart>
      <c:catAx>
        <c:axId val="55415168"/>
        <c:scaling>
          <c:orientation val="minMax"/>
        </c:scaling>
        <c:axPos val="b"/>
        <c:numFmt formatCode="General" sourceLinked="1"/>
        <c:tickLblPos val="nextTo"/>
        <c:crossAx val="55416704"/>
        <c:crosses val="autoZero"/>
        <c:auto val="1"/>
        <c:lblAlgn val="ctr"/>
        <c:lblOffset val="100"/>
      </c:catAx>
      <c:valAx>
        <c:axId val="55416704"/>
        <c:scaling>
          <c:orientation val="minMax"/>
          <c:max val="50"/>
        </c:scaling>
        <c:axPos val="l"/>
        <c:majorGridlines/>
        <c:numFmt formatCode="General" sourceLinked="1"/>
        <c:tickLblPos val="nextTo"/>
        <c:crossAx val="55415168"/>
        <c:crosses val="autoZero"/>
        <c:crossBetween val="between"/>
      </c:valAx>
    </c:plotArea>
    <c:legend>
      <c:legendPos val="r"/>
    </c:legend>
    <c:plotVisOnly val="1"/>
  </c:chart>
  <c:txPr>
    <a:bodyPr/>
    <a:lstStyle/>
    <a:p>
      <a:pPr>
        <a:defRPr sz="1100" b="1"/>
      </a:pPr>
      <a:endParaRPr lang="sv-SE"/>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293"/>
          <c:h val="0.44215353091437015"/>
        </c:manualLayout>
      </c:layout>
      <c:barChart>
        <c:barDir val="col"/>
        <c:grouping val="clustered"/>
        <c:ser>
          <c:idx val="0"/>
          <c:order val="0"/>
          <c:tx>
            <c:strRef>
              <c:f>[Droger9.xlsx]Data!$H$18</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0;&quot;*&quot;" sourceLinked="0"/>
              <c:spPr/>
              <c:txPr>
                <a:bodyPr/>
                <a:lstStyle/>
                <a:p>
                  <a:pPr>
                    <a:defRPr sz="1000" b="1">
                      <a:solidFill>
                        <a:schemeClr val="bg1"/>
                      </a:solidFill>
                    </a:defRPr>
                  </a:pPr>
                  <a:endParaRPr lang="sv-SE"/>
                </a:p>
              </c:txPr>
            </c:dLbl>
            <c:numFmt formatCode="0;\-0;&quot;*&quot;" sourceLinked="0"/>
            <c:txPr>
              <a:bodyPr/>
              <a:lstStyle/>
              <a:p>
                <a:pPr>
                  <a:defRPr sz="1000" b="1">
                    <a:solidFill>
                      <a:sysClr val="windowText" lastClr="000000"/>
                    </a:solidFill>
                  </a:defRPr>
                </a:pPr>
                <a:endParaRPr lang="sv-SE"/>
              </a:p>
            </c:txPr>
            <c:dLblPos val="inEnd"/>
            <c:showVal val="1"/>
          </c:dLbls>
          <c:cat>
            <c:strRef>
              <c:f>[Droger9.xlsx]Data!$I$17:$Z$17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[Droger9.xlsx]Data!$I$18:$Z$18</c:f>
              <c:numCache>
                <c:formatCode>0</c:formatCode>
                <c:ptCount val="18"/>
                <c:pt idx="0">
                  <c:v>-1</c:v>
                </c:pt>
                <c:pt idx="1">
                  <c:v>25.882352941176443</c:v>
                </c:pt>
                <c:pt idx="2">
                  <c:v>11.666666666666684</c:v>
                </c:pt>
                <c:pt idx="3">
                  <c:v>11.702127659574469</c:v>
                </c:pt>
                <c:pt idx="4">
                  <c:v>12.676056338028188</c:v>
                </c:pt>
                <c:pt idx="5">
                  <c:v>13.404825737265416</c:v>
                </c:pt>
                <c:pt idx="6">
                  <c:v>15.346534653465376</c:v>
                </c:pt>
                <c:pt idx="7">
                  <c:v>5.343511450381679</c:v>
                </c:pt>
                <c:pt idx="8">
                  <c:v>9.3525179856115148</c:v>
                </c:pt>
                <c:pt idx="9">
                  <c:v>6</c:v>
                </c:pt>
                <c:pt idx="10">
                  <c:v>13.662790697674422</c:v>
                </c:pt>
                <c:pt idx="11">
                  <c:v>11.827956989247324</c:v>
                </c:pt>
                <c:pt idx="12">
                  <c:v>12.179487179487205</c:v>
                </c:pt>
                <c:pt idx="13">
                  <c:v>27.027027027027028</c:v>
                </c:pt>
                <c:pt idx="14">
                  <c:v>18.333333333333275</c:v>
                </c:pt>
                <c:pt idx="15">
                  <c:v>13.156940920623414</c:v>
                </c:pt>
                <c:pt idx="16">
                  <c:v>14.475492441594136</c:v>
                </c:pt>
                <c:pt idx="17">
                  <c:v>13.739376770538245</c:v>
                </c:pt>
              </c:numCache>
            </c:numRef>
          </c:val>
        </c:ser>
        <c:ser>
          <c:idx val="1"/>
          <c:order val="1"/>
          <c:tx>
            <c:strRef>
              <c:f>[Droger9.xlsx]Data!$H$19</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[Droger9.xlsx]Data!$I$17:$Z$17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[Droger9.xlsx]Data!$I$19:$Z$19</c:f>
              <c:numCache>
                <c:formatCode>0</c:formatCode>
                <c:ptCount val="18"/>
                <c:pt idx="0">
                  <c:v>-1</c:v>
                </c:pt>
                <c:pt idx="1">
                  <c:v>13.461538461538462</c:v>
                </c:pt>
                <c:pt idx="2">
                  <c:v>24.299065420560748</c:v>
                </c:pt>
                <c:pt idx="3">
                  <c:v>18.181818181818226</c:v>
                </c:pt>
                <c:pt idx="4">
                  <c:v>10.884353741496575</c:v>
                </c:pt>
                <c:pt idx="5">
                  <c:v>16.077170418006499</c:v>
                </c:pt>
                <c:pt idx="6">
                  <c:v>12.26993865030675</c:v>
                </c:pt>
                <c:pt idx="7">
                  <c:v>8.2191780821917479</c:v>
                </c:pt>
                <c:pt idx="8">
                  <c:v>18.493150684931489</c:v>
                </c:pt>
                <c:pt idx="9">
                  <c:v>6.666666666666667</c:v>
                </c:pt>
                <c:pt idx="10">
                  <c:v>14.81481481481482</c:v>
                </c:pt>
                <c:pt idx="11">
                  <c:v>16.129032258064516</c:v>
                </c:pt>
                <c:pt idx="12">
                  <c:v>23.841059602649008</c:v>
                </c:pt>
                <c:pt idx="13">
                  <c:v>20.930232558139487</c:v>
                </c:pt>
                <c:pt idx="14">
                  <c:v>8.9473684210525999</c:v>
                </c:pt>
                <c:pt idx="15">
                  <c:v>14.614499424626009</c:v>
                </c:pt>
                <c:pt idx="16">
                  <c:v>17.415730337078617</c:v>
                </c:pt>
                <c:pt idx="17">
                  <c:v>15.876027830487057</c:v>
                </c:pt>
              </c:numCache>
            </c:numRef>
          </c:val>
        </c:ser>
        <c:gapWidth val="75"/>
        <c:axId val="55331072"/>
        <c:axId val="55336960"/>
      </c:barChart>
      <c:catAx>
        <c:axId val="55331072"/>
        <c:scaling>
          <c:orientation val="minMax"/>
        </c:scaling>
        <c:axPos val="b"/>
        <c:numFmt formatCode="General" sourceLinked="1"/>
        <c:tickLblPos val="nextTo"/>
        <c:txPr>
          <a:bodyPr/>
          <a:lstStyle/>
          <a:p>
            <a:pPr>
              <a:defRPr sz="1200"/>
            </a:pPr>
            <a:endParaRPr lang="sv-SE"/>
          </a:p>
        </c:txPr>
        <c:crossAx val="55336960"/>
        <c:crosses val="autoZero"/>
        <c:auto val="1"/>
        <c:lblAlgn val="ctr"/>
        <c:lblOffset val="100"/>
      </c:catAx>
      <c:valAx>
        <c:axId val="55336960"/>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55331072"/>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808"/>
          <c:h val="3.6474618476426329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326"/>
          <c:h val="0.44215353091437015"/>
        </c:manualLayout>
      </c:layout>
      <c:barChart>
        <c:barDir val="col"/>
        <c:grouping val="clustered"/>
        <c:ser>
          <c:idx val="0"/>
          <c:order val="0"/>
          <c:tx>
            <c:strRef>
              <c:f>[Droger2.xlsx]Data!$H$18</c:f>
              <c:strCache>
                <c:ptCount val="1"/>
                <c:pt idx="0">
                  <c:v>Pojke årskurs 2 gymnasiet</c:v>
                </c:pt>
              </c:strCache>
            </c:strRef>
          </c:tx>
          <c:spPr>
            <a:solidFill>
              <a:srgbClr val="FF6600"/>
            </a:solidFill>
          </c:spPr>
          <c:dPt>
            <c:idx val="17"/>
            <c:spPr>
              <a:solidFill>
                <a:schemeClr val="tx1">
                  <a:lumMod val="65000"/>
                  <a:lumOff val="35000"/>
                </a:schemeClr>
              </a:solidFill>
            </c:spPr>
          </c:dPt>
          <c:dLbls>
            <c:dLbl>
              <c:idx val="17"/>
              <c:numFmt formatCode="0;\-0;&quot;*&quot;" sourceLinked="0"/>
              <c:spPr/>
              <c:txPr>
                <a:bodyPr/>
                <a:lstStyle/>
                <a:p>
                  <a:pPr>
                    <a:defRPr sz="1000" b="1">
                      <a:solidFill>
                        <a:schemeClr val="bg1"/>
                      </a:solidFill>
                    </a:defRPr>
                  </a:pPr>
                  <a:endParaRPr lang="sv-SE"/>
                </a:p>
              </c:txPr>
            </c:dLbl>
            <c:numFmt formatCode="0;\-0;&quot;*&quot;" sourceLinked="0"/>
            <c:txPr>
              <a:bodyPr/>
              <a:lstStyle/>
              <a:p>
                <a:pPr>
                  <a:defRPr sz="1000" b="1"/>
                </a:pPr>
                <a:endParaRPr lang="sv-SE"/>
              </a:p>
            </c:txPr>
            <c:dLblPos val="inEnd"/>
            <c:showVal val="1"/>
          </c:dLbls>
          <c:cat>
            <c:strRef>
              <c:f>[Droger2.xlsx]Data!$I$17:$Z$17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[Droger2.xlsx]Data!$I$18:$Z$18</c:f>
              <c:numCache>
                <c:formatCode>0</c:formatCode>
                <c:ptCount val="18"/>
                <c:pt idx="0">
                  <c:v>29.14798206278029</c:v>
                </c:pt>
                <c:pt idx="1">
                  <c:v>40.506329113924053</c:v>
                </c:pt>
                <c:pt idx="2">
                  <c:v>38.095238095238102</c:v>
                </c:pt>
                <c:pt idx="3">
                  <c:v>33.840304182509506</c:v>
                </c:pt>
                <c:pt idx="4">
                  <c:v>27.43362831858407</c:v>
                </c:pt>
                <c:pt idx="5">
                  <c:v>41.342756183745522</c:v>
                </c:pt>
                <c:pt idx="6">
                  <c:v>39.037433155080194</c:v>
                </c:pt>
                <c:pt idx="7">
                  <c:v>26.903553299492383</c:v>
                </c:pt>
                <c:pt idx="8">
                  <c:v>25.961538461538463</c:v>
                </c:pt>
                <c:pt idx="9">
                  <c:v>31.395348837209262</c:v>
                </c:pt>
                <c:pt idx="10">
                  <c:v>26.415094339622627</c:v>
                </c:pt>
                <c:pt idx="11">
                  <c:v>30.76923076923077</c:v>
                </c:pt>
                <c:pt idx="12">
                  <c:v>27.43362831858407</c:v>
                </c:pt>
                <c:pt idx="13">
                  <c:v>-1</c:v>
                </c:pt>
                <c:pt idx="14">
                  <c:v>26.923076923076923</c:v>
                </c:pt>
                <c:pt idx="15">
                  <c:v>32.33050847457627</c:v>
                </c:pt>
                <c:pt idx="16">
                  <c:v>31.623036649214658</c:v>
                </c:pt>
                <c:pt idx="17">
                  <c:v>32.014051522248138</c:v>
                </c:pt>
              </c:numCache>
            </c:numRef>
          </c:val>
        </c:ser>
        <c:ser>
          <c:idx val="1"/>
          <c:order val="1"/>
          <c:tx>
            <c:strRef>
              <c:f>[Droger2.xlsx]Data!$H$19</c:f>
              <c:strCache>
                <c:ptCount val="1"/>
                <c:pt idx="0">
                  <c:v>Flicka årskurs 2 gymnasiet</c:v>
                </c:pt>
              </c:strCache>
            </c:strRef>
          </c:tx>
          <c:spPr>
            <a:solidFill>
              <a:srgbClr val="FFC000"/>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[Droger2.xlsx]Data!$I$17:$Z$17</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[Droger2.xlsx]Data!$I$19:$Z$19</c:f>
              <c:numCache>
                <c:formatCode>0</c:formatCode>
                <c:ptCount val="18"/>
                <c:pt idx="0">
                  <c:v>26</c:v>
                </c:pt>
                <c:pt idx="1">
                  <c:v>28.676470588235286</c:v>
                </c:pt>
                <c:pt idx="2">
                  <c:v>42.528735632184045</c:v>
                </c:pt>
                <c:pt idx="3">
                  <c:v>28.979591836734656</c:v>
                </c:pt>
                <c:pt idx="4">
                  <c:v>19.487179487179489</c:v>
                </c:pt>
                <c:pt idx="5">
                  <c:v>32.280701754385966</c:v>
                </c:pt>
                <c:pt idx="6">
                  <c:v>29.743589743589698</c:v>
                </c:pt>
                <c:pt idx="7">
                  <c:v>22.831050228310549</c:v>
                </c:pt>
                <c:pt idx="8">
                  <c:v>28.099173553719009</c:v>
                </c:pt>
                <c:pt idx="9">
                  <c:v>46.153846153845983</c:v>
                </c:pt>
                <c:pt idx="10">
                  <c:v>22.72727272727273</c:v>
                </c:pt>
                <c:pt idx="11">
                  <c:v>23.214285714285754</c:v>
                </c:pt>
                <c:pt idx="12">
                  <c:v>29.411764705882355</c:v>
                </c:pt>
                <c:pt idx="13">
                  <c:v>-1</c:v>
                </c:pt>
                <c:pt idx="14">
                  <c:v>30.935251798561129</c:v>
                </c:pt>
                <c:pt idx="15">
                  <c:v>28.317836010143704</c:v>
                </c:pt>
                <c:pt idx="16">
                  <c:v>31.861348528015192</c:v>
                </c:pt>
                <c:pt idx="17">
                  <c:v>29.986583184257587</c:v>
                </c:pt>
              </c:numCache>
            </c:numRef>
          </c:val>
        </c:ser>
        <c:gapWidth val="75"/>
        <c:axId val="55544832"/>
        <c:axId val="55558912"/>
      </c:barChart>
      <c:catAx>
        <c:axId val="55544832"/>
        <c:scaling>
          <c:orientation val="minMax"/>
        </c:scaling>
        <c:axPos val="b"/>
        <c:numFmt formatCode="General" sourceLinked="1"/>
        <c:tickLblPos val="nextTo"/>
        <c:txPr>
          <a:bodyPr/>
          <a:lstStyle/>
          <a:p>
            <a:pPr>
              <a:defRPr sz="1200"/>
            </a:pPr>
            <a:endParaRPr lang="sv-SE"/>
          </a:p>
        </c:txPr>
        <c:crossAx val="55558912"/>
        <c:crosses val="autoZero"/>
        <c:auto val="1"/>
        <c:lblAlgn val="ctr"/>
        <c:lblOffset val="100"/>
      </c:catAx>
      <c:valAx>
        <c:axId val="55558912"/>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55544832"/>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786"/>
          <c:h val="3.6474618476426302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sv-SE"/>
  <c:chart>
    <c:plotArea>
      <c:layout/>
      <c:lineChart>
        <c:grouping val="standard"/>
        <c:ser>
          <c:idx val="0"/>
          <c:order val="0"/>
          <c:tx>
            <c:strRef>
              <c:f>Blad1!$A$48</c:f>
              <c:strCache>
                <c:ptCount val="1"/>
                <c:pt idx="0">
                  <c:v>flickor åk 9</c:v>
                </c:pt>
              </c:strCache>
            </c:strRef>
          </c:tx>
          <c:spPr>
            <a:ln w="38100"/>
          </c:spPr>
          <c:marker>
            <c:symbol val="none"/>
          </c:marker>
          <c:cat>
            <c:numRef>
              <c:f>Blad1!$B$47:$E$47</c:f>
              <c:numCache>
                <c:formatCode>General</c:formatCode>
                <c:ptCount val="4"/>
                <c:pt idx="0">
                  <c:v>2008</c:v>
                </c:pt>
                <c:pt idx="1">
                  <c:v>2010</c:v>
                </c:pt>
                <c:pt idx="2">
                  <c:v>2012</c:v>
                </c:pt>
                <c:pt idx="3">
                  <c:v>2014</c:v>
                </c:pt>
              </c:numCache>
            </c:numRef>
          </c:cat>
          <c:val>
            <c:numRef>
              <c:f>Blad1!$B$48:$E$48</c:f>
              <c:numCache>
                <c:formatCode>General</c:formatCode>
                <c:ptCount val="4"/>
                <c:pt idx="0">
                  <c:v>29</c:v>
                </c:pt>
                <c:pt idx="1">
                  <c:v>35</c:v>
                </c:pt>
                <c:pt idx="2">
                  <c:v>37</c:v>
                </c:pt>
                <c:pt idx="3">
                  <c:v>44</c:v>
                </c:pt>
              </c:numCache>
            </c:numRef>
          </c:val>
        </c:ser>
        <c:ser>
          <c:idx val="1"/>
          <c:order val="1"/>
          <c:tx>
            <c:strRef>
              <c:f>Blad1!$A$49</c:f>
              <c:strCache>
                <c:ptCount val="1"/>
                <c:pt idx="0">
                  <c:v>pojkar åk 9</c:v>
                </c:pt>
              </c:strCache>
            </c:strRef>
          </c:tx>
          <c:spPr>
            <a:ln w="38100"/>
          </c:spPr>
          <c:marker>
            <c:symbol val="none"/>
          </c:marker>
          <c:cat>
            <c:numRef>
              <c:f>Blad1!$B$47:$E$47</c:f>
              <c:numCache>
                <c:formatCode>General</c:formatCode>
                <c:ptCount val="4"/>
                <c:pt idx="0">
                  <c:v>2008</c:v>
                </c:pt>
                <c:pt idx="1">
                  <c:v>2010</c:v>
                </c:pt>
                <c:pt idx="2">
                  <c:v>2012</c:v>
                </c:pt>
                <c:pt idx="3">
                  <c:v>2014</c:v>
                </c:pt>
              </c:numCache>
            </c:numRef>
          </c:cat>
          <c:val>
            <c:numRef>
              <c:f>Blad1!$B$49:$E$49</c:f>
              <c:numCache>
                <c:formatCode>General</c:formatCode>
                <c:ptCount val="4"/>
                <c:pt idx="0">
                  <c:v>40</c:v>
                </c:pt>
                <c:pt idx="1">
                  <c:v>38</c:v>
                </c:pt>
                <c:pt idx="2">
                  <c:v>46</c:v>
                </c:pt>
                <c:pt idx="3">
                  <c:v>57</c:v>
                </c:pt>
              </c:numCache>
            </c:numRef>
          </c:val>
        </c:ser>
        <c:ser>
          <c:idx val="2"/>
          <c:order val="2"/>
          <c:tx>
            <c:strRef>
              <c:f>Blad1!$A$50</c:f>
              <c:strCache>
                <c:ptCount val="1"/>
                <c:pt idx="0">
                  <c:v>flickor år 2 gymn</c:v>
                </c:pt>
              </c:strCache>
            </c:strRef>
          </c:tx>
          <c:spPr>
            <a:ln w="38100"/>
          </c:spPr>
          <c:marker>
            <c:symbol val="none"/>
          </c:marker>
          <c:cat>
            <c:numRef>
              <c:f>Blad1!$B$47:$E$47</c:f>
              <c:numCache>
                <c:formatCode>General</c:formatCode>
                <c:ptCount val="4"/>
                <c:pt idx="0">
                  <c:v>2008</c:v>
                </c:pt>
                <c:pt idx="1">
                  <c:v>2010</c:v>
                </c:pt>
                <c:pt idx="2">
                  <c:v>2012</c:v>
                </c:pt>
                <c:pt idx="3">
                  <c:v>2014</c:v>
                </c:pt>
              </c:numCache>
            </c:numRef>
          </c:cat>
          <c:val>
            <c:numRef>
              <c:f>Blad1!$B$50:$E$50</c:f>
              <c:numCache>
                <c:formatCode>General</c:formatCode>
                <c:ptCount val="4"/>
                <c:pt idx="0">
                  <c:v>11</c:v>
                </c:pt>
                <c:pt idx="1">
                  <c:v>13</c:v>
                </c:pt>
                <c:pt idx="2">
                  <c:v>15</c:v>
                </c:pt>
                <c:pt idx="3">
                  <c:v>20</c:v>
                </c:pt>
              </c:numCache>
            </c:numRef>
          </c:val>
        </c:ser>
        <c:ser>
          <c:idx val="3"/>
          <c:order val="3"/>
          <c:tx>
            <c:strRef>
              <c:f>Blad1!$A$51</c:f>
              <c:strCache>
                <c:ptCount val="1"/>
                <c:pt idx="0">
                  <c:v>pojkar år 2 gymn</c:v>
                </c:pt>
              </c:strCache>
            </c:strRef>
          </c:tx>
          <c:spPr>
            <a:ln w="38100"/>
          </c:spPr>
          <c:marker>
            <c:symbol val="none"/>
          </c:marker>
          <c:cat>
            <c:numRef>
              <c:f>Blad1!$B$47:$E$47</c:f>
              <c:numCache>
                <c:formatCode>General</c:formatCode>
                <c:ptCount val="4"/>
                <c:pt idx="0">
                  <c:v>2008</c:v>
                </c:pt>
                <c:pt idx="1">
                  <c:v>2010</c:v>
                </c:pt>
                <c:pt idx="2">
                  <c:v>2012</c:v>
                </c:pt>
                <c:pt idx="3">
                  <c:v>2014</c:v>
                </c:pt>
              </c:numCache>
            </c:numRef>
          </c:cat>
          <c:val>
            <c:numRef>
              <c:f>Blad1!$B$51:$E$51</c:f>
              <c:numCache>
                <c:formatCode>General</c:formatCode>
                <c:ptCount val="4"/>
                <c:pt idx="0">
                  <c:v>15</c:v>
                </c:pt>
                <c:pt idx="1">
                  <c:v>16</c:v>
                </c:pt>
                <c:pt idx="2">
                  <c:v>16</c:v>
                </c:pt>
                <c:pt idx="3">
                  <c:v>19</c:v>
                </c:pt>
              </c:numCache>
            </c:numRef>
          </c:val>
        </c:ser>
        <c:marker val="1"/>
        <c:axId val="55678848"/>
        <c:axId val="55680384"/>
      </c:lineChart>
      <c:catAx>
        <c:axId val="55678848"/>
        <c:scaling>
          <c:orientation val="minMax"/>
        </c:scaling>
        <c:axPos val="b"/>
        <c:numFmt formatCode="General" sourceLinked="1"/>
        <c:tickLblPos val="nextTo"/>
        <c:txPr>
          <a:bodyPr/>
          <a:lstStyle/>
          <a:p>
            <a:pPr>
              <a:defRPr b="1"/>
            </a:pPr>
            <a:endParaRPr lang="sv-SE"/>
          </a:p>
        </c:txPr>
        <c:crossAx val="55680384"/>
        <c:crosses val="autoZero"/>
        <c:auto val="1"/>
        <c:lblAlgn val="ctr"/>
        <c:lblOffset val="100"/>
      </c:catAx>
      <c:valAx>
        <c:axId val="55680384"/>
        <c:scaling>
          <c:orientation val="minMax"/>
          <c:max val="100"/>
        </c:scaling>
        <c:axPos val="l"/>
        <c:majorGridlines/>
        <c:numFmt formatCode="General" sourceLinked="1"/>
        <c:tickLblPos val="nextTo"/>
        <c:txPr>
          <a:bodyPr/>
          <a:lstStyle/>
          <a:p>
            <a:pPr>
              <a:defRPr b="1"/>
            </a:pPr>
            <a:endParaRPr lang="sv-SE"/>
          </a:p>
        </c:txPr>
        <c:crossAx val="55678848"/>
        <c:crosses val="autoZero"/>
        <c:crossBetween val="between"/>
      </c:valAx>
    </c:plotArea>
    <c:legend>
      <c:legendPos val="r"/>
      <c:txPr>
        <a:bodyPr/>
        <a:lstStyle/>
        <a:p>
          <a:pPr>
            <a:defRPr b="1"/>
          </a:pPr>
          <a:endParaRPr lang="sv-SE"/>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sv-SE"/>
  <c:chart>
    <c:plotArea>
      <c:layout/>
      <c:lineChart>
        <c:grouping val="standard"/>
        <c:ser>
          <c:idx val="0"/>
          <c:order val="0"/>
          <c:tx>
            <c:strRef>
              <c:f>Blad1!$A$68</c:f>
              <c:strCache>
                <c:ptCount val="1"/>
                <c:pt idx="0">
                  <c:v>flickor åk 9</c:v>
                </c:pt>
              </c:strCache>
            </c:strRef>
          </c:tx>
          <c:spPr>
            <a:ln w="38100"/>
          </c:spPr>
          <c:marker>
            <c:symbol val="none"/>
          </c:marker>
          <c:cat>
            <c:numRef>
              <c:f>Blad1!$B$67:$E$67</c:f>
              <c:numCache>
                <c:formatCode>General</c:formatCode>
                <c:ptCount val="4"/>
                <c:pt idx="0">
                  <c:v>2008</c:v>
                </c:pt>
                <c:pt idx="1">
                  <c:v>2010</c:v>
                </c:pt>
                <c:pt idx="2">
                  <c:v>2012</c:v>
                </c:pt>
                <c:pt idx="3">
                  <c:v>2014</c:v>
                </c:pt>
              </c:numCache>
            </c:numRef>
          </c:cat>
          <c:val>
            <c:numRef>
              <c:f>Blad1!$B$68:$E$68</c:f>
              <c:numCache>
                <c:formatCode>General</c:formatCode>
                <c:ptCount val="4"/>
                <c:pt idx="0">
                  <c:v>31</c:v>
                </c:pt>
                <c:pt idx="1">
                  <c:v>20</c:v>
                </c:pt>
                <c:pt idx="2">
                  <c:v>24</c:v>
                </c:pt>
                <c:pt idx="3">
                  <c:v>16</c:v>
                </c:pt>
              </c:numCache>
            </c:numRef>
          </c:val>
        </c:ser>
        <c:ser>
          <c:idx val="1"/>
          <c:order val="1"/>
          <c:tx>
            <c:strRef>
              <c:f>Blad1!$A$69</c:f>
              <c:strCache>
                <c:ptCount val="1"/>
                <c:pt idx="0">
                  <c:v>pojkar åk 9</c:v>
                </c:pt>
              </c:strCache>
            </c:strRef>
          </c:tx>
          <c:spPr>
            <a:ln w="38100"/>
          </c:spPr>
          <c:marker>
            <c:symbol val="none"/>
          </c:marker>
          <c:cat>
            <c:numRef>
              <c:f>Blad1!$B$67:$E$67</c:f>
              <c:numCache>
                <c:formatCode>General</c:formatCode>
                <c:ptCount val="4"/>
                <c:pt idx="0">
                  <c:v>2008</c:v>
                </c:pt>
                <c:pt idx="1">
                  <c:v>2010</c:v>
                </c:pt>
                <c:pt idx="2">
                  <c:v>2012</c:v>
                </c:pt>
                <c:pt idx="3">
                  <c:v>2014</c:v>
                </c:pt>
              </c:numCache>
            </c:numRef>
          </c:cat>
          <c:val>
            <c:numRef>
              <c:f>Blad1!$B$69:$E$69</c:f>
              <c:numCache>
                <c:formatCode>General</c:formatCode>
                <c:ptCount val="4"/>
                <c:pt idx="0">
                  <c:v>28</c:v>
                </c:pt>
                <c:pt idx="1">
                  <c:v>27</c:v>
                </c:pt>
                <c:pt idx="2">
                  <c:v>17</c:v>
                </c:pt>
                <c:pt idx="3">
                  <c:v>15</c:v>
                </c:pt>
              </c:numCache>
            </c:numRef>
          </c:val>
        </c:ser>
        <c:ser>
          <c:idx val="2"/>
          <c:order val="2"/>
          <c:tx>
            <c:strRef>
              <c:f>Blad1!$A$70</c:f>
              <c:strCache>
                <c:ptCount val="1"/>
                <c:pt idx="0">
                  <c:v>flickor år 2 gymn</c:v>
                </c:pt>
              </c:strCache>
            </c:strRef>
          </c:tx>
          <c:spPr>
            <a:ln w="38100"/>
          </c:spPr>
          <c:marker>
            <c:symbol val="none"/>
          </c:marker>
          <c:cat>
            <c:numRef>
              <c:f>Blad1!$B$67:$E$67</c:f>
              <c:numCache>
                <c:formatCode>General</c:formatCode>
                <c:ptCount val="4"/>
                <c:pt idx="0">
                  <c:v>2008</c:v>
                </c:pt>
                <c:pt idx="1">
                  <c:v>2010</c:v>
                </c:pt>
                <c:pt idx="2">
                  <c:v>2012</c:v>
                </c:pt>
                <c:pt idx="3">
                  <c:v>2014</c:v>
                </c:pt>
              </c:numCache>
            </c:numRef>
          </c:cat>
          <c:val>
            <c:numRef>
              <c:f>Blad1!$B$70:$E$70</c:f>
              <c:numCache>
                <c:formatCode>General</c:formatCode>
                <c:ptCount val="4"/>
                <c:pt idx="0">
                  <c:v>51</c:v>
                </c:pt>
                <c:pt idx="1">
                  <c:v>50</c:v>
                </c:pt>
                <c:pt idx="2">
                  <c:v>42</c:v>
                </c:pt>
                <c:pt idx="3">
                  <c:v>36</c:v>
                </c:pt>
              </c:numCache>
            </c:numRef>
          </c:val>
        </c:ser>
        <c:ser>
          <c:idx val="3"/>
          <c:order val="3"/>
          <c:tx>
            <c:strRef>
              <c:f>Blad1!$A$71</c:f>
              <c:strCache>
                <c:ptCount val="1"/>
                <c:pt idx="0">
                  <c:v>pojkar år 2 gymn</c:v>
                </c:pt>
              </c:strCache>
            </c:strRef>
          </c:tx>
          <c:spPr>
            <a:ln w="38100"/>
          </c:spPr>
          <c:marker>
            <c:symbol val="none"/>
          </c:marker>
          <c:cat>
            <c:numRef>
              <c:f>Blad1!$B$67:$E$67</c:f>
              <c:numCache>
                <c:formatCode>General</c:formatCode>
                <c:ptCount val="4"/>
                <c:pt idx="0">
                  <c:v>2008</c:v>
                </c:pt>
                <c:pt idx="1">
                  <c:v>2010</c:v>
                </c:pt>
                <c:pt idx="2">
                  <c:v>2012</c:v>
                </c:pt>
                <c:pt idx="3">
                  <c:v>2014</c:v>
                </c:pt>
              </c:numCache>
            </c:numRef>
          </c:cat>
          <c:val>
            <c:numRef>
              <c:f>Blad1!$B$71:$E$71</c:f>
              <c:numCache>
                <c:formatCode>General</c:formatCode>
                <c:ptCount val="4"/>
                <c:pt idx="0">
                  <c:v>54</c:v>
                </c:pt>
                <c:pt idx="1">
                  <c:v>54</c:v>
                </c:pt>
                <c:pt idx="2">
                  <c:v>49</c:v>
                </c:pt>
                <c:pt idx="3">
                  <c:v>42</c:v>
                </c:pt>
              </c:numCache>
            </c:numRef>
          </c:val>
        </c:ser>
        <c:marker val="1"/>
        <c:axId val="34547584"/>
        <c:axId val="34549120"/>
      </c:lineChart>
      <c:catAx>
        <c:axId val="34547584"/>
        <c:scaling>
          <c:orientation val="minMax"/>
        </c:scaling>
        <c:axPos val="b"/>
        <c:numFmt formatCode="General" sourceLinked="1"/>
        <c:tickLblPos val="nextTo"/>
        <c:txPr>
          <a:bodyPr/>
          <a:lstStyle/>
          <a:p>
            <a:pPr>
              <a:defRPr b="1"/>
            </a:pPr>
            <a:endParaRPr lang="sv-SE"/>
          </a:p>
        </c:txPr>
        <c:crossAx val="34549120"/>
        <c:crosses val="autoZero"/>
        <c:auto val="1"/>
        <c:lblAlgn val="ctr"/>
        <c:lblOffset val="100"/>
      </c:catAx>
      <c:valAx>
        <c:axId val="34549120"/>
        <c:scaling>
          <c:orientation val="minMax"/>
          <c:max val="100"/>
          <c:min val="0"/>
        </c:scaling>
        <c:axPos val="l"/>
        <c:majorGridlines/>
        <c:numFmt formatCode="General" sourceLinked="1"/>
        <c:tickLblPos val="nextTo"/>
        <c:txPr>
          <a:bodyPr/>
          <a:lstStyle/>
          <a:p>
            <a:pPr>
              <a:defRPr b="1"/>
            </a:pPr>
            <a:endParaRPr lang="sv-SE"/>
          </a:p>
        </c:txPr>
        <c:crossAx val="34547584"/>
        <c:crosses val="autoZero"/>
        <c:crossBetween val="between"/>
      </c:valAx>
    </c:plotArea>
    <c:legend>
      <c:legendPos val="r"/>
      <c:txPr>
        <a:bodyPr/>
        <a:lstStyle/>
        <a:p>
          <a:pPr>
            <a:defRPr b="1"/>
          </a:pPr>
          <a:endParaRPr lang="sv-SE"/>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sv-SE"/>
  <c:chart>
    <c:plotArea>
      <c:layout>
        <c:manualLayout>
          <c:layoutTarget val="inner"/>
          <c:xMode val="edge"/>
          <c:yMode val="edge"/>
          <c:x val="0.12339036030193079"/>
          <c:y val="0.21798250622855417"/>
          <c:w val="0.80145618031493127"/>
          <c:h val="0.44215353091437015"/>
        </c:manualLayout>
      </c:layout>
      <c:barChart>
        <c:barDir val="col"/>
        <c:grouping val="clustered"/>
        <c:ser>
          <c:idx val="0"/>
          <c:order val="0"/>
          <c:tx>
            <c:strRef>
              <c:f>[Droger9.xlsx]Data!$H$36</c:f>
              <c:strCache>
                <c:ptCount val="1"/>
                <c:pt idx="0">
                  <c:v>Pojke årskurs 9</c:v>
                </c:pt>
              </c:strCache>
            </c:strRef>
          </c:tx>
          <c:spPr>
            <a:solidFill>
              <a:srgbClr val="97A7D0"/>
            </a:solidFill>
          </c:spPr>
          <c:dPt>
            <c:idx val="17"/>
            <c:spPr>
              <a:solidFill>
                <a:schemeClr val="tx1">
                  <a:lumMod val="65000"/>
                  <a:lumOff val="35000"/>
                </a:schemeClr>
              </a:solidFill>
            </c:spPr>
          </c:dPt>
          <c:dLbls>
            <c:dLbl>
              <c:idx val="17"/>
              <c:numFmt formatCode="0;\ \-0" sourceLinked="0"/>
              <c:spPr/>
              <c:txPr>
                <a:bodyPr/>
                <a:lstStyle/>
                <a:p>
                  <a:pPr>
                    <a:defRPr sz="1000" b="1">
                      <a:solidFill>
                        <a:schemeClr val="bg1"/>
                      </a:solidFill>
                    </a:defRPr>
                  </a:pPr>
                  <a:endParaRPr lang="sv-SE"/>
                </a:p>
              </c:txPr>
            </c:dLbl>
            <c:numFmt formatCode="0;\ \-0" sourceLinked="0"/>
            <c:txPr>
              <a:bodyPr/>
              <a:lstStyle/>
              <a:p>
                <a:pPr>
                  <a:defRPr sz="1000" b="1"/>
                </a:pPr>
                <a:endParaRPr lang="sv-SE"/>
              </a:p>
            </c:txPr>
            <c:dLblPos val="inEnd"/>
            <c:showVal val="1"/>
          </c:dLbls>
          <c:cat>
            <c:strRef>
              <c:f>[Droger9.xlsx]Data!$I$35:$Z$35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[Droger9.xlsx]Data!$I$36:$Z$36</c:f>
              <c:numCache>
                <c:formatCode>0</c:formatCode>
                <c:ptCount val="18"/>
                <c:pt idx="0">
                  <c:v>-1</c:v>
                </c:pt>
                <c:pt idx="1">
                  <c:v>24.55089820359283</c:v>
                </c:pt>
                <c:pt idx="2">
                  <c:v>10.434782608695652</c:v>
                </c:pt>
                <c:pt idx="3">
                  <c:v>10.87719298245614</c:v>
                </c:pt>
                <c:pt idx="4">
                  <c:v>11.785714285714286</c:v>
                </c:pt>
                <c:pt idx="5">
                  <c:v>14.666666666666684</c:v>
                </c:pt>
                <c:pt idx="6">
                  <c:v>15.151515151515149</c:v>
                </c:pt>
                <c:pt idx="7">
                  <c:v>6.6147859922178887</c:v>
                </c:pt>
                <c:pt idx="8">
                  <c:v>7.2463768115942031</c:v>
                </c:pt>
                <c:pt idx="9">
                  <c:v>5.3191489361702065</c:v>
                </c:pt>
                <c:pt idx="10">
                  <c:v>10.903426791277274</c:v>
                </c:pt>
                <c:pt idx="11">
                  <c:v>6.8965517241379306</c:v>
                </c:pt>
                <c:pt idx="12">
                  <c:v>12.337662337662357</c:v>
                </c:pt>
                <c:pt idx="13">
                  <c:v>10</c:v>
                </c:pt>
                <c:pt idx="14">
                  <c:v>10.919540229885085</c:v>
                </c:pt>
                <c:pt idx="15">
                  <c:v>11.732050333086606</c:v>
                </c:pt>
                <c:pt idx="16">
                  <c:v>13.887576759565439</c:v>
                </c:pt>
                <c:pt idx="17">
                  <c:v>12.678979041294848</c:v>
                </c:pt>
              </c:numCache>
            </c:numRef>
          </c:val>
        </c:ser>
        <c:ser>
          <c:idx val="1"/>
          <c:order val="1"/>
          <c:tx>
            <c:strRef>
              <c:f>[Droger9.xlsx]Data!$H$37</c:f>
              <c:strCache>
                <c:ptCount val="1"/>
                <c:pt idx="0">
                  <c:v>Flicka årskurs 9</c:v>
                </c:pt>
              </c:strCache>
            </c:strRef>
          </c:tx>
          <c:spPr>
            <a:solidFill>
              <a:srgbClr val="DCE2EF"/>
            </a:solidFill>
          </c:spPr>
          <c:dPt>
            <c:idx val="17"/>
            <c:spPr>
              <a:solidFill>
                <a:schemeClr val="bg1">
                  <a:lumMod val="65000"/>
                </a:schemeClr>
              </a:solidFill>
            </c:spPr>
          </c:dPt>
          <c:dLbls>
            <c:numFmt formatCode="0;\ \-0" sourceLinked="0"/>
            <c:txPr>
              <a:bodyPr/>
              <a:lstStyle/>
              <a:p>
                <a:pPr>
                  <a:defRPr sz="1000" b="1"/>
                </a:pPr>
                <a:endParaRPr lang="sv-SE"/>
              </a:p>
            </c:txPr>
            <c:dLblPos val="inEnd"/>
            <c:showVal val="1"/>
          </c:dLbls>
          <c:cat>
            <c:strRef>
              <c:f>[Droger9.xlsx]Data!$I$35:$Z$35</c:f>
              <c:strCache>
                <c:ptCount val="18"/>
                <c:pt idx="0">
                  <c:v>Botkyrka</c:v>
                </c:pt>
                <c:pt idx="1">
                  <c:v>Danderyd</c:v>
                </c:pt>
                <c:pt idx="2">
                  <c:v>Ekerö</c:v>
                </c:pt>
                <c:pt idx="3">
                  <c:v>Haninge</c:v>
                </c:pt>
                <c:pt idx="4">
                  <c:v>Järfälla</c:v>
                </c:pt>
                <c:pt idx="5">
                  <c:v>Nacka</c:v>
                </c:pt>
                <c:pt idx="6">
                  <c:v>Sigtuna</c:v>
                </c:pt>
                <c:pt idx="7">
                  <c:v>Sollentuna</c:v>
                </c:pt>
                <c:pt idx="8">
                  <c:v>Solna</c:v>
                </c:pt>
                <c:pt idx="9">
                  <c:v>Sundbyberg</c:v>
                </c:pt>
                <c:pt idx="10">
                  <c:v>Södertälje</c:v>
                </c:pt>
                <c:pt idx="11">
                  <c:v>Upplands Bro</c:v>
                </c:pt>
                <c:pt idx="12">
                  <c:v>Upplands Väsby</c:v>
                </c:pt>
                <c:pt idx="13">
                  <c:v>Vaxholm</c:v>
                </c:pt>
                <c:pt idx="14">
                  <c:v>Värmdö</c:v>
                </c:pt>
                <c:pt idx="15">
                  <c:v>Total (exkl Stockholm)</c:v>
                </c:pt>
                <c:pt idx="16">
                  <c:v>Stockholm</c:v>
                </c:pt>
                <c:pt idx="17">
                  <c:v>Total (inkl Stockholm)</c:v>
                </c:pt>
              </c:strCache>
            </c:strRef>
          </c:cat>
          <c:val>
            <c:numRef>
              <c:f>[Droger9.xlsx]Data!$I$37:$Z$37</c:f>
              <c:numCache>
                <c:formatCode>0</c:formatCode>
                <c:ptCount val="18"/>
                <c:pt idx="0">
                  <c:v>-1</c:v>
                </c:pt>
                <c:pt idx="1">
                  <c:v>21.476510067114088</c:v>
                </c:pt>
                <c:pt idx="2">
                  <c:v>16.981132075471635</c:v>
                </c:pt>
                <c:pt idx="3">
                  <c:v>11.020408163265307</c:v>
                </c:pt>
                <c:pt idx="4">
                  <c:v>9.1228070175438596</c:v>
                </c:pt>
                <c:pt idx="5">
                  <c:v>15.686274509803924</c:v>
                </c:pt>
                <c:pt idx="6">
                  <c:v>12.650602409638553</c:v>
                </c:pt>
                <c:pt idx="7">
                  <c:v>10.416666666666686</c:v>
                </c:pt>
                <c:pt idx="8">
                  <c:v>17.361111111111111</c:v>
                </c:pt>
                <c:pt idx="9">
                  <c:v>9.3023255813953494</c:v>
                </c:pt>
                <c:pt idx="10">
                  <c:v>9.6551724137931032</c:v>
                </c:pt>
                <c:pt idx="11">
                  <c:v>14.444444444444446</c:v>
                </c:pt>
                <c:pt idx="12">
                  <c:v>18.421052631578902</c:v>
                </c:pt>
                <c:pt idx="13">
                  <c:v>19.51219512195123</c:v>
                </c:pt>
                <c:pt idx="14">
                  <c:v>10.497237569060774</c:v>
                </c:pt>
                <c:pt idx="15">
                  <c:v>13.098039215686303</c:v>
                </c:pt>
                <c:pt idx="16">
                  <c:v>14.894636015325707</c:v>
                </c:pt>
                <c:pt idx="17">
                  <c:v>13.906856403622266</c:v>
                </c:pt>
              </c:numCache>
            </c:numRef>
          </c:val>
        </c:ser>
        <c:gapWidth val="75"/>
        <c:axId val="55713792"/>
        <c:axId val="55715328"/>
      </c:barChart>
      <c:catAx>
        <c:axId val="55713792"/>
        <c:scaling>
          <c:orientation val="minMax"/>
        </c:scaling>
        <c:axPos val="b"/>
        <c:numFmt formatCode="General" sourceLinked="1"/>
        <c:tickLblPos val="nextTo"/>
        <c:txPr>
          <a:bodyPr/>
          <a:lstStyle/>
          <a:p>
            <a:pPr>
              <a:defRPr sz="1200"/>
            </a:pPr>
            <a:endParaRPr lang="sv-SE"/>
          </a:p>
        </c:txPr>
        <c:crossAx val="55715328"/>
        <c:crosses val="autoZero"/>
        <c:auto val="1"/>
        <c:lblAlgn val="ctr"/>
        <c:lblOffset val="100"/>
      </c:catAx>
      <c:valAx>
        <c:axId val="55715328"/>
        <c:scaling>
          <c:orientation val="minMax"/>
          <c:max val="100"/>
          <c:min val="0"/>
        </c:scaling>
        <c:axPos val="l"/>
        <c:majorGridlines>
          <c:spPr>
            <a:ln>
              <a:solidFill>
                <a:srgbClr val="F2F2F2"/>
              </a:solidFill>
            </a:ln>
          </c:spPr>
        </c:majorGridlines>
        <c:numFmt formatCode="0" sourceLinked="1"/>
        <c:tickLblPos val="nextTo"/>
        <c:txPr>
          <a:bodyPr/>
          <a:lstStyle/>
          <a:p>
            <a:pPr>
              <a:defRPr sz="1000"/>
            </a:pPr>
            <a:endParaRPr lang="sv-SE"/>
          </a:p>
        </c:txPr>
        <c:crossAx val="55713792"/>
        <c:crosses val="autoZero"/>
        <c:crossBetween val="between"/>
      </c:valAx>
      <c:spPr>
        <a:noFill/>
        <a:ln w="25392">
          <a:noFill/>
        </a:ln>
      </c:spPr>
    </c:plotArea>
    <c:legend>
      <c:legendPos val="t"/>
      <c:legendEntry>
        <c:idx val="0"/>
        <c:txPr>
          <a:bodyPr/>
          <a:lstStyle/>
          <a:p>
            <a:pPr>
              <a:defRPr sz="1200" b="1"/>
            </a:pPr>
            <a:endParaRPr lang="sv-SE"/>
          </a:p>
        </c:txPr>
      </c:legendEntry>
      <c:legendEntry>
        <c:idx val="1"/>
        <c:txPr>
          <a:bodyPr/>
          <a:lstStyle/>
          <a:p>
            <a:pPr>
              <a:defRPr sz="1200" b="1"/>
            </a:pPr>
            <a:endParaRPr lang="sv-SE"/>
          </a:p>
        </c:txPr>
      </c:legendEntry>
      <c:layout>
        <c:manualLayout>
          <c:xMode val="edge"/>
          <c:yMode val="edge"/>
          <c:x val="0.26696811255395231"/>
          <c:y val="0.17504272696484968"/>
          <c:w val="0.46606366729945936"/>
          <c:h val="3.6474618476426468E-2"/>
        </c:manualLayout>
      </c:layout>
      <c:txPr>
        <a:bodyPr/>
        <a:lstStyle/>
        <a:p>
          <a:pPr>
            <a:defRPr b="1"/>
          </a:pPr>
          <a:endParaRPr lang="sv-SE"/>
        </a:p>
      </c:txPr>
    </c:legend>
    <c:plotVisOnly val="1"/>
    <c:dispBlanksAs val="gap"/>
  </c:chart>
  <c:spPr>
    <a:ln>
      <a:noFill/>
    </a:ln>
  </c:spPr>
  <c:txPr>
    <a:bodyPr/>
    <a:lstStyle/>
    <a:p>
      <a:pPr>
        <a:defRPr sz="1799"/>
      </a:pPr>
      <a:endParaRPr lang="sv-SE"/>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10.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0.33696</cdr:x>
      <cdr:y>0.46099</cdr:y>
    </cdr:from>
    <cdr:to>
      <cdr:x>0.3912</cdr:x>
      <cdr:y>0.67367</cdr:y>
    </cdr:to>
    <cdr:sp macro="" textlink="">
      <cdr:nvSpPr>
        <cdr:cNvPr id="5" name="Ellips 4"/>
        <cdr:cNvSpPr/>
      </cdr:nvSpPr>
      <cdr:spPr>
        <a:xfrm xmlns:a="http://schemas.openxmlformats.org/drawingml/2006/main">
          <a:off x="3131840" y="2809528"/>
          <a:ext cx="504057" cy="1296144"/>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11.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12.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0.34471</cdr:x>
      <cdr:y>0.55532</cdr:y>
    </cdr:from>
    <cdr:to>
      <cdr:x>0.3912</cdr:x>
      <cdr:y>0.68528</cdr:y>
    </cdr:to>
    <cdr:sp macro="" textlink="">
      <cdr:nvSpPr>
        <cdr:cNvPr id="5" name="Ellips 4"/>
        <cdr:cNvSpPr/>
      </cdr:nvSpPr>
      <cdr:spPr>
        <a:xfrm xmlns:a="http://schemas.openxmlformats.org/drawingml/2006/main">
          <a:off x="3203848" y="3384376"/>
          <a:ext cx="432049" cy="792088"/>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13.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14.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2.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3.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4.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drawings/drawing5.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0.34505</cdr:x>
      <cdr:y>0.52363</cdr:y>
    </cdr:from>
    <cdr:to>
      <cdr:x>0.39153</cdr:x>
      <cdr:y>0.68904</cdr:y>
    </cdr:to>
    <cdr:sp macro="" textlink="">
      <cdr:nvSpPr>
        <cdr:cNvPr id="5" name="Ellips 4"/>
        <cdr:cNvSpPr/>
      </cdr:nvSpPr>
      <cdr:spPr>
        <a:xfrm xmlns:a="http://schemas.openxmlformats.org/drawingml/2006/main">
          <a:off x="3206998" y="3191272"/>
          <a:ext cx="432049" cy="1008112"/>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6.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0.34505</cdr:x>
      <cdr:y>0.44092</cdr:y>
    </cdr:from>
    <cdr:to>
      <cdr:x>0.39153</cdr:x>
      <cdr:y>0.67723</cdr:y>
    </cdr:to>
    <cdr:sp macro="" textlink="">
      <cdr:nvSpPr>
        <cdr:cNvPr id="5" name="Ellips 4"/>
        <cdr:cNvSpPr/>
      </cdr:nvSpPr>
      <cdr:spPr>
        <a:xfrm xmlns:a="http://schemas.openxmlformats.org/drawingml/2006/main">
          <a:off x="3206998" y="2687216"/>
          <a:ext cx="432049" cy="1440160"/>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7.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0.34471</cdr:x>
      <cdr:y>0.56733</cdr:y>
    </cdr:from>
    <cdr:to>
      <cdr:x>0.3912</cdr:x>
      <cdr:y>0.68548</cdr:y>
    </cdr:to>
    <cdr:sp macro="" textlink="">
      <cdr:nvSpPr>
        <cdr:cNvPr id="5" name="Ellips 4"/>
        <cdr:cNvSpPr/>
      </cdr:nvSpPr>
      <cdr:spPr>
        <a:xfrm xmlns:a="http://schemas.openxmlformats.org/drawingml/2006/main">
          <a:off x="3203848" y="3457600"/>
          <a:ext cx="432049" cy="720080"/>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8.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dr:relSizeAnchor xmlns:cdr="http://schemas.openxmlformats.org/drawingml/2006/chartDrawing">
    <cdr:from>
      <cdr:x>0.34505</cdr:x>
      <cdr:y>0.52363</cdr:y>
    </cdr:from>
    <cdr:to>
      <cdr:x>0.39153</cdr:x>
      <cdr:y>0.68904</cdr:y>
    </cdr:to>
    <cdr:sp macro="" textlink="">
      <cdr:nvSpPr>
        <cdr:cNvPr id="5" name="Ellips 4"/>
        <cdr:cNvSpPr/>
      </cdr:nvSpPr>
      <cdr:spPr>
        <a:xfrm xmlns:a="http://schemas.openxmlformats.org/drawingml/2006/main">
          <a:off x="3206997" y="3191272"/>
          <a:ext cx="432049" cy="1008112"/>
        </a:xfrm>
        <a:prstGeom xmlns:a="http://schemas.openxmlformats.org/drawingml/2006/main" prst="ellipse">
          <a:avLst/>
        </a:prstGeom>
        <a:noFill xmlns:a="http://schemas.openxmlformats.org/drawingml/2006/main"/>
        <a:ln xmlns:a="http://schemas.openxmlformats.org/drawingml/2006/main" w="38100" cap="flat" cmpd="sng" algn="ctr">
          <a:solidFill>
            <a:srgbClr val="0070C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sv-SE"/>
        </a:p>
      </cdr:txBody>
    </cdr:sp>
  </cdr:relSizeAnchor>
</c:userShapes>
</file>

<file path=ppt/drawings/drawing9.xml><?xml version="1.0" encoding="utf-8"?>
<c:userShapes xmlns:c="http://schemas.openxmlformats.org/drawingml/2006/chart">
  <cdr:relSizeAnchor xmlns:cdr="http://schemas.openxmlformats.org/drawingml/2006/chartDrawing">
    <cdr:from>
      <cdr:x>0.7909</cdr:x>
      <cdr:y>0.20629</cdr:y>
    </cdr:from>
    <cdr:to>
      <cdr:x>0.79192</cdr:x>
      <cdr:y>0.65484</cdr:y>
    </cdr:to>
    <cdr:sp macro="" textlink="">
      <cdr:nvSpPr>
        <cdr:cNvPr id="3" name="Rak 2"/>
        <cdr:cNvSpPr/>
      </cdr:nvSpPr>
      <cdr:spPr>
        <a:xfrm xmlns:a="http://schemas.openxmlformats.org/drawingml/2006/main" flipV="1">
          <a:off x="7341716" y="1254763"/>
          <a:ext cx="9468" cy="2728365"/>
        </a:xfrm>
        <a:prstGeom xmlns:a="http://schemas.openxmlformats.org/drawingml/2006/main" prst="line">
          <a:avLst/>
        </a:prstGeom>
        <a:ln xmlns:a="http://schemas.openxmlformats.org/drawingml/2006/main">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sv-SE"/>
        </a:p>
      </cdr:txBody>
    </cdr:sp>
  </cdr:relSizeAnchor>
  <cdr:relSizeAnchor xmlns:cdr="http://schemas.openxmlformats.org/drawingml/2006/chartDrawing">
    <cdr:from>
      <cdr:x>0.06354</cdr:x>
      <cdr:y>0.41885</cdr:y>
    </cdr:from>
    <cdr:to>
      <cdr:x>0.09531</cdr:x>
      <cdr:y>0.45949</cdr:y>
    </cdr:to>
    <cdr:sp macro="" textlink="">
      <cdr:nvSpPr>
        <cdr:cNvPr id="4" name="textruta 3"/>
        <cdr:cNvSpPr txBox="1"/>
      </cdr:nvSpPr>
      <cdr:spPr>
        <a:xfrm xmlns:a="http://schemas.openxmlformats.org/drawingml/2006/main">
          <a:off x="590549" y="2552701"/>
          <a:ext cx="295275" cy="2476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1100" b="1"/>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Platshållare för datum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5E51E55-D8AC-480B-8273-C4EFE9693A3F}" type="datetimeFigureOut">
              <a:rPr lang="en-US" smtClean="0"/>
              <a:pPr/>
              <a:t>10/31/2014</a:t>
            </a:fld>
            <a:endParaRPr lang="en-US" dirty="0"/>
          </a:p>
        </p:txBody>
      </p:sp>
      <p:sp>
        <p:nvSpPr>
          <p:cNvPr id="4" name="Platshållare för bildobjekt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Platshållare för anteckninga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Platshållare för bildnumm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C4190D-61C8-49E5-A1E7-0EC313CC358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baseline="0" dirty="0" smtClean="0">
                <a:solidFill>
                  <a:schemeClr val="tx1"/>
                </a:solidFill>
                <a:latin typeface="+mn-lt"/>
                <a:ea typeface="+mn-ea"/>
                <a:cs typeface="+mn-cs"/>
              </a:rPr>
              <a:t>Svarsfrekvensen 80%</a:t>
            </a:r>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 Storkonsument - konsumerar minst en gång i månaden alkohol motsvarande 18 cl sprit (en halv kvarting) eller en helflaska vin eller fyra stora flaskor stark cider/läsk eller fyra burkar starköl eller sex burkar folköl.</a:t>
            </a:r>
          </a:p>
          <a:p>
            <a:endParaRPr lang="sv-SE" dirty="0"/>
          </a:p>
        </p:txBody>
      </p:sp>
      <p:sp>
        <p:nvSpPr>
          <p:cNvPr id="4" name="Platshållare för bildnummer 3"/>
          <p:cNvSpPr>
            <a:spLocks noGrp="1"/>
          </p:cNvSpPr>
          <p:nvPr>
            <p:ph type="sldNum" sz="quarter" idx="10"/>
          </p:nvPr>
        </p:nvSpPr>
        <p:spPr/>
        <p:txBody>
          <a:bodyPr/>
          <a:lstStyle/>
          <a:p>
            <a:fld id="{EC474E57-CC37-4136-93D3-BE7F53A55BDA}" type="slidenum">
              <a:rPr lang="sv-SE" smtClean="0"/>
              <a:pPr/>
              <a:t>18</a:t>
            </a:fld>
            <a:endParaRPr lang="sv-SE"/>
          </a:p>
        </p:txBody>
      </p:sp>
    </p:spTree>
    <p:extLst>
      <p:ext uri="{BB962C8B-B14F-4D97-AF65-F5344CB8AC3E}">
        <p14:creationId xmlns:p14="http://schemas.microsoft.com/office/powerpoint/2010/main" xmlns="" val="359835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Ökat bland pojkar och flickor i nian i Saltsjöbaden, sjunkit väldigt mycket i Älta.</a:t>
            </a:r>
          </a:p>
          <a:p>
            <a:endParaRPr lang="sv-SE" dirty="0" smtClean="0"/>
          </a:p>
          <a:p>
            <a:r>
              <a:rPr lang="sv-SE" dirty="0" smtClean="0"/>
              <a:t>En förhållandevis</a:t>
            </a:r>
            <a:r>
              <a:rPr lang="sv-SE" baseline="0" dirty="0" smtClean="0"/>
              <a:t> stor andel får alkohol från syskon, kamrater och kamraters syskon. Har du en hjärna kampanjen!!  Vad kan vi göra mer?</a:t>
            </a:r>
          </a:p>
          <a:p>
            <a:endParaRPr lang="sv-SE" baseline="0" dirty="0" smtClean="0"/>
          </a:p>
          <a:p>
            <a:endParaRPr lang="sv-SE" dirty="0" smtClean="0"/>
          </a:p>
          <a:p>
            <a:r>
              <a:rPr lang="sv-SE" dirty="0" smtClean="0"/>
              <a:t>2014 – runt 6-7</a:t>
            </a:r>
            <a:r>
              <a:rPr lang="sv-SE" baseline="0" dirty="0" smtClean="0"/>
              <a:t> procent av eleverna i årskurs 9 tycker att någon dricker för mycket i familjen. </a:t>
            </a:r>
            <a:r>
              <a:rPr lang="sv-SE" dirty="0" smtClean="0"/>
              <a:t>Ca 5 procent av eleverna i årskurs 2 tycker att någon i familjen dricker för mycket, marginell ökning. Överlag mer flickor än pojkar som tycker någon i familjen dricker för mycket.</a:t>
            </a:r>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44103-4961-4845-A525-5F00D6DB82C8}" type="slidenum">
              <a:rPr lang="sv-SE">
                <a:solidFill>
                  <a:prstClr val="black"/>
                </a:solidFill>
              </a:rPr>
              <a:pPr/>
              <a:t>22</a:t>
            </a:fld>
            <a:endParaRPr lang="sv-SE">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sv-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smtClean="0"/>
              <a:t>Saltsjöbaden  flickor ökat</a:t>
            </a:r>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11 </a:t>
            </a:r>
            <a:r>
              <a:rPr lang="sv-SE" dirty="0" err="1" smtClean="0"/>
              <a:t>st</a:t>
            </a:r>
            <a:r>
              <a:rPr lang="sv-SE" dirty="0" smtClean="0"/>
              <a:t> flickor</a:t>
            </a:r>
            <a:r>
              <a:rPr lang="sv-SE" baseline="0" dirty="0" smtClean="0"/>
              <a:t> i årskurs 9</a:t>
            </a:r>
          </a:p>
          <a:p>
            <a:r>
              <a:rPr lang="sv-SE" baseline="0" dirty="0" smtClean="0"/>
              <a:t>23 pojkar</a:t>
            </a:r>
          </a:p>
          <a:p>
            <a:r>
              <a:rPr lang="sv-SE" baseline="0" dirty="0" smtClean="0"/>
              <a:t>39 pojkar i 2:an</a:t>
            </a:r>
          </a:p>
          <a:p>
            <a:r>
              <a:rPr lang="sv-SE" baseline="0" dirty="0" smtClean="0"/>
              <a:t>16 flickor</a:t>
            </a:r>
            <a:endParaRPr lang="sv-SE" dirty="0" smtClean="0"/>
          </a:p>
          <a:p>
            <a:endParaRPr lang="sv-SE" dirty="0" smtClean="0"/>
          </a:p>
          <a:p>
            <a:endParaRPr lang="sv-SE" dirty="0" smtClean="0"/>
          </a:p>
          <a:p>
            <a:r>
              <a:rPr lang="sv-SE" dirty="0" smtClean="0"/>
              <a:t>Av dessa 105 pojkar är det ca 10 </a:t>
            </a:r>
            <a:r>
              <a:rPr lang="sv-SE" dirty="0" err="1" smtClean="0"/>
              <a:t>st</a:t>
            </a:r>
            <a:r>
              <a:rPr lang="sv-SE" dirty="0" smtClean="0"/>
              <a:t> som har</a:t>
            </a:r>
            <a:r>
              <a:rPr lang="sv-SE" baseline="0" dirty="0" smtClean="0"/>
              <a:t> rökt cannabis mer än 5 ggr den senaste månaden</a:t>
            </a:r>
          </a:p>
          <a:p>
            <a:r>
              <a:rPr lang="sv-SE" baseline="0" dirty="0" smtClean="0"/>
              <a:t>Flickor 2 </a:t>
            </a:r>
            <a:r>
              <a:rPr lang="sv-SE" baseline="0" dirty="0" err="1" smtClean="0"/>
              <a:t>st</a:t>
            </a:r>
            <a:endParaRPr lang="sv-SE" baseline="0" dirty="0" smtClean="0"/>
          </a:p>
          <a:p>
            <a:r>
              <a:rPr lang="sv-SE" dirty="0" smtClean="0"/>
              <a:t>3 pojkar i årskurs 9</a:t>
            </a:r>
          </a:p>
          <a:p>
            <a:r>
              <a:rPr lang="sv-SE" dirty="0" smtClean="0"/>
              <a:t>1 flicka årskurs 9</a:t>
            </a:r>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26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E1DB8-5B1D-4D0D-93D8-D89EE8B1AE2E}" type="slidenum">
              <a:rPr lang="sv-SE"/>
              <a:pPr/>
              <a:t>32</a:t>
            </a:fld>
            <a:endParaRPr lang="sv-SE"/>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74CF6D-0212-493F-A140-D0DD6A881BD9}" type="slidenum">
              <a:rPr lang="sv-SE" smtClean="0"/>
              <a:pPr/>
              <a:t>4</a:t>
            </a:fld>
            <a:endParaRPr lang="sv-SE"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sv-SE" dirty="0" smtClean="0"/>
              <a:t>Bakgrundsfakta om föräldrarnas utbildning</a:t>
            </a:r>
          </a:p>
          <a:p>
            <a:pPr eaLnBrk="1" hangingPunct="1"/>
            <a:endParaRPr lang="sv-SE" dirty="0" smtClean="0"/>
          </a:p>
          <a:p>
            <a:pPr eaLnBrk="1" hangingPunct="1"/>
            <a:r>
              <a:rPr lang="sv-SE" dirty="0" smtClean="0"/>
              <a:t>Fisksätra </a:t>
            </a:r>
          </a:p>
          <a:p>
            <a:pPr eaLnBrk="1" hangingPunct="1"/>
            <a:r>
              <a:rPr lang="sv-SE" dirty="0" smtClean="0"/>
              <a:t>Killar 44, tjejer</a:t>
            </a:r>
            <a:r>
              <a:rPr lang="sv-SE" baseline="0" dirty="0" smtClean="0"/>
              <a:t> 41, årskurs 9</a:t>
            </a:r>
            <a:endParaRPr lang="sv-SE" dirty="0" smtClean="0"/>
          </a:p>
          <a:p>
            <a:pPr eaLnBrk="1" hangingPunct="1"/>
            <a:endParaRPr lang="sv-SE"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78768C0-C28E-4A34-9596-E701A19A0452}" type="slidenum">
              <a:rPr lang="sv-SE" smtClean="0"/>
              <a:pPr/>
              <a:t>5</a:t>
            </a:fld>
            <a:endParaRPr lang="sv-SE"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sv-SE" dirty="0" smtClean="0"/>
              <a:t>Fisksätra</a:t>
            </a:r>
          </a:p>
          <a:p>
            <a:pPr eaLnBrk="1" hangingPunct="1"/>
            <a:r>
              <a:rPr lang="sv-SE" dirty="0" smtClean="0"/>
              <a:t>killar 44, tjejer 33 årskurs 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92500" lnSpcReduction="10000"/>
          </a:bodyPr>
          <a:lstStyle/>
          <a:p>
            <a:r>
              <a:rPr lang="sv-SE" sz="1200" kern="1200" baseline="0" dirty="0" smtClean="0">
                <a:solidFill>
                  <a:schemeClr val="tx1"/>
                </a:solidFill>
                <a:latin typeface="+mn-lt"/>
                <a:ea typeface="+mn-ea"/>
                <a:cs typeface="+mn-cs"/>
              </a:rPr>
              <a:t>Svarsfrekvensen 80%</a:t>
            </a:r>
          </a:p>
          <a:p>
            <a:endParaRPr lang="sv-SE" sz="1200" kern="1200" baseline="0" dirty="0" smtClean="0">
              <a:solidFill>
                <a:schemeClr val="tx1"/>
              </a:solidFill>
              <a:latin typeface="+mn-lt"/>
              <a:ea typeface="+mn-ea"/>
              <a:cs typeface="+mn-cs"/>
            </a:endParaRPr>
          </a:p>
          <a:p>
            <a:r>
              <a:rPr lang="sv-SE" sz="1200" kern="1200" baseline="0" dirty="0" smtClean="0">
                <a:solidFill>
                  <a:schemeClr val="tx1"/>
                </a:solidFill>
                <a:latin typeface="+mn-lt"/>
                <a:ea typeface="+mn-ea"/>
                <a:cs typeface="+mn-cs"/>
              </a:rPr>
              <a:t>Rökning ökar något bland pojkar på gymnasiet och det fortsätter att öka vad gäller cannabis, snuset minskar. </a:t>
            </a:r>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t>Mycket händer mellan åk 9 och gymnasiets år 2. Här sker många debuter!</a:t>
            </a:r>
          </a:p>
          <a:p>
            <a:endParaRPr lang="sv-SE" sz="1200" kern="1200" baseline="0" dirty="0" smtClean="0">
              <a:solidFill>
                <a:schemeClr val="tx1"/>
              </a:solidFill>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CD8A6-DA54-4FEA-8604-659FEFE8B087}" type="slidenum">
              <a:rPr lang="sv-SE">
                <a:solidFill>
                  <a:prstClr val="black"/>
                </a:solidFill>
              </a:rPr>
              <a:pPr/>
              <a:t>7</a:t>
            </a:fld>
            <a:endParaRPr lang="sv-SE">
              <a:solidFill>
                <a:prstClr val="black"/>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sv-S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En något lägre andel som köper tobak själv</a:t>
            </a:r>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5E1C5-80C6-4DE7-BDE5-507887F922BE}" type="slidenum">
              <a:rPr lang="sv-SE">
                <a:solidFill>
                  <a:prstClr val="black"/>
                </a:solidFill>
              </a:rPr>
              <a:pPr/>
              <a:t>14</a:t>
            </a:fld>
            <a:endParaRPr lang="sv-SE">
              <a:solidFill>
                <a:prstClr val="black"/>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sv-S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Pojkar år 2 </a:t>
            </a:r>
            <a:r>
              <a:rPr lang="sv-SE" dirty="0" err="1" smtClean="0"/>
              <a:t>gymn</a:t>
            </a:r>
            <a:endParaRPr lang="sv-SE" dirty="0" smtClean="0"/>
          </a:p>
          <a:p>
            <a:r>
              <a:rPr lang="sv-SE" dirty="0" smtClean="0"/>
              <a:t>Flickor</a:t>
            </a:r>
            <a:r>
              <a:rPr lang="sv-SE" baseline="0" dirty="0" smtClean="0"/>
              <a:t> år 2 </a:t>
            </a:r>
            <a:r>
              <a:rPr lang="sv-SE" baseline="0" dirty="0" err="1" smtClean="0"/>
              <a:t>gymn</a:t>
            </a:r>
            <a:endParaRPr lang="sv-SE" baseline="0" dirty="0" smtClean="0"/>
          </a:p>
          <a:p>
            <a:r>
              <a:rPr lang="sv-SE" baseline="0" dirty="0" smtClean="0"/>
              <a:t>Flickor i nian</a:t>
            </a:r>
          </a:p>
          <a:p>
            <a:r>
              <a:rPr lang="sv-SE" baseline="0" dirty="0" smtClean="0"/>
              <a:t>Pojkar i nian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mtClean="0"/>
              <a:t>* Storkonsument - konsumerar minst en gång i månaden alkohol motsvarande 18 cl sprit (en halv kvarting) eller en helflaska vin eller fyra stora flaskor stark cider/läsk eller fyra burkar starköl eller sex burkar folköl.</a:t>
            </a:r>
          </a:p>
          <a:p>
            <a:endParaRPr lang="sv-SE"/>
          </a:p>
        </p:txBody>
      </p:sp>
      <p:sp>
        <p:nvSpPr>
          <p:cNvPr id="4" name="Platshållare för bildnummer 3"/>
          <p:cNvSpPr>
            <a:spLocks noGrp="1"/>
          </p:cNvSpPr>
          <p:nvPr>
            <p:ph type="sldNum" sz="quarter" idx="10"/>
          </p:nvPr>
        </p:nvSpPr>
        <p:spPr/>
        <p:txBody>
          <a:bodyPr/>
          <a:lstStyle/>
          <a:p>
            <a:fld id="{9BE53E45-75C1-4A52-86D8-09A0A532C007}" type="slidenum">
              <a:rPr lang="sv-SE" smtClean="0"/>
              <a:pPr/>
              <a:t>17</a:t>
            </a:fld>
            <a:endParaRPr lang="sv-SE"/>
          </a:p>
        </p:txBody>
      </p:sp>
    </p:spTree>
    <p:extLst>
      <p:ext uri="{BB962C8B-B14F-4D97-AF65-F5344CB8AC3E}">
        <p14:creationId xmlns:p14="http://schemas.microsoft.com/office/powerpoint/2010/main" xmlns="" val="943394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 med kvarnhjul">
    <p:spTree>
      <p:nvGrpSpPr>
        <p:cNvPr id="1" name=""/>
        <p:cNvGrpSpPr/>
        <p:nvPr/>
      </p:nvGrpSpPr>
      <p:grpSpPr>
        <a:xfrm>
          <a:off x="0" y="0"/>
          <a:ext cx="0" cy="0"/>
          <a:chOff x="0" y="0"/>
          <a:chExt cx="0" cy="0"/>
        </a:xfrm>
      </p:grpSpPr>
      <p:pic>
        <p:nvPicPr>
          <p:cNvPr id="8" name="Bildobjekt 7" descr="Gron_va_ovre.png"/>
          <p:cNvPicPr>
            <a:picLocks noChangeAspect="1"/>
          </p:cNvPicPr>
          <p:nvPr userDrawn="1"/>
        </p:nvPicPr>
        <p:blipFill>
          <a:blip r:embed="rId2" cstate="print"/>
          <a:stretch>
            <a:fillRect/>
          </a:stretch>
        </p:blipFill>
        <p:spPr>
          <a:xfrm>
            <a:off x="252000" y="116632"/>
            <a:ext cx="1908000" cy="794743"/>
          </a:xfrm>
          <a:prstGeom prst="rect">
            <a:avLst/>
          </a:prstGeom>
        </p:spPr>
      </p:pic>
      <p:pic>
        <p:nvPicPr>
          <p:cNvPr id="9" name="Bildobjekt 8" descr="Lila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
        <p:nvSpPr>
          <p:cNvPr id="7" name="Rubrik 1"/>
          <p:cNvSpPr>
            <a:spLocks noGrp="1"/>
          </p:cNvSpPr>
          <p:nvPr>
            <p:ph type="title"/>
          </p:nvPr>
        </p:nvSpPr>
        <p:spPr>
          <a:xfrm>
            <a:off x="726964" y="1925960"/>
            <a:ext cx="7690072" cy="1143000"/>
          </a:xfrm>
        </p:spPr>
        <p:txBody>
          <a:bodyPr>
            <a:normAutofit/>
          </a:bodyPr>
          <a:lstStyle>
            <a:lvl1pPr algn="ctr">
              <a:defRPr sz="3600" baseline="0"/>
            </a:lvl1pPr>
          </a:lstStyle>
          <a:p>
            <a:r>
              <a:rPr lang="sv-SE" noProof="0" smtClean="0"/>
              <a:t>Klicka här för att ändra format</a:t>
            </a:r>
            <a:endParaRPr lang="sv-SE"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Endast rubrik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690072" cy="1130400"/>
          </a:xfrm>
        </p:spPr>
        <p:txBody>
          <a:bodyPr/>
          <a:lstStyle/>
          <a:p>
            <a:r>
              <a:rPr lang="sv-SE" smtClean="0"/>
              <a:t>Klicka här för att ändra format</a:t>
            </a:r>
            <a:endParaRPr lang="en-US" dirty="0"/>
          </a:p>
        </p:txBody>
      </p:sp>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6"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vsnittsrubrik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normAutofit/>
          </a:bodyPr>
          <a:lstStyle>
            <a:lvl1pPr algn="l">
              <a:defRPr sz="3250" b="1" cap="all"/>
            </a:lvl1pPr>
          </a:lstStyle>
          <a:p>
            <a:r>
              <a:rPr lang="sv-SE" smtClean="0"/>
              <a:t>Klicka här för att ändra format</a:t>
            </a:r>
            <a:endParaRPr lang="en-US" dirty="0"/>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7" name="Platshållare för datum 3"/>
          <p:cNvSpPr>
            <a:spLocks noGrp="1"/>
          </p:cNvSpPr>
          <p:nvPr>
            <p:ph type="dt" sz="half" idx="10"/>
          </p:nvPr>
        </p:nvSpPr>
        <p:spPr>
          <a:xfrm>
            <a:off x="745232"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B95ED81E-9016-49F4-820C-D74A308CDA4B}" type="datetime1">
              <a:rPr lang="sv-SE" smtClean="0"/>
              <a:pPr/>
              <a:t>2014-10-31</a:t>
            </a:fld>
            <a:endParaRPr lang="sv-SE" dirty="0"/>
          </a:p>
        </p:txBody>
      </p:sp>
      <p:sp>
        <p:nvSpPr>
          <p:cNvPr id="8" name="Platshållare för bildnummer 5"/>
          <p:cNvSpPr>
            <a:spLocks noGrp="1"/>
          </p:cNvSpPr>
          <p:nvPr>
            <p:ph type="sldNum" sz="quarter" idx="12"/>
          </p:nvPr>
        </p:nvSpPr>
        <p:spPr>
          <a:xfrm>
            <a:off x="169168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10" name="Bildobjekt 9"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2080" cy="1143000"/>
          </a:xfrm>
        </p:spPr>
        <p:txBody>
          <a:bodyPr/>
          <a:lstStyle>
            <a:lvl1pPr>
              <a:defRPr baseline="0"/>
            </a:lvl1pPr>
          </a:lstStyle>
          <a:p>
            <a:r>
              <a:rPr lang="sv-SE" smtClean="0"/>
              <a:t>Klicka här för att ändra format</a:t>
            </a:r>
            <a:endParaRPr lang="en-US" dirty="0"/>
          </a:p>
        </p:txBody>
      </p:sp>
      <p:sp>
        <p:nvSpPr>
          <p:cNvPr id="3" name="Platshållare för text 2"/>
          <p:cNvSpPr>
            <a:spLocks noGrp="1"/>
          </p:cNvSpPr>
          <p:nvPr>
            <p:ph type="body" idx="1"/>
          </p:nvPr>
        </p:nvSpPr>
        <p:spPr>
          <a:xfrm>
            <a:off x="1130400" y="1535113"/>
            <a:ext cx="3744000" cy="639762"/>
          </a:xfrm>
        </p:spPr>
        <p:txBody>
          <a:bodyPr anchor="b">
            <a:noAutofit/>
          </a:bodyPr>
          <a:lstStyle>
            <a:lvl1pPr marL="0" indent="0">
              <a:buNone/>
              <a:defRPr sz="2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1130400" y="2174875"/>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5" name="Platshållare för text 4"/>
          <p:cNvSpPr>
            <a:spLocks noGrp="1"/>
          </p:cNvSpPr>
          <p:nvPr>
            <p:ph type="body" sz="quarter" idx="3"/>
          </p:nvPr>
        </p:nvSpPr>
        <p:spPr>
          <a:xfrm>
            <a:off x="5148064" y="1556792"/>
            <a:ext cx="37440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5148064" y="2204864"/>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pic>
        <p:nvPicPr>
          <p:cNvPr id="13" name="Bildobjekt 12"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4"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0"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3050"/>
            <a:ext cx="3081560" cy="1162050"/>
          </a:xfrm>
        </p:spPr>
        <p:txBody>
          <a:bodyPr anchor="b"/>
          <a:lstStyle>
            <a:lvl1pPr algn="l">
              <a:defRPr sz="2000" b="1" baseline="0"/>
            </a:lvl1pPr>
          </a:lstStyle>
          <a:p>
            <a:r>
              <a:rPr lang="sv-SE" smtClean="0"/>
              <a:t>Klicka här för att ändra format</a:t>
            </a:r>
            <a:endParaRPr lang="en-US" dirty="0"/>
          </a:p>
        </p:txBody>
      </p:sp>
      <p:sp>
        <p:nvSpPr>
          <p:cNvPr id="3" name="Platshållare för innehåll 2"/>
          <p:cNvSpPr>
            <a:spLocks noGrp="1"/>
          </p:cNvSpPr>
          <p:nvPr>
            <p:ph idx="1"/>
          </p:nvPr>
        </p:nvSpPr>
        <p:spPr>
          <a:xfrm>
            <a:off x="4499992" y="273050"/>
            <a:ext cx="4392488" cy="5853113"/>
          </a:xfrm>
        </p:spPr>
        <p:txBody>
          <a:bodyPr/>
          <a:lstStyle>
            <a:lvl1pPr>
              <a:defRPr sz="2800"/>
            </a:lvl1pPr>
            <a:lvl2pPr>
              <a:defRPr sz="2400"/>
            </a:lvl2pPr>
            <a:lvl3pPr>
              <a:defRPr sz="22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Platshållare för text 3"/>
          <p:cNvSpPr>
            <a:spLocks noGrp="1"/>
          </p:cNvSpPr>
          <p:nvPr>
            <p:ph type="body" sz="half" idx="2"/>
          </p:nvPr>
        </p:nvSpPr>
        <p:spPr>
          <a:xfrm>
            <a:off x="1130400" y="1435100"/>
            <a:ext cx="308156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pic>
        <p:nvPicPr>
          <p:cNvPr id="11" name="Bildobjekt 10"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9"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835696" y="4797152"/>
            <a:ext cx="5486400" cy="566738"/>
          </a:xfrm>
        </p:spPr>
        <p:txBody>
          <a:bodyPr anchor="b"/>
          <a:lstStyle>
            <a:lvl1pPr algn="l">
              <a:defRPr sz="2000" b="1"/>
            </a:lvl1pPr>
          </a:lstStyle>
          <a:p>
            <a:r>
              <a:rPr lang="sv-SE" noProof="0" smtClean="0"/>
              <a:t>Klicka här för att ändra format</a:t>
            </a:r>
            <a:endParaRPr lang="sv-SE" noProof="0"/>
          </a:p>
        </p:txBody>
      </p:sp>
      <p:sp>
        <p:nvSpPr>
          <p:cNvPr id="3" name="Platshållare för bild 2"/>
          <p:cNvSpPr>
            <a:spLocks noGrp="1"/>
          </p:cNvSpPr>
          <p:nvPr>
            <p:ph type="pic" idx="1"/>
          </p:nvPr>
        </p:nvSpPr>
        <p:spPr>
          <a:xfrm>
            <a:off x="1835696" y="620688"/>
            <a:ext cx="544299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noProof="0" smtClean="0"/>
              <a:t>Klicka på ikonen för att lägga till en bild</a:t>
            </a:r>
            <a:endParaRPr lang="sv-SE" noProof="0"/>
          </a:p>
        </p:txBody>
      </p:sp>
      <p:sp>
        <p:nvSpPr>
          <p:cNvPr id="4" name="Platshållare för text 3"/>
          <p:cNvSpPr>
            <a:spLocks noGrp="1"/>
          </p:cNvSpPr>
          <p:nvPr>
            <p:ph type="body" sz="half" idx="2"/>
          </p:nvPr>
        </p:nvSpPr>
        <p:spPr>
          <a:xfrm>
            <a:off x="1835696" y="5373216"/>
            <a:ext cx="5486400" cy="804862"/>
          </a:xfrm>
        </p:spPr>
        <p:txBody>
          <a:bodyPr/>
          <a:lstStyle>
            <a:lvl1pPr marL="0" indent="0">
              <a:buNone/>
              <a:defRPr sz="14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noProof="0" smtClean="0"/>
              <a:t>Klicka här för att ändra format på bakgrundstexten</a:t>
            </a:r>
          </a:p>
        </p:txBody>
      </p:sp>
      <p:pic>
        <p:nvPicPr>
          <p:cNvPr id="10" name="Bildobjekt 9"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4"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2080" cy="1143000"/>
          </a:xfrm>
        </p:spPr>
        <p:txBody>
          <a:bodyPr/>
          <a:lstStyle/>
          <a:p>
            <a:r>
              <a:rPr lang="sv-SE" smtClean="0"/>
              <a:t>Klicka här för att ändra format</a:t>
            </a:r>
            <a:endParaRPr lang="en-US"/>
          </a:p>
        </p:txBody>
      </p:sp>
      <p:sp>
        <p:nvSpPr>
          <p:cNvPr id="3" name="Platshållare för lodrät text 2"/>
          <p:cNvSpPr>
            <a:spLocks noGrp="1"/>
          </p:cNvSpPr>
          <p:nvPr>
            <p:ph type="body" orient="vert" idx="1"/>
          </p:nvPr>
        </p:nvSpPr>
        <p:spPr>
          <a:xfrm>
            <a:off x="1130400" y="1600200"/>
            <a:ext cx="7762080" cy="4525963"/>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pic>
        <p:nvPicPr>
          <p:cNvPr id="10" name="Bildobjekt 9"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7"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8"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en-US" dirty="0"/>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sp>
        <p:nvSpPr>
          <p:cNvPr id="7" name="Rubrik 6"/>
          <p:cNvSpPr>
            <a:spLocks noGrp="1"/>
          </p:cNvSpPr>
          <p:nvPr>
            <p:ph type="title"/>
          </p:nvPr>
        </p:nvSpPr>
        <p:spPr/>
        <p:txBody>
          <a:bodyPr/>
          <a:lstStyle/>
          <a:p>
            <a:r>
              <a:rPr lang="sv-SE" smtClean="0"/>
              <a:t>Klicka här för att ändra format</a:t>
            </a:r>
            <a:endParaRPr lang="sv-SE" dirty="0"/>
          </a:p>
        </p:txBody>
      </p:sp>
      <p:sp>
        <p:nvSpPr>
          <p:cNvPr id="3" name="Platshållare för datum 1"/>
          <p:cNvSpPr>
            <a:spLocks noGrp="1"/>
          </p:cNvSpPr>
          <p:nvPr>
            <p:ph type="dt" sz="half" idx="10"/>
          </p:nvPr>
        </p:nvSpPr>
        <p:spPr/>
        <p:txBody>
          <a:bodyPr/>
          <a:lstStyle>
            <a:lvl1pPr>
              <a:defRPr/>
            </a:lvl1pPr>
          </a:lstStyle>
          <a:p>
            <a:pPr>
              <a:defRPr/>
            </a:pPr>
            <a:fld id="{8A4115BC-C940-0641-BD49-1E0F7F1C661E}" type="datetime1">
              <a:rPr lang="sv-SE"/>
              <a:pPr>
                <a:defRPr/>
              </a:pPr>
              <a:t>2014-10-31</a:t>
            </a:fld>
            <a:endParaRPr lang="sv-SE" dirty="0"/>
          </a:p>
        </p:txBody>
      </p:sp>
      <p:sp>
        <p:nvSpPr>
          <p:cNvPr id="4" name="Platshållare för bildnummer 2"/>
          <p:cNvSpPr>
            <a:spLocks noGrp="1"/>
          </p:cNvSpPr>
          <p:nvPr>
            <p:ph type="sldNum" sz="quarter" idx="11"/>
          </p:nvPr>
        </p:nvSpPr>
        <p:spPr/>
        <p:txBody>
          <a:bodyPr/>
          <a:lstStyle>
            <a:lvl1pPr>
              <a:defRPr/>
            </a:lvl1pPr>
          </a:lstStyle>
          <a:p>
            <a:pPr>
              <a:defRPr/>
            </a:pPr>
            <a:r>
              <a:rPr lang="sv-SE"/>
              <a:t>Sid </a:t>
            </a:r>
            <a:fld id="{EE3FB197-FAE7-094E-9DB8-5F1170B0D7FE}" type="slidenum">
              <a:rPr lang="sv-SE"/>
              <a:pPr>
                <a:defRPr/>
              </a:pPr>
              <a:t>‹#›</a:t>
            </a:fld>
            <a:endParaRPr lang="sv-SE"/>
          </a:p>
        </p:txBody>
      </p:sp>
      <p:sp>
        <p:nvSpPr>
          <p:cNvPr id="5" name="Platshållare för sidfot 2"/>
          <p:cNvSpPr>
            <a:spLocks noGrp="1"/>
          </p:cNvSpPr>
          <p:nvPr>
            <p:ph type="ftr" sz="quarter" idx="12"/>
          </p:nvPr>
        </p:nvSpPr>
        <p:spPr>
          <a:xfrm>
            <a:off x="3124200" y="6356352"/>
            <a:ext cx="2895600" cy="365125"/>
          </a:xfrm>
          <a:prstGeom prst="rect">
            <a:avLst/>
          </a:prstGeom>
        </p:spPr>
        <p:txBody>
          <a:bodyPr/>
          <a:lstStyle>
            <a:lvl1pPr>
              <a:defRPr/>
            </a:lvl1pPr>
          </a:lstStyle>
          <a:p>
            <a:pPr>
              <a:defRPr/>
            </a:pPr>
            <a:endParaRPr lang="sv-SE"/>
          </a:p>
        </p:txBody>
      </p:sp>
    </p:spTree>
    <p:extLst>
      <p:ext uri="{BB962C8B-B14F-4D97-AF65-F5344CB8AC3E}">
        <p14:creationId xmlns:p14="http://schemas.microsoft.com/office/powerpoint/2010/main" xmlns="" val="64140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2080" cy="1143000"/>
          </a:xfrm>
        </p:spPr>
        <p:txBody>
          <a:bodyPr/>
          <a:lstStyle>
            <a:lvl1pPr algn="l">
              <a:defRPr/>
            </a:lvl1pPr>
          </a:lstStyle>
          <a:p>
            <a:r>
              <a:rPr lang="sv-SE" noProof="0" smtClean="0"/>
              <a:t>Klicka här för att ändra format</a:t>
            </a:r>
            <a:endParaRPr lang="sv-SE" noProof="0"/>
          </a:p>
        </p:txBody>
      </p:sp>
      <p:sp>
        <p:nvSpPr>
          <p:cNvPr id="3" name="Platshållare för innehåll 2"/>
          <p:cNvSpPr>
            <a:spLocks noGrp="1"/>
          </p:cNvSpPr>
          <p:nvPr>
            <p:ph idx="1"/>
          </p:nvPr>
        </p:nvSpPr>
        <p:spPr>
          <a:xfrm>
            <a:off x="1130400" y="1600200"/>
            <a:ext cx="776208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7"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
        <p:nvSpPr>
          <p:cNvPr id="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pic>
        <p:nvPicPr>
          <p:cNvPr id="10" name="Bildobjekt 9"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9" name="Bildobjekt 8"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2080" cy="1143000"/>
          </a:xfrm>
        </p:spPr>
        <p:txBody>
          <a:bodyPr/>
          <a:lstStyle>
            <a:lvl1pPr algn="l">
              <a:defRPr baseline="0"/>
            </a:lvl1pPr>
          </a:lstStyle>
          <a:p>
            <a:r>
              <a:rPr lang="sv-SE" noProof="0" smtClean="0"/>
              <a:t>Klicka här för att ändra format</a:t>
            </a:r>
            <a:endParaRPr lang="sv-SE" noProof="0"/>
          </a:p>
        </p:txBody>
      </p:sp>
      <p:sp>
        <p:nvSpPr>
          <p:cNvPr id="3" name="Platshållare för innehåll 2"/>
          <p:cNvSpPr>
            <a:spLocks noGrp="1"/>
          </p:cNvSpPr>
          <p:nvPr>
            <p:ph idx="1"/>
          </p:nvPr>
        </p:nvSpPr>
        <p:spPr>
          <a:xfrm>
            <a:off x="1130400" y="1600200"/>
            <a:ext cx="776208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dirty="0"/>
          </a:p>
        </p:txBody>
      </p:sp>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1"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7"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8800" cy="1143000"/>
          </a:xfrm>
        </p:spPr>
        <p:txBody>
          <a:bodyPr/>
          <a:lstStyle/>
          <a:p>
            <a:r>
              <a:rPr lang="sv-SE" noProof="0" smtClean="0"/>
              <a:t>Klicka här för att ändra format</a:t>
            </a:r>
            <a:endParaRPr lang="sv-SE" noProof="0"/>
          </a:p>
        </p:txBody>
      </p:sp>
      <p:sp>
        <p:nvSpPr>
          <p:cNvPr id="3"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4" name="Platshållare för innehåll 3"/>
          <p:cNvSpPr>
            <a:spLocks noGrp="1"/>
          </p:cNvSpPr>
          <p:nvPr>
            <p:ph sz="half" idx="2"/>
          </p:nvPr>
        </p:nvSpPr>
        <p:spPr>
          <a:xfrm>
            <a:off x="5148064" y="16288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2" name="Bildobjekt 11"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pic>
        <p:nvPicPr>
          <p:cNvPr id="14" name="Bildobjekt 13"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innehållsdelar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8800" cy="1143000"/>
          </a:xfrm>
        </p:spPr>
        <p:txBody>
          <a:bodyPr/>
          <a:lstStyle/>
          <a:p>
            <a:r>
              <a:rPr lang="sv-SE" noProof="0" smtClean="0"/>
              <a:t>Klicka här för att ändra format</a:t>
            </a:r>
            <a:endParaRPr lang="sv-SE" noProof="0"/>
          </a:p>
        </p:txBody>
      </p:sp>
      <p:sp>
        <p:nvSpPr>
          <p:cNvPr id="3"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4" name="Platshållare för innehåll 3"/>
          <p:cNvSpPr>
            <a:spLocks noGrp="1"/>
          </p:cNvSpPr>
          <p:nvPr>
            <p:ph sz="half" idx="2"/>
          </p:nvPr>
        </p:nvSpPr>
        <p:spPr>
          <a:xfrm>
            <a:off x="5148064" y="16288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2" name="Bildobjekt 11"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8"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 med kvarnhjul">
    <p:spTree>
      <p:nvGrpSpPr>
        <p:cNvPr id="1" name=""/>
        <p:cNvGrpSpPr/>
        <p:nvPr/>
      </p:nvGrpSpPr>
      <p:grpSpPr>
        <a:xfrm>
          <a:off x="0" y="0"/>
          <a:ext cx="0" cy="0"/>
          <a:chOff x="0" y="0"/>
          <a:chExt cx="0" cy="0"/>
        </a:xfrm>
      </p:grpSpPr>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7" name="Bildobjekt 6"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utan kvarnhjul">
    <p:spTree>
      <p:nvGrpSpPr>
        <p:cNvPr id="1" name=""/>
        <p:cNvGrpSpPr/>
        <p:nvPr/>
      </p:nvGrpSpPr>
      <p:grpSpPr>
        <a:xfrm>
          <a:off x="0" y="0"/>
          <a:ext cx="0" cy="0"/>
          <a:chOff x="0" y="0"/>
          <a:chExt cx="0" cy="0"/>
        </a:xfrm>
      </p:grpSpPr>
      <p:pic>
        <p:nvPicPr>
          <p:cNvPr id="7" name="Bildobjekt 6"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5"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bild och underrubrik med kvarnhjul">
    <p:spTree>
      <p:nvGrpSpPr>
        <p:cNvPr id="1" name=""/>
        <p:cNvGrpSpPr/>
        <p:nvPr/>
      </p:nvGrpSpPr>
      <p:grpSpPr>
        <a:xfrm>
          <a:off x="0" y="0"/>
          <a:ext cx="0" cy="0"/>
          <a:chOff x="0" y="0"/>
          <a:chExt cx="0" cy="0"/>
        </a:xfrm>
      </p:grpSpPr>
      <p:pic>
        <p:nvPicPr>
          <p:cNvPr id="8" name="Bildobjekt 7" descr="Gron_va_ovre.png"/>
          <p:cNvPicPr>
            <a:picLocks noChangeAspect="1"/>
          </p:cNvPicPr>
          <p:nvPr userDrawn="1"/>
        </p:nvPicPr>
        <p:blipFill>
          <a:blip r:embed="rId2" cstate="print"/>
          <a:stretch>
            <a:fillRect/>
          </a:stretch>
        </p:blipFill>
        <p:spPr>
          <a:xfrm>
            <a:off x="252000" y="116632"/>
            <a:ext cx="1908000" cy="794743"/>
          </a:xfrm>
          <a:prstGeom prst="rect">
            <a:avLst/>
          </a:prstGeom>
        </p:spPr>
      </p:pic>
      <p:pic>
        <p:nvPicPr>
          <p:cNvPr id="11" name="Bildobjekt 10" descr="Lila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0"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sp>
        <p:nvSpPr>
          <p:cNvPr id="12" name="Rubrik 1"/>
          <p:cNvSpPr>
            <a:spLocks noGrp="1"/>
          </p:cNvSpPr>
          <p:nvPr>
            <p:ph type="ctrTitle"/>
          </p:nvPr>
        </p:nvSpPr>
        <p:spPr>
          <a:xfrm>
            <a:off x="685800" y="2160000"/>
            <a:ext cx="7772400" cy="1470025"/>
          </a:xfrm>
        </p:spPr>
        <p:txBody>
          <a:bodyPr>
            <a:normAutofit/>
          </a:bodyPr>
          <a:lstStyle>
            <a:lvl1pPr marL="0" algn="l" defTabSz="914400" rtl="0" eaLnBrk="1" latinLnBrk="0" hangingPunct="1">
              <a:lnSpc>
                <a:spcPts val="4000"/>
              </a:lnSpc>
              <a:spcBef>
                <a:spcPts val="0"/>
              </a:spcBef>
              <a:spcAft>
                <a:spcPts val="0"/>
              </a:spcAft>
              <a:defRPr lang="en-US" sz="3600" b="1" kern="0" spc="0" baseline="0" dirty="0" smtClean="0">
                <a:solidFill>
                  <a:schemeClr val="tx1"/>
                </a:solidFill>
                <a:latin typeface="Gill Sans MT"/>
                <a:ea typeface="+mn-ea"/>
                <a:cs typeface="+mn-cs"/>
              </a:defRPr>
            </a:lvl1pPr>
          </a:lstStyle>
          <a:p>
            <a:r>
              <a:rPr lang="sv-SE" smtClean="0"/>
              <a:t>Klicka här för att ändra format</a:t>
            </a:r>
            <a:endParaRPr lang="en-US" dirty="0"/>
          </a:p>
        </p:txBody>
      </p:sp>
      <p:sp>
        <p:nvSpPr>
          <p:cNvPr id="13" name="Underrubrik 2"/>
          <p:cNvSpPr>
            <a:spLocks noGrp="1"/>
          </p:cNvSpPr>
          <p:nvPr>
            <p:ph type="subTitle" idx="1"/>
          </p:nvPr>
        </p:nvSpPr>
        <p:spPr>
          <a:xfrm>
            <a:off x="683568" y="3933056"/>
            <a:ext cx="4136504" cy="1752600"/>
          </a:xfrm>
        </p:spPr>
        <p:txBody>
          <a:bodyPr vert="horz" lIns="91440" tIns="45720" rIns="91440" bIns="45720" rtlCol="0" anchor="ctr">
            <a:normAutofit/>
          </a:bodyPr>
          <a:lstStyle>
            <a:lvl1pPr marL="0" indent="0" algn="l" defTabSz="914400" rtl="0" eaLnBrk="1" latinLnBrk="0" hangingPunct="1">
              <a:lnSpc>
                <a:spcPts val="2400"/>
              </a:lnSpc>
              <a:spcBef>
                <a:spcPts val="0"/>
              </a:spcBef>
              <a:spcAft>
                <a:spcPts val="0"/>
              </a:spcAft>
              <a:buNone/>
              <a:defRPr lang="en-US" sz="2400" b="0" kern="0" spc="0" baseline="0" dirty="0" smtClean="0">
                <a:solidFill>
                  <a:schemeClr val="tx1"/>
                </a:solidFill>
                <a:latin typeface="Gill Sans M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Endast rubrik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690072" cy="1130400"/>
          </a:xfrm>
        </p:spPr>
        <p:txBody>
          <a:bodyPr/>
          <a:lstStyle/>
          <a:p>
            <a:r>
              <a:rPr lang="sv-SE" smtClean="0"/>
              <a:t>Klicka här för att ändra format</a:t>
            </a:r>
            <a:endParaRPr lang="en-US" dirty="0"/>
          </a:p>
        </p:txBody>
      </p:sp>
      <p:pic>
        <p:nvPicPr>
          <p:cNvPr id="9" name="Bildobjekt 8" descr="Gron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6"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2014-10-31</a:t>
            </a:fld>
            <a:endParaRPr lang="sv-SE" dirty="0"/>
          </a:p>
        </p:txBody>
      </p:sp>
      <p:pic>
        <p:nvPicPr>
          <p:cNvPr id="7" name="Bildobjekt 6"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dirty="0" smtClean="0"/>
              <a:t>Klicka här för att ändra format</a:t>
            </a:r>
            <a:endParaRPr lang="en-US" dirty="0"/>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en-US" dirty="0"/>
          </a:p>
        </p:txBody>
      </p:sp>
      <p:sp>
        <p:nvSpPr>
          <p:cNvPr id="8" name="Platshållare för datum 3"/>
          <p:cNvSpPr>
            <a:spLocks noGrp="1"/>
          </p:cNvSpPr>
          <p:nvPr>
            <p:ph type="dt" sz="half" idx="2"/>
          </p:nvPr>
        </p:nvSpPr>
        <p:spPr>
          <a:xfrm>
            <a:off x="457200" y="6356350"/>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100" baseline="0" smtClean="0">
                <a:solidFill>
                  <a:schemeClr val="tx1"/>
                </a:solidFill>
                <a:latin typeface="Gill Sans MT"/>
                <a:ea typeface="+mn-ea"/>
                <a:cs typeface="+mn-cs"/>
              </a:defRPr>
            </a:lvl1pPr>
          </a:lstStyle>
          <a:p>
            <a:fld id="{7D52571D-F6E9-4E55-9072-6039233C3AA6}" type="datetime1">
              <a:rPr lang="sv-SE" smtClean="0"/>
              <a:pPr/>
              <a:t>2014-10-31</a:t>
            </a:fld>
            <a:endParaRPr lang="sv-SE" dirty="0"/>
          </a:p>
        </p:txBody>
      </p:sp>
      <p:sp>
        <p:nvSpPr>
          <p:cNvPr id="9" name="Platshållare för bildnummer 5"/>
          <p:cNvSpPr>
            <a:spLocks noGrp="1"/>
          </p:cNvSpPr>
          <p:nvPr>
            <p:ph type="sldNum" sz="quarter" idx="4"/>
          </p:nvPr>
        </p:nvSpPr>
        <p:spPr>
          <a:xfrm>
            <a:off x="1403648" y="6356350"/>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73" r:id="rId3"/>
    <p:sldLayoutId id="2147483652" r:id="rId4"/>
    <p:sldLayoutId id="2147483676" r:id="rId5"/>
    <p:sldLayoutId id="2147483655" r:id="rId6"/>
    <p:sldLayoutId id="2147483675" r:id="rId7"/>
    <p:sldLayoutId id="2147483649" r:id="rId8"/>
    <p:sldLayoutId id="2147483654" r:id="rId9"/>
    <p:sldLayoutId id="2147483677" r:id="rId10"/>
    <p:sldLayoutId id="2147483651" r:id="rId11"/>
    <p:sldLayoutId id="2147483653" r:id="rId12"/>
    <p:sldLayoutId id="2147483656" r:id="rId13"/>
    <p:sldLayoutId id="2147483657" r:id="rId14"/>
    <p:sldLayoutId id="2147483658" r:id="rId15"/>
    <p:sldLayoutId id="2147483659" r:id="rId16"/>
    <p:sldLayoutId id="2147483678" r:id="rId17"/>
  </p:sldLayoutIdLst>
  <p:hf sldNum="0" hdr="0" ftr="0" dt="0"/>
  <p:txStyles>
    <p:titleStyle>
      <a:lvl1pPr marL="0" algn="l" defTabSz="914400" rtl="0" eaLnBrk="1" latinLnBrk="0" hangingPunct="1">
        <a:lnSpc>
          <a:spcPts val="4000"/>
        </a:lnSpc>
        <a:spcBef>
          <a:spcPts val="0"/>
        </a:spcBef>
        <a:spcAft>
          <a:spcPts val="0"/>
        </a:spcAft>
        <a:buNone/>
        <a:defRPr lang="en-US" sz="3000" b="1" kern="0" spc="0" baseline="0" dirty="0" smtClean="0">
          <a:solidFill>
            <a:schemeClr val="tx1"/>
          </a:solidFill>
          <a:latin typeface="Gill Sans MT"/>
          <a:ea typeface="+mn-ea"/>
          <a:cs typeface="+mn-cs"/>
        </a:defRPr>
      </a:lvl1pPr>
    </p:titleStyle>
    <p:bodyStyle>
      <a:lvl1pPr marL="342900" indent="-342900" algn="l" defTabSz="914400" rtl="0" eaLnBrk="1" latinLnBrk="0" hangingPunct="1">
        <a:spcBef>
          <a:spcPct val="20000"/>
        </a:spcBef>
        <a:buFont typeface="Arial" pitchFamily="34" charset="0"/>
        <a:buChar char="•"/>
        <a:defRPr lang="sv-SE" sz="2800" b="0" kern="0" spc="0" baseline="0" dirty="0" smtClean="0">
          <a:solidFill>
            <a:schemeClr val="tx1"/>
          </a:solidFill>
          <a:latin typeface="Gill Sans MT"/>
          <a:ea typeface="+mn-ea"/>
          <a:cs typeface="+mn-cs"/>
        </a:defRPr>
      </a:lvl1pPr>
      <a:lvl2pPr marL="742950" indent="-285750" algn="l" defTabSz="914400" rtl="0" eaLnBrk="1" latinLnBrk="0" hangingPunct="1">
        <a:spcBef>
          <a:spcPct val="20000"/>
        </a:spcBef>
        <a:buFont typeface="Arial" pitchFamily="34" charset="0"/>
        <a:buChar char="–"/>
        <a:defRPr lang="sv-SE" sz="2400" b="0" kern="0" spc="0" baseline="0" dirty="0" smtClean="0">
          <a:solidFill>
            <a:schemeClr val="tx1"/>
          </a:solidFill>
          <a:latin typeface="Gill Sans MT"/>
          <a:ea typeface="+mn-ea"/>
          <a:cs typeface="+mn-cs"/>
        </a:defRPr>
      </a:lvl2pPr>
      <a:lvl3pPr marL="1143000" indent="-228600" algn="l" defTabSz="914400" rtl="0" eaLnBrk="1" latinLnBrk="0" hangingPunct="1">
        <a:spcBef>
          <a:spcPct val="20000"/>
        </a:spcBef>
        <a:buFont typeface="Arial" pitchFamily="34" charset="0"/>
        <a:buChar char="•"/>
        <a:defRPr lang="sv-SE" sz="2200" b="0" kern="0" spc="0" baseline="0" dirty="0" smtClean="0">
          <a:solidFill>
            <a:schemeClr val="tx1"/>
          </a:solidFill>
          <a:latin typeface="Gill Sans MT"/>
          <a:ea typeface="+mn-ea"/>
          <a:cs typeface="+mn-cs"/>
        </a:defRPr>
      </a:lvl3pPr>
      <a:lvl4pPr marL="1600200" indent="-228600" algn="l" defTabSz="914400" rtl="0" eaLnBrk="1" latinLnBrk="0" hangingPunct="1">
        <a:spcBef>
          <a:spcPct val="20000"/>
        </a:spcBef>
        <a:buFont typeface="Arial" pitchFamily="34" charset="0"/>
        <a:buChar char="–"/>
        <a:defRPr lang="sv-SE" sz="1800" b="0" kern="0" spc="0" baseline="0" dirty="0" smtClean="0">
          <a:solidFill>
            <a:schemeClr val="tx1"/>
          </a:solidFill>
          <a:latin typeface="Gill Sans MT"/>
          <a:ea typeface="+mn-ea"/>
          <a:cs typeface="+mn-cs"/>
        </a:defRPr>
      </a:lvl4pPr>
      <a:lvl5pPr marL="2057400" indent="-228600" algn="l" defTabSz="914400" rtl="0" eaLnBrk="1" latinLnBrk="0" hangingPunct="1">
        <a:spcBef>
          <a:spcPct val="20000"/>
        </a:spcBef>
        <a:buFont typeface="Arial" pitchFamily="34" charset="0"/>
        <a:buChar char="»"/>
        <a:defRPr lang="en-US" sz="1800" b="0" kern="0" spc="0" baseline="0" dirty="0" smtClean="0">
          <a:solidFill>
            <a:schemeClr val="tx1"/>
          </a:solidFill>
          <a:latin typeface="Gill Sans M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4000" dirty="0" smtClean="0"/>
              <a:t>Stockholmsenkäten 2014 – </a:t>
            </a:r>
            <a:r>
              <a:rPr lang="sv-SE" dirty="0" smtClean="0"/>
              <a:t>vad har ungdomarna svarat?</a:t>
            </a:r>
            <a:endParaRPr lang="sv-SE"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2400" dirty="0"/>
              <a:t>Elever som röker (dagligen eller ibland)</a:t>
            </a:r>
            <a:r>
              <a:rPr lang="sv-SE" sz="2800" dirty="0">
                <a:solidFill>
                  <a:schemeClr val="tx2"/>
                </a:solidFill>
              </a:rPr>
              <a:t/>
            </a:r>
            <a:br>
              <a:rPr lang="sv-SE" sz="2800" dirty="0">
                <a:solidFill>
                  <a:schemeClr val="tx2"/>
                </a:solidFill>
              </a:rPr>
            </a:br>
            <a:endParaRPr lang="sv-SE" sz="28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10</a:t>
            </a:fld>
            <a:endParaRPr lang="sv-SE"/>
          </a:p>
        </p:txBody>
      </p:sp>
      <p:sp>
        <p:nvSpPr>
          <p:cNvPr id="5" name="textruta 4"/>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7" name="Diagram 6"/>
          <p:cNvGraphicFramePr>
            <a:graphicFrameLocks noGrp="1"/>
          </p:cNvGraphicFramePr>
          <p:nvPr/>
        </p:nvGraphicFramePr>
        <p:xfrm>
          <a:off x="-69348" y="387684"/>
          <a:ext cx="9282697" cy="60826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ruta 7"/>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27507361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snusar dagligen eller ibland</a:t>
            </a:r>
            <a:endParaRPr lang="sv-SE" dirty="0"/>
          </a:p>
        </p:txBody>
      </p:sp>
      <p:graphicFrame>
        <p:nvGraphicFramePr>
          <p:cNvPr id="10" name="Platshållare för innehåll 9"/>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000" dirty="0"/>
              <a:t>Elever som röker och/eller snusar (dagligen eller ibland</a:t>
            </a:r>
            <a:r>
              <a:rPr lang="sv-SE" sz="2000" dirty="0" smtClean="0"/>
              <a:t>)</a:t>
            </a:r>
            <a:r>
              <a:rPr lang="sv-SE" sz="2000" dirty="0" smtClean="0">
                <a:solidFill>
                  <a:schemeClr val="tx2"/>
                </a:solidFill>
              </a:rPr>
              <a:t/>
            </a:r>
            <a:br>
              <a:rPr lang="sv-SE" sz="2000" dirty="0" smtClean="0">
                <a:solidFill>
                  <a:schemeClr val="tx2"/>
                </a:solidFill>
              </a:rPr>
            </a:br>
            <a:endParaRPr lang="sv-SE" sz="20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12</a:t>
            </a:fld>
            <a:endParaRPr lang="sv-SE"/>
          </a:p>
        </p:txBody>
      </p:sp>
      <p:graphicFrame>
        <p:nvGraphicFramePr>
          <p:cNvPr id="7" name="Diagram 6"/>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ruta 5"/>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
        <p:nvSpPr>
          <p:cNvPr id="8" name="textruta 7"/>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Tree>
    <p:extLst>
      <p:ext uri="{BB962C8B-B14F-4D97-AF65-F5344CB8AC3E}">
        <p14:creationId xmlns:p14="http://schemas.microsoft.com/office/powerpoint/2010/main" xmlns="" val="39920440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000" dirty="0"/>
              <a:t>Elever som röker och/eller snusar (dagligen eller ibland</a:t>
            </a:r>
            <a:r>
              <a:rPr lang="sv-SE" sz="2000" dirty="0" smtClean="0"/>
              <a:t>)</a:t>
            </a:r>
            <a:r>
              <a:rPr lang="sv-SE" sz="2000" dirty="0" smtClean="0">
                <a:solidFill>
                  <a:schemeClr val="tx2"/>
                </a:solidFill>
              </a:rPr>
              <a:t/>
            </a:r>
            <a:br>
              <a:rPr lang="sv-SE" sz="2000" dirty="0" smtClean="0">
                <a:solidFill>
                  <a:schemeClr val="tx2"/>
                </a:solidFill>
              </a:rPr>
            </a:br>
            <a:endParaRPr lang="sv-SE" sz="20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13</a:t>
            </a:fld>
            <a:endParaRPr lang="sv-SE"/>
          </a:p>
        </p:txBody>
      </p:sp>
      <p:sp>
        <p:nvSpPr>
          <p:cNvPr id="9" name="textruta 8"/>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10" name="Diagram 9"/>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39920440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ruta 3"/>
          <p:cNvSpPr txBox="1">
            <a:spLocks noChangeArrowheads="1"/>
          </p:cNvSpPr>
          <p:nvPr/>
        </p:nvSpPr>
        <p:spPr bwMode="auto">
          <a:xfrm>
            <a:off x="357188" y="1500188"/>
            <a:ext cx="815975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90000"/>
              </a:lnSpc>
            </a:pPr>
            <a:endParaRPr lang="sv-SE" sz="2800">
              <a:solidFill>
                <a:srgbClr val="000000"/>
              </a:solidFill>
              <a:latin typeface="Gill Sans MT" pitchFamily="34" charset="0"/>
            </a:endParaRPr>
          </a:p>
        </p:txBody>
      </p:sp>
      <p:sp>
        <p:nvSpPr>
          <p:cNvPr id="87043" name="Rectangle 3"/>
          <p:cNvSpPr>
            <a:spLocks noChangeArrowheads="1"/>
          </p:cNvSpPr>
          <p:nvPr/>
        </p:nvSpPr>
        <p:spPr bwMode="auto">
          <a:xfrm>
            <a:off x="468313" y="2560638"/>
            <a:ext cx="4751387" cy="86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algn="ctr"/>
            <a:r>
              <a:rPr lang="sv-SE" sz="2100" b="1">
                <a:solidFill>
                  <a:srgbClr val="000000"/>
                </a:solidFill>
              </a:rPr>
              <a:t>Alkoholkonsumtion</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47715" y="1568450"/>
            <a:ext cx="4286250" cy="2852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406379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inte dricker alkohol</a:t>
            </a:r>
            <a:endParaRPr lang="sv-SE" dirty="0"/>
          </a:p>
        </p:txBody>
      </p:sp>
      <p:graphicFrame>
        <p:nvGraphicFramePr>
          <p:cNvPr id="5" name="Platshållare för innehåll 4"/>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Andel elever (%) som storkonsumerar alkohol minst 1 gång i månaden</a:t>
            </a:r>
            <a:endParaRPr lang="sv-SE" dirty="0"/>
          </a:p>
        </p:txBody>
      </p:sp>
      <p:graphicFrame>
        <p:nvGraphicFramePr>
          <p:cNvPr id="8" name="Platshållare för innehåll 7"/>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200" dirty="0"/>
              <a:t>Elever som </a:t>
            </a:r>
            <a:r>
              <a:rPr lang="sv-SE" sz="2200" dirty="0" err="1"/>
              <a:t>storkonsumerar</a:t>
            </a:r>
            <a:r>
              <a:rPr lang="sv-SE" sz="2200" dirty="0"/>
              <a:t> </a:t>
            </a:r>
            <a:r>
              <a:rPr lang="sv-SE" sz="2200" dirty="0" smtClean="0"/>
              <a:t>alkohol </a:t>
            </a:r>
            <a:r>
              <a:rPr lang="sv-SE" sz="2200" dirty="0"/>
              <a:t>en gång i månaden eller oftare</a:t>
            </a:r>
            <a:r>
              <a:rPr lang="sv-SE" sz="2200" dirty="0">
                <a:solidFill>
                  <a:schemeClr val="tx2"/>
                </a:solidFill>
              </a:rPr>
              <a:t/>
            </a:r>
            <a:br>
              <a:rPr lang="sv-SE" sz="2200" dirty="0">
                <a:solidFill>
                  <a:schemeClr val="tx2"/>
                </a:solidFill>
              </a:rPr>
            </a:br>
            <a:endParaRPr lang="sv-SE" sz="22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17</a:t>
            </a:fld>
            <a:endParaRPr lang="sv-SE"/>
          </a:p>
        </p:txBody>
      </p:sp>
      <p:graphicFrame>
        <p:nvGraphicFramePr>
          <p:cNvPr id="10" name="Diagram 9"/>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ruta 10"/>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Tree>
    <p:extLst>
      <p:ext uri="{BB962C8B-B14F-4D97-AF65-F5344CB8AC3E}">
        <p14:creationId xmlns:p14="http://schemas.microsoft.com/office/powerpoint/2010/main" xmlns="" val="25690511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200" dirty="0"/>
              <a:t>Elever som </a:t>
            </a:r>
            <a:r>
              <a:rPr lang="sv-SE" sz="2200" dirty="0" err="1"/>
              <a:t>storkonsumerar</a:t>
            </a:r>
            <a:r>
              <a:rPr lang="sv-SE" sz="2200" dirty="0"/>
              <a:t> </a:t>
            </a:r>
            <a:r>
              <a:rPr lang="sv-SE" sz="2200" dirty="0" smtClean="0"/>
              <a:t>alkohol en </a:t>
            </a:r>
            <a:r>
              <a:rPr lang="sv-SE" sz="2200" dirty="0"/>
              <a:t>gång i månaden eller oftare</a:t>
            </a:r>
            <a:r>
              <a:rPr lang="sv-SE" sz="2200" dirty="0">
                <a:solidFill>
                  <a:schemeClr val="tx2"/>
                </a:solidFill>
              </a:rPr>
              <a:t/>
            </a:r>
            <a:br>
              <a:rPr lang="sv-SE" sz="2200" dirty="0">
                <a:solidFill>
                  <a:schemeClr val="tx2"/>
                </a:solidFill>
              </a:rPr>
            </a:br>
            <a:endParaRPr lang="sv-SE" sz="22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18</a:t>
            </a:fld>
            <a:endParaRPr lang="sv-SE"/>
          </a:p>
        </p:txBody>
      </p:sp>
      <p:sp>
        <p:nvSpPr>
          <p:cNvPr id="7" name="textruta 6"/>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9" name="Diagram 8"/>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ruta 7"/>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25690511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får smaka alkohol av sina föräldrar</a:t>
            </a:r>
            <a:endParaRPr lang="sv-SE" dirty="0"/>
          </a:p>
        </p:txBody>
      </p:sp>
      <p:graphicFrame>
        <p:nvGraphicFramePr>
          <p:cNvPr id="8" name="Platshållare för innehåll 7"/>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Stockholmsenkätens syfte</a:t>
            </a:r>
            <a:endParaRPr lang="sv-SE" dirty="0"/>
          </a:p>
        </p:txBody>
      </p:sp>
      <p:sp>
        <p:nvSpPr>
          <p:cNvPr id="3" name="Platshållare för innehåll 2"/>
          <p:cNvSpPr>
            <a:spLocks noGrp="1"/>
          </p:cNvSpPr>
          <p:nvPr>
            <p:ph idx="1"/>
          </p:nvPr>
        </p:nvSpPr>
        <p:spPr/>
        <p:txBody>
          <a:bodyPr>
            <a:normAutofit/>
          </a:bodyPr>
          <a:lstStyle/>
          <a:p>
            <a:pPr eaLnBrk="0" hangingPunct="0">
              <a:lnSpc>
                <a:spcPct val="120000"/>
              </a:lnSpc>
              <a:spcBef>
                <a:spcPct val="50000"/>
              </a:spcBef>
              <a:buFont typeface="Wingdings" pitchFamily="2" charset="2"/>
              <a:buChar char="§"/>
            </a:pPr>
            <a:r>
              <a:rPr lang="sv-SE" sz="2400" dirty="0" smtClean="0"/>
              <a:t>Kartlägga drogvanor, kriminalitet, skolk, mobbning samt risk- och skyddsfaktorer</a:t>
            </a:r>
          </a:p>
          <a:p>
            <a:pPr eaLnBrk="0" hangingPunct="0">
              <a:lnSpc>
                <a:spcPct val="120000"/>
              </a:lnSpc>
              <a:spcBef>
                <a:spcPct val="50000"/>
              </a:spcBef>
              <a:buFont typeface="Wingdings" pitchFamily="2" charset="2"/>
              <a:buChar char="§"/>
            </a:pPr>
            <a:r>
              <a:rPr lang="sv-SE" sz="2400" dirty="0" smtClean="0"/>
              <a:t>Ge en uppfattning om hur olika normbrytande beteende förändras över tid</a:t>
            </a:r>
          </a:p>
          <a:p>
            <a:pPr eaLnBrk="0" hangingPunct="0">
              <a:lnSpc>
                <a:spcPct val="120000"/>
              </a:lnSpc>
              <a:spcBef>
                <a:spcPct val="50000"/>
              </a:spcBef>
              <a:buFont typeface="Wingdings" pitchFamily="2" charset="2"/>
              <a:buChar char="§"/>
            </a:pPr>
            <a:r>
              <a:rPr lang="sv-SE" sz="2400" dirty="0" smtClean="0"/>
              <a:t>Förse kommuner, kommundelar och skolor med lokala data om normbrytande beteenden</a:t>
            </a:r>
          </a:p>
          <a:p>
            <a:pPr eaLnBrk="0" hangingPunct="0">
              <a:lnSpc>
                <a:spcPct val="120000"/>
              </a:lnSpc>
              <a:spcBef>
                <a:spcPct val="50000"/>
              </a:spcBef>
              <a:buFont typeface="Wingdings" pitchFamily="2" charset="2"/>
              <a:buChar char="§"/>
            </a:pPr>
            <a:r>
              <a:rPr lang="sv-SE" sz="2400" dirty="0" smtClean="0"/>
              <a:t>Mobilisera elever, skolpersonal och föräldrar i det förebyggande arbetet</a:t>
            </a:r>
          </a:p>
          <a:p>
            <a:endParaRPr lang="sv-S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pPr algn="ctr"/>
            <a:r>
              <a:rPr lang="sv-SE" sz="2200" dirty="0"/>
              <a:t>Elever som får alkohol från egna föräldrar med lov </a:t>
            </a:r>
            <a:r>
              <a:rPr lang="sv-SE" sz="2200" dirty="0" smtClean="0"/>
              <a:t/>
            </a:r>
            <a:br>
              <a:rPr lang="sv-SE" sz="2200" dirty="0" smtClean="0"/>
            </a:br>
            <a:r>
              <a:rPr lang="sv-SE" sz="1800" dirty="0" smtClean="0"/>
              <a:t>(</a:t>
            </a:r>
            <a:r>
              <a:rPr lang="sv-SE" sz="1800" dirty="0"/>
              <a:t>Hur får du vanligen tag på alkohol?) </a:t>
            </a:r>
            <a:r>
              <a:rPr lang="sv-SE" sz="1800" dirty="0">
                <a:solidFill>
                  <a:schemeClr val="tx2"/>
                </a:solidFill>
              </a:rPr>
              <a:t/>
            </a:r>
            <a:br>
              <a:rPr lang="sv-SE" sz="1800" dirty="0">
                <a:solidFill>
                  <a:schemeClr val="tx2"/>
                </a:solidFill>
              </a:rPr>
            </a:br>
            <a:endParaRPr lang="sv-SE"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20</a:t>
            </a:fld>
            <a:endParaRPr lang="sv-SE"/>
          </a:p>
        </p:txBody>
      </p:sp>
      <p:graphicFrame>
        <p:nvGraphicFramePr>
          <p:cNvPr id="9" name="Diagram 8"/>
          <p:cNvGraphicFramePr>
            <a:graphicFrameLocks noGrp="1"/>
          </p:cNvGraphicFramePr>
          <p:nvPr/>
        </p:nvGraphicFramePr>
        <p:xfrm>
          <a:off x="0" y="763488"/>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ruta 9"/>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Tree>
    <p:extLst>
      <p:ext uri="{BB962C8B-B14F-4D97-AF65-F5344CB8AC3E}">
        <p14:creationId xmlns:p14="http://schemas.microsoft.com/office/powerpoint/2010/main" xmlns="" val="362792721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pPr algn="ctr"/>
            <a:r>
              <a:rPr lang="sv-SE" sz="2200" dirty="0"/>
              <a:t>Elever som får alkohol från egna föräldrar med lov </a:t>
            </a:r>
            <a:r>
              <a:rPr lang="sv-SE" sz="2200" dirty="0" smtClean="0"/>
              <a:t/>
            </a:r>
            <a:br>
              <a:rPr lang="sv-SE" sz="2200" dirty="0" smtClean="0"/>
            </a:br>
            <a:r>
              <a:rPr lang="sv-SE" sz="1800" dirty="0" smtClean="0"/>
              <a:t>(</a:t>
            </a:r>
            <a:r>
              <a:rPr lang="sv-SE" sz="1800" dirty="0"/>
              <a:t>Hur får du vanligen tag på alkohol?) </a:t>
            </a:r>
            <a:r>
              <a:rPr lang="sv-SE" sz="1800" dirty="0">
                <a:solidFill>
                  <a:schemeClr val="tx2"/>
                </a:solidFill>
              </a:rPr>
              <a:t/>
            </a:r>
            <a:br>
              <a:rPr lang="sv-SE" sz="1800" dirty="0">
                <a:solidFill>
                  <a:schemeClr val="tx2"/>
                </a:solidFill>
              </a:rPr>
            </a:br>
            <a:endParaRPr lang="sv-SE"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21</a:t>
            </a:fld>
            <a:endParaRPr lang="sv-SE"/>
          </a:p>
        </p:txBody>
      </p:sp>
      <p:sp>
        <p:nvSpPr>
          <p:cNvPr id="7" name="textruta 6"/>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8" name="Diagram 7"/>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ruta 8"/>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36279272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ruta 3"/>
          <p:cNvSpPr txBox="1">
            <a:spLocks noChangeArrowheads="1"/>
          </p:cNvSpPr>
          <p:nvPr/>
        </p:nvSpPr>
        <p:spPr bwMode="auto">
          <a:xfrm>
            <a:off x="357188" y="1500188"/>
            <a:ext cx="815975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90000"/>
              </a:lnSpc>
            </a:pPr>
            <a:endParaRPr lang="sv-SE" sz="2800">
              <a:solidFill>
                <a:srgbClr val="000000"/>
              </a:solidFill>
              <a:latin typeface="Gill Sans MT" pitchFamily="34" charset="0"/>
            </a:endParaRPr>
          </a:p>
        </p:txBody>
      </p:sp>
      <p:sp>
        <p:nvSpPr>
          <p:cNvPr id="92163" name="Rectangle 3"/>
          <p:cNvSpPr>
            <a:spLocks noChangeArrowheads="1"/>
          </p:cNvSpPr>
          <p:nvPr/>
        </p:nvSpPr>
        <p:spPr bwMode="auto">
          <a:xfrm>
            <a:off x="468313" y="2560638"/>
            <a:ext cx="4751387" cy="868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lang="sv-SE" sz="2500" b="1">
                <a:solidFill>
                  <a:srgbClr val="000000"/>
                </a:solidFill>
                <a:latin typeface="Gill Sans MT" pitchFamily="34" charset="0"/>
              </a:rPr>
              <a:t>Narkotika</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46073" y="1577181"/>
            <a:ext cx="4256087" cy="283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284262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använt narkotika någon gång</a:t>
            </a:r>
            <a:endParaRPr lang="sv-SE" dirty="0"/>
          </a:p>
        </p:txBody>
      </p:sp>
      <p:graphicFrame>
        <p:nvGraphicFramePr>
          <p:cNvPr id="9" name="Platshållare för innehåll 8"/>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2200" dirty="0"/>
              <a:t>Elever som någon gång använt </a:t>
            </a:r>
            <a:r>
              <a:rPr lang="sv-SE" sz="2200" dirty="0" smtClean="0"/>
              <a:t>narkotika</a:t>
            </a:r>
            <a:br>
              <a:rPr lang="sv-SE" sz="2200" dirty="0" smtClean="0"/>
            </a:br>
            <a:endParaRPr lang="sv-SE" sz="22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24</a:t>
            </a:fld>
            <a:endParaRPr lang="sv-SE"/>
          </a:p>
        </p:txBody>
      </p:sp>
      <p:graphicFrame>
        <p:nvGraphicFramePr>
          <p:cNvPr id="8" name="Diagram 7"/>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ruta 9"/>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
        <p:nvSpPr>
          <p:cNvPr id="9" name="Ellips 8"/>
          <p:cNvSpPr/>
          <p:nvPr/>
        </p:nvSpPr>
        <p:spPr>
          <a:xfrm>
            <a:off x="3131840" y="3789040"/>
            <a:ext cx="432049" cy="720080"/>
          </a:xfrm>
          <a:prstGeom prst="ellipse">
            <a:avLst/>
          </a:prstGeom>
          <a:noFill/>
          <a:ln w="38100" cap="flat" cmpd="sng" algn="ctr">
            <a:solidFill>
              <a:srgbClr val="0070C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sv-SE"/>
          </a:p>
        </p:txBody>
      </p:sp>
    </p:spTree>
    <p:extLst>
      <p:ext uri="{BB962C8B-B14F-4D97-AF65-F5344CB8AC3E}">
        <p14:creationId xmlns:p14="http://schemas.microsoft.com/office/powerpoint/2010/main" xmlns="" val="237360378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2200" dirty="0"/>
              <a:t>Elever som någon gång använt </a:t>
            </a:r>
            <a:r>
              <a:rPr lang="sv-SE" sz="2200" dirty="0" smtClean="0"/>
              <a:t>narkotika</a:t>
            </a:r>
            <a:br>
              <a:rPr lang="sv-SE" sz="2200" dirty="0" smtClean="0"/>
            </a:br>
            <a:endParaRPr lang="sv-SE" sz="22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25</a:t>
            </a:fld>
            <a:endParaRPr lang="sv-SE"/>
          </a:p>
        </p:txBody>
      </p:sp>
      <p:sp>
        <p:nvSpPr>
          <p:cNvPr id="7" name="textruta 6"/>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9" name="Diagram 8"/>
          <p:cNvGraphicFramePr>
            <a:graphicFrameLocks noGrp="1"/>
          </p:cNvGraphicFramePr>
          <p:nvPr/>
        </p:nvGraphicFramePr>
        <p:xfrm>
          <a:off x="0" y="763488"/>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ruta 7"/>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23736037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dirty="0" smtClean="0"/>
              <a:t>Andel elever (%) som använt narkotika minst 1 gång under de senaste 4 veckorna</a:t>
            </a:r>
            <a:endParaRPr lang="sv-SE" dirty="0"/>
          </a:p>
        </p:txBody>
      </p:sp>
      <p:sp>
        <p:nvSpPr>
          <p:cNvPr id="7" name="Platshållare för innehåll 6"/>
          <p:cNvSpPr>
            <a:spLocks noGrp="1"/>
          </p:cNvSpPr>
          <p:nvPr>
            <p:ph idx="1"/>
          </p:nvPr>
        </p:nvSpPr>
        <p:spPr/>
        <p:txBody>
          <a:bodyPr/>
          <a:lstStyle/>
          <a:p>
            <a:endParaRPr lang="sv-SE"/>
          </a:p>
        </p:txBody>
      </p:sp>
      <p:graphicFrame>
        <p:nvGraphicFramePr>
          <p:cNvPr id="8" name="Diagram 7"/>
          <p:cNvGraphicFramePr/>
          <p:nvPr/>
        </p:nvGraphicFramePr>
        <p:xfrm>
          <a:off x="1259632" y="1628800"/>
          <a:ext cx="7560840" cy="43924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000" dirty="0"/>
              <a:t>Elever som någon gång använt narkotika under den senaste 4- veckorsperioden </a:t>
            </a:r>
            <a:r>
              <a:rPr lang="sv-SE" sz="1600" dirty="0" smtClean="0"/>
              <a:t>(</a:t>
            </a:r>
            <a:r>
              <a:rPr lang="sv-SE" sz="1600" dirty="0"/>
              <a:t>bland samtliga)</a:t>
            </a:r>
            <a:r>
              <a:rPr lang="sv-SE" sz="1800" dirty="0">
                <a:solidFill>
                  <a:schemeClr val="tx2"/>
                </a:solidFill>
              </a:rPr>
              <a:t/>
            </a:r>
            <a:br>
              <a:rPr lang="sv-SE" sz="1800" dirty="0">
                <a:solidFill>
                  <a:schemeClr val="tx2"/>
                </a:solidFill>
              </a:rPr>
            </a:br>
            <a:endParaRPr lang="sv-SE" sz="24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27</a:t>
            </a:fld>
            <a:endParaRPr lang="sv-SE"/>
          </a:p>
        </p:txBody>
      </p:sp>
      <p:graphicFrame>
        <p:nvGraphicFramePr>
          <p:cNvPr id="8" name="Diagram 7"/>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ruta 9"/>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
        <p:nvSpPr>
          <p:cNvPr id="9" name="Ellips 8"/>
          <p:cNvSpPr/>
          <p:nvPr/>
        </p:nvSpPr>
        <p:spPr>
          <a:xfrm>
            <a:off x="3131840" y="3933056"/>
            <a:ext cx="432049" cy="504056"/>
          </a:xfrm>
          <a:prstGeom prst="ellipse">
            <a:avLst/>
          </a:prstGeom>
          <a:noFill/>
          <a:ln w="38100" cap="flat" cmpd="sng" algn="ctr">
            <a:solidFill>
              <a:srgbClr val="0070C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sv-SE"/>
          </a:p>
        </p:txBody>
      </p:sp>
    </p:spTree>
    <p:extLst>
      <p:ext uri="{BB962C8B-B14F-4D97-AF65-F5344CB8AC3E}">
        <p14:creationId xmlns:p14="http://schemas.microsoft.com/office/powerpoint/2010/main" xmlns="" val="30821333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000" dirty="0"/>
              <a:t>Elever som någon gång använt narkotika under den senaste 4- veckorsperioden </a:t>
            </a:r>
            <a:r>
              <a:rPr lang="sv-SE" sz="1600" dirty="0" smtClean="0"/>
              <a:t>(</a:t>
            </a:r>
            <a:r>
              <a:rPr lang="sv-SE" sz="1600" dirty="0"/>
              <a:t>bland samtliga)</a:t>
            </a:r>
            <a:r>
              <a:rPr lang="sv-SE" sz="1800" dirty="0">
                <a:solidFill>
                  <a:schemeClr val="tx2"/>
                </a:solidFill>
              </a:rPr>
              <a:t/>
            </a:r>
            <a:br>
              <a:rPr lang="sv-SE" sz="1800" dirty="0">
                <a:solidFill>
                  <a:schemeClr val="tx2"/>
                </a:solidFill>
              </a:rPr>
            </a:br>
            <a:endParaRPr lang="sv-SE" sz="24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28</a:t>
            </a:fld>
            <a:endParaRPr lang="sv-SE"/>
          </a:p>
        </p:txBody>
      </p:sp>
      <p:sp>
        <p:nvSpPr>
          <p:cNvPr id="7" name="textruta 6"/>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9" name="Diagram 8"/>
          <p:cNvGraphicFramePr>
            <a:graphicFrameLocks noGrp="1"/>
          </p:cNvGraphicFramePr>
          <p:nvPr/>
        </p:nvGraphicFramePr>
        <p:xfrm>
          <a:off x="0" y="548680"/>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ruta 7"/>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Tree>
    <p:extLst>
      <p:ext uri="{BB962C8B-B14F-4D97-AF65-F5344CB8AC3E}">
        <p14:creationId xmlns:p14="http://schemas.microsoft.com/office/powerpoint/2010/main" xmlns="" val="30821333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Andel elever (%) som någon gång haft möjlighet att </a:t>
            </a:r>
            <a:r>
              <a:rPr lang="sv-SE" smtClean="0"/>
              <a:t>pröva narkotika</a:t>
            </a:r>
            <a:endParaRPr lang="sv-SE" dirty="0"/>
          </a:p>
        </p:txBody>
      </p:sp>
      <p:graphicFrame>
        <p:nvGraphicFramePr>
          <p:cNvPr id="4" name="Platshållare för innehåll 3"/>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ruta 3"/>
          <p:cNvSpPr txBox="1">
            <a:spLocks noChangeArrowheads="1"/>
          </p:cNvSpPr>
          <p:nvPr/>
        </p:nvSpPr>
        <p:spPr bwMode="auto">
          <a:xfrm>
            <a:off x="357188" y="1500188"/>
            <a:ext cx="8159750" cy="476250"/>
          </a:xfrm>
          <a:prstGeom prst="rect">
            <a:avLst/>
          </a:prstGeom>
          <a:noFill/>
          <a:ln w="9525">
            <a:noFill/>
            <a:miter lim="800000"/>
            <a:headEnd/>
            <a:tailEnd/>
          </a:ln>
        </p:spPr>
        <p:txBody>
          <a:bodyPr>
            <a:spAutoFit/>
          </a:bodyPr>
          <a:lstStyle/>
          <a:p>
            <a:pPr eaLnBrk="0" hangingPunct="0">
              <a:lnSpc>
                <a:spcPct val="90000"/>
              </a:lnSpc>
            </a:pPr>
            <a:endParaRPr lang="en-US" sz="2800"/>
          </a:p>
        </p:txBody>
      </p:sp>
      <p:sp>
        <p:nvSpPr>
          <p:cNvPr id="11267" name="Rectangle 5"/>
          <p:cNvSpPr>
            <a:spLocks noChangeArrowheads="1"/>
          </p:cNvSpPr>
          <p:nvPr/>
        </p:nvSpPr>
        <p:spPr bwMode="auto">
          <a:xfrm>
            <a:off x="973335" y="719138"/>
            <a:ext cx="7631113" cy="868362"/>
          </a:xfrm>
          <a:prstGeom prst="rect">
            <a:avLst/>
          </a:prstGeom>
          <a:noFill/>
          <a:ln w="9525">
            <a:noFill/>
            <a:miter lim="800000"/>
            <a:headEnd/>
            <a:tailEnd/>
          </a:ln>
        </p:spPr>
        <p:txBody>
          <a:bodyPr lIns="0" tIns="0" rIns="0" bIns="0"/>
          <a:lstStyle/>
          <a:p>
            <a:pPr eaLnBrk="0" hangingPunct="0"/>
            <a:r>
              <a:rPr lang="sv-SE" sz="2000" b="1" dirty="0">
                <a:solidFill>
                  <a:schemeClr val="tx2"/>
                </a:solidFill>
              </a:rPr>
              <a:t>Undersökningens genomförande</a:t>
            </a:r>
          </a:p>
        </p:txBody>
      </p:sp>
      <p:sp>
        <p:nvSpPr>
          <p:cNvPr id="7" name="Rectangle 6"/>
          <p:cNvSpPr>
            <a:spLocks noChangeArrowheads="1"/>
          </p:cNvSpPr>
          <p:nvPr/>
        </p:nvSpPr>
        <p:spPr bwMode="auto">
          <a:xfrm>
            <a:off x="973335" y="1676400"/>
            <a:ext cx="4246737" cy="4103688"/>
          </a:xfrm>
          <a:prstGeom prst="rect">
            <a:avLst/>
          </a:prstGeom>
          <a:noFill/>
          <a:ln w="9525">
            <a:noFill/>
            <a:miter lim="800000"/>
            <a:headEnd/>
            <a:tailEnd/>
          </a:ln>
        </p:spPr>
        <p:txBody>
          <a:bodyPr lIns="0" tIns="0" rIns="0" bIns="0"/>
          <a:lstStyle/>
          <a:p>
            <a:pPr marL="342900" indent="-342900" eaLnBrk="0" hangingPunct="0">
              <a:lnSpc>
                <a:spcPct val="105000"/>
              </a:lnSpc>
              <a:spcBef>
                <a:spcPct val="50000"/>
              </a:spcBef>
              <a:buFont typeface="Wingdings" pitchFamily="2" charset="2"/>
              <a:buChar char="§"/>
            </a:pPr>
            <a:r>
              <a:rPr lang="sv-SE" sz="1500" dirty="0" smtClean="0">
                <a:solidFill>
                  <a:schemeClr val="tx1"/>
                </a:solidFill>
              </a:rPr>
              <a:t>Enkäten </a:t>
            </a:r>
            <a:r>
              <a:rPr lang="sv-SE" sz="1500" dirty="0">
                <a:solidFill>
                  <a:schemeClr val="tx1"/>
                </a:solidFill>
              </a:rPr>
              <a:t>innehåller ca 350 </a:t>
            </a:r>
            <a:r>
              <a:rPr lang="sv-SE" sz="1500" dirty="0" smtClean="0">
                <a:solidFill>
                  <a:schemeClr val="tx1"/>
                </a:solidFill>
              </a:rPr>
              <a:t>frågor inklusive delfrågor och beräknas ta en lektionstimme att besvara</a:t>
            </a:r>
            <a:endParaRPr lang="sv-SE" sz="1500" dirty="0">
              <a:solidFill>
                <a:schemeClr val="tx1"/>
              </a:solidFill>
            </a:endParaRPr>
          </a:p>
          <a:p>
            <a:pPr marL="342900" indent="-342900" eaLnBrk="0" hangingPunct="0">
              <a:lnSpc>
                <a:spcPct val="105000"/>
              </a:lnSpc>
              <a:spcBef>
                <a:spcPct val="50000"/>
              </a:spcBef>
              <a:buFont typeface="Wingdings" pitchFamily="2" charset="2"/>
              <a:buChar char="§"/>
            </a:pPr>
            <a:r>
              <a:rPr lang="sv-SE" sz="1500" dirty="0">
                <a:solidFill>
                  <a:schemeClr val="tx1"/>
                </a:solidFill>
              </a:rPr>
              <a:t>Besvaras anonymt under </a:t>
            </a:r>
            <a:r>
              <a:rPr lang="sv-SE" sz="1500" dirty="0" smtClean="0">
                <a:solidFill>
                  <a:schemeClr val="tx1"/>
                </a:solidFill>
              </a:rPr>
              <a:t>lektionstid och </a:t>
            </a:r>
            <a:r>
              <a:rPr lang="sv-SE" sz="1500" dirty="0">
                <a:solidFill>
                  <a:schemeClr val="tx1"/>
                </a:solidFill>
              </a:rPr>
              <a:t>lämnas i förslutet kuvert till klassläraren</a:t>
            </a:r>
          </a:p>
          <a:p>
            <a:pPr marL="342900" indent="-342900" eaLnBrk="0" hangingPunct="0">
              <a:lnSpc>
                <a:spcPct val="105000"/>
              </a:lnSpc>
              <a:spcBef>
                <a:spcPct val="50000"/>
              </a:spcBef>
              <a:buFont typeface="Wingdings" pitchFamily="2" charset="2"/>
              <a:buChar char="§"/>
            </a:pPr>
            <a:r>
              <a:rPr lang="sv-SE" sz="1500" dirty="0" smtClean="0">
                <a:solidFill>
                  <a:schemeClr val="tx1"/>
                </a:solidFill>
              </a:rPr>
              <a:t>Genomfördes under </a:t>
            </a:r>
            <a:r>
              <a:rPr lang="sv-SE" sz="1500" dirty="0">
                <a:solidFill>
                  <a:schemeClr val="tx1"/>
                </a:solidFill>
              </a:rPr>
              <a:t>våren </a:t>
            </a:r>
            <a:r>
              <a:rPr lang="sv-SE" sz="1500" dirty="0" smtClean="0">
                <a:solidFill>
                  <a:schemeClr val="tx1"/>
                </a:solidFill>
              </a:rPr>
              <a:t>2014 </a:t>
            </a:r>
            <a:r>
              <a:rPr lang="sv-SE" sz="1500" dirty="0">
                <a:solidFill>
                  <a:schemeClr val="tx1"/>
                </a:solidFill>
              </a:rPr>
              <a:t>efter sportlovet</a:t>
            </a:r>
          </a:p>
          <a:p>
            <a:pPr marL="342900" indent="-342900" eaLnBrk="0" hangingPunct="0">
              <a:lnSpc>
                <a:spcPct val="105000"/>
              </a:lnSpc>
              <a:spcBef>
                <a:spcPct val="50000"/>
              </a:spcBef>
              <a:buFont typeface="Wingdings" pitchFamily="2" charset="2"/>
              <a:buChar char="§"/>
            </a:pPr>
            <a:r>
              <a:rPr lang="sv-SE" sz="1500" dirty="0" smtClean="0">
                <a:solidFill>
                  <a:schemeClr val="tx1"/>
                </a:solidFill>
              </a:rPr>
              <a:t>Svarsfrekvensen i Nacka var </a:t>
            </a:r>
            <a:r>
              <a:rPr lang="sv-SE" sz="1500" dirty="0" smtClean="0"/>
              <a:t>80</a:t>
            </a:r>
            <a:r>
              <a:rPr lang="sv-SE" sz="1500" dirty="0" smtClean="0">
                <a:solidFill>
                  <a:schemeClr val="tx1"/>
                </a:solidFill>
              </a:rPr>
              <a:t> procent</a:t>
            </a:r>
          </a:p>
          <a:p>
            <a:pPr marL="342900" indent="-342900" eaLnBrk="0" hangingPunct="0">
              <a:lnSpc>
                <a:spcPct val="105000"/>
              </a:lnSpc>
              <a:spcBef>
                <a:spcPct val="50000"/>
              </a:spcBef>
              <a:buFont typeface="Wingdings" pitchFamily="2" charset="2"/>
              <a:buChar char="§"/>
            </a:pPr>
            <a:r>
              <a:rPr lang="sv-SE" sz="1500" dirty="0" smtClean="0">
                <a:solidFill>
                  <a:schemeClr val="tx1"/>
                </a:solidFill>
              </a:rPr>
              <a:t>16 kommuner i Stockholms län (inklusive Stockholms stad) genomförde undersökningen</a:t>
            </a:r>
            <a:endParaRPr lang="sv-SE" sz="1500" dirty="0">
              <a:solidFill>
                <a:schemeClr val="tx1"/>
              </a:solidFill>
            </a:endParaRPr>
          </a:p>
        </p:txBody>
      </p:sp>
      <p:pic>
        <p:nvPicPr>
          <p:cNvPr id="8" name="Bildobjekt 7" descr="oppis vasa real juni 2012 132.JPG"/>
          <p:cNvPicPr>
            <a:picLocks noChangeAspect="1"/>
          </p:cNvPicPr>
          <p:nvPr/>
        </p:nvPicPr>
        <p:blipFill>
          <a:blip r:embed="rId3" cstate="print"/>
          <a:srcRect/>
          <a:stretch>
            <a:fillRect/>
          </a:stretch>
        </p:blipFill>
        <p:spPr bwMode="auto">
          <a:xfrm>
            <a:off x="5219700" y="2060848"/>
            <a:ext cx="3705225" cy="2460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66750" y="741600"/>
            <a:ext cx="7705725" cy="806400"/>
          </a:xfrm>
        </p:spPr>
        <p:txBody>
          <a:bodyPr>
            <a:normAutofit fontScale="90000"/>
          </a:bodyPr>
          <a:lstStyle/>
          <a:p>
            <a:pPr algn="ctr"/>
            <a:r>
              <a:rPr lang="sv-SE" sz="2200" dirty="0"/>
              <a:t>Elever som någon gång haft en möjlighet att prova </a:t>
            </a:r>
            <a:r>
              <a:rPr lang="sv-SE" sz="2200" dirty="0" smtClean="0"/>
              <a:t>narkotika</a:t>
            </a:r>
            <a:r>
              <a:rPr lang="sv-SE" sz="2000" dirty="0" smtClean="0"/>
              <a:t/>
            </a:r>
            <a:br>
              <a:rPr lang="sv-SE" sz="2000" dirty="0" smtClean="0"/>
            </a:br>
            <a:r>
              <a:rPr lang="sv-SE" sz="1800" dirty="0" smtClean="0"/>
              <a:t> </a:t>
            </a:r>
            <a:r>
              <a:rPr lang="sv-SE" sz="1800" dirty="0"/>
              <a:t>(av dem som inte använt narkotika)</a:t>
            </a:r>
            <a:r>
              <a:rPr lang="sv-SE" sz="1800" dirty="0">
                <a:solidFill>
                  <a:schemeClr val="tx2"/>
                </a:solidFill>
              </a:rPr>
              <a:t/>
            </a:r>
            <a:br>
              <a:rPr lang="sv-SE" sz="1800" dirty="0">
                <a:solidFill>
                  <a:schemeClr val="tx2"/>
                </a:solidFill>
              </a:rPr>
            </a:br>
            <a:endParaRPr lang="sv-SE"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30</a:t>
            </a:fld>
            <a:endParaRPr lang="sv-SE"/>
          </a:p>
        </p:txBody>
      </p:sp>
      <p:graphicFrame>
        <p:nvGraphicFramePr>
          <p:cNvPr id="9" name="Diagram 8"/>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ruta 9"/>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
        <p:nvSpPr>
          <p:cNvPr id="8" name="Ellips 7"/>
          <p:cNvSpPr/>
          <p:nvPr/>
        </p:nvSpPr>
        <p:spPr>
          <a:xfrm>
            <a:off x="3131840" y="3429000"/>
            <a:ext cx="432049" cy="1008112"/>
          </a:xfrm>
          <a:prstGeom prst="ellipse">
            <a:avLst/>
          </a:prstGeom>
          <a:noFill/>
          <a:ln w="38100" cap="flat" cmpd="sng" algn="ctr">
            <a:solidFill>
              <a:srgbClr val="0070C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sv-SE"/>
          </a:p>
        </p:txBody>
      </p:sp>
    </p:spTree>
    <p:extLst>
      <p:ext uri="{BB962C8B-B14F-4D97-AF65-F5344CB8AC3E}">
        <p14:creationId xmlns:p14="http://schemas.microsoft.com/office/powerpoint/2010/main" xmlns="" val="10886254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66750" y="741600"/>
            <a:ext cx="7705725" cy="806400"/>
          </a:xfrm>
        </p:spPr>
        <p:txBody>
          <a:bodyPr>
            <a:normAutofit fontScale="90000"/>
          </a:bodyPr>
          <a:lstStyle/>
          <a:p>
            <a:pPr algn="ctr"/>
            <a:r>
              <a:rPr lang="sv-SE" sz="2200" dirty="0"/>
              <a:t>Elever som någon gång haft en möjlighet att prova </a:t>
            </a:r>
            <a:r>
              <a:rPr lang="sv-SE" sz="2200" dirty="0" smtClean="0"/>
              <a:t>narkotika</a:t>
            </a:r>
            <a:r>
              <a:rPr lang="sv-SE" sz="2000" dirty="0" smtClean="0"/>
              <a:t/>
            </a:r>
            <a:br>
              <a:rPr lang="sv-SE" sz="2000" dirty="0" smtClean="0"/>
            </a:br>
            <a:r>
              <a:rPr lang="sv-SE" sz="1800" dirty="0" smtClean="0"/>
              <a:t> </a:t>
            </a:r>
            <a:r>
              <a:rPr lang="sv-SE" sz="1800" dirty="0"/>
              <a:t>(av dem som inte använt narkotika)</a:t>
            </a:r>
            <a:r>
              <a:rPr lang="sv-SE" sz="1800" dirty="0">
                <a:solidFill>
                  <a:schemeClr val="tx2"/>
                </a:solidFill>
              </a:rPr>
              <a:t/>
            </a:r>
            <a:br>
              <a:rPr lang="sv-SE" sz="1800" dirty="0">
                <a:solidFill>
                  <a:schemeClr val="tx2"/>
                </a:solidFill>
              </a:rPr>
            </a:br>
            <a:endParaRPr lang="sv-SE"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31</a:t>
            </a:fld>
            <a:endParaRPr lang="sv-SE"/>
          </a:p>
        </p:txBody>
      </p:sp>
      <p:sp>
        <p:nvSpPr>
          <p:cNvPr id="7" name="textruta 6"/>
          <p:cNvSpPr txBox="1"/>
          <p:nvPr/>
        </p:nvSpPr>
        <p:spPr>
          <a:xfrm>
            <a:off x="6419850" y="4207221"/>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8" name="Diagram 7"/>
          <p:cNvGraphicFramePr>
            <a:graphicFrameLocks noGrp="1"/>
          </p:cNvGraphicFramePr>
          <p:nvPr/>
        </p:nvGraphicFramePr>
        <p:xfrm>
          <a:off x="-75158" y="381744"/>
          <a:ext cx="9294316" cy="60945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ruta 8"/>
          <p:cNvSpPr txBox="1"/>
          <p:nvPr/>
        </p:nvSpPr>
        <p:spPr>
          <a:xfrm>
            <a:off x="295275" y="6238875"/>
            <a:ext cx="3733800" cy="338554"/>
          </a:xfrm>
          <a:prstGeom prst="rect">
            <a:avLst/>
          </a:prstGeom>
          <a:noFill/>
        </p:spPr>
        <p:txBody>
          <a:bodyPr wrap="square" rtlCol="0">
            <a:spAutoFit/>
          </a:bodyPr>
          <a:lstStyle/>
          <a:p>
            <a:r>
              <a:rPr lang="sv-SE" sz="1600" dirty="0" smtClean="0"/>
              <a:t>Årskurs 2 gymnasiet, år 2014</a:t>
            </a:r>
            <a:endParaRPr lang="sv-SE" sz="1600" dirty="0"/>
          </a:p>
        </p:txBody>
      </p:sp>
      <p:sp>
        <p:nvSpPr>
          <p:cNvPr id="10" name="Ellips 9"/>
          <p:cNvSpPr/>
          <p:nvPr/>
        </p:nvSpPr>
        <p:spPr>
          <a:xfrm>
            <a:off x="3131840" y="2852936"/>
            <a:ext cx="432049" cy="1656184"/>
          </a:xfrm>
          <a:prstGeom prst="ellipse">
            <a:avLst/>
          </a:prstGeom>
          <a:noFill/>
          <a:ln w="38100" cap="flat" cmpd="sng" algn="ctr">
            <a:solidFill>
              <a:srgbClr val="0070C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sv-SE"/>
          </a:p>
        </p:txBody>
      </p:sp>
    </p:spTree>
    <p:extLst>
      <p:ext uri="{BB962C8B-B14F-4D97-AF65-F5344CB8AC3E}">
        <p14:creationId xmlns:p14="http://schemas.microsoft.com/office/powerpoint/2010/main" xmlns="" val="10886254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ruta 3"/>
          <p:cNvSpPr txBox="1">
            <a:spLocks noChangeArrowheads="1"/>
          </p:cNvSpPr>
          <p:nvPr/>
        </p:nvSpPr>
        <p:spPr bwMode="auto">
          <a:xfrm>
            <a:off x="357188" y="1500188"/>
            <a:ext cx="815975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90000"/>
              </a:lnSpc>
            </a:pPr>
            <a:endParaRPr lang="sv-SE" sz="2800">
              <a:solidFill>
                <a:srgbClr val="000000"/>
              </a:solidFill>
              <a:latin typeface="Gill Sans MT" pitchFamily="34" charset="0"/>
            </a:endParaRPr>
          </a:p>
        </p:txBody>
      </p:sp>
      <p:sp>
        <p:nvSpPr>
          <p:cNvPr id="156675" name="Rectangle 3"/>
          <p:cNvSpPr>
            <a:spLocks noChangeArrowheads="1"/>
          </p:cNvSpPr>
          <p:nvPr/>
        </p:nvSpPr>
        <p:spPr bwMode="auto">
          <a:xfrm>
            <a:off x="468313" y="2560638"/>
            <a:ext cx="4751387" cy="868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lang="sv-SE" sz="2500" b="1">
                <a:solidFill>
                  <a:schemeClr val="tx2"/>
                </a:solidFill>
                <a:latin typeface="Gill Sans MT" pitchFamily="34" charset="0"/>
              </a:rPr>
              <a:t>Psykisk hälsa</a:t>
            </a: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37063" y="1568450"/>
            <a:ext cx="4286250" cy="2852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tycker det är riktigt härligt att leva</a:t>
            </a:r>
            <a:endParaRPr lang="sv-SE" dirty="0"/>
          </a:p>
        </p:txBody>
      </p:sp>
      <p:graphicFrame>
        <p:nvGraphicFramePr>
          <p:cNvPr id="6" name="Platshållare för innehåll 5"/>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känner att de inte duger till</a:t>
            </a:r>
            <a:endParaRPr lang="sv-SE" dirty="0"/>
          </a:p>
        </p:txBody>
      </p:sp>
      <p:graphicFrame>
        <p:nvGraphicFramePr>
          <p:cNvPr id="6" name="Platshållare för innehåll 5"/>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en gång i veckan eller oftare har ont i huvudet</a:t>
            </a:r>
            <a:endParaRPr lang="sv-SE" dirty="0"/>
          </a:p>
        </p:txBody>
      </p:sp>
      <p:graphicFrame>
        <p:nvGraphicFramePr>
          <p:cNvPr id="6" name="Platshållare för innehåll 5"/>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Andel elever (%) som minst en gång i veckan under läsåret har haft svårt att somna</a:t>
            </a:r>
            <a:endParaRPr lang="sv-SE" dirty="0"/>
          </a:p>
        </p:txBody>
      </p:sp>
      <p:graphicFrame>
        <p:nvGraphicFramePr>
          <p:cNvPr id="6" name="Platshållare för innehåll 5"/>
          <p:cNvGraphicFramePr>
            <a:graphicFrameLocks noGrp="1"/>
          </p:cNvGraphicFramePr>
          <p:nvPr>
            <p:ph idx="1"/>
          </p:nvPr>
        </p:nvGraphicFramePr>
        <p:xfrm>
          <a:off x="1130300" y="1600200"/>
          <a:ext cx="7762875"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sv-SE" sz="2500" smtClean="0"/>
              <a:t>Antal svarande elever per område årskurs 9</a:t>
            </a:r>
          </a:p>
        </p:txBody>
      </p:sp>
      <p:sp>
        <p:nvSpPr>
          <p:cNvPr id="5" name="Platshållare för innehåll 4"/>
          <p:cNvSpPr>
            <a:spLocks noGrp="1"/>
          </p:cNvSpPr>
          <p:nvPr>
            <p:ph idx="1"/>
          </p:nvPr>
        </p:nvSpPr>
        <p:spPr/>
        <p:txBody>
          <a:bodyPr/>
          <a:lstStyle/>
          <a:p>
            <a:endParaRPr lang="sv-SE"/>
          </a:p>
        </p:txBody>
      </p:sp>
      <p:graphicFrame>
        <p:nvGraphicFramePr>
          <p:cNvPr id="6" name="Tabell 5"/>
          <p:cNvGraphicFramePr>
            <a:graphicFrameLocks noGrp="1"/>
          </p:cNvGraphicFramePr>
          <p:nvPr/>
        </p:nvGraphicFramePr>
        <p:xfrm>
          <a:off x="1524000" y="1844675"/>
          <a:ext cx="6096000" cy="3053080"/>
        </p:xfrm>
        <a:graphic>
          <a:graphicData uri="http://schemas.openxmlformats.org/drawingml/2006/table">
            <a:tbl>
              <a:tblPr firstRow="1" bandRow="1">
                <a:tableStyleId>{5C22544A-7EE6-4342-B048-85BDC9FD1C3A}</a:tableStyleId>
              </a:tblPr>
              <a:tblGrid>
                <a:gridCol w="3984104"/>
                <a:gridCol w="1055948"/>
                <a:gridCol w="1055948"/>
              </a:tblGrid>
              <a:tr h="370840">
                <a:tc>
                  <a:txBody>
                    <a:bodyPr/>
                    <a:lstStyle/>
                    <a:p>
                      <a:r>
                        <a:rPr lang="sv-SE" dirty="0" smtClean="0"/>
                        <a:t>Antal svarande elever per område</a:t>
                      </a:r>
                      <a:endParaRPr lang="sv-SE" dirty="0"/>
                    </a:p>
                  </a:txBody>
                  <a:tcPr/>
                </a:tc>
                <a:tc>
                  <a:txBody>
                    <a:bodyPr/>
                    <a:lstStyle/>
                    <a:p>
                      <a:r>
                        <a:rPr lang="sv-SE" dirty="0" smtClean="0"/>
                        <a:t>Pojkar</a:t>
                      </a:r>
                      <a:endParaRPr lang="sv-SE" dirty="0"/>
                    </a:p>
                  </a:txBody>
                  <a:tcPr/>
                </a:tc>
                <a:tc>
                  <a:txBody>
                    <a:bodyPr/>
                    <a:lstStyle/>
                    <a:p>
                      <a:r>
                        <a:rPr lang="sv-SE" dirty="0" smtClean="0"/>
                        <a:t>Flickor</a:t>
                      </a:r>
                      <a:endParaRPr lang="sv-SE" dirty="0"/>
                    </a:p>
                  </a:txBody>
                  <a:tcPr/>
                </a:tc>
              </a:tr>
              <a:tr h="370840">
                <a:tc>
                  <a:txBody>
                    <a:bodyPr/>
                    <a:lstStyle/>
                    <a:p>
                      <a:r>
                        <a:rPr lang="sv-SE" sz="1200" dirty="0" smtClean="0"/>
                        <a:t>Boo</a:t>
                      </a:r>
                      <a:endParaRPr lang="sv-SE" sz="1200" dirty="0"/>
                    </a:p>
                  </a:txBody>
                  <a:tcPr/>
                </a:tc>
                <a:tc>
                  <a:txBody>
                    <a:bodyPr/>
                    <a:lstStyle/>
                    <a:p>
                      <a:pPr algn="ctr"/>
                      <a:r>
                        <a:rPr lang="sv-SE" sz="1200" dirty="0" smtClean="0"/>
                        <a:t>183</a:t>
                      </a:r>
                      <a:endParaRPr lang="sv-SE" sz="1200" dirty="0"/>
                    </a:p>
                  </a:txBody>
                  <a:tcPr/>
                </a:tc>
                <a:tc>
                  <a:txBody>
                    <a:bodyPr/>
                    <a:lstStyle/>
                    <a:p>
                      <a:pPr algn="ctr"/>
                      <a:r>
                        <a:rPr lang="sv-SE" sz="1200" dirty="0" smtClean="0"/>
                        <a:t>146</a:t>
                      </a:r>
                      <a:endParaRPr lang="sv-SE" sz="1200" dirty="0"/>
                    </a:p>
                  </a:txBody>
                  <a:tcPr/>
                </a:tc>
              </a:tr>
              <a:tr h="370840">
                <a:tc>
                  <a:txBody>
                    <a:bodyPr/>
                    <a:lstStyle/>
                    <a:p>
                      <a:r>
                        <a:rPr lang="sv-SE" sz="1200" dirty="0" smtClean="0"/>
                        <a:t>Fisksätra</a:t>
                      </a:r>
                      <a:endParaRPr lang="sv-SE" sz="1200" dirty="0"/>
                    </a:p>
                  </a:txBody>
                  <a:tcPr/>
                </a:tc>
                <a:tc>
                  <a:txBody>
                    <a:bodyPr/>
                    <a:lstStyle/>
                    <a:p>
                      <a:pPr algn="ctr"/>
                      <a:r>
                        <a:rPr lang="sv-SE" sz="1200" dirty="0" smtClean="0"/>
                        <a:t>23</a:t>
                      </a:r>
                      <a:endParaRPr lang="sv-SE" sz="1200" dirty="0"/>
                    </a:p>
                  </a:txBody>
                  <a:tcPr/>
                </a:tc>
                <a:tc>
                  <a:txBody>
                    <a:bodyPr/>
                    <a:lstStyle/>
                    <a:p>
                      <a:pPr algn="ctr"/>
                      <a:r>
                        <a:rPr lang="sv-SE" sz="1200" dirty="0" smtClean="0"/>
                        <a:t>21</a:t>
                      </a:r>
                      <a:endParaRPr lang="sv-SE" sz="1200" dirty="0"/>
                    </a:p>
                  </a:txBody>
                  <a:tcPr/>
                </a:tc>
              </a:tr>
              <a:tr h="370840">
                <a:tc>
                  <a:txBody>
                    <a:bodyPr/>
                    <a:lstStyle/>
                    <a:p>
                      <a:r>
                        <a:rPr lang="sv-SE" sz="1200" dirty="0" smtClean="0"/>
                        <a:t>Saltsjöbaden</a:t>
                      </a:r>
                    </a:p>
                  </a:txBody>
                  <a:tcPr/>
                </a:tc>
                <a:tc>
                  <a:txBody>
                    <a:bodyPr/>
                    <a:lstStyle/>
                    <a:p>
                      <a:pPr algn="ctr"/>
                      <a:r>
                        <a:rPr lang="sv-SE" sz="1200" dirty="0" smtClean="0"/>
                        <a:t>45</a:t>
                      </a:r>
                      <a:endParaRPr lang="sv-SE" sz="1200" dirty="0"/>
                    </a:p>
                  </a:txBody>
                  <a:tcPr/>
                </a:tc>
                <a:tc>
                  <a:txBody>
                    <a:bodyPr/>
                    <a:lstStyle/>
                    <a:p>
                      <a:pPr algn="ctr"/>
                      <a:r>
                        <a:rPr lang="sv-SE" sz="1200" dirty="0" smtClean="0"/>
                        <a:t>40</a:t>
                      </a:r>
                      <a:endParaRPr lang="sv-SE" sz="1200" dirty="0"/>
                    </a:p>
                  </a:txBody>
                  <a:tcPr/>
                </a:tc>
              </a:tr>
              <a:tr h="370840">
                <a:tc>
                  <a:txBody>
                    <a:bodyPr/>
                    <a:lstStyle/>
                    <a:p>
                      <a:r>
                        <a:rPr lang="sv-SE" sz="1200" dirty="0" smtClean="0"/>
                        <a:t>Sickla</a:t>
                      </a:r>
                    </a:p>
                  </a:txBody>
                  <a:tcPr/>
                </a:tc>
                <a:tc>
                  <a:txBody>
                    <a:bodyPr/>
                    <a:lstStyle/>
                    <a:p>
                      <a:pPr algn="ctr"/>
                      <a:r>
                        <a:rPr lang="sv-SE" sz="1200" dirty="0" smtClean="0"/>
                        <a:t>68</a:t>
                      </a:r>
                      <a:endParaRPr lang="sv-SE" sz="1200" dirty="0"/>
                    </a:p>
                  </a:txBody>
                  <a:tcPr/>
                </a:tc>
                <a:tc>
                  <a:txBody>
                    <a:bodyPr/>
                    <a:lstStyle/>
                    <a:p>
                      <a:pPr algn="ctr"/>
                      <a:r>
                        <a:rPr lang="sv-SE" sz="1200" dirty="0" smtClean="0"/>
                        <a:t>51</a:t>
                      </a:r>
                      <a:endParaRPr lang="sv-SE" sz="1200" dirty="0"/>
                    </a:p>
                  </a:txBody>
                  <a:tcPr/>
                </a:tc>
              </a:tr>
              <a:tr h="370840">
                <a:tc>
                  <a:txBody>
                    <a:bodyPr/>
                    <a:lstStyle/>
                    <a:p>
                      <a:r>
                        <a:rPr lang="sv-SE" sz="1200" dirty="0" smtClean="0"/>
                        <a:t>Älta</a:t>
                      </a:r>
                    </a:p>
                  </a:txBody>
                  <a:tcPr/>
                </a:tc>
                <a:tc>
                  <a:txBody>
                    <a:bodyPr/>
                    <a:lstStyle/>
                    <a:p>
                      <a:pPr algn="ctr"/>
                      <a:r>
                        <a:rPr lang="sv-SE" sz="1200" dirty="0" smtClean="0"/>
                        <a:t>48</a:t>
                      </a:r>
                      <a:endParaRPr lang="sv-SE" sz="1200" dirty="0"/>
                    </a:p>
                  </a:txBody>
                  <a:tcPr/>
                </a:tc>
                <a:tc>
                  <a:txBody>
                    <a:bodyPr/>
                    <a:lstStyle/>
                    <a:p>
                      <a:pPr algn="ctr"/>
                      <a:r>
                        <a:rPr lang="sv-SE" sz="1200" dirty="0" smtClean="0"/>
                        <a:t>35</a:t>
                      </a:r>
                      <a:endParaRPr lang="sv-SE" sz="1200" dirty="0"/>
                    </a:p>
                  </a:txBody>
                  <a:tcPr/>
                </a:tc>
              </a:tr>
              <a:tr h="370840">
                <a:tc>
                  <a:txBody>
                    <a:bodyPr/>
                    <a:lstStyle/>
                    <a:p>
                      <a:r>
                        <a:rPr lang="sv-SE" sz="1200" dirty="0" smtClean="0"/>
                        <a:t>Elever boende</a:t>
                      </a:r>
                      <a:r>
                        <a:rPr lang="sv-SE" sz="1200" baseline="0" dirty="0" smtClean="0"/>
                        <a:t> i </a:t>
                      </a:r>
                      <a:r>
                        <a:rPr lang="sv-SE" sz="1200" dirty="0" smtClean="0"/>
                        <a:t>Nacka (ink elever som går i skola i annan kommun än Nacka)</a:t>
                      </a:r>
                    </a:p>
                  </a:txBody>
                  <a:tcPr/>
                </a:tc>
                <a:tc>
                  <a:txBody>
                    <a:bodyPr/>
                    <a:lstStyle/>
                    <a:p>
                      <a:pPr algn="ctr"/>
                      <a:r>
                        <a:rPr lang="sv-SE" sz="1200" dirty="0" smtClean="0"/>
                        <a:t>394</a:t>
                      </a:r>
                      <a:endParaRPr lang="sv-SE" sz="1200" dirty="0"/>
                    </a:p>
                  </a:txBody>
                  <a:tcPr/>
                </a:tc>
                <a:tc>
                  <a:txBody>
                    <a:bodyPr/>
                    <a:lstStyle/>
                    <a:p>
                      <a:pPr algn="ctr"/>
                      <a:r>
                        <a:rPr lang="sv-SE" sz="1200" dirty="0" smtClean="0"/>
                        <a:t>318</a:t>
                      </a:r>
                      <a:endParaRPr lang="sv-SE" sz="1200" dirty="0"/>
                    </a:p>
                  </a:txBody>
                  <a:tcPr/>
                </a:tc>
              </a:tr>
              <a:tr h="370840">
                <a:tc>
                  <a:txBody>
                    <a:bodyPr/>
                    <a:lstStyle/>
                    <a:p>
                      <a:r>
                        <a:rPr lang="sv-SE" sz="1200" dirty="0" smtClean="0"/>
                        <a:t>Elever boende i övriga deltagande kommuner</a:t>
                      </a:r>
                    </a:p>
                  </a:txBody>
                  <a:tcPr/>
                </a:tc>
                <a:tc>
                  <a:txBody>
                    <a:bodyPr/>
                    <a:lstStyle/>
                    <a:p>
                      <a:pPr algn="ctr"/>
                      <a:r>
                        <a:rPr lang="sv-SE" sz="1200" dirty="0" smtClean="0"/>
                        <a:t>4879</a:t>
                      </a:r>
                      <a:endParaRPr lang="sv-SE" sz="1200" dirty="0"/>
                    </a:p>
                  </a:txBody>
                  <a:tcPr/>
                </a:tc>
                <a:tc>
                  <a:txBody>
                    <a:bodyPr/>
                    <a:lstStyle/>
                    <a:p>
                      <a:pPr algn="ctr"/>
                      <a:r>
                        <a:rPr lang="sv-SE" sz="1200" dirty="0" smtClean="0"/>
                        <a:t>4702</a:t>
                      </a:r>
                      <a:endParaRPr lang="sv-SE" sz="1200" dirty="0"/>
                    </a:p>
                  </a:txBody>
                  <a:tcPr/>
                </a:tc>
              </a:tr>
            </a:tbl>
          </a:graphicData>
        </a:graphic>
      </p:graphicFrame>
      <p:sp>
        <p:nvSpPr>
          <p:cNvPr id="5161" name="textruta 6"/>
          <p:cNvSpPr txBox="1">
            <a:spLocks noChangeArrowheads="1"/>
          </p:cNvSpPr>
          <p:nvPr/>
        </p:nvSpPr>
        <p:spPr bwMode="auto">
          <a:xfrm>
            <a:off x="1439863" y="5487988"/>
            <a:ext cx="7092950" cy="646112"/>
          </a:xfrm>
          <a:prstGeom prst="rect">
            <a:avLst/>
          </a:prstGeom>
          <a:noFill/>
          <a:ln w="9525">
            <a:noFill/>
            <a:miter lim="800000"/>
            <a:headEnd/>
            <a:tailEnd/>
          </a:ln>
        </p:spPr>
        <p:txBody>
          <a:bodyPr>
            <a:spAutoFit/>
          </a:bodyPr>
          <a:lstStyle/>
          <a:p>
            <a:r>
              <a:rPr lang="sv-SE" sz="1200" dirty="0"/>
              <a:t>Observera att diagrammen redovisar olika delgrupper av svarande, antalet elever som dessa baseras på kan vara mycket litet! Detta gäller särskilt frågorna om köp av folköl, köp av cigaretter bland de som röker dagligen och är </a:t>
            </a:r>
            <a:r>
              <a:rPr lang="sv-SE" sz="1200" dirty="0" smtClean="0"/>
              <a:t>under 18 </a:t>
            </a:r>
            <a:r>
              <a:rPr lang="sv-SE" sz="1200" dirty="0"/>
              <a:t>år samt delredovisningar av bjudvanor bland de som dricker alkohol.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sv-SE" sz="2500" dirty="0" smtClean="0"/>
              <a:t>Antal svarande elever per område årskurs 2 gymnasiet</a:t>
            </a:r>
          </a:p>
        </p:txBody>
      </p:sp>
      <p:sp>
        <p:nvSpPr>
          <p:cNvPr id="5" name="Platshållare för innehåll 4"/>
          <p:cNvSpPr>
            <a:spLocks noGrp="1"/>
          </p:cNvSpPr>
          <p:nvPr>
            <p:ph idx="1"/>
          </p:nvPr>
        </p:nvSpPr>
        <p:spPr/>
        <p:txBody>
          <a:bodyPr/>
          <a:lstStyle/>
          <a:p>
            <a:endParaRPr lang="sv-SE"/>
          </a:p>
        </p:txBody>
      </p:sp>
      <p:graphicFrame>
        <p:nvGraphicFramePr>
          <p:cNvPr id="6" name="Tabell 5"/>
          <p:cNvGraphicFramePr>
            <a:graphicFrameLocks noGrp="1"/>
          </p:cNvGraphicFramePr>
          <p:nvPr/>
        </p:nvGraphicFramePr>
        <p:xfrm>
          <a:off x="1524000" y="1844675"/>
          <a:ext cx="7080448" cy="3391669"/>
        </p:xfrm>
        <a:graphic>
          <a:graphicData uri="http://schemas.openxmlformats.org/drawingml/2006/table">
            <a:tbl>
              <a:tblPr firstRow="1" bandRow="1">
                <a:tableStyleId>{5C22544A-7EE6-4342-B048-85BDC9FD1C3A}</a:tableStyleId>
              </a:tblPr>
              <a:tblGrid>
                <a:gridCol w="3840088"/>
                <a:gridCol w="1296144"/>
                <a:gridCol w="1008112"/>
                <a:gridCol w="936104"/>
              </a:tblGrid>
              <a:tr h="370840">
                <a:tc>
                  <a:txBody>
                    <a:bodyPr/>
                    <a:lstStyle/>
                    <a:p>
                      <a:r>
                        <a:rPr lang="sv-SE" dirty="0" smtClean="0"/>
                        <a:t>Antal svarande elever</a:t>
                      </a:r>
                      <a:br>
                        <a:rPr lang="sv-SE" dirty="0" smtClean="0"/>
                      </a:br>
                      <a:r>
                        <a:rPr lang="sv-SE" dirty="0" smtClean="0"/>
                        <a:t>per område</a:t>
                      </a:r>
                      <a:endParaRPr lang="sv-SE" dirty="0"/>
                    </a:p>
                  </a:txBody>
                  <a:tcPr/>
                </a:tc>
                <a:tc>
                  <a:txBody>
                    <a:bodyPr/>
                    <a:lstStyle/>
                    <a:p>
                      <a:r>
                        <a:rPr lang="sv-SE" sz="1500" dirty="0" smtClean="0"/>
                        <a:t>Pojkar</a:t>
                      </a:r>
                      <a:endParaRPr lang="sv-SE" sz="1500" dirty="0"/>
                    </a:p>
                  </a:txBody>
                  <a:tcPr/>
                </a:tc>
                <a:tc>
                  <a:txBody>
                    <a:bodyPr/>
                    <a:lstStyle/>
                    <a:p>
                      <a:r>
                        <a:rPr lang="sv-SE" sz="1500" dirty="0" smtClean="0"/>
                        <a:t>Flickor</a:t>
                      </a:r>
                      <a:endParaRPr lang="sv-SE" sz="1500" dirty="0"/>
                    </a:p>
                  </a:txBody>
                  <a:tcPr/>
                </a:tc>
                <a:tc>
                  <a:txBody>
                    <a:bodyPr/>
                    <a:lstStyle/>
                    <a:p>
                      <a:r>
                        <a:rPr lang="sv-SE" sz="1500" dirty="0" smtClean="0"/>
                        <a:t>Total</a:t>
                      </a:r>
                      <a:endParaRPr lang="sv-SE" sz="1500" dirty="0"/>
                    </a:p>
                  </a:txBody>
                  <a:tcPr/>
                </a:tc>
              </a:tr>
              <a:tr h="440189">
                <a:tc>
                  <a:txBody>
                    <a:bodyPr/>
                    <a:lstStyle/>
                    <a:p>
                      <a:r>
                        <a:rPr lang="sv-SE" sz="1200" dirty="0" smtClean="0"/>
                        <a:t>Boo</a:t>
                      </a:r>
                      <a:endParaRPr lang="sv-SE" sz="1200" dirty="0"/>
                    </a:p>
                  </a:txBody>
                  <a:tcPr/>
                </a:tc>
                <a:tc>
                  <a:txBody>
                    <a:bodyPr/>
                    <a:lstStyle/>
                    <a:p>
                      <a:pPr algn="ctr"/>
                      <a:r>
                        <a:rPr lang="sv-SE" sz="1200" dirty="0" smtClean="0"/>
                        <a:t>77</a:t>
                      </a:r>
                      <a:endParaRPr lang="sv-SE" sz="1200" dirty="0"/>
                    </a:p>
                  </a:txBody>
                  <a:tcPr/>
                </a:tc>
                <a:tc>
                  <a:txBody>
                    <a:bodyPr/>
                    <a:lstStyle/>
                    <a:p>
                      <a:pPr algn="ctr"/>
                      <a:r>
                        <a:rPr lang="sv-SE" sz="1200" dirty="0" smtClean="0"/>
                        <a:t>59</a:t>
                      </a:r>
                      <a:endParaRPr lang="sv-SE" sz="1200" dirty="0"/>
                    </a:p>
                  </a:txBody>
                  <a:tcPr/>
                </a:tc>
                <a:tc>
                  <a:txBody>
                    <a:bodyPr/>
                    <a:lstStyle/>
                    <a:p>
                      <a:pPr algn="ctr"/>
                      <a:r>
                        <a:rPr lang="sv-SE" sz="1200" dirty="0" smtClean="0"/>
                        <a:t>136</a:t>
                      </a:r>
                      <a:endParaRPr lang="sv-SE" sz="1200" dirty="0"/>
                    </a:p>
                  </a:txBody>
                  <a:tcPr/>
                </a:tc>
              </a:tr>
              <a:tr h="370840">
                <a:tc>
                  <a:txBody>
                    <a:bodyPr/>
                    <a:lstStyle/>
                    <a:p>
                      <a:r>
                        <a:rPr lang="sv-SE" sz="1200" dirty="0" smtClean="0"/>
                        <a:t>Fisksätra</a:t>
                      </a:r>
                      <a:endParaRPr lang="sv-SE" sz="1200" dirty="0"/>
                    </a:p>
                  </a:txBody>
                  <a:tcPr/>
                </a:tc>
                <a:tc>
                  <a:txBody>
                    <a:bodyPr/>
                    <a:lstStyle/>
                    <a:p>
                      <a:pPr algn="ctr"/>
                      <a:r>
                        <a:rPr lang="sv-SE" sz="1200" dirty="0" smtClean="0"/>
                        <a:t>17</a:t>
                      </a:r>
                      <a:endParaRPr lang="sv-SE" sz="1200" dirty="0"/>
                    </a:p>
                  </a:txBody>
                  <a:tcPr/>
                </a:tc>
                <a:tc>
                  <a:txBody>
                    <a:bodyPr/>
                    <a:lstStyle/>
                    <a:p>
                      <a:pPr algn="ctr"/>
                      <a:r>
                        <a:rPr lang="sv-SE" sz="1200" dirty="0" smtClean="0"/>
                        <a:t>12</a:t>
                      </a:r>
                      <a:endParaRPr lang="sv-SE" sz="1200" dirty="0"/>
                    </a:p>
                  </a:txBody>
                  <a:tcPr/>
                </a:tc>
                <a:tc>
                  <a:txBody>
                    <a:bodyPr/>
                    <a:lstStyle/>
                    <a:p>
                      <a:pPr algn="ctr"/>
                      <a:r>
                        <a:rPr lang="sv-SE" sz="1200" dirty="0" smtClean="0"/>
                        <a:t>29</a:t>
                      </a:r>
                      <a:endParaRPr lang="sv-SE" sz="1200" dirty="0"/>
                    </a:p>
                  </a:txBody>
                  <a:tcPr/>
                </a:tc>
              </a:tr>
              <a:tr h="370840">
                <a:tc>
                  <a:txBody>
                    <a:bodyPr/>
                    <a:lstStyle/>
                    <a:p>
                      <a:r>
                        <a:rPr lang="sv-SE" sz="1200" dirty="0" smtClean="0"/>
                        <a:t>Saltsjöbaden</a:t>
                      </a:r>
                    </a:p>
                  </a:txBody>
                  <a:tcPr/>
                </a:tc>
                <a:tc>
                  <a:txBody>
                    <a:bodyPr/>
                    <a:lstStyle/>
                    <a:p>
                      <a:pPr algn="ctr"/>
                      <a:r>
                        <a:rPr lang="sv-SE" sz="1200" dirty="0" smtClean="0"/>
                        <a:t>33</a:t>
                      </a:r>
                      <a:endParaRPr lang="sv-SE" sz="1200" dirty="0"/>
                    </a:p>
                  </a:txBody>
                  <a:tcPr/>
                </a:tc>
                <a:tc>
                  <a:txBody>
                    <a:bodyPr/>
                    <a:lstStyle/>
                    <a:p>
                      <a:pPr algn="ctr"/>
                      <a:r>
                        <a:rPr lang="sv-SE" sz="1200" dirty="0" smtClean="0"/>
                        <a:t>23</a:t>
                      </a:r>
                      <a:endParaRPr lang="sv-SE" sz="1200" dirty="0"/>
                    </a:p>
                  </a:txBody>
                  <a:tcPr/>
                </a:tc>
                <a:tc>
                  <a:txBody>
                    <a:bodyPr/>
                    <a:lstStyle/>
                    <a:p>
                      <a:pPr algn="ctr"/>
                      <a:r>
                        <a:rPr lang="sv-SE" sz="1200" dirty="0" smtClean="0"/>
                        <a:t>56</a:t>
                      </a:r>
                      <a:endParaRPr lang="sv-SE" sz="1200" dirty="0"/>
                    </a:p>
                  </a:txBody>
                  <a:tcPr/>
                </a:tc>
              </a:tr>
              <a:tr h="370840">
                <a:tc>
                  <a:txBody>
                    <a:bodyPr/>
                    <a:lstStyle/>
                    <a:p>
                      <a:r>
                        <a:rPr lang="sv-SE" sz="1200" dirty="0" smtClean="0"/>
                        <a:t>Sickla</a:t>
                      </a:r>
                    </a:p>
                  </a:txBody>
                  <a:tcPr/>
                </a:tc>
                <a:tc>
                  <a:txBody>
                    <a:bodyPr/>
                    <a:lstStyle/>
                    <a:p>
                      <a:pPr algn="ctr"/>
                      <a:r>
                        <a:rPr lang="sv-SE" sz="1200" dirty="0" smtClean="0"/>
                        <a:t>34</a:t>
                      </a:r>
                      <a:endParaRPr lang="sv-SE" sz="1200" dirty="0"/>
                    </a:p>
                  </a:txBody>
                  <a:tcPr/>
                </a:tc>
                <a:tc>
                  <a:txBody>
                    <a:bodyPr/>
                    <a:lstStyle/>
                    <a:p>
                      <a:pPr algn="ctr"/>
                      <a:r>
                        <a:rPr lang="sv-SE" sz="1200" dirty="0" smtClean="0"/>
                        <a:t>30</a:t>
                      </a:r>
                      <a:endParaRPr lang="sv-SE" sz="1200" dirty="0"/>
                    </a:p>
                  </a:txBody>
                  <a:tcPr/>
                </a:tc>
                <a:tc>
                  <a:txBody>
                    <a:bodyPr/>
                    <a:lstStyle/>
                    <a:p>
                      <a:pPr algn="ctr"/>
                      <a:r>
                        <a:rPr lang="sv-SE" sz="1200" dirty="0" smtClean="0"/>
                        <a:t>64</a:t>
                      </a:r>
                      <a:endParaRPr lang="sv-SE" sz="1200" dirty="0"/>
                    </a:p>
                  </a:txBody>
                  <a:tcPr/>
                </a:tc>
              </a:tr>
              <a:tr h="370840">
                <a:tc>
                  <a:txBody>
                    <a:bodyPr/>
                    <a:lstStyle/>
                    <a:p>
                      <a:r>
                        <a:rPr lang="sv-SE" sz="1200" dirty="0" smtClean="0"/>
                        <a:t>Älta</a:t>
                      </a:r>
                    </a:p>
                  </a:txBody>
                  <a:tcPr/>
                </a:tc>
                <a:tc>
                  <a:txBody>
                    <a:bodyPr/>
                    <a:lstStyle/>
                    <a:p>
                      <a:pPr algn="ctr"/>
                      <a:r>
                        <a:rPr lang="sv-SE" sz="1200" dirty="0" smtClean="0"/>
                        <a:t>21</a:t>
                      </a:r>
                      <a:endParaRPr lang="sv-SE" sz="1200" dirty="0"/>
                    </a:p>
                  </a:txBody>
                  <a:tcPr/>
                </a:tc>
                <a:tc>
                  <a:txBody>
                    <a:bodyPr/>
                    <a:lstStyle/>
                    <a:p>
                      <a:pPr algn="ctr"/>
                      <a:r>
                        <a:rPr lang="sv-SE" sz="1200" dirty="0" smtClean="0"/>
                        <a:t>19</a:t>
                      </a:r>
                      <a:endParaRPr lang="sv-SE" sz="1200" dirty="0"/>
                    </a:p>
                  </a:txBody>
                  <a:tcPr/>
                </a:tc>
                <a:tc>
                  <a:txBody>
                    <a:bodyPr/>
                    <a:lstStyle/>
                    <a:p>
                      <a:pPr algn="ctr"/>
                      <a:r>
                        <a:rPr lang="sv-SE" sz="1200" dirty="0" smtClean="0"/>
                        <a:t>40</a:t>
                      </a:r>
                      <a:endParaRPr lang="sv-SE" sz="1200" dirty="0"/>
                    </a:p>
                  </a:txBody>
                  <a:tcPr/>
                </a:tc>
              </a:tr>
              <a:tr h="370840">
                <a:tc>
                  <a:txBody>
                    <a:bodyPr/>
                    <a:lstStyle/>
                    <a:p>
                      <a:r>
                        <a:rPr lang="sv-SE" sz="1200" dirty="0" smtClean="0"/>
                        <a:t>Elever boende</a:t>
                      </a:r>
                      <a:r>
                        <a:rPr lang="sv-SE" sz="1200" baseline="0" dirty="0" smtClean="0"/>
                        <a:t> i </a:t>
                      </a:r>
                      <a:r>
                        <a:rPr lang="sv-SE" sz="1200" dirty="0" smtClean="0"/>
                        <a:t>Nacka (ink elever som går i skola i annan kommun än Nacka)</a:t>
                      </a:r>
                    </a:p>
                  </a:txBody>
                  <a:tcPr/>
                </a:tc>
                <a:tc>
                  <a:txBody>
                    <a:bodyPr/>
                    <a:lstStyle/>
                    <a:p>
                      <a:pPr algn="ctr"/>
                      <a:r>
                        <a:rPr lang="sv-SE" sz="1200" dirty="0" smtClean="0"/>
                        <a:t>290</a:t>
                      </a:r>
                      <a:endParaRPr lang="sv-SE" sz="1200" dirty="0"/>
                    </a:p>
                  </a:txBody>
                  <a:tcPr/>
                </a:tc>
                <a:tc>
                  <a:txBody>
                    <a:bodyPr/>
                    <a:lstStyle/>
                    <a:p>
                      <a:pPr algn="ctr"/>
                      <a:r>
                        <a:rPr lang="sv-SE" sz="1200" dirty="0" smtClean="0"/>
                        <a:t>291</a:t>
                      </a:r>
                      <a:endParaRPr lang="sv-SE" sz="1200" dirty="0"/>
                    </a:p>
                  </a:txBody>
                  <a:tcPr/>
                </a:tc>
                <a:tc>
                  <a:txBody>
                    <a:bodyPr/>
                    <a:lstStyle/>
                    <a:p>
                      <a:pPr algn="ctr"/>
                      <a:r>
                        <a:rPr lang="sv-SE" sz="1200" dirty="0" smtClean="0"/>
                        <a:t>581</a:t>
                      </a:r>
                      <a:endParaRPr lang="sv-SE" sz="1200" dirty="0"/>
                    </a:p>
                  </a:txBody>
                  <a:tcPr/>
                </a:tc>
              </a:tr>
              <a:tr h="370840">
                <a:tc>
                  <a:txBody>
                    <a:bodyPr/>
                    <a:lstStyle/>
                    <a:p>
                      <a:r>
                        <a:rPr lang="sv-SE" sz="1200" dirty="0" smtClean="0"/>
                        <a:t>Elever boende i övriga deltagande kommuner</a:t>
                      </a:r>
                    </a:p>
                  </a:txBody>
                  <a:tcPr/>
                </a:tc>
                <a:tc>
                  <a:txBody>
                    <a:bodyPr/>
                    <a:lstStyle/>
                    <a:p>
                      <a:pPr algn="ctr"/>
                      <a:r>
                        <a:rPr lang="sv-SE" sz="1200" dirty="0" smtClean="0"/>
                        <a:t>4721</a:t>
                      </a:r>
                      <a:endParaRPr lang="sv-SE" sz="1200" dirty="0"/>
                    </a:p>
                  </a:txBody>
                  <a:tcPr/>
                </a:tc>
                <a:tc>
                  <a:txBody>
                    <a:bodyPr/>
                    <a:lstStyle/>
                    <a:p>
                      <a:pPr algn="ctr"/>
                      <a:r>
                        <a:rPr lang="sv-SE" sz="1200" dirty="0" smtClean="0"/>
                        <a:t>5120</a:t>
                      </a:r>
                      <a:endParaRPr lang="sv-SE" sz="1200" dirty="0"/>
                    </a:p>
                  </a:txBody>
                  <a:tcPr/>
                </a:tc>
                <a:tc>
                  <a:txBody>
                    <a:bodyPr/>
                    <a:lstStyle/>
                    <a:p>
                      <a:pPr algn="ctr"/>
                      <a:r>
                        <a:rPr lang="sv-SE" sz="1200" dirty="0" smtClean="0"/>
                        <a:t>9841</a:t>
                      </a:r>
                      <a:endParaRPr lang="sv-SE" sz="1200" dirty="0"/>
                    </a:p>
                  </a:txBody>
                  <a:tcPr/>
                </a:tc>
              </a:tr>
            </a:tbl>
          </a:graphicData>
        </a:graphic>
      </p:graphicFrame>
      <p:sp>
        <p:nvSpPr>
          <p:cNvPr id="6194" name="textruta 6"/>
          <p:cNvSpPr txBox="1">
            <a:spLocks noChangeArrowheads="1"/>
          </p:cNvSpPr>
          <p:nvPr/>
        </p:nvSpPr>
        <p:spPr bwMode="auto">
          <a:xfrm>
            <a:off x="1476375" y="5300663"/>
            <a:ext cx="7092950" cy="461962"/>
          </a:xfrm>
          <a:prstGeom prst="rect">
            <a:avLst/>
          </a:prstGeom>
          <a:noFill/>
          <a:ln w="9525">
            <a:noFill/>
            <a:miter lim="800000"/>
            <a:headEnd/>
            <a:tailEnd/>
          </a:ln>
        </p:spPr>
        <p:txBody>
          <a:bodyPr>
            <a:spAutoFit/>
          </a:bodyPr>
          <a:lstStyle/>
          <a:p>
            <a:r>
              <a:rPr lang="sv-SE" sz="1200"/>
              <a:t>Då antalet svarande pojkar respektive flickor är litet för vissa områden redovisas resultatet på totalnivå det vill säga pojkar och flickors resultat sammanslaget!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Några resultat..</a:t>
            </a:r>
            <a:endParaRPr lang="sv-SE" dirty="0"/>
          </a:p>
        </p:txBody>
      </p:sp>
      <p:sp>
        <p:nvSpPr>
          <p:cNvPr id="3" name="Platshållare för innehåll 2"/>
          <p:cNvSpPr>
            <a:spLocks noGrp="1"/>
          </p:cNvSpPr>
          <p:nvPr>
            <p:ph idx="1"/>
          </p:nvPr>
        </p:nvSpPr>
        <p:spPr/>
        <p:txBody>
          <a:bodyPr>
            <a:normAutofit/>
          </a:bodyPr>
          <a:lstStyle/>
          <a:p>
            <a:pPr>
              <a:lnSpc>
                <a:spcPct val="90000"/>
              </a:lnSpc>
            </a:pPr>
            <a:r>
              <a:rPr lang="sv-SE" sz="2600" dirty="0" smtClean="0"/>
              <a:t>En positiv trend är att det är fortsatt en större andel unga som väljer att inte dricka alkohol</a:t>
            </a:r>
          </a:p>
          <a:p>
            <a:pPr>
              <a:lnSpc>
                <a:spcPct val="90000"/>
              </a:lnSpc>
            </a:pPr>
            <a:endParaRPr lang="sv-SE" sz="2600" dirty="0" smtClean="0"/>
          </a:p>
          <a:p>
            <a:pPr>
              <a:lnSpc>
                <a:spcPct val="90000"/>
              </a:lnSpc>
            </a:pPr>
            <a:r>
              <a:rPr lang="sv-SE" sz="2600" dirty="0" smtClean="0"/>
              <a:t>.. Men det är en fortsatt ökning av narkotikaanvändandet</a:t>
            </a:r>
          </a:p>
          <a:p>
            <a:pPr>
              <a:lnSpc>
                <a:spcPct val="90000"/>
              </a:lnSpc>
            </a:pPr>
            <a:endParaRPr lang="sv-SE" sz="2600" dirty="0" smtClean="0"/>
          </a:p>
          <a:p>
            <a:pPr>
              <a:lnSpc>
                <a:spcPct val="90000"/>
              </a:lnSpc>
            </a:pPr>
            <a:r>
              <a:rPr lang="sv-SE" sz="2600" dirty="0" smtClean="0"/>
              <a:t>Rökning minskar förutom bland pojkar på gymnasiet</a:t>
            </a:r>
          </a:p>
          <a:p>
            <a:pPr>
              <a:lnSpc>
                <a:spcPct val="90000"/>
              </a:lnSpc>
            </a:pPr>
            <a:endParaRPr lang="sv-SE" sz="2600" dirty="0" smtClean="0"/>
          </a:p>
          <a:p>
            <a:pPr>
              <a:lnSpc>
                <a:spcPct val="90000"/>
              </a:lnSpc>
            </a:pPr>
            <a:r>
              <a:rPr lang="sv-SE" sz="2600" dirty="0" smtClean="0"/>
              <a:t>Det är fortsatt färre föräldrar som bjuder sina barn på alkohol jämfört med resultaten från 2008, 2010 och 2012</a:t>
            </a:r>
          </a:p>
          <a:p>
            <a:pPr>
              <a:lnSpc>
                <a:spcPct val="90000"/>
              </a:lnSpc>
            </a:pPr>
            <a:endParaRPr lang="sv-SE" sz="2600" dirty="0" smtClean="0"/>
          </a:p>
          <a:p>
            <a:pPr>
              <a:lnSpc>
                <a:spcPct val="90000"/>
              </a:lnSpc>
            </a:pPr>
            <a:endParaRPr lang="sv-SE" sz="2600" dirty="0" smtClean="0"/>
          </a:p>
          <a:p>
            <a:pPr>
              <a:lnSpc>
                <a:spcPct val="90000"/>
              </a:lnSpc>
            </a:pPr>
            <a:endParaRPr lang="sv-SE" sz="2600" dirty="0" smtClean="0"/>
          </a:p>
          <a:p>
            <a:pPr>
              <a:lnSpc>
                <a:spcPct val="90000"/>
              </a:lnSpc>
            </a:pPr>
            <a:endParaRPr lang="sv-SE" sz="2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ruta 3"/>
          <p:cNvSpPr txBox="1">
            <a:spLocks noChangeArrowheads="1"/>
          </p:cNvSpPr>
          <p:nvPr/>
        </p:nvSpPr>
        <p:spPr bwMode="auto">
          <a:xfrm>
            <a:off x="357188" y="1500188"/>
            <a:ext cx="815975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90000"/>
              </a:lnSpc>
            </a:pPr>
            <a:endParaRPr lang="sv-SE" sz="2800">
              <a:solidFill>
                <a:srgbClr val="000000"/>
              </a:solidFill>
              <a:latin typeface="Gill Sans MT" pitchFamily="34" charset="0"/>
            </a:endParaRPr>
          </a:p>
        </p:txBody>
      </p:sp>
      <p:sp>
        <p:nvSpPr>
          <p:cNvPr id="84995" name="Rectangle 3"/>
          <p:cNvSpPr>
            <a:spLocks noChangeArrowheads="1"/>
          </p:cNvSpPr>
          <p:nvPr/>
        </p:nvSpPr>
        <p:spPr bwMode="auto">
          <a:xfrm>
            <a:off x="468313" y="2560638"/>
            <a:ext cx="4751387" cy="86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algn="ctr"/>
            <a:r>
              <a:rPr lang="sv-SE" sz="2100" b="1">
                <a:solidFill>
                  <a:srgbClr val="000000"/>
                </a:solidFill>
              </a:rPr>
              <a:t>Tobaksbruk</a:t>
            </a:r>
          </a:p>
        </p:txBody>
      </p:sp>
      <p:pic>
        <p:nvPicPr>
          <p:cNvPr id="5" name="Bildobjekt 4" descr="DSC03203.jpg"/>
          <p:cNvPicPr>
            <a:picLocks noChangeAspect="1"/>
          </p:cNvPicPr>
          <p:nvPr/>
        </p:nvPicPr>
        <p:blipFill>
          <a:blip r:embed="rId3" cstate="print"/>
          <a:stretch>
            <a:fillRect/>
          </a:stretch>
        </p:blipFill>
        <p:spPr>
          <a:xfrm>
            <a:off x="4572000" y="1484784"/>
            <a:ext cx="3883294" cy="3384376"/>
          </a:xfrm>
          <a:prstGeom prst="rect">
            <a:avLst/>
          </a:prstGeom>
        </p:spPr>
      </p:pic>
    </p:spTree>
    <p:extLst>
      <p:ext uri="{BB962C8B-B14F-4D97-AF65-F5344CB8AC3E}">
        <p14:creationId xmlns="" xmlns:p14="http://schemas.microsoft.com/office/powerpoint/2010/main" val="24792730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smtClean="0"/>
              <a:t>Andel elever (%) som röker dagligen eller ibland</a:t>
            </a:r>
            <a:endParaRPr lang="sv-SE" dirty="0"/>
          </a:p>
        </p:txBody>
      </p:sp>
      <p:graphicFrame>
        <p:nvGraphicFramePr>
          <p:cNvPr id="4" name="Diagram 3"/>
          <p:cNvGraphicFramePr/>
          <p:nvPr/>
        </p:nvGraphicFramePr>
        <p:xfrm>
          <a:off x="1259632" y="1844824"/>
          <a:ext cx="6696744" cy="41764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2400" dirty="0"/>
              <a:t>Elever som röker (dagligen eller ibland)</a:t>
            </a:r>
            <a:r>
              <a:rPr lang="sv-SE" sz="2800" dirty="0">
                <a:solidFill>
                  <a:schemeClr val="tx2"/>
                </a:solidFill>
              </a:rPr>
              <a:t/>
            </a:r>
            <a:br>
              <a:rPr lang="sv-SE" sz="2800" dirty="0">
                <a:solidFill>
                  <a:schemeClr val="tx2"/>
                </a:solidFill>
              </a:rPr>
            </a:br>
            <a:endParaRPr lang="sv-SE" sz="2800" dirty="0"/>
          </a:p>
        </p:txBody>
      </p:sp>
      <p:sp>
        <p:nvSpPr>
          <p:cNvPr id="3" name="Platshållare för datum 2"/>
          <p:cNvSpPr>
            <a:spLocks noGrp="1"/>
          </p:cNvSpPr>
          <p:nvPr>
            <p:ph type="dt" sz="half" idx="10"/>
          </p:nvPr>
        </p:nvSpPr>
        <p:spPr/>
        <p:txBody>
          <a:bodyPr/>
          <a:lstStyle/>
          <a:p>
            <a:pPr>
              <a:defRPr/>
            </a:pPr>
            <a:fld id="{8A4115BC-C940-0641-BD49-1E0F7F1C661E}" type="datetime1">
              <a:rPr lang="sv-SE" smtClean="0"/>
              <a:pPr>
                <a:defRPr/>
              </a:pPr>
              <a:t>2014-10-31</a:t>
            </a:fld>
            <a:endParaRPr lang="sv-SE" dirty="0"/>
          </a:p>
        </p:txBody>
      </p:sp>
      <p:sp>
        <p:nvSpPr>
          <p:cNvPr id="4" name="Platshållare för bildnummer 3"/>
          <p:cNvSpPr>
            <a:spLocks noGrp="1"/>
          </p:cNvSpPr>
          <p:nvPr>
            <p:ph type="sldNum" sz="quarter" idx="11"/>
          </p:nvPr>
        </p:nvSpPr>
        <p:spPr/>
        <p:txBody>
          <a:bodyPr/>
          <a:lstStyle/>
          <a:p>
            <a:pPr>
              <a:defRPr/>
            </a:pPr>
            <a:r>
              <a:rPr lang="sv-SE" smtClean="0"/>
              <a:t>Sid </a:t>
            </a:r>
            <a:fld id="{EE3FB197-FAE7-094E-9DB8-5F1170B0D7FE}" type="slidenum">
              <a:rPr lang="sv-SE" smtClean="0"/>
              <a:pPr>
                <a:defRPr/>
              </a:pPr>
              <a:t>9</a:t>
            </a:fld>
            <a:endParaRPr lang="sv-SE"/>
          </a:p>
        </p:txBody>
      </p:sp>
      <p:sp>
        <p:nvSpPr>
          <p:cNvPr id="5" name="textruta 4"/>
          <p:cNvSpPr txBox="1"/>
          <p:nvPr/>
        </p:nvSpPr>
        <p:spPr>
          <a:xfrm>
            <a:off x="1082996" y="4163676"/>
            <a:ext cx="447676" cy="276999"/>
          </a:xfrm>
          <a:prstGeom prst="rect">
            <a:avLst/>
          </a:prstGeom>
          <a:noFill/>
        </p:spPr>
        <p:txBody>
          <a:bodyPr wrap="square" rtlCol="0">
            <a:spAutoFit/>
          </a:bodyPr>
          <a:lstStyle/>
          <a:p>
            <a:pPr algn="ctr"/>
            <a:r>
              <a:rPr lang="sv-SE" sz="1200" dirty="0" smtClean="0"/>
              <a:t>*  *</a:t>
            </a:r>
            <a:endParaRPr lang="sv-SE" sz="1200" dirty="0"/>
          </a:p>
        </p:txBody>
      </p:sp>
      <p:graphicFrame>
        <p:nvGraphicFramePr>
          <p:cNvPr id="10" name="Diagram 9"/>
          <p:cNvGraphicFramePr>
            <a:graphicFrameLocks noGrp="1"/>
          </p:cNvGraphicFramePr>
          <p:nvPr/>
        </p:nvGraphicFramePr>
        <p:xfrm>
          <a:off x="-69348" y="387684"/>
          <a:ext cx="9282697" cy="608263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ruta 6"/>
          <p:cNvSpPr txBox="1"/>
          <p:nvPr/>
        </p:nvSpPr>
        <p:spPr>
          <a:xfrm>
            <a:off x="295275" y="6238875"/>
            <a:ext cx="3733800" cy="338554"/>
          </a:xfrm>
          <a:prstGeom prst="rect">
            <a:avLst/>
          </a:prstGeom>
          <a:noFill/>
        </p:spPr>
        <p:txBody>
          <a:bodyPr wrap="square" rtlCol="0">
            <a:spAutoFit/>
          </a:bodyPr>
          <a:lstStyle/>
          <a:p>
            <a:r>
              <a:rPr lang="sv-SE" sz="1600" dirty="0" smtClean="0"/>
              <a:t>Årskurs 9, år 2014</a:t>
            </a:r>
            <a:endParaRPr lang="sv-SE" sz="1600" dirty="0"/>
          </a:p>
        </p:txBody>
      </p:sp>
    </p:spTree>
    <p:extLst>
      <p:ext uri="{BB962C8B-B14F-4D97-AF65-F5344CB8AC3E}">
        <p14:creationId xmlns:p14="http://schemas.microsoft.com/office/powerpoint/2010/main" xmlns="" val="27507361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acka PP mall, lila kvarnhjul och grön logotyp">
  <a:themeElements>
    <a:clrScheme name="Nacka, ny version">
      <a:dk1>
        <a:sysClr val="windowText" lastClr="000000"/>
      </a:dk1>
      <a:lt1>
        <a:sysClr val="window" lastClr="FFFFFF"/>
      </a:lt1>
      <a:dk2>
        <a:srgbClr val="0F65B8"/>
      </a:dk2>
      <a:lt2>
        <a:srgbClr val="EEECE1"/>
      </a:lt2>
      <a:accent1>
        <a:srgbClr val="97AC1E"/>
      </a:accent1>
      <a:accent2>
        <a:srgbClr val="83449D"/>
      </a:accent2>
      <a:accent3>
        <a:srgbClr val="F07717"/>
      </a:accent3>
      <a:accent4>
        <a:srgbClr val="0F65B8"/>
      </a:accent4>
      <a:accent5>
        <a:srgbClr val="C0DE3D"/>
      </a:accent5>
      <a:accent6>
        <a:srgbClr val="BD0012"/>
      </a:accent6>
      <a:hlink>
        <a:srgbClr val="0F65B8"/>
      </a:hlink>
      <a:folHlink>
        <a:srgbClr val="BD001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lnSpc>
            <a:spcPts val="4000"/>
          </a:lnSpc>
          <a:defRPr sz="2400" kern="0" dirty="0" err="1">
            <a:latin typeface="Gill Sans M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Nacka PP mall, lila kvarnhjul och grön logotyp</Template>
  <TotalTime>4679</TotalTime>
  <Words>1106</Words>
  <Application>Microsoft Office PowerPoint</Application>
  <PresentationFormat>Bildspel på skärmen (4:3)</PresentationFormat>
  <Paragraphs>233</Paragraphs>
  <Slides>36</Slides>
  <Notes>15</Notes>
  <HiddenSlides>0</HiddenSlides>
  <MMClips>0</MMClips>
  <ScaleCrop>false</ScaleCrop>
  <HeadingPairs>
    <vt:vector size="4" baseType="variant">
      <vt:variant>
        <vt:lpstr>Tema</vt:lpstr>
      </vt:variant>
      <vt:variant>
        <vt:i4>1</vt:i4>
      </vt:variant>
      <vt:variant>
        <vt:lpstr>Bildrubriker</vt:lpstr>
      </vt:variant>
      <vt:variant>
        <vt:i4>36</vt:i4>
      </vt:variant>
    </vt:vector>
  </HeadingPairs>
  <TitlesOfParts>
    <vt:vector size="37" baseType="lpstr">
      <vt:lpstr>Nacka PP mall, lila kvarnhjul och grön logotyp</vt:lpstr>
      <vt:lpstr>Stockholmsenkäten 2014 – vad har ungdomarna svarat?</vt:lpstr>
      <vt:lpstr>Stockholmsenkätens syfte</vt:lpstr>
      <vt:lpstr>Bild 3</vt:lpstr>
      <vt:lpstr>Antal svarande elever per område årskurs 9</vt:lpstr>
      <vt:lpstr>Antal svarande elever per område årskurs 2 gymnasiet</vt:lpstr>
      <vt:lpstr>Några resultat..</vt:lpstr>
      <vt:lpstr>Bild 7</vt:lpstr>
      <vt:lpstr>Andel elever (%) som röker dagligen eller ibland</vt:lpstr>
      <vt:lpstr>Elever som röker (dagligen eller ibland) </vt:lpstr>
      <vt:lpstr>Elever som röker (dagligen eller ibland) </vt:lpstr>
      <vt:lpstr>Andel elever (%) som snusar dagligen eller ibland</vt:lpstr>
      <vt:lpstr>Elever som röker och/eller snusar (dagligen eller ibland) </vt:lpstr>
      <vt:lpstr>Elever som röker och/eller snusar (dagligen eller ibland) </vt:lpstr>
      <vt:lpstr>Bild 14</vt:lpstr>
      <vt:lpstr>Andel elever (%) som inte dricker alkohol</vt:lpstr>
      <vt:lpstr>Andel elever (%) som storkonsumerar alkohol minst 1 gång i månaden</vt:lpstr>
      <vt:lpstr>Elever som storkonsumerar alkohol en gång i månaden eller oftare </vt:lpstr>
      <vt:lpstr>Elever som storkonsumerar alkohol en gång i månaden eller oftare </vt:lpstr>
      <vt:lpstr>Andel elever (%) som får smaka alkohol av sina föräldrar</vt:lpstr>
      <vt:lpstr>Elever som får alkohol från egna föräldrar med lov  (Hur får du vanligen tag på alkohol?)  </vt:lpstr>
      <vt:lpstr>Elever som får alkohol från egna föräldrar med lov  (Hur får du vanligen tag på alkohol?)  </vt:lpstr>
      <vt:lpstr>Bild 22</vt:lpstr>
      <vt:lpstr>Andel elever (%) som använt narkotika någon gång</vt:lpstr>
      <vt:lpstr>Elever som någon gång använt narkotika </vt:lpstr>
      <vt:lpstr>Elever som någon gång använt narkotika </vt:lpstr>
      <vt:lpstr>Andel elever (%) som använt narkotika minst 1 gång under de senaste 4 veckorna</vt:lpstr>
      <vt:lpstr>Elever som någon gång använt narkotika under den senaste 4- veckorsperioden (bland samtliga) </vt:lpstr>
      <vt:lpstr>Elever som någon gång använt narkotika under den senaste 4- veckorsperioden (bland samtliga) </vt:lpstr>
      <vt:lpstr>Andel elever (%) som någon gång haft möjlighet att pröva narkotika</vt:lpstr>
      <vt:lpstr>Elever som någon gång haft en möjlighet att prova narkotika  (av dem som inte använt narkotika) </vt:lpstr>
      <vt:lpstr>Elever som någon gång haft en möjlighet att prova narkotika  (av dem som inte använt narkotika) </vt:lpstr>
      <vt:lpstr>Bild 32</vt:lpstr>
      <vt:lpstr>Andel elever (%) som tycker det är riktigt härligt att leva</vt:lpstr>
      <vt:lpstr>Andel elever (%) som känner att de inte duger till</vt:lpstr>
      <vt:lpstr>Andel elever (%) som en gång i veckan eller oftare har ont i huvudet</vt:lpstr>
      <vt:lpstr>Andel elever (%) som minst en gång i veckan under läsåret har haft svårt att somna</vt:lpstr>
    </vt:vector>
  </TitlesOfParts>
  <Company>Nacka kommun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Människor och hälsa i Nacka – en rapport om folkhälsan 2012</dc:title>
  <dc:creator>nimg</dc:creator>
  <cp:lastModifiedBy>igr</cp:lastModifiedBy>
  <cp:revision>158</cp:revision>
  <dcterms:created xsi:type="dcterms:W3CDTF">2012-02-16T14:32:54Z</dcterms:created>
  <dcterms:modified xsi:type="dcterms:W3CDTF">2014-10-31T10:38:34Z</dcterms:modified>
</cp:coreProperties>
</file>