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rimo"/>
      <p:regular r:id="rId17"/>
      <p:bold r:id="rId18"/>
      <p:italic r:id="rId19"/>
      <p:boldItalic r:id="rId20"/>
    </p:embeddedFont>
    <p:embeddedFont>
      <p:font typeface="Bebas Neu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21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mo-regular.fntdata"/><Relationship Id="rId16" Type="http://schemas.openxmlformats.org/officeDocument/2006/relationships/slide" Target="slides/slide12.xml"/><Relationship Id="rId19" Type="http://schemas.openxmlformats.org/officeDocument/2006/relationships/font" Target="fonts/Arimo-italic.fntdata"/><Relationship Id="rId1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096f272dd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096f272dd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f5e77e6543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f5e77e6543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5e6061853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f5e606185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5e77e654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5e77e654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5e77e6543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5e77e6543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1a32cb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1a32cb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96f272dd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96f272dd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96f272dd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96f272dd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96f272dd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096f272dd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96f272dd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96f272dd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096f272dd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096f272dd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765551" y="3250049"/>
            <a:ext cx="4228800" cy="630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  </a:t>
            </a:r>
            <a:r>
              <a:rPr lang="en">
                <a:solidFill>
                  <a:schemeClr val="lt2"/>
                </a:solidFill>
              </a:rPr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Presentation by- </a:t>
            </a:r>
            <a:r>
              <a:rPr lang="en" sz="1800"/>
              <a:t>Shourya Nagpal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1900320100154 CSE-C  </a:t>
            </a:r>
            <a:endParaRPr sz="1800"/>
          </a:p>
        </p:txBody>
      </p:sp>
      <p:sp>
        <p:nvSpPr>
          <p:cNvPr id="235" name="Google Shape;235;p31"/>
          <p:cNvSpPr/>
          <p:nvPr/>
        </p:nvSpPr>
        <p:spPr>
          <a:xfrm>
            <a:off x="3177536" y="41215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849500" y="1326275"/>
            <a:ext cx="1439407" cy="629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mini</a:t>
            </a:r>
          </a:p>
        </p:txBody>
      </p:sp>
      <p:sp>
        <p:nvSpPr>
          <p:cNvPr id="238" name="Google Shape;238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6334825" y="149450"/>
            <a:ext cx="2409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</a:t>
            </a:r>
            <a:r>
              <a:rPr lang="en"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ANALYSIS &amp; Data science  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002400" y="149450"/>
            <a:ext cx="1331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CSe department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646025" y="0"/>
            <a:ext cx="2682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Abes </a:t>
            </a: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engineering</a:t>
            </a: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college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346975" y="212150"/>
            <a:ext cx="1242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SEssion   2021-22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4" name="Google Shape;244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54" name="Google Shape;254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56" name="Google Shape;256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1" name="Google Shape;261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" name="Google Shape;263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64" name="Google Shape;264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79" name="Google Shape;279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85" name="Google Shape;285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" name="Google Shape;288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0" name="Google Shape;300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5" name="Google Shape;315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31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 txBox="1"/>
          <p:nvPr/>
        </p:nvSpPr>
        <p:spPr>
          <a:xfrm>
            <a:off x="6159400" y="4681725"/>
            <a:ext cx="4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/>
          <p:nvPr/>
        </p:nvSpPr>
        <p:spPr>
          <a:xfrm rot="7198710">
            <a:off x="114036" y="116239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0"/>
          <p:cNvSpPr/>
          <p:nvPr/>
        </p:nvSpPr>
        <p:spPr>
          <a:xfrm rot="7201932">
            <a:off x="694262" y="6197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40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64" name="Google Shape;664;p4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40"/>
          <p:cNvSpPr/>
          <p:nvPr/>
        </p:nvSpPr>
        <p:spPr>
          <a:xfrm>
            <a:off x="257425" y="1042201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>
            <a:off x="826302" y="4427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0"/>
          <p:cNvSpPr/>
          <p:nvPr/>
        </p:nvSpPr>
        <p:spPr>
          <a:xfrm>
            <a:off x="682014" y="10583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0"/>
          <p:cNvSpPr txBox="1"/>
          <p:nvPr/>
        </p:nvSpPr>
        <p:spPr>
          <a:xfrm>
            <a:off x="330000" y="1091775"/>
            <a:ext cx="3183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BATTING PERFORMANCES</a:t>
            </a:r>
            <a:endParaRPr sz="44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673" name="Google Shape;673;p40"/>
          <p:cNvCxnSpPr/>
          <p:nvPr/>
        </p:nvCxnSpPr>
        <p:spPr>
          <a:xfrm>
            <a:off x="255200" y="2534550"/>
            <a:ext cx="306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4" name="Google Shape;674;p40"/>
          <p:cNvGrpSpPr/>
          <p:nvPr/>
        </p:nvGrpSpPr>
        <p:grpSpPr>
          <a:xfrm>
            <a:off x="8126288" y="3557688"/>
            <a:ext cx="875600" cy="1088925"/>
            <a:chOff x="5962175" y="478150"/>
            <a:chExt cx="875600" cy="1088925"/>
          </a:xfrm>
        </p:grpSpPr>
        <p:sp>
          <p:nvSpPr>
            <p:cNvPr id="675" name="Google Shape;675;p40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0" name="Google Shape;6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500" y="54375"/>
            <a:ext cx="5675600" cy="24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25" y="2926375"/>
            <a:ext cx="7820025" cy="2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 txBox="1"/>
          <p:nvPr>
            <p:ph type="title"/>
          </p:nvPr>
        </p:nvSpPr>
        <p:spPr>
          <a:xfrm>
            <a:off x="281800" y="553450"/>
            <a:ext cx="7864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Fielding performances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8" name="Google Shape;688;p41"/>
          <p:cNvSpPr txBox="1"/>
          <p:nvPr/>
        </p:nvSpPr>
        <p:spPr>
          <a:xfrm>
            <a:off x="501475" y="3768700"/>
            <a:ext cx="3857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9" name="Google Shape;689;p41"/>
          <p:cNvSpPr txBox="1"/>
          <p:nvPr/>
        </p:nvSpPr>
        <p:spPr>
          <a:xfrm>
            <a:off x="5524329" y="1298550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MS DHONI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0" name="Google Shape;690;p41"/>
          <p:cNvSpPr txBox="1"/>
          <p:nvPr/>
        </p:nvSpPr>
        <p:spPr>
          <a:xfrm>
            <a:off x="5524500" y="1619024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Wicket Keeper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Right Handed batsman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91" name="Google Shape;691;p41"/>
          <p:cNvSpPr/>
          <p:nvPr/>
        </p:nvSpPr>
        <p:spPr>
          <a:xfrm>
            <a:off x="8210700" y="1341600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1"/>
          <p:cNvSpPr txBox="1"/>
          <p:nvPr/>
        </p:nvSpPr>
        <p:spPr>
          <a:xfrm>
            <a:off x="5524329" y="2383175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KD KARTHIK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3" name="Google Shape;693;p41"/>
          <p:cNvSpPr txBox="1"/>
          <p:nvPr/>
        </p:nvSpPr>
        <p:spPr>
          <a:xfrm>
            <a:off x="5524500" y="2703649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Wicket Keeper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Right Handed batsman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94" name="Google Shape;694;p41"/>
          <p:cNvSpPr/>
          <p:nvPr/>
        </p:nvSpPr>
        <p:spPr>
          <a:xfrm>
            <a:off x="8210700" y="2426225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1"/>
          <p:cNvSpPr txBox="1"/>
          <p:nvPr/>
        </p:nvSpPr>
        <p:spPr>
          <a:xfrm>
            <a:off x="5524329" y="3467800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aB DE VILLIERS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6" name="Google Shape;696;p41"/>
          <p:cNvSpPr txBox="1"/>
          <p:nvPr/>
        </p:nvSpPr>
        <p:spPr>
          <a:xfrm>
            <a:off x="5524500" y="3788274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Wicket Keeper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Right Handed batsman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97" name="Google Shape;697;p41"/>
          <p:cNvSpPr/>
          <p:nvPr/>
        </p:nvSpPr>
        <p:spPr>
          <a:xfrm>
            <a:off x="8210700" y="3510850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1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1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1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1" name="Google Shape;701;p41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2" name="Google Shape;702;p41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3" name="Google Shape;703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04" name="Google Shape;704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41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7013026" y="8967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7893277" y="61086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6208138" y="11387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1"/>
          <p:cNvSpPr/>
          <p:nvPr/>
        </p:nvSpPr>
        <p:spPr>
          <a:xfrm rot="-1685758">
            <a:off x="4793066" y="9071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670406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1"/>
          <p:cNvSpPr/>
          <p:nvPr/>
        </p:nvSpPr>
        <p:spPr>
          <a:xfrm>
            <a:off x="5477851" y="7489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0" name="Google Shape;7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75" y="1259225"/>
            <a:ext cx="5741476" cy="30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2"/>
          <p:cNvSpPr txBox="1"/>
          <p:nvPr>
            <p:ph type="title"/>
          </p:nvPr>
        </p:nvSpPr>
        <p:spPr>
          <a:xfrm>
            <a:off x="2892750" y="2056150"/>
            <a:ext cx="32244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highlight>
                  <a:srgbClr val="9FC5E8"/>
                </a:highlight>
              </a:rPr>
              <a:t>Thank you  </a:t>
            </a:r>
            <a:endParaRPr sz="6700">
              <a:highlight>
                <a:srgbClr val="9FC5E8"/>
              </a:highlight>
            </a:endParaRPr>
          </a:p>
        </p:txBody>
      </p:sp>
      <p:sp>
        <p:nvSpPr>
          <p:cNvPr id="726" name="Google Shape;726;p42"/>
          <p:cNvSpPr/>
          <p:nvPr/>
        </p:nvSpPr>
        <p:spPr>
          <a:xfrm>
            <a:off x="1973163" y="27846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2"/>
          <p:cNvSpPr/>
          <p:nvPr/>
        </p:nvSpPr>
        <p:spPr>
          <a:xfrm>
            <a:off x="4323201" y="41754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2"/>
          <p:cNvSpPr/>
          <p:nvPr/>
        </p:nvSpPr>
        <p:spPr>
          <a:xfrm rot="-1685758">
            <a:off x="4253003" y="33044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2"/>
          <p:cNvSpPr/>
          <p:nvPr/>
        </p:nvSpPr>
        <p:spPr>
          <a:xfrm>
            <a:off x="1203076" y="28630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2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4" name="Google Shape;734;p4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5" name="Google Shape;735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6" name="Google Shape;736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42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/>
          <p:nvPr/>
        </p:nvSpPr>
        <p:spPr>
          <a:xfrm>
            <a:off x="2431100" y="3954600"/>
            <a:ext cx="4681800" cy="491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 txBox="1"/>
          <p:nvPr>
            <p:ph type="title"/>
          </p:nvPr>
        </p:nvSpPr>
        <p:spPr>
          <a:xfrm>
            <a:off x="757425" y="1946500"/>
            <a:ext cx="6942300" cy="13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       2008-2020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       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4" name="Google Shape;324;p32"/>
          <p:cNvSpPr txBox="1"/>
          <p:nvPr>
            <p:ph idx="1" type="subTitle"/>
          </p:nvPr>
        </p:nvSpPr>
        <p:spPr>
          <a:xfrm>
            <a:off x="2431100" y="40489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 SCIENCE &amp; DATA ANALYSIS PROJECT</a:t>
            </a:r>
            <a:endParaRPr sz="1500"/>
          </a:p>
        </p:txBody>
      </p:sp>
      <p:sp>
        <p:nvSpPr>
          <p:cNvPr id="325" name="Google Shape;325;p32"/>
          <p:cNvSpPr/>
          <p:nvPr/>
        </p:nvSpPr>
        <p:spPr>
          <a:xfrm>
            <a:off x="1263912" y="814917"/>
            <a:ext cx="6225218" cy="647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indian premier league</a:t>
            </a:r>
          </a:p>
        </p:txBody>
      </p:sp>
      <p:sp>
        <p:nvSpPr>
          <p:cNvPr id="326" name="Google Shape;326;p3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Project title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903438" y="10155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7910100" y="226147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830067" y="316681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1567052" y="42553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8172564" y="3182711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333" name="Google Shape;333;p3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2"/>
          <p:cNvSpPr/>
          <p:nvPr/>
        </p:nvSpPr>
        <p:spPr>
          <a:xfrm rot="7198898">
            <a:off x="8189787" y="1107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 rot="7201932">
            <a:off x="771379" y="376159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616638" y="86608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 rot="-1685758">
            <a:off x="1428932" y="38078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7932086" y="36930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6" name="Google Shape;346;p3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" name="Google Shape;347;p3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48" name="Google Shape;348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9" name="Google Shape;349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idx="1" type="subTitle"/>
          </p:nvPr>
        </p:nvSpPr>
        <p:spPr>
          <a:xfrm>
            <a:off x="3011000" y="1766878"/>
            <a:ext cx="30957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dawn of IPL in 2008, it has attracted viewers all over the globe,within a short period ,IPL has become the highest revenue generating league of cricket .Data Analytics &amp; Data Science has been part of sports entertainment for a long time . Being a cricket fan, visualizing the statistics of cricket is mesmerizing .Hence,I decided to get my first hand-on experience by building IPL stats project .</a:t>
            </a:r>
            <a:endParaRPr/>
          </a:p>
        </p:txBody>
      </p:sp>
      <p:sp>
        <p:nvSpPr>
          <p:cNvPr id="364" name="Google Shape;364;p33"/>
          <p:cNvSpPr txBox="1"/>
          <p:nvPr>
            <p:ph type="title"/>
          </p:nvPr>
        </p:nvSpPr>
        <p:spPr>
          <a:xfrm>
            <a:off x="2962775" y="6568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IPL!</a:t>
            </a:r>
            <a:endParaRPr/>
          </a:p>
        </p:txBody>
      </p:sp>
      <p:sp>
        <p:nvSpPr>
          <p:cNvPr id="365" name="Google Shape;365;p3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Project description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66" name="Google Shape;366;p33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367" name="Google Shape;367;p33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3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378" name="Google Shape;378;p33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3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384" name="Google Shape;384;p33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3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396" name="Google Shape;396;p33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3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02" name="Google Shape;402;p33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3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33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09" name="Google Shape;409;p3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33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15" name="Google Shape;415;p3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3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2810726" y="803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 rot="7201932">
            <a:off x="1637012" y="3349078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7140551" y="34274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 rot="7198898">
            <a:off x="7188899" y="21191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>
            <a:off x="6647613" y="8564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3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31" name="Google Shape;431;p33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33"/>
          <p:cNvSpPr/>
          <p:nvPr/>
        </p:nvSpPr>
        <p:spPr>
          <a:xfrm>
            <a:off x="8021301" y="7426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>
            <a:off x="6661124" y="2531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6" name="Google Shape;446;p33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7" name="Google Shape;447;p33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48" name="Google Shape;448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49" name="Google Shape;449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3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33"/>
          <p:cNvCxnSpPr/>
          <p:nvPr/>
        </p:nvCxnSpPr>
        <p:spPr>
          <a:xfrm>
            <a:off x="3172411" y="1855238"/>
            <a:ext cx="277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"/>
          <p:cNvSpPr txBox="1"/>
          <p:nvPr>
            <p:ph type="title"/>
          </p:nvPr>
        </p:nvSpPr>
        <p:spPr>
          <a:xfrm>
            <a:off x="714300" y="4808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Project flow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65" name="Google Shape;465;p34"/>
          <p:cNvSpPr/>
          <p:nvPr/>
        </p:nvSpPr>
        <p:spPr>
          <a:xfrm rot="7201932">
            <a:off x="7983100" y="9000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7511800" y="12215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425551" y="346813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 rot="-1685758">
            <a:off x="644091" y="3943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317714" y="41854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>
            <a:off x="6719976" y="74959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>
            <a:off x="457963" y="282988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>
            <a:off x="8579737" y="1921547"/>
            <a:ext cx="80874" cy="81760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>
            <a:off x="8550051" y="13300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 rot="-1685758">
            <a:off x="8399928" y="7741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"/>
          <p:cNvSpPr/>
          <p:nvPr/>
        </p:nvSpPr>
        <p:spPr>
          <a:xfrm rot="5400000">
            <a:off x="4439605" y="163506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4"/>
          <p:cNvSpPr txBox="1"/>
          <p:nvPr/>
        </p:nvSpPr>
        <p:spPr>
          <a:xfrm>
            <a:off x="1277075" y="1392350"/>
            <a:ext cx="2076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Loading the dataset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7" name="Google Shape;477;p34"/>
          <p:cNvSpPr txBox="1"/>
          <p:nvPr/>
        </p:nvSpPr>
        <p:spPr>
          <a:xfrm>
            <a:off x="1277075" y="1109150"/>
            <a:ext cx="2076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3582264" y="14730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4925589" y="14730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4"/>
          <p:cNvSpPr/>
          <p:nvPr/>
        </p:nvSpPr>
        <p:spPr>
          <a:xfrm>
            <a:off x="3582264" y="25843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4925589" y="25843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2" name="Google Shape;482;p34"/>
          <p:cNvSpPr/>
          <p:nvPr/>
        </p:nvSpPr>
        <p:spPr>
          <a:xfrm>
            <a:off x="3582264" y="367570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3" name="Google Shape;483;p34"/>
          <p:cNvSpPr/>
          <p:nvPr/>
        </p:nvSpPr>
        <p:spPr>
          <a:xfrm>
            <a:off x="4925589" y="367570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06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4" name="Google Shape;484;p34"/>
          <p:cNvSpPr txBox="1"/>
          <p:nvPr/>
        </p:nvSpPr>
        <p:spPr>
          <a:xfrm>
            <a:off x="1277075" y="249368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Basic eda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5" name="Google Shape;485;p34"/>
          <p:cNvSpPr txBox="1"/>
          <p:nvPr/>
        </p:nvSpPr>
        <p:spPr>
          <a:xfrm>
            <a:off x="1306175" y="289443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6" name="Google Shape;486;p34"/>
          <p:cNvSpPr txBox="1"/>
          <p:nvPr/>
        </p:nvSpPr>
        <p:spPr>
          <a:xfrm>
            <a:off x="1277075" y="361493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visualization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7" name="Google Shape;487;p34"/>
          <p:cNvSpPr txBox="1"/>
          <p:nvPr/>
        </p:nvSpPr>
        <p:spPr>
          <a:xfrm>
            <a:off x="1277075" y="401568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8" name="Google Shape;488;p34"/>
          <p:cNvSpPr txBox="1"/>
          <p:nvPr/>
        </p:nvSpPr>
        <p:spPr>
          <a:xfrm>
            <a:off x="5759300" y="1530950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Importing libraries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9" name="Google Shape;489;p34"/>
          <p:cNvSpPr txBox="1"/>
          <p:nvPr/>
        </p:nvSpPr>
        <p:spPr>
          <a:xfrm>
            <a:off x="5788400" y="1793100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0" name="Google Shape;490;p34"/>
          <p:cNvSpPr txBox="1"/>
          <p:nvPr/>
        </p:nvSpPr>
        <p:spPr>
          <a:xfrm>
            <a:off x="5788400" y="249368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Cleaning the dataset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1" name="Google Shape;491;p34"/>
          <p:cNvSpPr txBox="1"/>
          <p:nvPr/>
        </p:nvSpPr>
        <p:spPr>
          <a:xfrm>
            <a:off x="5788400" y="361493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2" name="Google Shape;492;p34"/>
          <p:cNvSpPr txBox="1"/>
          <p:nvPr/>
        </p:nvSpPr>
        <p:spPr>
          <a:xfrm>
            <a:off x="5788400" y="401568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3" name="Google Shape;493;p34"/>
          <p:cNvSpPr/>
          <p:nvPr/>
        </p:nvSpPr>
        <p:spPr>
          <a:xfrm rot="10800000">
            <a:off x="5111267" y="219071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"/>
          <p:cNvSpPr/>
          <p:nvPr/>
        </p:nvSpPr>
        <p:spPr>
          <a:xfrm rot="5400000">
            <a:off x="4439605" y="3837741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4"/>
          <p:cNvSpPr/>
          <p:nvPr/>
        </p:nvSpPr>
        <p:spPr>
          <a:xfrm rot="10800000">
            <a:off x="3767942" y="330201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4"/>
          <p:cNvSpPr/>
          <p:nvPr/>
        </p:nvSpPr>
        <p:spPr>
          <a:xfrm rot="-5400000">
            <a:off x="4439605" y="2782178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4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0" name="Google Shape;500;p34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1" name="Google Shape;501;p34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02" name="Google Shape;502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03" name="Google Shape;503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34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518" name="Google Shape;518;p35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Various python libraries  and technology used in this project for data analysis are as follows 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Numpy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Matplotlib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Seaborn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 notebook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5"/>
          <p:cNvGrpSpPr/>
          <p:nvPr/>
        </p:nvGrpSpPr>
        <p:grpSpPr>
          <a:xfrm rot="5400000">
            <a:off x="946256" y="3907871"/>
            <a:ext cx="612965" cy="612965"/>
            <a:chOff x="5208200" y="980975"/>
            <a:chExt cx="440475" cy="440475"/>
          </a:xfrm>
        </p:grpSpPr>
        <p:sp>
          <p:nvSpPr>
            <p:cNvPr id="520" name="Google Shape;520;p35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5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523" name="Google Shape;523;p3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35"/>
          <p:cNvSpPr/>
          <p:nvPr/>
        </p:nvSpPr>
        <p:spPr>
          <a:xfrm rot="7201932">
            <a:off x="7909637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5"/>
          <p:cNvSpPr/>
          <p:nvPr/>
        </p:nvSpPr>
        <p:spPr>
          <a:xfrm>
            <a:off x="7530851" y="38417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5"/>
          <p:cNvSpPr/>
          <p:nvPr/>
        </p:nvSpPr>
        <p:spPr>
          <a:xfrm rot="7198898">
            <a:off x="7267137" y="1029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5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5"/>
          <p:cNvSpPr/>
          <p:nvPr/>
        </p:nvSpPr>
        <p:spPr>
          <a:xfrm>
            <a:off x="2635388" y="36172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5"/>
          <p:cNvSpPr/>
          <p:nvPr/>
        </p:nvSpPr>
        <p:spPr>
          <a:xfrm>
            <a:off x="4246262" y="35363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5"/>
          <p:cNvSpPr/>
          <p:nvPr/>
        </p:nvSpPr>
        <p:spPr>
          <a:xfrm>
            <a:off x="8013038" y="32883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3848926" y="37449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5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5"/>
          <p:cNvSpPr/>
          <p:nvPr/>
        </p:nvSpPr>
        <p:spPr>
          <a:xfrm>
            <a:off x="7140562" y="2828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5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3" name="Google Shape;543;p3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4" name="Google Shape;544;p35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45" name="Google Shape;545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46" name="Google Shape;546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5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6"/>
          <p:cNvSpPr/>
          <p:nvPr/>
        </p:nvSpPr>
        <p:spPr>
          <a:xfrm rot="7198710">
            <a:off x="114036" y="116239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 rot="7201932">
            <a:off x="694262" y="6197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6"/>
          <p:cNvGrpSpPr/>
          <p:nvPr/>
        </p:nvGrpSpPr>
        <p:grpSpPr>
          <a:xfrm>
            <a:off x="7528594" y="3622466"/>
            <a:ext cx="953591" cy="334099"/>
            <a:chOff x="2271950" y="2722775"/>
            <a:chExt cx="575875" cy="201775"/>
          </a:xfrm>
        </p:grpSpPr>
        <p:sp>
          <p:nvSpPr>
            <p:cNvPr id="563" name="Google Shape;563;p3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36"/>
          <p:cNvSpPr/>
          <p:nvPr/>
        </p:nvSpPr>
        <p:spPr>
          <a:xfrm>
            <a:off x="257425" y="1042201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826302" y="4427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6"/>
          <p:cNvSpPr/>
          <p:nvPr/>
        </p:nvSpPr>
        <p:spPr>
          <a:xfrm>
            <a:off x="682014" y="10583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 txBox="1"/>
          <p:nvPr/>
        </p:nvSpPr>
        <p:spPr>
          <a:xfrm>
            <a:off x="991075" y="977550"/>
            <a:ext cx="3183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Ipl SEASON </a:t>
            </a:r>
            <a:r>
              <a:rPr lang="en" sz="4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44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572" name="Google Shape;572;p36"/>
          <p:cNvCxnSpPr/>
          <p:nvPr/>
        </p:nvCxnSpPr>
        <p:spPr>
          <a:xfrm>
            <a:off x="519896" y="2448163"/>
            <a:ext cx="28038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3" name="Google Shape;573;p36"/>
          <p:cNvGrpSpPr/>
          <p:nvPr/>
        </p:nvGrpSpPr>
        <p:grpSpPr>
          <a:xfrm>
            <a:off x="7948938" y="3850338"/>
            <a:ext cx="875600" cy="1088925"/>
            <a:chOff x="5962175" y="478150"/>
            <a:chExt cx="875600" cy="1088925"/>
          </a:xfrm>
        </p:grpSpPr>
        <p:sp>
          <p:nvSpPr>
            <p:cNvPr id="574" name="Google Shape;574;p36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9" name="Google Shape;5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0" y="2597175"/>
            <a:ext cx="5356350" cy="2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925" y="70850"/>
            <a:ext cx="4957300" cy="23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475" y="2632650"/>
            <a:ext cx="1509550" cy="23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025" y="63725"/>
            <a:ext cx="4921800" cy="29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75" y="3276600"/>
            <a:ext cx="6434601" cy="17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7"/>
          <p:cNvSpPr/>
          <p:nvPr/>
        </p:nvSpPr>
        <p:spPr>
          <a:xfrm rot="7198710">
            <a:off x="114036" y="116239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 rot="7201932">
            <a:off x="694262" y="6197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37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591" name="Google Shape;591;p3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7"/>
          <p:cNvSpPr/>
          <p:nvPr/>
        </p:nvSpPr>
        <p:spPr>
          <a:xfrm>
            <a:off x="257425" y="1042201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826302" y="4427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682014" y="10583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9" name="Google Shape;59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075" y="3093250"/>
            <a:ext cx="6821324" cy="19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7"/>
          <p:cNvSpPr txBox="1"/>
          <p:nvPr/>
        </p:nvSpPr>
        <p:spPr>
          <a:xfrm>
            <a:off x="388075" y="1550175"/>
            <a:ext cx="3183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TEAMS ANALYSIS</a:t>
            </a:r>
            <a:endParaRPr sz="44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601" name="Google Shape;601;p37"/>
          <p:cNvCxnSpPr/>
          <p:nvPr/>
        </p:nvCxnSpPr>
        <p:spPr>
          <a:xfrm>
            <a:off x="519896" y="2448163"/>
            <a:ext cx="28038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2" name="Google Shape;602;p37"/>
          <p:cNvGrpSpPr/>
          <p:nvPr/>
        </p:nvGrpSpPr>
        <p:grpSpPr>
          <a:xfrm>
            <a:off x="7948938" y="3850338"/>
            <a:ext cx="875600" cy="1088925"/>
            <a:chOff x="5962175" y="478150"/>
            <a:chExt cx="875600" cy="1088925"/>
          </a:xfrm>
        </p:grpSpPr>
        <p:sp>
          <p:nvSpPr>
            <p:cNvPr id="603" name="Google Shape;603;p37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8"/>
          <p:cNvSpPr/>
          <p:nvPr/>
        </p:nvSpPr>
        <p:spPr>
          <a:xfrm>
            <a:off x="3104050" y="1285875"/>
            <a:ext cx="2458322" cy="243872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6310250" y="116975"/>
            <a:ext cx="2365697" cy="238559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8"/>
          <p:cNvSpPr txBox="1"/>
          <p:nvPr/>
        </p:nvSpPr>
        <p:spPr>
          <a:xfrm>
            <a:off x="2941338" y="211100"/>
            <a:ext cx="312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Toss analysis</a:t>
            </a:r>
            <a:endParaRPr sz="5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328225" y="116975"/>
            <a:ext cx="2365697" cy="238559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5636" y="463761"/>
            <a:ext cx="1590553" cy="16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669185" y="456063"/>
            <a:ext cx="16478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819231">
            <a:off x="3512231" y="1589290"/>
            <a:ext cx="1641963" cy="1755596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8"/>
          <p:cNvSpPr txBox="1"/>
          <p:nvPr/>
        </p:nvSpPr>
        <p:spPr>
          <a:xfrm>
            <a:off x="326150" y="27030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620" name="Google Shape;620;p38"/>
          <p:cNvCxnSpPr/>
          <p:nvPr/>
        </p:nvCxnSpPr>
        <p:spPr>
          <a:xfrm>
            <a:off x="2984550" y="1156400"/>
            <a:ext cx="29550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38"/>
          <p:cNvSpPr txBox="1"/>
          <p:nvPr/>
        </p:nvSpPr>
        <p:spPr>
          <a:xfrm>
            <a:off x="176450" y="2667575"/>
            <a:ext cx="2365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MATCH WIN / </a:t>
            </a: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LOSE %</a:t>
            </a: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AFTER WINNING TOSS</a:t>
            </a:r>
            <a:endParaRPr sz="3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2" name="Google Shape;622;p38"/>
          <p:cNvSpPr txBox="1"/>
          <p:nvPr/>
        </p:nvSpPr>
        <p:spPr>
          <a:xfrm>
            <a:off x="2631850" y="3909100"/>
            <a:ext cx="278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TOSS DECISION %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23" name="Google Shape;623;p38"/>
          <p:cNvSpPr txBox="1"/>
          <p:nvPr/>
        </p:nvSpPr>
        <p:spPr>
          <a:xfrm>
            <a:off x="6161350" y="2543425"/>
            <a:ext cx="259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MOST WIN % SITUATION AFTER BAT/FIELD FIRST 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24" name="Google Shape;624;p38"/>
          <p:cNvSpPr/>
          <p:nvPr/>
        </p:nvSpPr>
        <p:spPr>
          <a:xfrm rot="7198898">
            <a:off x="216987" y="41685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2984551" y="41256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460463" y="29416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6436701" y="27964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 rot="7201932">
            <a:off x="1045712" y="4194228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8"/>
          <p:cNvGrpSpPr/>
          <p:nvPr/>
        </p:nvGrpSpPr>
        <p:grpSpPr>
          <a:xfrm>
            <a:off x="8146681" y="4210446"/>
            <a:ext cx="612965" cy="612965"/>
            <a:chOff x="5208200" y="980975"/>
            <a:chExt cx="440475" cy="440475"/>
          </a:xfrm>
        </p:grpSpPr>
        <p:sp>
          <p:nvSpPr>
            <p:cNvPr id="630" name="Google Shape;630;p38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5" y="2862675"/>
            <a:ext cx="6434601" cy="21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9"/>
          <p:cNvSpPr/>
          <p:nvPr/>
        </p:nvSpPr>
        <p:spPr>
          <a:xfrm rot="7198710">
            <a:off x="114036" y="116239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9"/>
          <p:cNvSpPr/>
          <p:nvPr/>
        </p:nvSpPr>
        <p:spPr>
          <a:xfrm rot="7201932">
            <a:off x="694262" y="6197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39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40" name="Google Shape;640;p39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9"/>
          <p:cNvSpPr/>
          <p:nvPr/>
        </p:nvSpPr>
        <p:spPr>
          <a:xfrm>
            <a:off x="257425" y="1042201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9"/>
          <p:cNvSpPr/>
          <p:nvPr/>
        </p:nvSpPr>
        <p:spPr>
          <a:xfrm>
            <a:off x="826302" y="4427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9"/>
          <p:cNvSpPr/>
          <p:nvPr/>
        </p:nvSpPr>
        <p:spPr>
          <a:xfrm>
            <a:off x="682014" y="10583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9"/>
          <p:cNvSpPr txBox="1"/>
          <p:nvPr/>
        </p:nvSpPr>
        <p:spPr>
          <a:xfrm>
            <a:off x="330000" y="1091775"/>
            <a:ext cx="3183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BEST PERFORMANCES</a:t>
            </a:r>
            <a:endParaRPr sz="44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649" name="Google Shape;649;p39"/>
          <p:cNvCxnSpPr/>
          <p:nvPr/>
        </p:nvCxnSpPr>
        <p:spPr>
          <a:xfrm>
            <a:off x="255200" y="2534550"/>
            <a:ext cx="306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0" name="Google Shape;650;p39"/>
          <p:cNvGrpSpPr/>
          <p:nvPr/>
        </p:nvGrpSpPr>
        <p:grpSpPr>
          <a:xfrm>
            <a:off x="7948938" y="3850338"/>
            <a:ext cx="875600" cy="1088925"/>
            <a:chOff x="5962175" y="478150"/>
            <a:chExt cx="875600" cy="1088925"/>
          </a:xfrm>
        </p:grpSpPr>
        <p:sp>
          <p:nvSpPr>
            <p:cNvPr id="651" name="Google Shape;651;p39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6" name="Google Shape;6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975" y="113650"/>
            <a:ext cx="5648999" cy="2449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