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0" r:id="rId24"/>
    <p:sldId id="281" r:id="rId25"/>
    <p:sldId id="282" r:id="rId26"/>
    <p:sldId id="285" r:id="rId27"/>
    <p:sldId id="287" r:id="rId28"/>
    <p:sldId id="288" r:id="rId29"/>
    <p:sldId id="292" r:id="rId30"/>
    <p:sldId id="293" r:id="rId31"/>
    <p:sldId id="294" r:id="rId32"/>
    <p:sldId id="296" r:id="rId33"/>
    <p:sldId id="297" r:id="rId34"/>
    <p:sldId id="323" r:id="rId35"/>
    <p:sldId id="298" r:id="rId36"/>
    <p:sldId id="303" r:id="rId37"/>
    <p:sldId id="310" r:id="rId38"/>
    <p:sldId id="314" r:id="rId39"/>
    <p:sldId id="316" r:id="rId40"/>
    <p:sldId id="319" r:id="rId41"/>
    <p:sldId id="325" r:id="rId42"/>
    <p:sldId id="320" r:id="rId43"/>
    <p:sldId id="327" r:id="rId44"/>
    <p:sldId id="328" r:id="rId45"/>
    <p:sldId id="330" r:id="rId46"/>
    <p:sldId id="331" r:id="rId47"/>
    <p:sldId id="333" r:id="rId48"/>
    <p:sldId id="334" r:id="rId49"/>
    <p:sldId id="337" r:id="rId50"/>
    <p:sldId id="340" r:id="rId51"/>
    <p:sldId id="341" r:id="rId52"/>
    <p:sldId id="343" r:id="rId53"/>
    <p:sldId id="344" r:id="rId54"/>
    <p:sldId id="345" r:id="rId55"/>
    <p:sldId id="347" r:id="rId56"/>
    <p:sldId id="346" r:id="rId57"/>
    <p:sldId id="349" r:id="rId58"/>
    <p:sldId id="350" r:id="rId59"/>
    <p:sldId id="351" r:id="rId60"/>
    <p:sldId id="321" r:id="rId61"/>
    <p:sldId id="322" r:id="rId62"/>
    <p:sldId id="338" r:id="rId63"/>
    <p:sldId id="352" r:id="rId64"/>
    <p:sldId id="362" r:id="rId65"/>
    <p:sldId id="363" r:id="rId66"/>
    <p:sldId id="365" r:id="rId67"/>
    <p:sldId id="277" r:id="rId68"/>
    <p:sldId id="278" r:id="rId69"/>
    <p:sldId id="279" r:id="rId70"/>
    <p:sldId id="283" r:id="rId71"/>
    <p:sldId id="284" r:id="rId72"/>
    <p:sldId id="289" r:id="rId73"/>
    <p:sldId id="290" r:id="rId74"/>
    <p:sldId id="291" r:id="rId75"/>
    <p:sldId id="299" r:id="rId76"/>
    <p:sldId id="300" r:id="rId77"/>
    <p:sldId id="301" r:id="rId78"/>
    <p:sldId id="302" r:id="rId79"/>
    <p:sldId id="304" r:id="rId80"/>
    <p:sldId id="305" r:id="rId81"/>
    <p:sldId id="306" r:id="rId82"/>
    <p:sldId id="307" r:id="rId83"/>
    <p:sldId id="308" r:id="rId84"/>
    <p:sldId id="309" r:id="rId85"/>
    <p:sldId id="311" r:id="rId86"/>
    <p:sldId id="312" r:id="rId87"/>
    <p:sldId id="313" r:id="rId88"/>
    <p:sldId id="315" r:id="rId89"/>
    <p:sldId id="317" r:id="rId90"/>
    <p:sldId id="318" r:id="rId91"/>
    <p:sldId id="329" r:id="rId92"/>
    <p:sldId id="342" r:id="rId93"/>
    <p:sldId id="339" r:id="rId94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00"/>
    <p:restoredTop sz="94695"/>
  </p:normalViewPr>
  <p:slideViewPr>
    <p:cSldViewPr snapToGrid="0" snapToObjects="1">
      <p:cViewPr varScale="1">
        <p:scale>
          <a:sx n="130" d="100"/>
          <a:sy n="130" d="100"/>
        </p:scale>
        <p:origin x="9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presProps" Target="pres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40000" y="5996160"/>
            <a:ext cx="918000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40000" y="5996160"/>
            <a:ext cx="447948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243760" y="5996160"/>
            <a:ext cx="447948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295560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643920" y="4680000"/>
            <a:ext cx="295560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747480" y="4680000"/>
            <a:ext cx="295560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540000" y="5996160"/>
            <a:ext cx="295560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643920" y="5996160"/>
            <a:ext cx="295560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747480" y="5996160"/>
            <a:ext cx="295560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25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25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330000"/>
            <a:ext cx="9360000" cy="4173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25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40000" y="5996160"/>
            <a:ext cx="447948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25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243760" y="5996160"/>
            <a:ext cx="447948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40000" y="5996160"/>
            <a:ext cx="918000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40000" y="5996160"/>
            <a:ext cx="918000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40000" y="5996160"/>
            <a:ext cx="447948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243760" y="5996160"/>
            <a:ext cx="447948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295560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643920" y="4680000"/>
            <a:ext cx="295560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747480" y="4680000"/>
            <a:ext cx="295560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40000" y="5996160"/>
            <a:ext cx="295560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643920" y="5996160"/>
            <a:ext cx="295560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747480" y="5996160"/>
            <a:ext cx="295560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25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25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330000"/>
            <a:ext cx="9360000" cy="4173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25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40000" y="5996160"/>
            <a:ext cx="447948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25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243760" y="5996160"/>
            <a:ext cx="447948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40000" y="5996160"/>
            <a:ext cx="918000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</a:p>
          <a:p>
            <a:pPr marL="288000" lvl="1">
              <a:spcAft>
                <a:spcPts val="1134"/>
              </a:spcAft>
            </a:pPr>
            <a:r>
              <a:rPr lang="en-US" sz="2200" b="0" strike="noStrike" spc="-1">
                <a:solidFill>
                  <a:srgbClr val="1C1C1C"/>
                </a:solidFill>
                <a:latin typeface="Source Sans Pro Light"/>
              </a:rPr>
              <a:t>Second Outline Level</a:t>
            </a:r>
          </a:p>
          <a:p>
            <a:pPr marL="576000" lvl="2">
              <a:spcAft>
                <a:spcPts val="850"/>
              </a:spcAft>
            </a:pPr>
            <a:r>
              <a:rPr lang="en-US" sz="1800" b="0" strike="noStrike" spc="-1">
                <a:solidFill>
                  <a:srgbClr val="1C1C1C"/>
                </a:solidFill>
                <a:latin typeface="Source Sans Pro Light"/>
              </a:rPr>
              <a:t>Third Outline Level</a:t>
            </a:r>
          </a:p>
          <a:p>
            <a:pPr marL="864000" lvl="3">
              <a:spcAft>
                <a:spcPts val="567"/>
              </a:spcAft>
            </a:pPr>
            <a:r>
              <a:rPr lang="en-US" sz="1600" b="0" strike="noStrike" spc="-1">
                <a:solidFill>
                  <a:srgbClr val="1C1C1C"/>
                </a:solidFill>
                <a:latin typeface="Source Sans Pro Light"/>
              </a:rPr>
              <a:t>Fourth Outline Level</a:t>
            </a:r>
          </a:p>
          <a:p>
            <a:pPr marL="1152000" lvl="4">
              <a:spcAft>
                <a:spcPts val="283"/>
              </a:spcAft>
            </a:pPr>
            <a:r>
              <a:rPr lang="en-US" sz="1600" b="0" strike="noStrike" spc="-1">
                <a:solidFill>
                  <a:srgbClr val="1C1C1C"/>
                </a:solidFill>
                <a:latin typeface="Source Sans Pro Light"/>
              </a:rPr>
              <a:t>Fifth Outline Level</a:t>
            </a:r>
          </a:p>
          <a:p>
            <a:pPr marL="1440000" lvl="5">
              <a:spcAft>
                <a:spcPts val="283"/>
              </a:spcAft>
            </a:pPr>
            <a:r>
              <a:rPr lang="en-US" sz="1600" b="0" strike="noStrike" spc="-1">
                <a:solidFill>
                  <a:srgbClr val="1C1C1C"/>
                </a:solidFill>
                <a:latin typeface="Source Sans Pro Light"/>
              </a:rPr>
              <a:t>Sixth Outline Level</a:t>
            </a:r>
          </a:p>
          <a:p>
            <a:pPr marL="1728000" lvl="6">
              <a:spcAft>
                <a:spcPts val="283"/>
              </a:spcAft>
            </a:pPr>
            <a:r>
              <a:rPr lang="en-US" sz="1600" b="0" strike="noStrike" spc="-1">
                <a:solidFill>
                  <a:srgbClr val="1C1C1C"/>
                </a:solidFill>
                <a:latin typeface="Source Sans Pro Light"/>
              </a:rPr>
              <a:t>Seventh Outline Level</a:t>
            </a: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/>
            <a:r>
              <a:rPr lang="en-US" sz="1800" b="1" strike="noStrike" spc="-1">
                <a:solidFill>
                  <a:srgbClr val="FFFFFF"/>
                </a:solidFill>
                <a:latin typeface="Source Sans Pro Black"/>
              </a:rPr>
              <a:t>&lt;date/time&gt;</a:t>
            </a: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1800" b="1" strike="noStrike" spc="-1">
                <a:solidFill>
                  <a:srgbClr val="FFFFFF"/>
                </a:solidFill>
                <a:latin typeface="Source Sans Pro Black"/>
              </a:rPr>
              <a:t>&lt;footer&gt;</a:t>
            </a: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fld id="{F618C32F-CA07-46EA-87E3-51425573775B}" type="slidenum">
              <a:rPr lang="en-US" sz="1800" b="1" strike="noStrike" spc="-1">
                <a:solidFill>
                  <a:srgbClr val="FFFFFF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</a:p>
          <a:p>
            <a:pPr marL="288000" lvl="1">
              <a:spcAft>
                <a:spcPts val="1131"/>
              </a:spcAft>
            </a:pPr>
            <a:r>
              <a:rPr lang="en-US" sz="2200" b="0" strike="noStrike" spc="-1">
                <a:solidFill>
                  <a:srgbClr val="1C1C1C"/>
                </a:solidFill>
                <a:latin typeface="Source Sans Pro Light"/>
              </a:rPr>
              <a:t>Second Outline Level</a:t>
            </a:r>
          </a:p>
          <a:p>
            <a:pPr marL="576000" lvl="2">
              <a:spcAft>
                <a:spcPts val="850"/>
              </a:spcAft>
            </a:pPr>
            <a:r>
              <a:rPr lang="en-US" sz="1800" b="0" strike="noStrike" spc="-1">
                <a:solidFill>
                  <a:srgbClr val="1C1C1C"/>
                </a:solidFill>
                <a:latin typeface="Source Sans Pro Light"/>
              </a:rPr>
              <a:t>Third Outline Level</a:t>
            </a:r>
          </a:p>
          <a:p>
            <a:pPr marL="864000" lvl="3">
              <a:spcAft>
                <a:spcPts val="567"/>
              </a:spcAft>
            </a:pPr>
            <a:r>
              <a:rPr lang="en-US" sz="1600" b="0" strike="noStrike" spc="-1">
                <a:solidFill>
                  <a:srgbClr val="1C1C1C"/>
                </a:solidFill>
                <a:latin typeface="Source Sans Pro Light"/>
              </a:rPr>
              <a:t>Fourth Outline Level</a:t>
            </a:r>
          </a:p>
          <a:p>
            <a:pPr marL="1152000" lvl="4">
              <a:spcAft>
                <a:spcPts val="283"/>
              </a:spcAft>
            </a:pPr>
            <a:r>
              <a:rPr lang="en-US" sz="1600" b="0" strike="noStrike" spc="-1">
                <a:solidFill>
                  <a:srgbClr val="1C1C1C"/>
                </a:solidFill>
                <a:latin typeface="Source Sans Pro Light"/>
              </a:rPr>
              <a:t>Fifth Outline Level</a:t>
            </a:r>
          </a:p>
          <a:p>
            <a:pPr marL="1440000" lvl="5">
              <a:spcAft>
                <a:spcPts val="283"/>
              </a:spcAft>
            </a:pPr>
            <a:r>
              <a:rPr lang="en-US" sz="1600" b="0" strike="noStrike" spc="-1">
                <a:solidFill>
                  <a:srgbClr val="1C1C1C"/>
                </a:solidFill>
                <a:latin typeface="Source Sans Pro Light"/>
              </a:rPr>
              <a:t>Sixth Outline Level</a:t>
            </a:r>
          </a:p>
          <a:p>
            <a:pPr marL="1728000" lvl="6">
              <a:spcAft>
                <a:spcPts val="283"/>
              </a:spcAft>
            </a:pPr>
            <a:r>
              <a:rPr lang="en-US" sz="1600" b="0" strike="noStrike" spc="-1">
                <a:solidFill>
                  <a:srgbClr val="1C1C1C"/>
                </a:solidFill>
                <a:latin typeface="Source Sans Pro Light"/>
              </a:rPr>
              <a:t>Seventh Outline Level</a:t>
            </a: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1" strike="noStrike" spc="-1">
                <a:solidFill>
                  <a:srgbClr val="E74C3C"/>
                </a:solidFill>
                <a:latin typeface="Source Sans Pro Black"/>
              </a:rPr>
              <a:t>&lt;date/time&gt;</a:t>
            </a: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1800" b="1" strike="noStrike" spc="-1">
                <a:solidFill>
                  <a:srgbClr val="E74C3C"/>
                </a:solidFill>
                <a:latin typeface="Source Sans Pro Black"/>
              </a:rPr>
              <a:t>&lt;footer&gt;</a:t>
            </a: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7152319E-8645-43D4-95E0-45570A6545C4}" type="slidenum">
              <a:rPr lang="en-US" sz="1800" b="1" strike="noStrike" spc="-1">
                <a:solidFill>
                  <a:srgbClr val="E74C3C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ian.miell@gmail.com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anmiell/introduction-to-bash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anmiell/introduction-to-bash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Introduction to Bash</a:t>
            </a: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200" b="0" strike="noStrike" spc="-1">
                <a:solidFill>
                  <a:srgbClr val="1C1C1C"/>
                </a:solidFill>
                <a:latin typeface="Source Sans Pro Light"/>
              </a:rPr>
              <a:t>Ian Miell</a:t>
            </a:r>
          </a:p>
          <a:p>
            <a:r>
              <a:rPr lang="en-US" sz="2200" b="0" strike="noStrike" spc="-1">
                <a:solidFill>
                  <a:srgbClr val="1C1C1C"/>
                </a:solidFill>
                <a:latin typeface="Source Sans Pro Light"/>
              </a:rPr>
              <a:t>@ianmiell</a:t>
            </a:r>
          </a:p>
        </p:txBody>
      </p:sp>
      <p:pic>
        <p:nvPicPr>
          <p:cNvPr id="89" name="Picture 88"/>
          <p:cNvPicPr/>
          <p:nvPr/>
        </p:nvPicPr>
        <p:blipFill>
          <a:blip r:embed="rId2"/>
          <a:stretch/>
        </p:blipFill>
        <p:spPr>
          <a:xfrm>
            <a:off x="7132320" y="4663440"/>
            <a:ext cx="2468880" cy="2468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Recently I’ve used bash to…</a:t>
            </a:r>
          </a:p>
        </p:txBody>
      </p:sp>
      <p:sp>
        <p:nvSpPr>
          <p:cNvPr id="10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Fix a Terraform script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Robustly apply changes in a cloud-init VM script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Automate the renaming of files with spaces in my backup folders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Setup environments at work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Poll - Experience</a:t>
            </a:r>
          </a:p>
        </p:txBody>
      </p:sp>
      <p:sp>
        <p:nvSpPr>
          <p:cNvPr id="10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Never used bash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Used bash for &lt;2 years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Used bash for &gt;2 years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Used bash for &gt;5 years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Studied bash seriously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Structure of Course</a:t>
            </a:r>
          </a:p>
        </p:txBody>
      </p:sp>
      <p:sp>
        <p:nvSpPr>
          <p:cNvPr id="11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Part I – Bash Basics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Part II – Further Bash Basics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Part III - Scripting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Part IV - Advanced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Discussion</a:t>
            </a:r>
          </a:p>
        </p:txBody>
      </p:sp>
      <p:sp>
        <p:nvSpPr>
          <p:cNvPr id="11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What do you want to achieve in bash?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Any specific goals?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What have you been frustrated by with bash?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Part I – Bash Basics</a:t>
            </a:r>
          </a:p>
        </p:txBody>
      </p:sp>
      <p:sp>
        <p:nvSpPr>
          <p:cNvPr id="11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1.1 Bash background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1.2 Variables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1.3 Globs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1.4 Pipes and Redirects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1.1 What is Bash?</a:t>
            </a:r>
          </a:p>
        </p:txBody>
      </p:sp>
      <p:sp>
        <p:nvSpPr>
          <p:cNvPr id="11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What is a shell?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A program takes input from a terminal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Translates input into: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System calls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Calls to other programs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Computation within the bash program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Bash excels at ‘gluing’ other commands  together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Other shells</a:t>
            </a:r>
          </a:p>
        </p:txBody>
      </p:sp>
      <p:sp>
        <p:nvSpPr>
          <p:cNvPr id="11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sh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ash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ksh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tcsh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tclsh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</a:rPr>
              <a:t>What is Bash? - Walkthrough</a:t>
            </a:r>
          </a:p>
        </p:txBody>
      </p:sp>
      <p:sp>
        <p:nvSpPr>
          <p:cNvPr id="12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Run </a:t>
            </a:r>
            <a:r>
              <a:rPr lang="en-US" sz="2600" b="1" strike="noStrike" spc="-1" dirty="0" err="1">
                <a:solidFill>
                  <a:srgbClr val="1C1C1C"/>
                </a:solidFill>
                <a:latin typeface="Source Sans Pro Semibold"/>
              </a:rPr>
              <a:t>tcsh</a:t>
            </a: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 from bash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History of Shells</a:t>
            </a:r>
          </a:p>
        </p:txBody>
      </p:sp>
      <p:pic>
        <p:nvPicPr>
          <p:cNvPr id="123" name="Picture 122"/>
          <p:cNvPicPr/>
          <p:nvPr/>
        </p:nvPicPr>
        <p:blipFill>
          <a:blip r:embed="rId2"/>
          <a:stretch/>
        </p:blipFill>
        <p:spPr>
          <a:xfrm>
            <a:off x="116640" y="1613880"/>
            <a:ext cx="9576000" cy="5080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Bash in the Market</a:t>
            </a:r>
          </a:p>
        </p:txBody>
      </p:sp>
      <p:sp>
        <p:nvSpPr>
          <p:cNvPr id="12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Most popular shell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Lots of competition: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zsh will be default on mac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fish is also popular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Very rarely, you find servers that don’t have bash on still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Introduction</a:t>
            </a:r>
          </a:p>
        </p:txBody>
      </p:sp>
      <p:sp>
        <p:nvSpPr>
          <p:cNvPr id="9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 </a:t>
            </a: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About me</a:t>
            </a: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Contact:</a:t>
            </a:r>
          </a:p>
          <a:p>
            <a:pPr marL="432000" lvl="1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1C1C1C"/>
                </a:solidFill>
                <a:latin typeface="Source Sans Pro Light"/>
              </a:rPr>
              <a:t>Twitter: @ianmiell</a:t>
            </a:r>
          </a:p>
          <a:p>
            <a:pPr marL="432000" lvl="1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1C1C1C"/>
                </a:solidFill>
                <a:latin typeface="Source Sans Pro Light"/>
              </a:rPr>
              <a:t>Email: </a:t>
            </a:r>
            <a:r>
              <a:rPr lang="en-US" sz="2200" b="0" strike="noStrike" spc="-1">
                <a:solidFill>
                  <a:srgbClr val="1C1C1C"/>
                </a:solidFill>
                <a:latin typeface="Source Sans Pro Light"/>
                <a:hlinkClick r:id="rId2"/>
              </a:rPr>
              <a:t>ian.miell@gmail.com</a:t>
            </a:r>
            <a:endParaRPr lang="en-US" sz="2200" b="0" strike="noStrike" spc="-1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 </a:t>
            </a:r>
          </a:p>
          <a:p>
            <a:pPr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1.2 Variables</a:t>
            </a:r>
          </a:p>
        </p:txBody>
      </p:sp>
      <p:sp>
        <p:nvSpPr>
          <p:cNvPr id="12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Basic variables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Quoting variables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‘env’ and ‘export’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Simple arrays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</a:rPr>
              <a:t>Variables - Walkthrough</a:t>
            </a:r>
          </a:p>
        </p:txBody>
      </p:sp>
      <p:sp>
        <p:nvSpPr>
          <p:cNvPr id="12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Basic Variables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Variables and Quotes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1" spc="-1" dirty="0">
              <a:solidFill>
                <a:srgbClr val="1C1C1C"/>
              </a:solidFill>
              <a:latin typeface="Source Sans Pro Semibold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Shell Variables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1" spc="-1" dirty="0">
              <a:solidFill>
                <a:srgbClr val="1C1C1C"/>
              </a:solidFill>
              <a:latin typeface="Source Sans Pro Semibold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Arrays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</a:rPr>
              <a:t>Variables - Recap</a:t>
            </a:r>
          </a:p>
        </p:txBody>
      </p:sp>
      <p:sp>
        <p:nvSpPr>
          <p:cNvPr id="13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$ dereferences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Variables in double quotes are interpreted, single quotes not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Exported variables are passed to programs run within the shell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Env shows exported variables, compgen -v shows all variables 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1.3 Globbing</a:t>
            </a:r>
          </a:p>
        </p:txBody>
      </p:sp>
      <p:sp>
        <p:nvSpPr>
          <p:cNvPr id="13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What does ‘*’ mean?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Differences to regular expressions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8892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Not familiar with regexes?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1" spc="-1" dirty="0">
              <a:solidFill>
                <a:srgbClr val="1C1C1C"/>
              </a:solidFill>
              <a:latin typeface="Source Sans Pro Semibold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Dotfiles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 dirty="0" err="1">
                <a:solidFill>
                  <a:srgbClr val="FFFFFF"/>
                </a:solidFill>
                <a:latin typeface="Source Sans Pro Black"/>
              </a:rPr>
              <a:t>Globbing</a:t>
            </a:r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</a:rPr>
              <a:t> – Walkthrough</a:t>
            </a:r>
          </a:p>
        </p:txBody>
      </p:sp>
      <p:sp>
        <p:nvSpPr>
          <p:cNvPr id="14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pc="-1" dirty="0">
                <a:solidFill>
                  <a:srgbClr val="1C1C1C"/>
                </a:solidFill>
                <a:latin typeface="Source Sans Pro Semibold"/>
              </a:rPr>
              <a:t>Basic </a:t>
            </a:r>
            <a:r>
              <a:rPr lang="en-US" sz="2600" b="1" spc="-1" dirty="0" err="1">
                <a:solidFill>
                  <a:srgbClr val="1C1C1C"/>
                </a:solidFill>
                <a:latin typeface="Source Sans Pro Semibold"/>
              </a:rPr>
              <a:t>globbing</a:t>
            </a:r>
            <a:r>
              <a:rPr lang="en-US" sz="2600" b="1" spc="-1" dirty="0">
                <a:solidFill>
                  <a:srgbClr val="1C1C1C"/>
                </a:solidFill>
                <a:latin typeface="Source Sans Pro Semibold"/>
              </a:rPr>
              <a:t> with ‘*’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1" spc="-1" dirty="0">
              <a:solidFill>
                <a:srgbClr val="1C1C1C"/>
              </a:solidFill>
              <a:latin typeface="Source Sans Pro Semibold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Other glob characters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1" spc="-1" dirty="0">
              <a:solidFill>
                <a:srgbClr val="1C1C1C"/>
              </a:solidFill>
              <a:latin typeface="Source Sans Pro Semibold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Dotfiles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Differences to </a:t>
            </a:r>
            <a:r>
              <a:rPr lang="en-US" sz="2600" b="1" strike="noStrike" spc="-1" dirty="0" err="1">
                <a:solidFill>
                  <a:srgbClr val="1C1C1C"/>
                </a:solidFill>
                <a:latin typeface="Source Sans Pro Semibold"/>
              </a:rPr>
              <a:t>regexps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Recap - Globs</a:t>
            </a:r>
          </a:p>
        </p:txBody>
      </p:sp>
      <p:sp>
        <p:nvSpPr>
          <p:cNvPr id="14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What a glob is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What a dotfile is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Special directory files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Globs, regexps and dots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1.4 Pipes and Redirects</a:t>
            </a:r>
          </a:p>
        </p:txBody>
      </p:sp>
      <p:sp>
        <p:nvSpPr>
          <p:cNvPr id="15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Basic redirects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Basic pipes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File descriptors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Special files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Standard out vs standard error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</a:rPr>
              <a:t>Pipes and Redirects - Walkthrough</a:t>
            </a:r>
          </a:p>
        </p:txBody>
      </p:sp>
      <p:sp>
        <p:nvSpPr>
          <p:cNvPr id="15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Simple pipes and redirects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pc="-1" dirty="0">
                <a:solidFill>
                  <a:srgbClr val="1C1C1C"/>
                </a:solidFill>
                <a:latin typeface="Source Sans Pro Semibold"/>
              </a:rPr>
              <a:t>Standard in/out/error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1" strike="noStrike" spc="-1" dirty="0">
              <a:solidFill>
                <a:srgbClr val="1C1C1C"/>
              </a:solidFill>
              <a:latin typeface="Source Sans Pro Semibold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pc="-1" dirty="0">
                <a:solidFill>
                  <a:srgbClr val="1C1C1C"/>
                </a:solidFill>
                <a:latin typeface="Source Sans Pro Semibold"/>
              </a:rPr>
              <a:t>File Descriptors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Recap – Pipes vs Redirects</a:t>
            </a:r>
          </a:p>
        </p:txBody>
      </p:sp>
      <p:sp>
        <p:nvSpPr>
          <p:cNvPr id="16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The main 3 file descriptors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‘&gt;’ vs ‘&gt;&gt;’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i="1" strike="noStrike" spc="-1">
                <a:solidFill>
                  <a:srgbClr val="1C1C1C"/>
                </a:solidFill>
                <a:latin typeface="Source Sans Pro Semibold"/>
              </a:rPr>
              <a:t>n</a:t>
            </a: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&gt; and standard error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2&gt;&amp;1 and ordering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Part I Recap</a:t>
            </a:r>
          </a:p>
        </p:txBody>
      </p:sp>
      <p:sp>
        <p:nvSpPr>
          <p:cNvPr id="16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Globs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vs regexps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Variables, arrays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Pipes and redirects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File descriptors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Bash and Me</a:t>
            </a:r>
          </a:p>
        </p:txBody>
      </p:sp>
      <p:sp>
        <p:nvSpPr>
          <p:cNvPr id="9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Used throughout career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Never learned formally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Stumbled around, lots of mistakes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u="sng" strike="noStrike" spc="-1">
                <a:solidFill>
                  <a:srgbClr val="1C1C1C"/>
                </a:solidFill>
                <a:uFillTx/>
                <a:latin typeface="Source Sans Pro Semibold"/>
              </a:rPr>
              <a:t>Slowly</a:t>
            </a: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 learned concepts and key points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Wrote a book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</a:rPr>
              <a:t>Exercise I / Break</a:t>
            </a:r>
          </a:p>
        </p:txBody>
      </p:sp>
      <p:sp>
        <p:nvSpPr>
          <p:cNvPr id="16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Part II – Further Bash Basics</a:t>
            </a:r>
          </a:p>
        </p:txBody>
      </p:sp>
      <p:sp>
        <p:nvSpPr>
          <p:cNvPr id="17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2.1 Command Substitution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2.2 Functions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2.3 </a:t>
            </a:r>
            <a:r>
              <a:rPr lang="en-US" sz="2600" b="1" spc="-1" dirty="0">
                <a:solidFill>
                  <a:srgbClr val="1C1C1C"/>
                </a:solidFill>
                <a:latin typeface="Source Sans Pro Semibold"/>
              </a:rPr>
              <a:t>Tests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2.4 </a:t>
            </a:r>
            <a:r>
              <a:rPr lang="en-US" sz="2600" b="1" spc="-1" dirty="0">
                <a:solidFill>
                  <a:srgbClr val="1C1C1C"/>
                </a:solidFill>
                <a:latin typeface="Source Sans Pro Semibold"/>
              </a:rPr>
              <a:t>Loops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2.5 Exit Codes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Discussion</a:t>
            </a:r>
          </a:p>
        </p:txBody>
      </p:sp>
      <p:sp>
        <p:nvSpPr>
          <p:cNvPr id="17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Is bash a programming language?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What is a programming language?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Why has bash lasted so long?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</a:rPr>
              <a:t>2.1 Command Substitution</a:t>
            </a:r>
          </a:p>
        </p:txBody>
      </p:sp>
      <p:sp>
        <p:nvSpPr>
          <p:cNvPr id="22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The ‘$()’ operator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1" spc="-1" dirty="0">
              <a:solidFill>
                <a:srgbClr val="1C1C1C"/>
              </a:solidFill>
              <a:latin typeface="Source Sans Pro Semibold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pc="-1" dirty="0">
                <a:solidFill>
                  <a:srgbClr val="1C1C1C"/>
                </a:solidFill>
                <a:latin typeface="Source Sans Pro Semibold"/>
              </a:rPr>
              <a:t>$() vs ``</a:t>
            </a:r>
            <a:endParaRPr lang="en-US" sz="2600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pc="-1" dirty="0">
                <a:solidFill>
                  <a:srgbClr val="1C1C1C"/>
                </a:solidFill>
                <a:latin typeface="Source Sans Pro Semibold"/>
              </a:rPr>
              <a:t>Nesting</a:t>
            </a:r>
            <a:endParaRPr lang="en-US" sz="2600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2746805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</a:rPr>
              <a:t>2.2 Functions in Bash</a:t>
            </a:r>
          </a:p>
        </p:txBody>
      </p:sp>
      <p:sp>
        <p:nvSpPr>
          <p:cNvPr id="17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Four types of command: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Function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Alias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Program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Builtin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</a:rPr>
              <a:t>2.3 Tests</a:t>
            </a:r>
          </a:p>
        </p:txBody>
      </p:sp>
      <p:sp>
        <p:nvSpPr>
          <p:cNvPr id="18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Bash tests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Different ways of writing tests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Logical operators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Binary and unary operators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‘if’ statements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</a:rPr>
              <a:t>2.4 Loops</a:t>
            </a:r>
          </a:p>
        </p:txBody>
      </p:sp>
      <p:sp>
        <p:nvSpPr>
          <p:cNvPr id="19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‘C’-style for loops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‘for’ loops over items ‘in’ lists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‘while</a:t>
            </a: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’ loops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‘case’ statements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</a:rPr>
              <a:t>2.5 Exit Codes</a:t>
            </a:r>
          </a:p>
        </p:txBody>
      </p:sp>
      <p:sp>
        <p:nvSpPr>
          <p:cNvPr id="20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What an Exit Code is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1" spc="-1" dirty="0">
              <a:solidFill>
                <a:srgbClr val="1C1C1C"/>
              </a:solidFill>
              <a:latin typeface="Source Sans Pro Semibold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The ‘$?’ variable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How to set one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Exit Code conventions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Other ‘special’ parameters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Standard Exit Codes</a:t>
            </a:r>
          </a:p>
        </p:txBody>
      </p:sp>
      <p:sp>
        <p:nvSpPr>
          <p:cNvPr id="21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0 – OK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1 – General Error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2 – Misuse of shell builtin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126 – Cannot execute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127 – No file found matching command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128 – Invalid exit value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(128 + n) – Process killed with signal ‘n’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(Signals covered in Part IV)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Recap – Exit Codes</a:t>
            </a:r>
          </a:p>
        </p:txBody>
      </p:sp>
      <p:sp>
        <p:nvSpPr>
          <p:cNvPr id="21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Standard exit codes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Exit code usage (eg grep)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Setting exit codes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‘return’ing from functions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Special parameters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This Course</a:t>
            </a:r>
          </a:p>
        </p:txBody>
      </p:sp>
      <p:sp>
        <p:nvSpPr>
          <p:cNvPr id="9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Live Walkthroughs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Encourage you to follow - ‘Hard Way’ Method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Exercises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Polls / yes/no ‘temperature checks’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Group chat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Materials: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1" strike="noStrike" spc="-1">
                <a:solidFill>
                  <a:srgbClr val="1C1C1C"/>
                </a:solidFill>
                <a:latin typeface="Source Sans Pro Semibold"/>
                <a:hlinkClick r:id="rId2"/>
              </a:rPr>
              <a:t>https://github.com/ianmiell/introduction-to-bash</a:t>
            </a:r>
            <a:endParaRPr lang="en-US" sz="22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Discussion / Recap – Part II</a:t>
            </a:r>
          </a:p>
        </p:txBody>
      </p:sp>
      <p:sp>
        <p:nvSpPr>
          <p:cNvPr id="22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Bash more as programming language: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Functions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Tests / ifs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Loops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Return/Exit codes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Process and command substitution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$() vs ``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</a:rPr>
              <a:t>Exercise II / Break</a:t>
            </a:r>
          </a:p>
        </p:txBody>
      </p:sp>
      <p:sp>
        <p:nvSpPr>
          <p:cNvPr id="21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Part III - Scripting</a:t>
            </a:r>
          </a:p>
        </p:txBody>
      </p:sp>
      <p:sp>
        <p:nvSpPr>
          <p:cNvPr id="23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Scripts and Startup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The ‘set’ Command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Debugging in bash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Subshells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IFS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3.1 Scripts and Startup</a:t>
            </a:r>
          </a:p>
        </p:txBody>
      </p:sp>
      <p:sp>
        <p:nvSpPr>
          <p:cNvPr id="23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What shell scripts are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What happens on bash startup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This has cost me many hours!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1" spc="-1" dirty="0">
              <a:solidFill>
                <a:srgbClr val="1C1C1C"/>
              </a:solidFill>
              <a:latin typeface="Source Sans Pro Semibold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Executable files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1" spc="-1" dirty="0">
              <a:solidFill>
                <a:srgbClr val="1C1C1C"/>
              </a:solidFill>
              <a:latin typeface="Source Sans Pro Semibold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‘source’ vs ‘./’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360000" y="-9144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Walkthrough – Startup Explained</a:t>
            </a:r>
          </a:p>
        </p:txBody>
      </p:sp>
      <p:sp>
        <p:nvSpPr>
          <p:cNvPr id="23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  <p:pic>
        <p:nvPicPr>
          <p:cNvPr id="239" name="Picture 238"/>
          <p:cNvPicPr/>
          <p:nvPr/>
        </p:nvPicPr>
        <p:blipFill>
          <a:blip r:embed="rId2"/>
          <a:stretch/>
        </p:blipFill>
        <p:spPr>
          <a:xfrm>
            <a:off x="360" y="808560"/>
            <a:ext cx="10079640" cy="6077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Walkthrough – Startup Explained (simpler)</a:t>
            </a:r>
          </a:p>
        </p:txBody>
      </p:sp>
      <p:sp>
        <p:nvSpPr>
          <p:cNvPr id="24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  <p:pic>
        <p:nvPicPr>
          <p:cNvPr id="242" name="Picture 241"/>
          <p:cNvPicPr/>
          <p:nvPr/>
        </p:nvPicPr>
        <p:blipFill>
          <a:blip r:embed="rId2"/>
          <a:stretch/>
        </p:blipFill>
        <p:spPr>
          <a:xfrm>
            <a:off x="1645920" y="1554480"/>
            <a:ext cx="6103440" cy="5146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Recap - Scripts and Startup</a:t>
            </a:r>
          </a:p>
        </p:txBody>
      </p:sp>
      <p:sp>
        <p:nvSpPr>
          <p:cNvPr id="24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What shell scripts are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How complex bash startup can be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Keep diagram handy!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3.2 The ‘set’ builtin</a:t>
            </a:r>
          </a:p>
        </p:txBody>
      </p:sp>
      <p:sp>
        <p:nvSpPr>
          <p:cNvPr id="24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Setting options in bash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What POSIX is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Most useful options: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 err="1">
                <a:solidFill>
                  <a:srgbClr val="1C1C1C"/>
                </a:solidFill>
                <a:latin typeface="Source Sans Pro Semibold"/>
              </a:rPr>
              <a:t>nounset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 err="1">
                <a:solidFill>
                  <a:srgbClr val="1C1C1C"/>
                </a:solidFill>
                <a:latin typeface="Source Sans Pro Semibold"/>
              </a:rPr>
              <a:t>xtrace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 err="1">
                <a:solidFill>
                  <a:srgbClr val="1C1C1C"/>
                </a:solidFill>
                <a:latin typeface="Source Sans Pro Semibold"/>
              </a:rPr>
              <a:t>errexit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‘set’ vs ‘</a:t>
            </a:r>
            <a:r>
              <a:rPr lang="en-US" sz="2600" b="1" strike="noStrike" spc="-1" dirty="0" err="1">
                <a:solidFill>
                  <a:srgbClr val="1C1C1C"/>
                </a:solidFill>
                <a:latin typeface="Source Sans Pro Semibold"/>
              </a:rPr>
              <a:t>shopt</a:t>
            </a: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’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Recap - ‘set’</a:t>
            </a:r>
          </a:p>
        </p:txBody>
      </p:sp>
      <p:sp>
        <p:nvSpPr>
          <p:cNvPr id="25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Options: + off, - on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POSIX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Most common options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 err="1">
                <a:solidFill>
                  <a:srgbClr val="1C1C1C"/>
                </a:solidFill>
                <a:latin typeface="Source Sans Pro Semibold"/>
              </a:rPr>
              <a:t>shopt</a:t>
            </a: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 and set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 </a:t>
            </a:r>
            <a:r>
              <a:rPr lang="en-US" sz="2600" b="1" strike="noStrike" spc="-1" dirty="0" err="1">
                <a:solidFill>
                  <a:srgbClr val="1C1C1C"/>
                </a:solidFill>
                <a:latin typeface="Source Sans Pro Semibold"/>
              </a:rPr>
              <a:t>xtrace</a:t>
            </a: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, </a:t>
            </a:r>
            <a:r>
              <a:rPr lang="en-US" sz="2600" b="1" strike="noStrike" spc="-1" dirty="0" err="1">
                <a:solidFill>
                  <a:srgbClr val="1C1C1C"/>
                </a:solidFill>
                <a:latin typeface="Source Sans Pro Semibold"/>
              </a:rPr>
              <a:t>nounset</a:t>
            </a: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, </a:t>
            </a:r>
            <a:r>
              <a:rPr lang="en-US" sz="2600" b="1" strike="noStrike" spc="-1" dirty="0" err="1">
                <a:solidFill>
                  <a:srgbClr val="1C1C1C"/>
                </a:solidFill>
                <a:latin typeface="Source Sans Pro Semibold"/>
              </a:rPr>
              <a:t>errexit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</a:rPr>
              <a:t>Exercise III / Break</a:t>
            </a:r>
          </a:p>
        </p:txBody>
      </p:sp>
      <p:sp>
        <p:nvSpPr>
          <p:cNvPr id="26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7942361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Pre-Requisites</a:t>
            </a:r>
          </a:p>
        </p:txBody>
      </p:sp>
      <p:sp>
        <p:nvSpPr>
          <p:cNvPr id="9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Familiar with command line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Bash version 4+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ourier New"/>
              </a:rPr>
              <a:t>$ echo $SHELL</a:t>
            </a:r>
            <a:endParaRPr lang="en-US" sz="20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ourier New"/>
              </a:rPr>
              <a:t>$ bash --version</a:t>
            </a:r>
            <a:endParaRPr lang="en-US" sz="20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Source Sans Pro Semibold"/>
              </a:rPr>
              <a:t>&lt;4 is still ok</a:t>
            </a:r>
            <a:endParaRPr lang="en-US" sz="20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Basic shell utilities (eg grep, cat, ls)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Any editor (I use vim)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</a:rPr>
              <a:t>3</a:t>
            </a:r>
            <a:r>
              <a:rPr lang="en-US" sz="3200" b="1" spc="-1" dirty="0">
                <a:solidFill>
                  <a:srgbClr val="FFFFFF"/>
                </a:solidFill>
                <a:latin typeface="Source Sans Pro Black"/>
              </a:rPr>
              <a:t>.3</a:t>
            </a:r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</a:rPr>
              <a:t> Subshells</a:t>
            </a:r>
          </a:p>
        </p:txBody>
      </p:sp>
      <p:sp>
        <p:nvSpPr>
          <p:cNvPr id="26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What is a subshell?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How to create a subshell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Why they are useful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() vs {}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7865559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</a:rPr>
              <a:t>3.4 Internal Field Separator</a:t>
            </a:r>
          </a:p>
        </p:txBody>
      </p:sp>
      <p:sp>
        <p:nvSpPr>
          <p:cNvPr id="26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aka IFS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Why it’s important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How to use it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Walkthrough – Spaces in Filenames</a:t>
            </a:r>
          </a:p>
        </p:txBody>
      </p:sp>
      <p:sp>
        <p:nvSpPr>
          <p:cNvPr id="26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‘for’ looping over files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The IFS shell variable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The $’’ construct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Walkthrough – Spaces in Filenames</a:t>
            </a:r>
          </a:p>
        </p:txBody>
      </p:sp>
      <p:sp>
        <p:nvSpPr>
          <p:cNvPr id="27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Setting IFS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The ‘find’ command and ‘xargs’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find, xargs and the null byte separator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Part III – Discussion / Recap</a:t>
            </a:r>
          </a:p>
        </p:txBody>
      </p:sp>
      <p:sp>
        <p:nvSpPr>
          <p:cNvPr id="27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Shell Startup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Practical bash usage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Shell options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Shell debugging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IFS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</a:rPr>
              <a:t>Exercise IV / Break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Part IV – Advanced Bash</a:t>
            </a:r>
          </a:p>
        </p:txBody>
      </p:sp>
      <p:sp>
        <p:nvSpPr>
          <p:cNvPr id="27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Traps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String manipulation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Autocomplete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Walkthrough a ‘real’ script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4.1 Jobs and Traps</a:t>
            </a:r>
          </a:p>
        </p:txBody>
      </p:sp>
      <p:sp>
        <p:nvSpPr>
          <p:cNvPr id="279" name="TextShape 2"/>
          <p:cNvSpPr txBox="1"/>
          <p:nvPr/>
        </p:nvSpPr>
        <p:spPr>
          <a:xfrm>
            <a:off x="329760" y="173736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Background jobs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Traps and signals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The ‘kill’ command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The ‘wait’ builtin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Trapping signals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Process groups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</a:rPr>
              <a:t>Standard Exit Codes - Refresher</a:t>
            </a:r>
          </a:p>
        </p:txBody>
      </p:sp>
      <p:sp>
        <p:nvSpPr>
          <p:cNvPr id="28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0 – OK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1 – General Error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2 – Misuse of shell </a:t>
            </a:r>
            <a:r>
              <a:rPr lang="en-US" sz="2600" b="1" strike="noStrike" spc="-1" dirty="0" err="1">
                <a:solidFill>
                  <a:srgbClr val="1C1C1C"/>
                </a:solidFill>
                <a:latin typeface="Source Sans Pro Semibold"/>
              </a:rPr>
              <a:t>builtin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126 – Cannot execute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127 – No file found matching command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128 – Invalid exit value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(128 + n) – Process killed with signal ‘n’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216000" lvl="1">
              <a:buClr>
                <a:srgbClr val="000000"/>
              </a:buClr>
              <a:buSzPct val="45000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Source Sans Pro Black"/>
              </a:rPr>
              <a:t>4.2</a:t>
            </a:r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</a:rPr>
              <a:t> Process Substitution</a:t>
            </a:r>
          </a:p>
        </p:txBody>
      </p:sp>
      <p:sp>
        <p:nvSpPr>
          <p:cNvPr id="22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The ‘&lt;()’ operator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Substitution of file arguments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0725833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Target Audiences</a:t>
            </a:r>
          </a:p>
        </p:txBody>
      </p:sp>
      <p:sp>
        <p:nvSpPr>
          <p:cNvPr id="9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No knowledge assumed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Source Sans Pro Semibold"/>
              </a:rPr>
              <a:t>Advanced questions outside the course please</a:t>
            </a:r>
            <a:endParaRPr lang="en-US" sz="20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‘Hardly/never used bash’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1C1C1C"/>
                </a:solidFill>
                <a:latin typeface="Source Sans Pro Semibold"/>
              </a:rPr>
              <a:t>Coverage of 90% of bash features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‘Used bash casually for a while’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1C1C1C"/>
                </a:solidFill>
                <a:latin typeface="Source Sans Pro Semibold"/>
              </a:rPr>
              <a:t>Refresher on some topics, learn some new things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‘Used bash for years, but never studied’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1C1C1C"/>
                </a:solidFill>
                <a:latin typeface="Source Sans Pro Semibold"/>
              </a:rPr>
              <a:t>A-ha moments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</a:rPr>
              <a:t>Process </a:t>
            </a:r>
            <a:r>
              <a:rPr lang="en-US" sz="3200" b="1" strike="noStrike" spc="-1" dirty="0" err="1">
                <a:solidFill>
                  <a:srgbClr val="FFFFFF"/>
                </a:solidFill>
                <a:latin typeface="Source Sans Pro Black"/>
              </a:rPr>
              <a:t>Subsitution</a:t>
            </a:r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</a:rPr>
              <a:t> - Walkthrough</a:t>
            </a:r>
          </a:p>
        </p:txBody>
      </p:sp>
      <p:sp>
        <p:nvSpPr>
          <p:cNvPr id="22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The ‘&lt;()’ operator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Substitution of file arguments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3890911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Source Sans Pro Black"/>
              </a:rPr>
              <a:t>4</a:t>
            </a:r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</a:rPr>
              <a:t>.3 Debugging bash</a:t>
            </a:r>
          </a:p>
        </p:txBody>
      </p:sp>
      <p:sp>
        <p:nvSpPr>
          <p:cNvPr id="25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‘set’ flags already covered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Syntax checking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Profiling bash and ‘PS4’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Shellcheck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4464600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</a:rPr>
              <a:t>Exercise V / Break </a:t>
            </a:r>
          </a:p>
        </p:txBody>
      </p:sp>
      <p:sp>
        <p:nvSpPr>
          <p:cNvPr id="28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Wrapup</a:t>
            </a:r>
          </a:p>
        </p:txBody>
      </p:sp>
      <p:sp>
        <p:nvSpPr>
          <p:cNvPr id="30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  <a:hlinkClick r:id="rId2"/>
              </a:rPr>
              <a:t>https://github.com/ianmiell/introduction-to-bash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pc="-1" dirty="0">
                <a:solidFill>
                  <a:srgbClr val="1C1C1C"/>
                </a:solidFill>
                <a:latin typeface="Source Sans Pro Semibold"/>
              </a:rPr>
              <a:t>@</a:t>
            </a:r>
            <a:r>
              <a:rPr lang="en-US" sz="2600" b="1" spc="-1" dirty="0" err="1">
                <a:solidFill>
                  <a:srgbClr val="1C1C1C"/>
                </a:solidFill>
                <a:latin typeface="Source Sans Pro Semibold"/>
              </a:rPr>
              <a:t>ianmiell</a:t>
            </a:r>
            <a:endParaRPr lang="en-US" sz="2600" b="1" spc="-1" dirty="0">
              <a:solidFill>
                <a:srgbClr val="1C1C1C"/>
              </a:solidFill>
              <a:latin typeface="Source Sans Pro Semibold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1" strike="noStrike" spc="-1" dirty="0">
              <a:solidFill>
                <a:srgbClr val="1C1C1C"/>
              </a:solidFill>
              <a:latin typeface="Source Sans Pro Semibold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pc="-1" dirty="0" err="1">
                <a:solidFill>
                  <a:srgbClr val="1C1C1C"/>
                </a:solidFill>
                <a:latin typeface="Source Sans Pro Semibold"/>
              </a:rPr>
              <a:t>ian.miell@gmail.com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Introduction to Bash</a:t>
            </a:r>
          </a:p>
        </p:txBody>
      </p:sp>
      <p:sp>
        <p:nvSpPr>
          <p:cNvPr id="305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200" b="0" strike="noStrike" spc="-1">
                <a:solidFill>
                  <a:srgbClr val="1C1C1C"/>
                </a:solidFill>
                <a:latin typeface="Source Sans Pro Light"/>
              </a:rPr>
              <a:t>Ian Miell</a:t>
            </a:r>
          </a:p>
          <a:p>
            <a:r>
              <a:rPr lang="en-US" sz="2200" b="0" strike="noStrike" spc="-1">
                <a:solidFill>
                  <a:srgbClr val="1C1C1C"/>
                </a:solidFill>
                <a:latin typeface="Source Sans Pro Light"/>
              </a:rPr>
              <a:t>@ianmiell</a:t>
            </a:r>
          </a:p>
        </p:txBody>
      </p:sp>
      <p:pic>
        <p:nvPicPr>
          <p:cNvPr id="306" name="Picture 305"/>
          <p:cNvPicPr/>
          <p:nvPr/>
        </p:nvPicPr>
        <p:blipFill>
          <a:blip r:embed="rId2"/>
          <a:stretch/>
        </p:blipFill>
        <p:spPr>
          <a:xfrm>
            <a:off x="7132320" y="4663440"/>
            <a:ext cx="2468880" cy="2468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DC5FF-8C28-EE47-8E70-38435A702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864AB-D4B0-094B-8E23-12E83D8B4D45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925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Walkthrough – Variables and Quotes</a:t>
            </a:r>
          </a:p>
        </p:txBody>
      </p:sp>
      <p:sp>
        <p:nvSpPr>
          <p:cNvPr id="13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Why Quote?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Space separation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Double quotes and variables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Single quotes and variables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4629733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Walkthrough – Shell Variables</a:t>
            </a:r>
          </a:p>
        </p:txBody>
      </p:sp>
      <p:sp>
        <p:nvSpPr>
          <p:cNvPr id="13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What are Shell Variables?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Readonly variables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Exporting variables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Ouptutting exported and shell variables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4631217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Walkthrough - Arrays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Zero-indexed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Curly braces required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All variables are arrays!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declare -a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183501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Activity – Other Glob Characters</a:t>
            </a:r>
          </a:p>
        </p:txBody>
      </p:sp>
      <p:sp>
        <p:nvSpPr>
          <p:cNvPr id="14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Character classes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Dots and dotfiles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.* vs *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?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Special directories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8979673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Why This Course?</a:t>
            </a:r>
          </a:p>
        </p:txBody>
      </p:sp>
      <p:sp>
        <p:nvSpPr>
          <p:cNvPr id="10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Bash is everywhere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Shells are everywhere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Work with it every day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Taken for granted that it’s known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Studying it pays massive dividends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Source Sans Pro Semibold"/>
              </a:rPr>
              <a:t>Gateway to deeper OS concepts</a:t>
            </a:r>
            <a:endParaRPr lang="en-US" sz="20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Activity – Difference to Regexps</a:t>
            </a:r>
          </a:p>
        </p:txBody>
      </p:sp>
      <p:sp>
        <p:nvSpPr>
          <p:cNvPr id="14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Renaming a set of files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‘.*’ is not the same as ‘*’!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Extended globbing available in bash (not covered)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9884987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Walkthrough – Standard out / error</a:t>
            </a:r>
          </a:p>
        </p:txBody>
      </p:sp>
      <p:sp>
        <p:nvSpPr>
          <p:cNvPr id="15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Errors and pipes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‘Channels’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File descriptors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0 – standard input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1 – standard output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2 – standard error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5842140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Walkthrough – Standard out / error</a:t>
            </a:r>
          </a:p>
        </p:txBody>
      </p:sp>
      <p:sp>
        <p:nvSpPr>
          <p:cNvPr id="15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‘n&gt;’ notation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2&gt;&amp;1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Ordering is important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Bash parses left to right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4755562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Walkthrough – Pipes vs Redirects</a:t>
            </a:r>
          </a:p>
        </p:txBody>
      </p:sp>
      <p:sp>
        <p:nvSpPr>
          <p:cNvPr id="15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Pipes ‘eat’ standard output from a command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Pipes ‘output’ standard input to another command 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Redirects send a channel of output to a file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The ‘&lt;’ operator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The ‘&gt;&gt;’ operator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2916353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</a:rPr>
              <a:t>Functions - Walkthrough</a:t>
            </a:r>
          </a:p>
        </p:txBody>
      </p:sp>
      <p:sp>
        <p:nvSpPr>
          <p:cNvPr id="17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Declaring a function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Function arguments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Variable scope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Local variables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3384594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Walkthrough - Builtins</a:t>
            </a:r>
          </a:p>
        </p:txBody>
      </p:sp>
      <p:sp>
        <p:nvSpPr>
          <p:cNvPr id="17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cd is a builtin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Builtins can also be programs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‘builtin’ is a builtin!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Functions and builtins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unset -f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declare -f / -F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4159785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Walkthrough - Programs</a:t>
            </a:r>
          </a:p>
        </p:txBody>
      </p:sp>
      <p:sp>
        <p:nvSpPr>
          <p:cNvPr id="18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‘which’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688613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Walkthrough - Aliases</a:t>
            </a:r>
          </a:p>
        </p:txBody>
      </p:sp>
      <p:sp>
        <p:nvSpPr>
          <p:cNvPr id="18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‘alias’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‘unalias’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The ‘type’ builtin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0861553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Walkthrough – Basic Tests</a:t>
            </a:r>
          </a:p>
        </p:txBody>
      </p:sp>
      <p:sp>
        <p:nvSpPr>
          <p:cNvPr id="18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Tests and exit codes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Comparing values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What is ‘[‘?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7287190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Walkthrough – Logical Operators</a:t>
            </a:r>
          </a:p>
        </p:txBody>
      </p:sp>
      <p:sp>
        <p:nvSpPr>
          <p:cNvPr id="18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‘!’ means ‘NOT’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‘||’ means ‘OR’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‘&amp;&amp;’ means ‘AND’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‘(...)’ evaluates first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‘-a’ vs ‘&amp;&amp;’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1182418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Bash is under-served</a:t>
            </a:r>
          </a:p>
        </p:txBody>
      </p:sp>
      <p:sp>
        <p:nvSpPr>
          <p:cNvPr id="10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Man page is hard to follow if you don’t know the jargon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One-liners are easy to find but concepts give you real power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Guides that assume knowledge you may not have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Walkthrough – The ‘[[‘ Operator</a:t>
            </a:r>
          </a:p>
        </p:txBody>
      </p:sp>
      <p:sp>
        <p:nvSpPr>
          <p:cNvPr id="19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Why do both exist?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Confused?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1037200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Walkthrough – Unary and Binary Operators</a:t>
            </a:r>
          </a:p>
        </p:txBody>
      </p:sp>
      <p:sp>
        <p:nvSpPr>
          <p:cNvPr id="19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‘-z’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‘-a’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‘-d’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Types in bash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5519498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Walkthrough – if Statements</a:t>
            </a:r>
          </a:p>
        </p:txBody>
      </p:sp>
      <p:sp>
        <p:nvSpPr>
          <p:cNvPr id="19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Basic ‘if’ statements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Bare ‘if’ statements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1225370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Recap - Tests</a:t>
            </a:r>
          </a:p>
        </p:txBody>
      </p:sp>
      <p:sp>
        <p:nvSpPr>
          <p:cNvPr id="19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Tests in bash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‘[‘ vs ‘[[‘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Unary vs Binary operators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Types in bash (limited)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1981653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Walkthrough – Loops</a:t>
            </a:r>
          </a:p>
        </p:txBody>
      </p:sp>
      <p:sp>
        <p:nvSpPr>
          <p:cNvPr id="20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C-style - ‘((‘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Different variable referencing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‘for f in $()’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Beware!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‘while’ and ‘until’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 Infinite loop form with ‘break’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40606746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Walkthrough – Loops</a:t>
            </a:r>
          </a:p>
        </p:txBody>
      </p:sp>
      <p:sp>
        <p:nvSpPr>
          <p:cNvPr id="20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‘case’ statements 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‘esac’, ;; and *)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Command line options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9308955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Recap – Loops</a:t>
            </a:r>
          </a:p>
        </p:txBody>
      </p:sp>
      <p:sp>
        <p:nvSpPr>
          <p:cNvPr id="20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Two types of for loop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while </a:t>
            </a:r>
            <a:r>
              <a:rPr lang="en-US" sz="2600" b="1" spc="-1" dirty="0">
                <a:solidFill>
                  <a:srgbClr val="1C1C1C"/>
                </a:solidFill>
                <a:latin typeface="Source Sans Pro Semibold"/>
              </a:rPr>
              <a:t>loops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case statements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command line options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6972697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Walkthrough – Exit Codes</a:t>
            </a:r>
          </a:p>
        </p:txBody>
      </p:sp>
      <p:sp>
        <p:nvSpPr>
          <p:cNvPr id="20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The ‘$?’ variable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‘0’ or ‘not 0’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Exit codes and tests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2560040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Walkthrough – Exit Codes </a:t>
            </a:r>
          </a:p>
        </p:txBody>
      </p:sp>
      <p:sp>
        <p:nvSpPr>
          <p:cNvPr id="21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Exit codes used differently by different apps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eg grep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The ‘exit’ builtin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The ‘return’ builtin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6602873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Walkthrough – Special Parameters</a:t>
            </a:r>
          </a:p>
        </p:txBody>
      </p:sp>
      <p:sp>
        <p:nvSpPr>
          <p:cNvPr id="21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Special parameters == special variables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$?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$$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man bash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75365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Ever been confused by…?</a:t>
            </a:r>
          </a:p>
        </p:txBody>
      </p:sp>
      <p:sp>
        <p:nvSpPr>
          <p:cNvPr id="10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Diffference between ‘[‘ and ‘[[‘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Globs vs regexes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Single vs double quotes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Difference between `` and $()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What a subshell is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Walkthrough – Shell Startup</a:t>
            </a:r>
          </a:p>
        </p:txBody>
      </p:sp>
      <p:sp>
        <p:nvSpPr>
          <p:cNvPr id="23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The ‘shebang’ - ‘#!’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What happens on bash startup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Running an executable file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Making a file executable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4935149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Walkthrough - subshells</a:t>
            </a:r>
          </a:p>
        </p:txBody>
      </p:sp>
      <p:sp>
        <p:nvSpPr>
          <p:cNvPr id="26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A simple subshell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Subshells and variable scope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Subshells and redirection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() or {}?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Subshells and working directory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43058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</a:rPr>
              <a:t>Walkthrough – bash Arguments</a:t>
            </a:r>
          </a:p>
        </p:txBody>
      </p:sp>
      <p:sp>
        <p:nvSpPr>
          <p:cNvPr id="25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bash -n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bash -v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bash -x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bash -x and PS4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 err="1">
                <a:solidFill>
                  <a:srgbClr val="1C1C1C"/>
                </a:solidFill>
                <a:latin typeface="Source Sans Pro Semibold"/>
              </a:rPr>
              <a:t>shellcheck</a:t>
            </a: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 my </a:t>
            </a:r>
            <a:r>
              <a:rPr lang="en-US" sz="2600" b="1" strike="noStrike" spc="-1" dirty="0" err="1">
                <a:solidFill>
                  <a:srgbClr val="1C1C1C"/>
                </a:solidFill>
                <a:latin typeface="Source Sans Pro Semibold"/>
              </a:rPr>
              <a:t>bashrc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4573503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Words>1815</Words>
  <Application>Microsoft Macintosh PowerPoint</Application>
  <PresentationFormat>Custom</PresentationFormat>
  <Paragraphs>753</Paragraphs>
  <Slides>92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92</vt:i4>
      </vt:variant>
    </vt:vector>
  </HeadingPairs>
  <TitlesOfParts>
    <vt:vector size="100" baseType="lpstr">
      <vt:lpstr>Arial</vt:lpstr>
      <vt:lpstr>Courier New</vt:lpstr>
      <vt:lpstr>Source Sans Pro Black</vt:lpstr>
      <vt:lpstr>Source Sans Pro Light</vt:lpstr>
      <vt:lpstr>Source Sans Pro Semibold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>Miell, Ian</cp:lastModifiedBy>
  <cp:revision>23</cp:revision>
  <dcterms:created xsi:type="dcterms:W3CDTF">2019-06-19T07:16:44Z</dcterms:created>
  <dcterms:modified xsi:type="dcterms:W3CDTF">2019-08-30T07:48:44Z</dcterms:modified>
  <dc:language>en-US</dc:language>
</cp:coreProperties>
</file>