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58" r:id="rId3"/>
    <p:sldId id="261" r:id="rId4"/>
    <p:sldId id="276" r:id="rId5"/>
    <p:sldId id="277" r:id="rId6"/>
    <p:sldId id="265" r:id="rId7"/>
    <p:sldId id="266" r:id="rId8"/>
    <p:sldId id="285" r:id="rId9"/>
    <p:sldId id="286" r:id="rId10"/>
    <p:sldId id="262" r:id="rId11"/>
    <p:sldId id="281" r:id="rId12"/>
    <p:sldId id="28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32" autoAdjust="0"/>
  </p:normalViewPr>
  <p:slideViewPr>
    <p:cSldViewPr>
      <p:cViewPr>
        <p:scale>
          <a:sx n="66" d="100"/>
          <a:sy n="66" d="100"/>
        </p:scale>
        <p:origin x="1280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9AB61-7E5A-4853-A2B9-9A9963F19DF7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8AA8-F5FB-4CB9-8099-E3F166C3B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6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F8AA8-F5FB-4CB9-8099-E3F166C3B6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2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F8AA8-F5FB-4CB9-8099-E3F166C3B6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8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计算机体系结构习题课（一）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2022.4.27</a:t>
            </a: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5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0458"/>
            <a:ext cx="7429882" cy="27687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50743"/>
          <a:stretch/>
        </p:blipFill>
        <p:spPr>
          <a:xfrm>
            <a:off x="1032895" y="4802410"/>
            <a:ext cx="5638800" cy="44381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42495" y="4014432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+mj-ea"/>
              </a:rPr>
              <a:t>T</a:t>
            </a:r>
            <a:r>
              <a:rPr kumimoji="1" lang="zh-CN" altLang="en-US" dirty="0" smtClean="0">
                <a:latin typeface="+mj-ea"/>
              </a:rPr>
              <a:t>*待机功耗  </a:t>
            </a:r>
            <a:r>
              <a:rPr kumimoji="1" lang="en-US" altLang="zh-CN" dirty="0" smtClean="0">
                <a:latin typeface="+mj-ea"/>
              </a:rPr>
              <a:t>=  </a:t>
            </a:r>
            <a:r>
              <a:rPr kumimoji="1" lang="zh-CN" altLang="en-US" dirty="0" smtClean="0">
                <a:latin typeface="+mj-ea"/>
              </a:rPr>
              <a:t>休眠总耗能</a:t>
            </a:r>
            <a:r>
              <a:rPr kumimoji="1" lang="en-US" altLang="zh-CN" dirty="0" smtClean="0">
                <a:latin typeface="+mj-ea"/>
              </a:rPr>
              <a:t>( DRAM </a:t>
            </a:r>
            <a:r>
              <a:rPr kumimoji="1" lang="en-US" altLang="zh-CN" dirty="0" smtClean="0">
                <a:latin typeface="+mj-ea"/>
              </a:rPr>
              <a:t>–&gt; </a:t>
            </a:r>
            <a:r>
              <a:rPr kumimoji="1" lang="en-US" altLang="zh-CN" dirty="0" smtClean="0">
                <a:latin typeface="+mj-ea"/>
              </a:rPr>
              <a:t>FLASH </a:t>
            </a:r>
            <a:r>
              <a:rPr kumimoji="1" lang="en-US" altLang="zh-CN" dirty="0" smtClean="0">
                <a:latin typeface="+mj-ea"/>
              </a:rPr>
              <a:t>–&gt; </a:t>
            </a:r>
            <a:r>
              <a:rPr kumimoji="1" lang="en-US" altLang="zh-CN" dirty="0" smtClean="0">
                <a:latin typeface="+mj-ea"/>
              </a:rPr>
              <a:t>DRAM 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41961" y="4802410"/>
            <a:ext cx="228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12675" y="180221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没有考虑不对称性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6781800" y="1480900"/>
            <a:ext cx="1143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637866" y="2033668"/>
            <a:ext cx="838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4818" y="369694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3.2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143000" y="2988161"/>
            <a:ext cx="6532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+mj-ea"/>
              </a:rPr>
              <a:t>若考虑此项，则 </a:t>
            </a:r>
            <a:r>
              <a:rPr kumimoji="1" lang="en-US" altLang="zh-CN" dirty="0" smtClean="0">
                <a:latin typeface="+mj-ea"/>
              </a:rPr>
              <a:t>DRAM </a:t>
            </a:r>
            <a:r>
              <a:rPr kumimoji="1" lang="zh-CN" altLang="en-US" dirty="0" smtClean="0">
                <a:latin typeface="+mj-ea"/>
              </a:rPr>
              <a:t>读写至 </a:t>
            </a:r>
            <a:r>
              <a:rPr kumimoji="1" lang="en-US" altLang="zh-CN" dirty="0" smtClean="0">
                <a:latin typeface="+mj-ea"/>
              </a:rPr>
              <a:t>FALSH </a:t>
            </a:r>
            <a:r>
              <a:rPr kumimoji="1" lang="zh-CN" altLang="en-US" dirty="0" smtClean="0">
                <a:latin typeface="+mj-ea"/>
              </a:rPr>
              <a:t>时间 </a:t>
            </a:r>
            <a:r>
              <a:rPr kumimoji="1" lang="en-US" altLang="zh-CN" dirty="0" smtClean="0">
                <a:latin typeface="+mj-ea"/>
              </a:rPr>
              <a:t>= 2.56uj – 0.5nj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429000" y="2439325"/>
            <a:ext cx="423295" cy="54883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076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374096"/>
              </p:ext>
            </p:extLst>
          </p:nvPr>
        </p:nvGraphicFramePr>
        <p:xfrm>
          <a:off x="152399" y="3074100"/>
          <a:ext cx="772239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99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859292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347106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缺失率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块大小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块缺失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传输次数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访问延迟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传输周期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缺失代价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L1 I-cache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2%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32B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32÷16=2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1/266M=3.75ns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L1 D-cache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5%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16B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16÷16=1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1/266M=3.75ns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L2 cache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20%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64B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64÷16=4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60ns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1/133M=7.5ns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096CB72-8234-40E5-8EBA-B90C1204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3" t="29722" r="10546" b="24103"/>
          <a:stretch/>
        </p:blipFill>
        <p:spPr>
          <a:xfrm>
            <a:off x="152400" y="152400"/>
            <a:ext cx="7343775" cy="28136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182569-9EA7-44D7-BC3E-39B99DDE43F6}"/>
              </a:ext>
            </a:extLst>
          </p:cNvPr>
          <p:cNvSpPr txBox="1"/>
          <p:nvPr/>
        </p:nvSpPr>
        <p:spPr>
          <a:xfrm>
            <a:off x="152399" y="4672858"/>
            <a:ext cx="24645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数据总线：</a:t>
            </a:r>
            <a:r>
              <a:rPr lang="en-US" altLang="zh-CN" sz="1350" dirty="0"/>
              <a:t>128 ÷ 8 = 16</a:t>
            </a:r>
            <a:r>
              <a:rPr lang="zh-CN" altLang="en-US" sz="1350" dirty="0"/>
              <a:t>字节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61C387F-DA75-4983-A52E-D24F38649D78}"/>
              </a:ext>
            </a:extLst>
          </p:cNvPr>
          <p:cNvGrpSpPr/>
          <p:nvPr/>
        </p:nvGrpSpPr>
        <p:grpSpPr>
          <a:xfrm>
            <a:off x="7696200" y="238404"/>
            <a:ext cx="1261765" cy="2641689"/>
            <a:chOff x="10239375" y="1891632"/>
            <a:chExt cx="1682353" cy="352225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9D466FA-B177-4BCE-96D5-C01971969EDE}"/>
                </a:ext>
              </a:extLst>
            </p:cNvPr>
            <p:cNvSpPr/>
            <p:nvPr/>
          </p:nvSpPr>
          <p:spPr>
            <a:xfrm>
              <a:off x="10239375" y="1891632"/>
              <a:ext cx="1676400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CPU</a:t>
              </a:r>
              <a:endParaRPr lang="zh-CN" altLang="en-US" sz="135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69063B3-6382-4913-9299-4FC8A6B53D26}"/>
                </a:ext>
              </a:extLst>
            </p:cNvPr>
            <p:cNvSpPr/>
            <p:nvPr/>
          </p:nvSpPr>
          <p:spPr>
            <a:xfrm>
              <a:off x="10239375" y="2890502"/>
              <a:ext cx="700088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L1-I</a:t>
              </a:r>
              <a:endParaRPr lang="zh-CN" altLang="en-US" sz="135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56F61BF-B1AD-4456-82E3-173A5E88300F}"/>
                </a:ext>
              </a:extLst>
            </p:cNvPr>
            <p:cNvSpPr/>
            <p:nvPr/>
          </p:nvSpPr>
          <p:spPr>
            <a:xfrm>
              <a:off x="11210925" y="2890503"/>
              <a:ext cx="700088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L1-D</a:t>
              </a:r>
              <a:endParaRPr lang="zh-CN" altLang="en-US" sz="135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E434750-DF74-48ED-B404-2B497EEB5A79}"/>
                </a:ext>
              </a:extLst>
            </p:cNvPr>
            <p:cNvSpPr/>
            <p:nvPr/>
          </p:nvSpPr>
          <p:spPr>
            <a:xfrm>
              <a:off x="10245328" y="3798393"/>
              <a:ext cx="1676400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L2</a:t>
              </a:r>
              <a:endParaRPr lang="zh-CN" altLang="en-US" sz="135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DE7EA6-C414-49C2-A8EA-08BDF57A4BD4}"/>
                </a:ext>
              </a:extLst>
            </p:cNvPr>
            <p:cNvSpPr/>
            <p:nvPr/>
          </p:nvSpPr>
          <p:spPr>
            <a:xfrm>
              <a:off x="10240566" y="4875387"/>
              <a:ext cx="1676400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MEM</a:t>
              </a:r>
              <a:endParaRPr lang="zh-CN" altLang="en-US" sz="1350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04161BA-DE47-4896-8F7B-2389DD42491D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10589419" y="2430129"/>
              <a:ext cx="21431" cy="4603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A2EE93B-4E85-49C4-98CB-1BD4D91BB4D6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11560969" y="2430129"/>
              <a:ext cx="2381" cy="4603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0B0BCBB-4646-4D8A-88C5-6F1D5489DC7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0589419" y="3428999"/>
              <a:ext cx="1191" cy="3895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32AC447-2C5E-446E-BEA7-5D0E961C43AC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11078766" y="4336890"/>
              <a:ext cx="4762" cy="5384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796C298-6D28-49A4-BA9E-32F2302EEF8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11560969" y="3429000"/>
              <a:ext cx="1191" cy="3693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BBF1F6E-B002-43F4-883D-322267439A25}"/>
              </a:ext>
            </a:extLst>
          </p:cNvPr>
          <p:cNvCxnSpPr>
            <a:cxnSpLocks/>
          </p:cNvCxnSpPr>
          <p:nvPr/>
        </p:nvCxnSpPr>
        <p:spPr>
          <a:xfrm flipV="1">
            <a:off x="6324600" y="1935153"/>
            <a:ext cx="1135856" cy="7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D1EBD4B-E84D-40D9-A09F-C6D7369ACCC3}"/>
              </a:ext>
            </a:extLst>
          </p:cNvPr>
          <p:cNvCxnSpPr>
            <a:cxnSpLocks/>
          </p:cNvCxnSpPr>
          <p:nvPr/>
        </p:nvCxnSpPr>
        <p:spPr>
          <a:xfrm flipV="1">
            <a:off x="184742" y="2923849"/>
            <a:ext cx="835819" cy="14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7CDFE70-731D-4ED8-98F2-22B01DDA18D4}"/>
              </a:ext>
            </a:extLst>
          </p:cNvPr>
          <p:cNvSpPr txBox="1"/>
          <p:nvPr/>
        </p:nvSpPr>
        <p:spPr>
          <a:xfrm>
            <a:off x="3092053" y="4672858"/>
            <a:ext cx="53661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缺失代价：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	L1 I-</a:t>
            </a:r>
            <a:r>
              <a:rPr lang="en-US" altLang="zh-CN" sz="1600" dirty="0" err="1"/>
              <a:t>chache</a:t>
            </a:r>
            <a:r>
              <a:rPr lang="zh-CN" altLang="en-US" sz="1600" dirty="0"/>
              <a:t>：</a:t>
            </a:r>
            <a:r>
              <a:rPr lang="en-US" altLang="zh-CN" sz="1600" dirty="0"/>
              <a:t>15+2×3.75 = 22.5(ns)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	L1 D-cache</a:t>
            </a:r>
            <a:r>
              <a:rPr lang="zh-CN" altLang="en-US" sz="1600" dirty="0"/>
              <a:t>：</a:t>
            </a:r>
            <a:r>
              <a:rPr lang="en-US" altLang="zh-CN" sz="1600" dirty="0"/>
              <a:t>15+1×3.75 = 18.75(ns)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	L2</a:t>
            </a:r>
            <a:r>
              <a:rPr lang="zh-CN" altLang="en-US" sz="1600" dirty="0"/>
              <a:t> </a:t>
            </a:r>
            <a:r>
              <a:rPr lang="en-US" altLang="zh-CN" sz="1600" dirty="0"/>
              <a:t>cache(1</a:t>
            </a:r>
            <a:r>
              <a:rPr lang="zh-CN" altLang="en-US" sz="1600" dirty="0"/>
              <a:t>次访存</a:t>
            </a:r>
            <a:r>
              <a:rPr lang="en-US" altLang="zh-CN" sz="1600" dirty="0"/>
              <a:t>)</a:t>
            </a:r>
            <a:r>
              <a:rPr lang="zh-CN" altLang="en-US" sz="1600" dirty="0"/>
              <a:t>：</a:t>
            </a:r>
            <a:r>
              <a:rPr lang="en-US" altLang="zh-CN" sz="1600" dirty="0"/>
              <a:t>60+4×7.5 = 90(ns)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	L2 cache(</a:t>
            </a:r>
            <a:r>
              <a:rPr lang="zh-CN" altLang="en-US" sz="1600" dirty="0"/>
              <a:t>考虑</a:t>
            </a:r>
            <a:r>
              <a:rPr lang="en-US" altLang="zh-CN" sz="1600" dirty="0"/>
              <a:t>50%</a:t>
            </a:r>
            <a:r>
              <a:rPr lang="zh-CN" altLang="en-US" sz="1600" dirty="0"/>
              <a:t>脏块</a:t>
            </a:r>
            <a:r>
              <a:rPr lang="en-US" altLang="zh-CN" sz="1600" dirty="0"/>
              <a:t>)</a:t>
            </a:r>
            <a:r>
              <a:rPr lang="zh-CN" altLang="en-US" sz="1600" dirty="0"/>
              <a:t>：</a:t>
            </a:r>
            <a:r>
              <a:rPr lang="en-US" altLang="zh-CN" sz="1600" dirty="0"/>
              <a:t>90×(1+50%) = 135(ns)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91F64E2-9480-4516-BC54-7F4D953A46ED}"/>
              </a:ext>
            </a:extLst>
          </p:cNvPr>
          <p:cNvCxnSpPr>
            <a:cxnSpLocks/>
          </p:cNvCxnSpPr>
          <p:nvPr/>
        </p:nvCxnSpPr>
        <p:spPr>
          <a:xfrm>
            <a:off x="6060718" y="2438400"/>
            <a:ext cx="13997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28" y="453616"/>
            <a:ext cx="265176" cy="22860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297980" y="37443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3584504" y="1930400"/>
            <a:ext cx="695396" cy="293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569498"/>
              </p:ext>
            </p:extLst>
          </p:nvPr>
        </p:nvGraphicFramePr>
        <p:xfrm>
          <a:off x="601471" y="2864681"/>
          <a:ext cx="772239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99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859292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347106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缺失率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块大小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块缺失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传输次数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访问延迟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传输周期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缺失代价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L1 I-cache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2%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32B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32/16=2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1/266M=3.75ns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22.5ns</a:t>
                      </a:r>
                      <a:endParaRPr lang="zh-CN" altLang="en-US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L1 D-cache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5%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16B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16/16=1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1/266M=3.75ns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18.75ns</a:t>
                      </a:r>
                      <a:endParaRPr lang="zh-CN" altLang="en-US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L2 cache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20%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64B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64/16=4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60ns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1/133M=7.5ns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135ns</a:t>
                      </a:r>
                      <a:endParaRPr lang="zh-CN" altLang="en-US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C75147E-88D0-4AC8-A305-57315FC01B55}"/>
              </a:ext>
            </a:extLst>
          </p:cNvPr>
          <p:cNvSpPr txBox="1"/>
          <p:nvPr/>
        </p:nvSpPr>
        <p:spPr>
          <a:xfrm>
            <a:off x="482203" y="4256784"/>
            <a:ext cx="69853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 smtClean="0"/>
              <a:t>计算公式：</a:t>
            </a:r>
            <a:r>
              <a:rPr lang="en-US" altLang="zh-CN" sz="1350" dirty="0" smtClean="0"/>
              <a:t>L1</a:t>
            </a:r>
            <a:r>
              <a:rPr lang="zh-CN" altLang="en-US" sz="1350" dirty="0" smtClean="0"/>
              <a:t>缺失率</a:t>
            </a:r>
            <a:r>
              <a:rPr lang="en-US" altLang="zh-CN" sz="1350" dirty="0" smtClean="0"/>
              <a:t>×</a:t>
            </a:r>
            <a:r>
              <a:rPr lang="zh-CN" altLang="en-US" sz="1350" dirty="0" smtClean="0"/>
              <a:t>（</a:t>
            </a:r>
            <a:r>
              <a:rPr lang="en-US" altLang="zh-CN" sz="1350" dirty="0" smtClean="0"/>
              <a:t>L1</a:t>
            </a:r>
            <a:r>
              <a:rPr lang="zh-CN" altLang="en-US" sz="1350" dirty="0" smtClean="0"/>
              <a:t>缺失代价</a:t>
            </a:r>
            <a:r>
              <a:rPr lang="en-US" altLang="zh-CN" sz="1350" dirty="0" smtClean="0"/>
              <a:t>+L2</a:t>
            </a:r>
            <a:r>
              <a:rPr lang="zh-CN" altLang="en-US" sz="1350" dirty="0" smtClean="0"/>
              <a:t>缺失率</a:t>
            </a:r>
            <a:r>
              <a:rPr lang="en-US" altLang="zh-CN" sz="1350" dirty="0" smtClean="0"/>
              <a:t>×L2</a:t>
            </a:r>
            <a:r>
              <a:rPr lang="zh-CN" altLang="en-US" sz="1350" dirty="0" smtClean="0"/>
              <a:t>缺失代价）</a:t>
            </a:r>
            <a:endParaRPr lang="en-US" altLang="zh-CN" sz="1350" dirty="0" smtClean="0"/>
          </a:p>
          <a:p>
            <a:r>
              <a:rPr lang="en-US" altLang="zh-CN" sz="1350" dirty="0" smtClean="0"/>
              <a:t>(a) </a:t>
            </a:r>
            <a:r>
              <a:rPr lang="zh-CN" altLang="en-US" sz="1350" dirty="0" smtClean="0"/>
              <a:t>指令访问的存储器平均访问时间：</a:t>
            </a:r>
            <a:endParaRPr lang="en-US" altLang="zh-CN" sz="1350" dirty="0" smtClean="0"/>
          </a:p>
          <a:p>
            <a:r>
              <a:rPr lang="en-US" altLang="zh-CN" sz="1350" dirty="0" smtClean="0"/>
              <a:t>2% × ( 22.5 + 20% × 135 ) = 0.99(ns)  </a:t>
            </a:r>
          </a:p>
          <a:p>
            <a:r>
              <a:rPr lang="en-US" altLang="zh-CN" sz="1350" dirty="0" smtClean="0"/>
              <a:t>(b) </a:t>
            </a:r>
            <a:r>
              <a:rPr lang="zh-CN" altLang="en-US" sz="1350" dirty="0" smtClean="0"/>
              <a:t>数据读取的存储器平均访问时间：</a:t>
            </a:r>
            <a:endParaRPr lang="en-US" altLang="zh-CN" sz="1350" dirty="0" smtClean="0"/>
          </a:p>
          <a:p>
            <a:r>
              <a:rPr lang="en-US" altLang="zh-CN" sz="1350" dirty="0" smtClean="0"/>
              <a:t>5% × ( 18.75 + 20% × 135 )</a:t>
            </a:r>
            <a:r>
              <a:rPr lang="zh-CN" altLang="en-US" sz="1350" dirty="0" smtClean="0"/>
              <a:t> </a:t>
            </a:r>
            <a:r>
              <a:rPr lang="en-US" altLang="zh-CN" sz="1350" dirty="0" smtClean="0"/>
              <a:t>=</a:t>
            </a:r>
            <a:r>
              <a:rPr lang="zh-CN" altLang="en-US" sz="1350" dirty="0" smtClean="0"/>
              <a:t> </a:t>
            </a:r>
            <a:r>
              <a:rPr lang="en-US" altLang="zh-CN" sz="1350" dirty="0" smtClean="0"/>
              <a:t>2.29(ns)  </a:t>
            </a:r>
          </a:p>
          <a:p>
            <a:endParaRPr lang="zh-CN" altLang="en-US" sz="1350" dirty="0" smtClean="0"/>
          </a:p>
          <a:p>
            <a:r>
              <a:rPr lang="en-US" altLang="zh-CN" sz="1350" dirty="0" smtClean="0"/>
              <a:t>(c) </a:t>
            </a:r>
            <a:r>
              <a:rPr lang="zh-CN" altLang="en-US" sz="1350" dirty="0" smtClean="0"/>
              <a:t>数据写入的存储器平均访问时间：</a:t>
            </a:r>
            <a:endParaRPr lang="en-US" altLang="zh-CN" sz="1350" dirty="0" smtClean="0"/>
          </a:p>
          <a:p>
            <a:r>
              <a:rPr lang="en-US" altLang="zh-CN" sz="1350" dirty="0" smtClean="0"/>
              <a:t>( 1 – 95% ) × ( 18.75 + 20% × 135 ) = 2.29(ns)  </a:t>
            </a:r>
          </a:p>
          <a:p>
            <a:endParaRPr lang="zh-CN" altLang="en-US" sz="1350" dirty="0" smtClean="0"/>
          </a:p>
          <a:p>
            <a:r>
              <a:rPr lang="en-US" altLang="zh-CN" sz="1350" dirty="0" smtClean="0"/>
              <a:t>(d) </a:t>
            </a:r>
            <a:r>
              <a:rPr lang="zh-CN" altLang="en-US" sz="1350" dirty="0" smtClean="0"/>
              <a:t>整体</a:t>
            </a:r>
            <a:r>
              <a:rPr lang="en-US" altLang="zh-CN" sz="1350" dirty="0" smtClean="0"/>
              <a:t>CPI</a:t>
            </a:r>
            <a:r>
              <a:rPr lang="zh-CN" altLang="en-US" sz="1350" dirty="0" smtClean="0"/>
              <a:t>：</a:t>
            </a:r>
            <a:endParaRPr lang="en-US" altLang="zh-CN" sz="1350" dirty="0" smtClean="0"/>
          </a:p>
          <a:p>
            <a:r>
              <a:rPr lang="en-US" altLang="zh-CN" sz="1350" dirty="0" smtClean="0"/>
              <a:t>total CPI 	= base CPI + </a:t>
            </a:r>
            <a:r>
              <a:rPr lang="en-US" altLang="zh-CN" sz="1350" dirty="0" err="1" smtClean="0"/>
              <a:t>Inst</a:t>
            </a:r>
            <a:r>
              <a:rPr lang="en-US" altLang="zh-CN" sz="1350" dirty="0" smtClean="0"/>
              <a:t> fetch CPI + read CPI + write CPI</a:t>
            </a:r>
          </a:p>
          <a:p>
            <a:r>
              <a:rPr lang="en-US" altLang="zh-CN" sz="1350" dirty="0" smtClean="0"/>
              <a:t>	= 1 +  (0.99ns + 0.2* 2.29ns + 0.05 * 2.29ns ) * 1.1Ghz = </a:t>
            </a:r>
            <a:r>
              <a:rPr lang="en-US" altLang="zh-CN" sz="1350" dirty="0" smtClean="0"/>
              <a:t>2.72 cycle </a:t>
            </a:r>
            <a:endParaRPr lang="zh-CN" altLang="en-US" sz="135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96CB72-8234-40E5-8EBA-B90C1204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3" t="29722" r="10546" b="24103"/>
          <a:stretch/>
        </p:blipFill>
        <p:spPr>
          <a:xfrm>
            <a:off x="881268" y="0"/>
            <a:ext cx="7343775" cy="281369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62468" y="1259109"/>
            <a:ext cx="3124200" cy="26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57886" y="5638800"/>
            <a:ext cx="3865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假设停顿消除到</a:t>
            </a:r>
            <a:r>
              <a:rPr lang="en-US" altLang="zh-CN" sz="1400" dirty="0" smtClean="0"/>
              <a:t>L1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write</a:t>
            </a:r>
            <a:r>
              <a:rPr lang="zh-CN" altLang="en-US" sz="1400" dirty="0" smtClean="0"/>
              <a:t>不考虑</a:t>
            </a:r>
            <a:r>
              <a:rPr lang="en-US" altLang="zh-CN" sz="1400" dirty="0" smtClean="0"/>
              <a:t>read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Hit-time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881268" y="762000"/>
            <a:ext cx="2209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46" y="304800"/>
            <a:ext cx="265176" cy="2286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994606" y="24042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805068" y="4688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作业一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57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2400" y="468868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1.2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838200" y="4875431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多处理器可并行执行多个进程，多核单处理器可并行执行单个进程的多个线程。 </a:t>
            </a:r>
            <a:r>
              <a:rPr lang="zh-CN" altLang="en-US" dirty="0" smtClean="0"/>
              <a:t>这里考虑两个应用程序为串行执行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1409700"/>
            <a:ext cx="8967581" cy="2057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4400" y="4038600"/>
            <a:ext cx="647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第一个应用加速比：           1/(0.2 + 0.8/2) = 1.67 </a:t>
            </a:r>
            <a:endParaRPr lang="en-US" altLang="zh-CN" dirty="0" smtClean="0"/>
          </a:p>
          <a:p>
            <a:r>
              <a:rPr lang="zh-CN" altLang="en-US" dirty="0"/>
              <a:t>系统总加速比             </a:t>
            </a:r>
            <a:r>
              <a:rPr lang="zh-CN" altLang="en-US" dirty="0" smtClean="0"/>
              <a:t>           </a:t>
            </a:r>
            <a:r>
              <a:rPr lang="zh-CN" altLang="en-US" dirty="0"/>
              <a:t>1/(0.6 + 0.4*0.7 + 0.4*0.3/2) = 1.06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8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33400" y="3581400"/>
            <a:ext cx="7467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3.1  </a:t>
            </a:r>
            <a:r>
              <a:rPr lang="zh-CN" altLang="en-US" dirty="0" smtClean="0"/>
              <a:t>提前关机，可以节省 </a:t>
            </a:r>
            <a:r>
              <a:rPr lang="en-US" altLang="zh-CN" dirty="0" smtClean="0"/>
              <a:t>50% </a:t>
            </a:r>
            <a:r>
              <a:rPr lang="zh-CN" altLang="en-US" dirty="0"/>
              <a:t>能量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3.2  </a:t>
            </a:r>
            <a:r>
              <a:rPr lang="zh-CN" altLang="en-US" dirty="0"/>
              <a:t> 由耗能正比于  </a:t>
            </a:r>
            <a:r>
              <a:rPr lang="en-US" altLang="zh-CN" dirty="0"/>
              <a:t>Capacitive Load * Voltage ^ 2</a:t>
            </a:r>
            <a:r>
              <a:rPr lang="zh-CN" altLang="en-US" dirty="0"/>
              <a:t>，电压减半，耗能变为原来的 </a:t>
            </a:r>
            <a:r>
              <a:rPr lang="en-US" altLang="zh-CN" dirty="0" smtClean="0"/>
              <a:t>1/4</a:t>
            </a:r>
            <a:r>
              <a:rPr lang="zh-CN" altLang="en-US" dirty="0" smtClean="0"/>
              <a:t>。频率降低运行时间边长，不影响耗能。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152400" y="468868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1.3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76496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38B3EBA-84C5-4768-959E-D62B4E181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304"/>
          <a:stretch/>
        </p:blipFill>
        <p:spPr>
          <a:xfrm>
            <a:off x="3657600" y="1524000"/>
            <a:ext cx="5486400" cy="320141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33400" y="1306373"/>
            <a:ext cx="6553200" cy="3283119"/>
            <a:chOff x="381000" y="152400"/>
            <a:chExt cx="6553200" cy="328311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"/>
              <a:ext cx="3175163" cy="328311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629400" y="3037027"/>
              <a:ext cx="304800" cy="2622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60999" y="2427427"/>
              <a:ext cx="304800" cy="2622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09600" y="5006866"/>
            <a:ext cx="237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找出所有数据相关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2400" y="468868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2.1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05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85" y="3544571"/>
            <a:ext cx="7543800" cy="20097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77" y="685800"/>
            <a:ext cx="6977613" cy="1981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38818" y="3918123"/>
            <a:ext cx="247259" cy="366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67278" y="4465570"/>
            <a:ext cx="228600" cy="376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338877" y="4805597"/>
            <a:ext cx="188925" cy="26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74450" y="4653657"/>
            <a:ext cx="254405" cy="41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09034" y="2929053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寄存器堆转发：时间上复用一个寄存器，写回和译码同时进行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5101942" y="1753292"/>
            <a:ext cx="1398735" cy="321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76277" y="1770226"/>
            <a:ext cx="2438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671877" y="4104084"/>
            <a:ext cx="228600" cy="361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195878" y="5620641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规定在</a:t>
            </a:r>
            <a:r>
              <a:rPr lang="en-US" altLang="zh-CN" dirty="0" smtClean="0"/>
              <a:t>EX</a:t>
            </a:r>
            <a:r>
              <a:rPr lang="zh-CN" altLang="en-US" dirty="0" smtClean="0"/>
              <a:t>段进行比较</a:t>
            </a:r>
            <a:endParaRPr lang="en-US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152400" y="468868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/>
              <a:t>2.1</a:t>
            </a:r>
          </a:p>
        </p:txBody>
      </p:sp>
      <p:sp>
        <p:nvSpPr>
          <p:cNvPr id="28" name="矩形 27"/>
          <p:cNvSpPr/>
          <p:nvPr/>
        </p:nvSpPr>
        <p:spPr>
          <a:xfrm>
            <a:off x="6624022" y="771161"/>
            <a:ext cx="410056" cy="313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481" y="4300702"/>
            <a:ext cx="402970" cy="16447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210" y="4305172"/>
            <a:ext cx="394185" cy="16039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9685" y="4300702"/>
            <a:ext cx="231982" cy="1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1110BB14-113F-4CC6-8832-E505F58E3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2593161"/>
            <a:ext cx="8164808" cy="3027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564623"/>
            <a:ext cx="7398130" cy="14859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51465" y="640823"/>
            <a:ext cx="1219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43600" y="1155210"/>
            <a:ext cx="1295400" cy="368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52800" y="3200399"/>
            <a:ext cx="304800" cy="741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21983" y="219076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539958" y="264118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存储器引用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2400" y="468868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/>
              <a:t>2.1</a:t>
            </a:r>
          </a:p>
        </p:txBody>
      </p:sp>
      <p:sp>
        <p:nvSpPr>
          <p:cNvPr id="20" name="矩形 19"/>
          <p:cNvSpPr/>
          <p:nvPr/>
        </p:nvSpPr>
        <p:spPr>
          <a:xfrm>
            <a:off x="4435902" y="5531335"/>
            <a:ext cx="431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规定在</a:t>
            </a:r>
            <a:r>
              <a:rPr lang="en-US" altLang="zh-CN" dirty="0" smtClean="0"/>
              <a:t>ID</a:t>
            </a:r>
            <a:r>
              <a:rPr lang="zh-CN" altLang="en-US" dirty="0" smtClean="0"/>
              <a:t>段计算目的地址，</a:t>
            </a:r>
            <a:r>
              <a:rPr lang="en-US" altLang="zh-CN" dirty="0" smtClean="0"/>
              <a:t>EX</a:t>
            </a:r>
            <a:r>
              <a:rPr lang="zh-CN" altLang="en-US" dirty="0" smtClean="0"/>
              <a:t>段进行比较</a:t>
            </a:r>
            <a:endParaRPr lang="en-US" altLang="zh-CN" dirty="0" smtClean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3657600"/>
            <a:ext cx="402970" cy="16447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129" y="3662070"/>
            <a:ext cx="443071" cy="16039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3604" y="3657600"/>
            <a:ext cx="231982" cy="164250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>
            <a:off x="3569591" y="3430244"/>
            <a:ext cx="164209" cy="122836"/>
          </a:xfrm>
          <a:prstGeom prst="straightConnector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885332" y="3627788"/>
            <a:ext cx="164209" cy="122836"/>
          </a:xfrm>
          <a:prstGeom prst="straightConnector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495800" y="3941666"/>
            <a:ext cx="164209" cy="122836"/>
          </a:xfrm>
          <a:prstGeom prst="straightConnector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870896" y="4122350"/>
            <a:ext cx="164209" cy="122836"/>
          </a:xfrm>
          <a:prstGeom prst="straightConnector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804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17" y="228600"/>
            <a:ext cx="7506086" cy="25020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038" y="2629872"/>
            <a:ext cx="7615465" cy="35052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42790" y="621613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latin typeface="+mj-ea"/>
              </a:rPr>
              <a:t>吞吐率 </a:t>
            </a:r>
            <a:r>
              <a:rPr kumimoji="1" lang="en-US" altLang="zh-CN" dirty="0" smtClean="0">
                <a:latin typeface="+mj-ea"/>
              </a:rPr>
              <a:t>= </a:t>
            </a:r>
            <a:r>
              <a:rPr kumimoji="1" lang="zh-CN" altLang="en-US" dirty="0" smtClean="0">
                <a:latin typeface="+mj-ea"/>
              </a:rPr>
              <a:t>任务数</a:t>
            </a:r>
            <a:r>
              <a:rPr kumimoji="1" lang="en-US" altLang="zh-CN" dirty="0" smtClean="0">
                <a:latin typeface="+mj-ea"/>
              </a:rPr>
              <a:t>/</a:t>
            </a:r>
            <a:r>
              <a:rPr kumimoji="1" lang="zh-CN" altLang="en-US" dirty="0" smtClean="0">
                <a:latin typeface="+mj-ea"/>
              </a:rPr>
              <a:t>时间 </a:t>
            </a:r>
            <a:r>
              <a:rPr kumimoji="1" lang="en-US" altLang="zh-CN" dirty="0" smtClean="0">
                <a:latin typeface="+mj-ea"/>
              </a:rPr>
              <a:t>= 7 / 18t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53000" y="603146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latin typeface="+mj-ea"/>
              </a:rPr>
              <a:t>加速比 </a:t>
            </a:r>
            <a:r>
              <a:rPr kumimoji="1" lang="en-US" altLang="zh-CN" dirty="0" smtClean="0">
                <a:latin typeface="+mj-ea"/>
              </a:rPr>
              <a:t>=  29 / 18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53000" y="6400800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latin typeface="+mj-ea"/>
              </a:rPr>
              <a:t>效率 </a:t>
            </a:r>
            <a:r>
              <a:rPr kumimoji="1" lang="en-US" altLang="zh-CN" dirty="0" smtClean="0">
                <a:latin typeface="+mj-ea"/>
              </a:rPr>
              <a:t>= </a:t>
            </a:r>
            <a:r>
              <a:rPr kumimoji="1" lang="zh-CN" altLang="en-US" dirty="0" smtClean="0">
                <a:latin typeface="+mj-ea"/>
              </a:rPr>
              <a:t>占用时空区</a:t>
            </a:r>
            <a:r>
              <a:rPr kumimoji="1" lang="en-US" altLang="zh-CN" dirty="0" smtClean="0">
                <a:latin typeface="+mj-ea"/>
              </a:rPr>
              <a:t>/</a:t>
            </a:r>
            <a:r>
              <a:rPr kumimoji="1" lang="zh-CN" altLang="en-US" dirty="0" smtClean="0">
                <a:latin typeface="+mj-ea"/>
              </a:rPr>
              <a:t>总时空区 </a:t>
            </a:r>
            <a:r>
              <a:rPr kumimoji="1" lang="en-US" altLang="zh-CN" dirty="0" smtClean="0">
                <a:latin typeface="+mj-ea"/>
              </a:rPr>
              <a:t>= 0.32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400" y="468868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2.2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8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715000" cy="39376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0"/>
            <a:ext cx="5562600" cy="28217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81400" y="3657600"/>
            <a:ext cx="228600" cy="368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81600" y="3657600"/>
            <a:ext cx="3565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CPUTime</a:t>
            </a:r>
            <a:r>
              <a:rPr lang="en-US" altLang="zh-CN" dirty="0" smtClean="0"/>
              <a:t>= </a:t>
            </a:r>
            <a:r>
              <a:rPr lang="zh-CN" altLang="en-US" dirty="0" smtClean="0"/>
              <a:t>指令数 * </a:t>
            </a:r>
            <a:r>
              <a:rPr lang="en-US" altLang="zh-CN" dirty="0" smtClean="0"/>
              <a:t>CPI </a:t>
            </a:r>
            <a:r>
              <a:rPr lang="zh-CN" altLang="en-US" dirty="0" smtClean="0"/>
              <a:t>* 时钟周期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1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090124" cy="419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7654</TotalTime>
  <Words>469</Words>
  <Application>Microsoft Office PowerPoint</Application>
  <PresentationFormat>全屏显示(4:3)</PresentationFormat>
  <Paragraphs>110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宋体</vt:lpstr>
      <vt:lpstr>Arial</vt:lpstr>
      <vt:lpstr>Calibri</vt:lpstr>
      <vt:lpstr>Office Theme</vt:lpstr>
      <vt:lpstr>计算机体系结构习题课（一）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278</cp:revision>
  <dcterms:created xsi:type="dcterms:W3CDTF">2006-08-16T00:00:00Z</dcterms:created>
  <dcterms:modified xsi:type="dcterms:W3CDTF">2022-04-27T02:55:40Z</dcterms:modified>
</cp:coreProperties>
</file>