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0" r:id="rId5"/>
    <p:sldId id="267" r:id="rId6"/>
    <p:sldId id="268" r:id="rId7"/>
    <p:sldId id="269" r:id="rId8"/>
    <p:sldId id="27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8" d="100"/>
          <a:sy n="98" d="100"/>
        </p:scale>
        <p:origin x="57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1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2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3227" y="2551837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A03		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机器学习开发流程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讲师：程 钢</a:t>
            </a:r>
          </a:p>
        </p:txBody>
      </p:sp>
      <p:pic>
        <p:nvPicPr>
          <p:cNvPr id="3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F54D329B-C746-4225-AB72-FE6448F6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A1291C6-3633-496C-B1B5-78BEC3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《</a:t>
            </a:r>
            <a:r>
              <a:rPr lang="zh-CN" altLang="en-US" b="1" dirty="0">
                <a:solidFill>
                  <a:srgbClr val="FF0000"/>
                </a:solidFill>
              </a:rPr>
              <a:t>按图索骥学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机器学习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br>
              <a:rPr lang="en-US" altLang="zh-CN" b="1" dirty="0"/>
            </a:br>
            <a:br>
              <a:rPr lang="en-US" altLang="zh-CN" b="1" dirty="0"/>
            </a:br>
            <a:endParaRPr lang="zh-CN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AAFE9-62E0-4D3F-8C17-659A03B7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3249629"/>
            <a:ext cx="6221754" cy="35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12E81FA2-5B26-492F-B2D9-9D0EAC0486C6}"/>
              </a:ext>
            </a:extLst>
          </p:cNvPr>
          <p:cNvSpPr/>
          <p:nvPr/>
        </p:nvSpPr>
        <p:spPr>
          <a:xfrm>
            <a:off x="5087888" y="5085184"/>
            <a:ext cx="1584030" cy="936104"/>
          </a:xfrm>
          <a:prstGeom prst="cloudCallout">
            <a:avLst>
              <a:gd name="adj1" fmla="val 42784"/>
              <a:gd name="adj2" fmla="val -38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流程很溜</a:t>
            </a:r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9A4B4A8E-2D8E-437F-9892-12F2B87680AC}"/>
              </a:ext>
            </a:extLst>
          </p:cNvPr>
          <p:cNvSpPr/>
          <p:nvPr/>
        </p:nvSpPr>
        <p:spPr>
          <a:xfrm>
            <a:off x="10128521" y="3140968"/>
            <a:ext cx="1259559" cy="659408"/>
          </a:xfrm>
          <a:prstGeom prst="cloudCallout">
            <a:avLst>
              <a:gd name="adj1" fmla="val 13674"/>
              <a:gd name="adj2" fmla="val 941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2060"/>
                </a:solidFill>
              </a:rPr>
              <a:t>WTF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0096" y="735287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下节课：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???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5920" y="1427785"/>
            <a:ext cx="5676537" cy="375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1A7D8E-119A-4ACA-85A3-A1927C3968B9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E9A8B8-D234-4D85-9B96-6F720E52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43198D-814F-4522-81EC-74FF5D0452F8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EECB76-C0C3-4EE5-ACC4-D24A4AADB464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9416" y="3326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5182159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8636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9894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9894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7018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8457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6145778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60224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6145778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224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6145778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5074209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5181366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59696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59894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5145647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4002640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21" idx="1"/>
          </p:cNvCxnSpPr>
          <p:nvPr/>
        </p:nvCxnSpPr>
        <p:spPr>
          <a:xfrm rot="10800000">
            <a:off x="4002642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5145647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59894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260648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 ：加载数据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97129"/>
              </p:ext>
            </p:extLst>
          </p:nvPr>
        </p:nvGraphicFramePr>
        <p:xfrm>
          <a:off x="613942" y="1052736"/>
          <a:ext cx="7426274" cy="5547360"/>
        </p:xfrm>
        <a:graphic>
          <a:graphicData uri="http://schemas.openxmlformats.org/drawingml/2006/table">
            <a:tbl>
              <a:tblPr/>
              <a:tblGrid>
                <a:gridCol w="169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CRIM</a:t>
                      </a:r>
                      <a:endParaRPr 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犯罪率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ZN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住宅用地超过 </a:t>
                      </a:r>
                      <a:r>
                        <a:rPr lang="en-US" altLang="zh-CN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25000 </a:t>
                      </a: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sq.ft. </a:t>
                      </a: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的比例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INDUS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城镇非零售商用土地的比例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CHAS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查理斯河的状态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NOX。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一氧化氮浓度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RM</a:t>
                      </a:r>
                      <a:endParaRPr 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住宅平均房间数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AGE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1940 </a:t>
                      </a: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年之前建成的自用房屋比例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DIS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到波士顿五个中心区域的加权距离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RAD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交通方便程度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TAX。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财产税率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PTRATIO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城镇师生比例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城镇中黑人的比例。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LSTAT</a:t>
                      </a:r>
                      <a:endParaRPr 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底层民众占比</a:t>
                      </a:r>
                      <a:endParaRPr lang="zh-CN" altLang="en-US" sz="20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MEDV</a:t>
                      </a:r>
                      <a:endParaRPr 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房价中位数，以千美元计</a:t>
                      </a:r>
                      <a:endParaRPr lang="zh-CN" altLang="en-US" sz="20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1" name="Picture 2" descr="https://timgsa.baidu.com/timg?image&amp;quality=80&amp;size=b9999_10000&amp;sec=1570962662400&amp;di=d0c350a9f6a8b34970e5eab6a39eca32&amp;imgtype=jpg&amp;src=http%3A%2F%2Fimg3.imgtn.bdimg.com%2Fit%2Fu%3D3472085908%2C2105916621%26fm%3D214%26gp%3D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6040" y="2852936"/>
            <a:ext cx="5293874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0420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波士顿房产价格预测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52596" y="2285992"/>
            <a:ext cx="771530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77811" y="585789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/>
              <a:t> = PI </a:t>
            </a:r>
            <a:r>
              <a:rPr lang="zh-CN" altLang="en-US" sz="2400" dirty="0"/>
              <a:t>* </a:t>
            </a:r>
            <a:r>
              <a:rPr lang="en-US" altLang="zh-CN" sz="2400" dirty="0">
                <a:solidFill>
                  <a:srgbClr val="00B0F0"/>
                </a:solidFill>
              </a:rPr>
              <a:t>D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1744" y="55067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目标值</a:t>
            </a:r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 flipV="1">
            <a:off x="4820559" y="5857891"/>
            <a:ext cx="857252" cy="23083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6568" y="5357827"/>
            <a:ext cx="128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特征值</a:t>
            </a:r>
          </a:p>
        </p:txBody>
      </p:sp>
      <p:cxnSp>
        <p:nvCxnSpPr>
          <p:cNvPr id="17" name="直接箭头连接符 16"/>
          <p:cNvCxnSpPr>
            <a:stCxn id="9" idx="3"/>
          </p:cNvCxnSpPr>
          <p:nvPr/>
        </p:nvCxnSpPr>
        <p:spPr>
          <a:xfrm flipV="1">
            <a:off x="7034273" y="5786456"/>
            <a:ext cx="215174" cy="30226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s://timgsa.baidu.com/timg?image&amp;quality=80&amp;size=b9999_10000&amp;sec=1570981533791&amp;di=9803be9a4bea10757a8d5cb6cf7aa333&amp;imgtype=0&amp;src=http%3A%2F%2Ffiling.zigeer.com%2FUploadFile%2FZigeer%2FWork%2FImage%2F20180301%2F300-330%2F123.59.57.85%252420180307235355317401560.jpg"/>
          <p:cNvPicPr>
            <a:picLocks noChangeAspect="1" noChangeArrowheads="1"/>
          </p:cNvPicPr>
          <p:nvPr/>
        </p:nvPicPr>
        <p:blipFill>
          <a:blip r:embed="rId3"/>
          <a:srcRect l="14019" t="13665" r="25233" b="4342"/>
          <a:stretch>
            <a:fillRect/>
          </a:stretch>
        </p:blipFill>
        <p:spPr bwMode="auto">
          <a:xfrm>
            <a:off x="2166910" y="4500570"/>
            <a:ext cx="928694" cy="2143140"/>
          </a:xfrm>
          <a:prstGeom prst="rect">
            <a:avLst/>
          </a:prstGeom>
          <a:noFill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473" y="1428736"/>
            <a:ext cx="760814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376" y="356314"/>
            <a:ext cx="316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 数据预处理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3" name="矩形标注 32"/>
          <p:cNvSpPr/>
          <p:nvPr/>
        </p:nvSpPr>
        <p:spPr>
          <a:xfrm>
            <a:off x="6310314" y="3357562"/>
            <a:ext cx="4214842" cy="2928958"/>
          </a:xfrm>
          <a:prstGeom prst="wedgeRectCallout">
            <a:avLst>
              <a:gd name="adj1" fmla="val -40253"/>
              <a:gd name="adj2" fmla="val -684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x_train,x_test,y_train,y_test = train_test_split(lb.data,lb.target,test_size=0.25)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x_train</a:t>
            </a:r>
            <a:r>
              <a:rPr lang="zh-CN" altLang="en-US" dirty="0">
                <a:solidFill>
                  <a:schemeClr val="tx1"/>
                </a:solidFill>
              </a:rPr>
              <a:t>：训练集特征值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y_train</a:t>
            </a:r>
            <a:r>
              <a:rPr lang="zh-CN" altLang="en-US" dirty="0">
                <a:solidFill>
                  <a:schemeClr val="tx1"/>
                </a:solidFill>
              </a:rPr>
              <a:t>：训练集目标值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x_test</a:t>
            </a:r>
            <a:r>
              <a:rPr lang="zh-CN" altLang="en-US" dirty="0">
                <a:solidFill>
                  <a:schemeClr val="tx1"/>
                </a:solidFill>
              </a:rPr>
              <a:t>：测试集特征值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y_test</a:t>
            </a:r>
            <a:r>
              <a:rPr lang="zh-CN" altLang="en-US" dirty="0">
                <a:solidFill>
                  <a:schemeClr val="tx1"/>
                </a:solidFill>
              </a:rPr>
              <a:t>：测试集目标值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test_size</a:t>
            </a:r>
            <a:r>
              <a:rPr lang="zh-CN" altLang="en-US" dirty="0">
                <a:solidFill>
                  <a:schemeClr val="tx1"/>
                </a:solidFill>
              </a:rPr>
              <a:t>：测试集占整体数据集中的比例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18864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第三、四步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5381620" y="3143248"/>
            <a:ext cx="1571636" cy="571528"/>
          </a:xfrm>
          <a:prstGeom prst="wedgeRectCallout">
            <a:avLst>
              <a:gd name="adj1" fmla="val -112041"/>
              <a:gd name="adj2" fmla="val -39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线性回归算法</a:t>
            </a:r>
          </a:p>
        </p:txBody>
      </p:sp>
      <p:sp>
        <p:nvSpPr>
          <p:cNvPr id="33" name="矩形标注 32"/>
          <p:cNvSpPr/>
          <p:nvPr/>
        </p:nvSpPr>
        <p:spPr>
          <a:xfrm>
            <a:off x="5810248" y="4071942"/>
            <a:ext cx="2214578" cy="571504"/>
          </a:xfrm>
          <a:prstGeom prst="wedgeRectCallout">
            <a:avLst>
              <a:gd name="adj1" fmla="val -112041"/>
              <a:gd name="adj2" fmla="val -39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lr.fit(x_train,y_train)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28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第五步：模型评估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5238744" y="3000372"/>
            <a:ext cx="5357850" cy="3571900"/>
          </a:xfrm>
          <a:prstGeom prst="wedgeRectCallout">
            <a:avLst>
              <a:gd name="adj1" fmla="val -66348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、获取预测值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 y_predict = lr.predict(x_test)</a:t>
            </a:r>
          </a:p>
          <a:p>
            <a:endParaRPr lang="en-US" altLang="en-US" b="1" dirty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、评价指标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2.1</a:t>
            </a:r>
            <a:r>
              <a:rPr lang="zh-CN" altLang="en-US" b="1" dirty="0">
                <a:solidFill>
                  <a:schemeClr val="tx1"/>
                </a:solidFill>
              </a:rPr>
              <a:t>均方误差 </a:t>
            </a:r>
            <a:r>
              <a:rPr lang="en-US" altLang="zh-CN" b="1" dirty="0">
                <a:solidFill>
                  <a:schemeClr val="tx1"/>
                </a:solidFill>
              </a:rPr>
              <a:t>		</a:t>
            </a:r>
            <a:r>
              <a:rPr lang="en-US" altLang="en-US" b="1" dirty="0">
                <a:solidFill>
                  <a:schemeClr val="tx1"/>
                </a:solidFill>
              </a:rPr>
              <a:t>mean_squared_error(y_test,y_predict))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	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2.2 </a:t>
            </a:r>
            <a:r>
              <a:rPr lang="en-US" altLang="en-US" b="1" dirty="0">
                <a:solidFill>
                  <a:schemeClr val="tx1"/>
                </a:solidFill>
              </a:rPr>
              <a:t>R Squared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	print(lr.score(x_test,y_test))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199" y="4143380"/>
            <a:ext cx="1743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98" y="5039952"/>
            <a:ext cx="1500198" cy="117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9096396" y="4488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越小越好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71702" y="578645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越趋近于</a:t>
            </a:r>
            <a:r>
              <a:rPr lang="en-US" altLang="zh-CN" b="1" dirty="0"/>
              <a:t>1</a:t>
            </a:r>
            <a:r>
              <a:rPr lang="zh-CN" altLang="en-US" b="1" dirty="0"/>
              <a:t>越好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28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第六步：模型使用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 flipV="1">
            <a:off x="4595802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10248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09720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44" idx="1"/>
          </p:cNvCxnSpPr>
          <p:nvPr/>
        </p:nvCxnSpPr>
        <p:spPr>
          <a:xfrm flipV="1">
            <a:off x="2452664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1"/>
          </p:cNvCxnSpPr>
          <p:nvPr/>
        </p:nvCxnSpPr>
        <p:spPr>
          <a:xfrm rot="10800000">
            <a:off x="2452666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5238744" y="5000636"/>
            <a:ext cx="3929090" cy="1571636"/>
          </a:xfrm>
          <a:prstGeom prst="wedgeRectCallout">
            <a:avLst>
              <a:gd name="adj1" fmla="val -70527"/>
              <a:gd name="adj2" fmla="val 386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、保存训练好的模型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	joblib.dump(lr,"test.pkl")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、使用保存好的模型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	lr = joblib.load("test.pkl")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3392" y="3326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060811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7288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8546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算法选择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8546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95670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7109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模型评估</a:t>
            </a:r>
          </a:p>
        </p:txBody>
      </p:sp>
      <p:cxnSp>
        <p:nvCxnSpPr>
          <p:cNvPr id="17" name="直接箭头连接符 16"/>
          <p:cNvCxnSpPr>
            <a:endCxn id="10" idx="1"/>
          </p:cNvCxnSpPr>
          <p:nvPr/>
        </p:nvCxnSpPr>
        <p:spPr>
          <a:xfrm flipV="1">
            <a:off x="5024430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38876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>
          <a:xfrm flipV="1">
            <a:off x="5024430" y="2200296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38876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5024430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952861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060018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38348" y="47148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8546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模型训练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024299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1"/>
          </p:cNvCxnSpPr>
          <p:nvPr/>
        </p:nvCxnSpPr>
        <p:spPr>
          <a:xfrm flipV="1">
            <a:off x="2881292" y="4343436"/>
            <a:ext cx="857254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1"/>
          </p:cNvCxnSpPr>
          <p:nvPr/>
        </p:nvCxnSpPr>
        <p:spPr>
          <a:xfrm rot="10800000">
            <a:off x="2881294" y="5143518"/>
            <a:ext cx="785817" cy="27148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4024299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38546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模型使用</a:t>
            </a:r>
          </a:p>
        </p:txBody>
      </p:sp>
      <p:sp>
        <p:nvSpPr>
          <p:cNvPr id="31" name="矩形标注 30"/>
          <p:cNvSpPr/>
          <p:nvPr/>
        </p:nvSpPr>
        <p:spPr>
          <a:xfrm>
            <a:off x="5381620" y="5500702"/>
            <a:ext cx="3571900" cy="1214446"/>
          </a:xfrm>
          <a:prstGeom prst="wedgeRectCallout">
            <a:avLst>
              <a:gd name="adj1" fmla="val -62475"/>
              <a:gd name="adj2" fmla="val 297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、保存模型</a:t>
            </a:r>
            <a:endParaRPr lang="en-US" altLang="en-US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	joblib.dump(lr,"test.pkl")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、使用模型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	lr = joblib.load("test.pkl")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5381620" y="3500438"/>
            <a:ext cx="5000660" cy="1928826"/>
          </a:xfrm>
          <a:prstGeom prst="wedgeRectCallout">
            <a:avLst>
              <a:gd name="adj1" fmla="val -62210"/>
              <a:gd name="adj2" fmla="val 400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、获取预测值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en-US" b="1" dirty="0">
                <a:solidFill>
                  <a:schemeClr val="tx1"/>
                </a:solidFill>
              </a:rPr>
              <a:t> y_predict = lr.predict(x_test)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、评价指标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2.1</a:t>
            </a:r>
            <a:r>
              <a:rPr lang="zh-CN" altLang="en-US" b="1" dirty="0">
                <a:solidFill>
                  <a:schemeClr val="tx1"/>
                </a:solidFill>
              </a:rPr>
              <a:t>均方误差 </a:t>
            </a:r>
            <a:r>
              <a:rPr lang="en-US" altLang="zh-CN" b="1" dirty="0">
                <a:solidFill>
                  <a:schemeClr val="tx1"/>
                </a:solidFill>
              </a:rPr>
              <a:t>		</a:t>
            </a:r>
            <a:r>
              <a:rPr lang="en-US" altLang="en-US" b="1" dirty="0">
                <a:solidFill>
                  <a:schemeClr val="tx1"/>
                </a:solidFill>
              </a:rPr>
              <a:t>mean_squared_error(y_test,y_predict))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	2.2 </a:t>
            </a:r>
            <a:r>
              <a:rPr lang="en-US" altLang="en-US" b="1" dirty="0">
                <a:solidFill>
                  <a:schemeClr val="tx1"/>
                </a:solidFill>
              </a:rPr>
              <a:t>R Squared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	print(lr.score(y_test,y_predict))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238348" y="2714620"/>
            <a:ext cx="1571636" cy="571528"/>
          </a:xfrm>
          <a:prstGeom prst="wedgeRectCallout">
            <a:avLst>
              <a:gd name="adj1" fmla="val 51712"/>
              <a:gd name="adj2" fmla="val 696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线性回归算法</a:t>
            </a:r>
          </a:p>
        </p:txBody>
      </p:sp>
      <p:sp>
        <p:nvSpPr>
          <p:cNvPr id="34" name="矩形标注 33"/>
          <p:cNvSpPr/>
          <p:nvPr/>
        </p:nvSpPr>
        <p:spPr>
          <a:xfrm>
            <a:off x="1595406" y="3643314"/>
            <a:ext cx="2214578" cy="571504"/>
          </a:xfrm>
          <a:prstGeom prst="wedgeRectCallout">
            <a:avLst>
              <a:gd name="adj1" fmla="val 59446"/>
              <a:gd name="adj2" fmla="val 464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lr.fit(x_train,y_train)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7739042" y="2071678"/>
            <a:ext cx="2786114" cy="1214446"/>
          </a:xfrm>
          <a:prstGeom prst="wedgeRectCallout">
            <a:avLst>
              <a:gd name="adj1" fmla="val -62409"/>
              <a:gd name="adj2" fmla="val -1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x_train,x_test,y_train,y_test = train_test_split(lb.data,lb.target,test_size=0.25)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726</Words>
  <Application>Microsoft Office PowerPoint</Application>
  <PresentationFormat>宽屏</PresentationFormat>
  <Paragraphs>164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《按图索骥学-机器学习》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118</cp:revision>
  <dcterms:created xsi:type="dcterms:W3CDTF">2019-10-12T03:52:00Z</dcterms:created>
  <dcterms:modified xsi:type="dcterms:W3CDTF">2020-01-05T06:59:12Z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