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6" r:id="rId4"/>
    <p:sldId id="272" r:id="rId5"/>
    <p:sldId id="273" r:id="rId6"/>
    <p:sldId id="267" r:id="rId7"/>
    <p:sldId id="271" r:id="rId8"/>
    <p:sldId id="268" r:id="rId9"/>
    <p:sldId id="275" r:id="rId10"/>
    <p:sldId id="270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2551837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A08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00F2FFD5-0EE8-4B97-BD1D-C07D362C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26AEF8C-54AB-4754-9870-6FE3DB063F92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B9B57-A95B-476A-B800-6FA7B876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253768"/>
            <a:ext cx="4773961" cy="33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058CC54D-A5EB-4664-A5B1-3733BA4DA350}"/>
              </a:ext>
            </a:extLst>
          </p:cNvPr>
          <p:cNvSpPr/>
          <p:nvPr/>
        </p:nvSpPr>
        <p:spPr>
          <a:xfrm>
            <a:off x="9264352" y="2852936"/>
            <a:ext cx="2376263" cy="132559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洗澡是最残酷的惩罚！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326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1571612"/>
            <a:ext cx="4330159" cy="1428760"/>
          </a:xfrm>
          <a:prstGeom prst="wedgeRectCallout">
            <a:avLst>
              <a:gd name="adj1" fmla="val -58653"/>
              <a:gd name="adj2" fmla="val -5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881553" y="3214686"/>
            <a:ext cx="6543023" cy="3571900"/>
          </a:xfrm>
          <a:prstGeom prst="wedgeRectCallout">
            <a:avLst>
              <a:gd name="adj1" fmla="val -56787"/>
              <a:gd name="adj2" fmla="val -170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岭回归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rd = Ridge(alpha=0.5)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alpha</a:t>
            </a:r>
            <a:r>
              <a:rPr lang="zh-CN" altLang="en-US" sz="2000" b="1" dirty="0">
                <a:solidFill>
                  <a:schemeClr val="tx1"/>
                </a:solidFill>
              </a:rPr>
              <a:t>的值越大，说明惩罚项的值越大，参数越小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弹性网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net = ElasticNet(alpha=1,l1_ratio=0.3)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l1_ratio</a:t>
            </a:r>
            <a:r>
              <a:rPr lang="zh-CN" altLang="en-US" sz="2000" b="1" dirty="0">
                <a:solidFill>
                  <a:schemeClr val="tx1"/>
                </a:solidFill>
              </a:rPr>
              <a:t>越大</a:t>
            </a:r>
            <a:r>
              <a:rPr lang="en-US" altLang="zh-CN" sz="2000" b="1" dirty="0">
                <a:solidFill>
                  <a:schemeClr val="tx1"/>
                </a:solidFill>
              </a:rPr>
              <a:t>L1</a:t>
            </a:r>
            <a:r>
              <a:rPr lang="zh-CN" altLang="en-US" sz="2000" b="1" dirty="0">
                <a:solidFill>
                  <a:schemeClr val="tx1"/>
                </a:solidFill>
              </a:rPr>
              <a:t>正则化的比例越大系数越容易等于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套索回归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lasso = Lasso(alpha=0.3)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alpha</a:t>
            </a:r>
            <a:r>
              <a:rPr lang="zh-CN" altLang="en-US" sz="2000" b="1" dirty="0">
                <a:solidFill>
                  <a:schemeClr val="tx1"/>
                </a:solidFill>
              </a:rPr>
              <a:t>的值越大，说明惩罚项的值越大，参数越趋近于</a:t>
            </a:r>
            <a:r>
              <a:rPr lang="en-US" altLang="en-US" sz="2000" b="1" dirty="0">
                <a:solidFill>
                  <a:schemeClr val="tx1"/>
                </a:solidFill>
              </a:rPr>
              <a:t>0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8168" y="33265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3074" name="Picture 2" descr="https://timgsa.baidu.com/timg?image&amp;quality=80&amp;size=b9999_10000&amp;sec=1571487935394&amp;di=89d2c8ee9999dab8fa053d0a11792131&amp;imgtype=0&amp;src=http%3A%2F%2Fn.sinaimg.cn%2Fsinacn16%2F275%2Fw640h435%2F20180615%2F0284-hcyszrz78681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7968" y="1026385"/>
            <a:ext cx="5688632" cy="3866493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4ABCDC-510A-4D52-BF64-23AD708DA083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592266-D481-423D-82F4-4467567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61B528-9EAC-49D7-AC9B-1FD4C1E88A0E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76617-D9E8-49B6-8D26-E4C30634134E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7B647C3-3F45-4C22-A907-E6DB7CE854C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68" y="332656"/>
            <a:ext cx="5074285" cy="325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E952A1-2BB6-47D9-85AE-CCD35FA56561}"/>
              </a:ext>
            </a:extLst>
          </p:cNvPr>
          <p:cNvSpPr txBox="1"/>
          <p:nvPr/>
        </p:nvSpPr>
        <p:spPr>
          <a:xfrm>
            <a:off x="3143672" y="105273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100x</a:t>
            </a:r>
            <a:r>
              <a:rPr lang="en-US" altLang="zh-CN" sz="2000" baseline="30000" dirty="0">
                <a:solidFill>
                  <a:srgbClr val="00B050"/>
                </a:solidFill>
              </a:rPr>
              <a:t>2</a:t>
            </a:r>
            <a:endParaRPr lang="zh-CN" altLang="en-US" sz="2000" baseline="30000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0F7BB6-B5CB-4C60-A3A7-C2850B78F385}"/>
              </a:ext>
            </a:extLst>
          </p:cNvPr>
          <p:cNvSpPr txBox="1"/>
          <p:nvPr/>
        </p:nvSpPr>
        <p:spPr>
          <a:xfrm>
            <a:off x="4223792" y="2420888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0.2x</a:t>
            </a:r>
            <a:r>
              <a:rPr lang="en-US" altLang="zh-CN" sz="2000" baseline="30000" dirty="0"/>
              <a:t>2</a:t>
            </a:r>
            <a:endParaRPr lang="zh-CN" altLang="en-US" sz="2000" baseline="300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700F63-DD51-485E-99E3-3D979F29D766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7530" y="2428346"/>
            <a:ext cx="6714470" cy="443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142" y="38469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损失函数正则化</a:t>
            </a: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6915" y="3373355"/>
            <a:ext cx="27146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85" y="4893725"/>
            <a:ext cx="2574048" cy="9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222673" y="3652503"/>
            <a:ext cx="1745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L1</a:t>
            </a:r>
            <a:r>
              <a:rPr lang="zh-CN" altLang="en-US" sz="2000" b="1" dirty="0">
                <a:solidFill>
                  <a:srgbClr val="FF0000"/>
                </a:solidFill>
              </a:rPr>
              <a:t>惩罚项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0565" y="5127749"/>
            <a:ext cx="126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L2</a:t>
            </a:r>
            <a:r>
              <a:rPr lang="zh-CN" altLang="en-US" sz="2000" b="1" dirty="0">
                <a:solidFill>
                  <a:srgbClr val="FF0000"/>
                </a:solidFill>
              </a:rPr>
              <a:t>惩罚项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422" y="1569496"/>
            <a:ext cx="3150682" cy="113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2190251" y="1781294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正则化后的损失函数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60096" y="3418167"/>
            <a:ext cx="28937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特征之间有关联</a:t>
            </a:r>
            <a:endParaRPr lang="en-US" altLang="zh-CN" sz="2000" dirty="0"/>
          </a:p>
          <a:p>
            <a:r>
              <a:rPr lang="el-GR" altLang="zh-CN" sz="2000" dirty="0"/>
              <a:t>θ</a:t>
            </a:r>
            <a:r>
              <a:rPr lang="zh-CN" altLang="en-US" sz="2000" dirty="0"/>
              <a:t>易趋近于</a:t>
            </a:r>
            <a:r>
              <a:rPr lang="en-US" altLang="zh-CN" sz="2000" dirty="0"/>
              <a:t>0</a:t>
            </a:r>
          </a:p>
          <a:p>
            <a:r>
              <a:rPr lang="zh-CN" altLang="en-US" sz="2000" dirty="0"/>
              <a:t>算法</a:t>
            </a:r>
            <a:r>
              <a:rPr lang="en-US" altLang="zh-CN" sz="2000" dirty="0"/>
              <a:t>API</a:t>
            </a:r>
            <a:r>
              <a:rPr lang="zh-CN" altLang="en-US" sz="2000" dirty="0"/>
              <a:t>：套索回归</a:t>
            </a:r>
            <a:r>
              <a:rPr lang="en-US" sz="2000" dirty="0"/>
              <a:t>Lasso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960096" y="4916149"/>
            <a:ext cx="3142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特征之间无关联</a:t>
            </a:r>
            <a:endParaRPr lang="en-US" altLang="zh-CN" sz="2000" dirty="0"/>
          </a:p>
          <a:p>
            <a:r>
              <a:rPr lang="zh-CN" altLang="en-US" sz="2000" dirty="0"/>
              <a:t>让所有特征的系数</a:t>
            </a:r>
            <a:r>
              <a:rPr lang="el-GR" altLang="zh-CN" sz="2000" dirty="0"/>
              <a:t>θ</a:t>
            </a:r>
            <a:r>
              <a:rPr lang="zh-CN" altLang="en-US" sz="2000" dirty="0"/>
              <a:t>都缩小</a:t>
            </a:r>
            <a:endParaRPr lang="en-US" altLang="zh-CN" sz="2000" dirty="0"/>
          </a:p>
          <a:p>
            <a:r>
              <a:rPr lang="zh-CN" altLang="en-US" sz="2000" dirty="0"/>
              <a:t>算法</a:t>
            </a:r>
            <a:r>
              <a:rPr lang="en-US" altLang="zh-CN" sz="2000" dirty="0"/>
              <a:t>API</a:t>
            </a:r>
            <a:r>
              <a:rPr lang="zh-CN" altLang="en-US" sz="2000" dirty="0"/>
              <a:t>：岭回归</a:t>
            </a:r>
            <a:r>
              <a:rPr lang="en-US" sz="2000" dirty="0"/>
              <a:t>Ridge</a:t>
            </a:r>
            <a:endParaRPr lang="zh-CN" altLang="en-US" sz="2000" dirty="0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1487488" y="4559417"/>
            <a:ext cx="9217024" cy="23807"/>
          </a:xfrm>
          <a:prstGeom prst="line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7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07" y="71414"/>
            <a:ext cx="860901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084" y="3480810"/>
            <a:ext cx="8486882" cy="330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66976" y="42860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r>
              <a:rPr lang="zh-CN" altLang="en-US" dirty="0"/>
              <a:t>正则化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76" y="371475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</a:t>
            </a:r>
            <a:r>
              <a:rPr lang="zh-CN" altLang="en-US" dirty="0"/>
              <a:t>正则化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4299" y="148216"/>
            <a:ext cx="2187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alpha= 0.01</a:t>
            </a:r>
          </a:p>
          <a:p>
            <a:r>
              <a:rPr lang="en-US" altLang="zh-CN" b="1" dirty="0"/>
              <a:t>black</a:t>
            </a:r>
            <a:r>
              <a:rPr lang="zh-CN" altLang="en-US" b="1" dirty="0"/>
              <a:t>： </a:t>
            </a:r>
            <a:r>
              <a:rPr lang="en-US" altLang="zh-CN" b="1" dirty="0"/>
              <a:t>alpha= 0.1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  <a:r>
              <a:rPr lang="en-US" altLang="zh-CN" b="1" dirty="0">
                <a:solidFill>
                  <a:srgbClr val="00B050"/>
                </a:solidFill>
              </a:rPr>
              <a:t>alpha= 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4298" y="3500438"/>
            <a:ext cx="242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alpha= 0.0001</a:t>
            </a:r>
          </a:p>
          <a:p>
            <a:r>
              <a:rPr lang="en-US" altLang="zh-CN" b="1" dirty="0"/>
              <a:t>black</a:t>
            </a:r>
            <a:r>
              <a:rPr lang="zh-CN" altLang="en-US" b="1" dirty="0"/>
              <a:t>： </a:t>
            </a:r>
            <a:r>
              <a:rPr lang="en-US" altLang="zh-CN" b="1" dirty="0"/>
              <a:t>alpha= 1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  <a:r>
              <a:rPr lang="en-US" altLang="zh-CN" b="1" dirty="0">
                <a:solidFill>
                  <a:srgbClr val="00B050"/>
                </a:solidFill>
              </a:rPr>
              <a:t>alpha= 100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data:image/png;base64,iVBORw0KGgoAAAANSUhEUgAABQoAAAIICAYAAAAmMtPdAAAABHNCSVQICAgIfAhkiAAAAAlwSFlzAAAMTQAADE0B0s6tTgAAADl0RVh0U29mdHdhcmUAbWF0cGxvdGxpYiB2ZXJzaW9uIDMuMC4yLCBodHRwOi8vbWF0cGxvdGxpYi5vcmcvOIA7rQAAIABJREFUeJzs3Xt81nX9//HHZ9fG4RogGwMFBpuIKCCeGKilYBrl2b76TftZnrCyb1bftEyzsrLs+LUsKzWKEkvzmHlAywMqmgoDzVIQUdgBBN1BDtvY4bo+vz8+DBgMGHBdu7bxuN9u1+2zXdfn+nxeG2Dtudf7/QrCMESSJEmSJEnS3i0r0wVIkiRJkiRJyjyDQkmSJEmSJEkGhZIkSZIkSZIMCiVJkiRJkiRhUChJkiRJkiQJg0JJkiRJkiRJGBRKkiRJkiRJIk1BYRAE3w6CIAyC4JCNnx8YBME/gyBYEgTBvCAIxqXjvpIkSZIkSZJ2T8qDwiAIjgSOBsq3ePpW4LdhGI4BfgL8PtX3lSRJkiRJkrT7gjAMU3exIOgNPA2cB8wBTgPeBZYABWEYtgRBEADvAEeHYbg8ZTeXJEmSJEmStNuyU3y964A/hWG4LMoDARgBrAzDsAUgDMMwCIJyYCSwfMs3B0FwBXBF6+exWGz4fvvtl+ISJUmSJEmSpB6i+X1oroO+QyHYdvHwihUrmsIw7N2RS6UsKAyC4BhgEnB1Oy9v3bYYtHMOYRj+DPhZ6+eFhYVhZWVlqkqUJEmSJEmSepbnzoXyu+ETZZCVs83LQRC819FLpXKPwqnAwcCyIAiWA4XA34FDgMIgCLI3FhcQdRmWb+c6kiRJkiRJkjqisRpyBrQbEu6qlAWFYRj+KAzDYWEYFodhWAxUAh8Nw/A24GXgUxtPPRtY7v6EkiRJkiRJ0h5qqoZeg1JyqVTvUbg9lwJ/DILgGmAtcGEn3VeSJEmSJEnquRqroU9qZnykLSjc2FXY+vEbwDHpupckSZIkSZK0V2qsgn3Gp+RSqdyjUJIkSZIkSVJnaWmARAP0Ts3SY4NCSZIkSZIkqTtqqo6OKdqj0KBQkiRJkiRJ6o4aNwaFvQtScjmDQkmSJEmSJKk7aqyKji49liRJkiRJkvZimzoKDQolSZIkSZKkvVeTQaEkSZIkSZKkRoeZSJIkSZIkSXKYiSRJkiRJkiSHmUiSJEmSJEmKOgpjfSA7npLLGRRKkiRJkiRJ3VFTdcr2JwSDQkmSJEmSJKl7aqxO2f6EYFAoSZIkSZIkdU+NVSnbnxAMCiVJkiRJkqTuJ9kCzWsMCiVJkiRJkqS9WlNNdHSPQkmSJEmSJGkv1lgdHe0olCRJkiRJkvZijVXR0WEmkiRJkiRJ0l7MjkJJkiRJkiRJNG0MCt2jUJIkSZIkSdqL2VEoSZIkSZIkaXNQ6B6FkiRJkiRJ0t5r0zATOwolSZIkSZKkvVdTNQQxyNknZZc0KJQkSZIkSZK6m8Zq6JUPQZCySxoUSpIkSZIkSd1NY3VKlx2DQaEkSZIkSZLU/TRWpXSQCRgUSpIkSZIkSd1LGEJTjR2FkiRJkiRJ0l6teQ2ECehlUChJkiRJkiTtvRqro6MdhZIkSZIkSdJerLEqOrpHoSRJkiRJkrQXS1NHYXZKryZJkiRJktTDhWFIaVkty6vqKC7IpaQojyAIMl2W9iZNG4PCFO9RaFAoSZIkSZLUQZW19Vwwcx4VNfXkxLJoTiQZkR9n1vTJFObFM12e9hbuUShJkiRJkpQ5YRhywcx5lFXX05wIqW9K0JwIKauu58KZ8wjDMNMlam9hUChJkiRJkpQ5pWW1VNY0kEi2DQQTyZDymnpKy2ozVJn2Og4zkSRJkiRJypzlVXVkx9rfizAnlsXyqrpOrkh7rU17FOan9LIGhZIkSZIkSR1QXJBLcyLZ7mvNiSTFBbmdXJH2Wo3VkLMPZKV2/IhBoSRJkiRJUgeUFOUxIj9OLKttV2EsK2BkfpySorwMVaa9TmN1yvcnBINCSZIkSZKkDgmCgFnTJ1M0KE5OLCDeK0ZOLKB4UJxZlxxFELS/LFlKucaqlO9PCJDa/kRJkiRJkqQerDAvzpNXTKW0rJblVXUUF+RSUpRnSKjO1VQNAw9N+WUNCiVJkiRJknZBEARMKs5nUnFqB0lIHdJSD4kNLj2WJEmSJEmS9mqNGyceGxRKkiRJkiRJe7HGqujYy6BQkiRJkiRJ2ns1bewo7JP6YSYGhZIkSZIkSVJ30br02I5CSZIkSZIkaS/mHoWSJEmSJEmSDAolSZIkSZIkbR5m0ts9CiVJkiRJkqS9V5N7FEqSJEmSJElqrIZYX8jum/JLGxRKkiRJkiRJ3UVjdVr2JwSDQkmSJEmSJKn7aKxKy7JjMCiUJEmSJEmSuo+m6rQMMgGDQkmSJEmSJKl7SDZD81qXHkuSJEmSJEl7tcaa6GhQKEmSJEmSJO3FGquio3sUSpIkSZIkSXuxpuro6B6FkiRJkiRJ0l6ssTUotKNQkiRJkiRJ2nsZFEqSJEmSJEnatPTYPQolSZIkSZKkvVjrMBM7CiVJkiRJkqS9WGN6h5lkp+WqkiRJkqS9VhiGlJbVsryqjuKCXEqK8giCINNlSVL311gNQTbkDEjL5Q0KJUmSJEkpU1lbzwUz51FRU09OLIvmRJIR+XFmTZ9MYV480+VJUvfWVA298yFNv3xx6bEkSZIkKSXCMOSCmfMoq66nORFS35SgORFSVl3PhTPnEYZhpkuUpO6tsSptg0wgxUFhEAT/CILg1SAIXgmCYG4QBIdvfP7AIAj+GQTBkiAI5gVBMC6V95UkSZIkZV5pWS2VNQ0kkm0DwUQypLymntKy2gxVJkk9RGN12vYnhNR3FJ4ThuGhYRgeDtwAzNz4/K3Ab8MwHAP8BPh9iu8rSZIkScqw5VV1ZMfaXw6XE8tieVVdJ1ckST1ImISmmrRNPIYUB4VhGL6/xaf7AMkgCIYARwJ/2vj8fcD+QRAUp/LekiRJkqTMKi7IpTmRbPe15kSS4oLcTq5IknqQ5jVRWNhdgkKAIAhmBUFQAXwfuBAYAawMw7AFIIw2pSgHRrbz3iuCIKhsfaxfvz7V5UmSJEmS0qSkKI8R+XFiWW27CmNZASPz45QU5WWoMknqATZURcfuskchQBiGF4RhOAL4JvDT1qe3Oq3dXvQwDH8WhmFh66Nfv36pLk+SJEmSlCZBEDBr+mSKBsXJiQXEe8XIiQUUD4oz65KjCNI0pVOS9gobVkfHPoPTdovsdF04DMPbgiC4BagECoMgyA7DsCWI/pdhBFFXoSRJkiSpBynMi/PkFVMpLatleVUdxQW5lBTlGRJK0p5avzQ69jsgbbdIWVAYBMEAoF8Yhis3fv5fQDXwLvAy8Cngj8DZwPIwDJen6t6SJEmSpK4jCAImFeczqTg/06VIUs+x7s3o2P/AtN0ilR2F+wD3BUHQF0gC7wGnhWEYBkFwKfDHIAiuAdYS7V0oSZIkSZIkqSNag8Lu0FEYhmEFMHk7r70BHJOqe0mSJEmSJEl7lXVvQnwEZPdN2y1SPsxEkiRJkiRJUgqFYRQU9h+T1tsYFEqSJEmSJEld2YZV0FKX1v0JwaBQkiRJkiRJ6to6YZAJGBRKkiRJkiRJXdvaJdHRoFCSJEmSJEnai9lRKEmSJEmSJIl1b0KQBf1GpfU2BoWSJEmSJElSV7buTcgthlivtN7GoFCSJEmSJEnqqsIkrF+a9mXHYFAoSZIkSZIkdV31KyCxwaBQkiRJkiRJ2qut65yJxwDZab+DJEmSJEmSpF0ShiGlZbVkLX2JiUDYbzRBmu9pR6EkSZIkSZLUhVTW1nPiz57hvBkv8u/FCwA4/55aKmvr03pfg0JJkiRJKRGGIfOX13BPaQXzl9cQhmGmS5IkqdsJw5ALZs6jrLqe5kTI8OxKmsMY894dwIUz56X1f19deixJkiRpj1XW1nPBzHlU1NSTE8uiOZFkRH6cWdMnU5gXz3R5kiR1G6VltVTWNJBIRoHg/r1WUt60H03JLMpr6iktq2VScX5a7m1HoSRJkqQ9snXnQ31TguZESFl1fdo7HyRJ6mmWV9WRHYt2I8wiwYheq1jeOAyAnFgWy6vq0nZvg0JJkiRJe2TrzodWiWS4qfNBkiRt5d//hqee2ubp4oJcmhNJAIblvEfvrJZNQWFzIklxQW7aSjIolCRJkrRHtux82Fq6Ox8kSeq2/vd/4YwzIJFo83RJUR4j8uPEsgJG9V4BwLKmYcSyAkbmxykpyktbSQaFkiRJkvbIlp0PW0t354MkSd3W229DXR2UlbV5OggCZk2fTNGgOAf0fQeAyubhFA+KM+uSowiC9n85lwoOM5EkSZK0R1o7H8qq69ssP+6MzgdJ2puEYUhpWS3Lq+ooLsilpCgvraGR0iiRgBVRtyCLFsGoUW1eLsyL8+QVU3n36TvhHbj8rNM49KBD0/7nbVAoSZIkaY+0dj5sPfV4ZH76Ox8kaW/hdPkeZtUqaGmJPl60CE49dZtTgiBgXyogqzeHHTQBOuF/Tw0KJUmSJO2x1s4HO10kdXmvvAKPPAJjx8LEiTByZKcEMHtiy+nyiWRI88Y97Vqnyz9xxVT/e9vdVFRs/njRou2ft+5N6H8ABJ2ze6BBoSRJkqSUCIKAScX5TCrOz3QpktS+3/0OLrsMmpo2P1dQACUlmx8TJ8Lw4V0qPOzIdHn/29vNlJdv/nh7QWGyGeqWwfDTOqcmDAolSZIkSVJPt2EDfPGLUVBYVAS/+hW89x6UlkaPOXPgscc2n7/vvtuGh0OHZqz81unyTYltX2udLm9Q2M20dhT27RsFhWG4bTi9fhmECeh/YKeVZVAoSZIkSZJ6rvJyOPvsKBD8yEfgjjtg0KDotYsvjo5NTfDaa7Bgwebw8B//iJYot7rwwihozO78KMXp8j1Qa0fh8cfDo4/C6tWw335tz1n3ZnTsxKCwcxY4S5IkSZIkdbYnnoAjj4yCv298A2bP3hwSbqlXLzjiCPj0p+GWW6Lz162D+fPh5pvhQx+C226LwsLWARSdqHW6fCyrbceZ0+W7sYoKyMqCE06IPm9v+fGmoHBMp5VlUChJkiRJknqWMIQf/Qg++lFoboYHHoDvfx9isY5fo3fvaNnx5z4XLUv+2MeibsQMhIWt0+WLBsXJiQXEe8XIiQUUD3K6fLdVUQHDhsGECdHnixdve04GOgpdeixJkiRJknqOtWvhoovgr3+F8ePh/vthzB52ZPXqBXfdBeeeG4WFEHUYduIyZKfL9zDl5XDAAdH0bdh+R2EsDn2HdVpZBoWSJEmSJKlneP11OOsseOONKNT73e+gX7/UXLsLhIVOl+8hNmyAd9+NlrQXFkJu7vaDwv6jO3UCt0uPJUmSJElS93fPPTB5MixdCj//Odx5Z+pCwlatYWEGlyGrB6isjI4jRkT7FB500LZBYaIR6so6ddkxGBRKkiRJkqTurKUFrrwSzjknCgafegq+/OX0dWHtRWFhGIbMX17DPaUVzF9eQxiGmS6pZ6ioiI4jR0bHsWNhxYpo2Xyr9W8BYacHhS49liRJkiRJ3VNTE5xyCjz5JBxzTNRVOHx4+u/bBZYhp1tlbT0XzJxHRU09ObEsmhNJRuTHmTV9MoV58UyX172Vl0fHESOiY+s+hYsXR12xkJGJx2BHoSRJkiRJ6q5uvDEKCS++GJ5+unNCwlY9uLMwDEMumDmPsup6mhMh9U0JmhMhZdX1XDhznp2Fe6q9jkJou/w4AxOPwaBQkiRJkiR1R5WVcN110eTY3/wmCu46Ww8NC0vLaqmsaSCRbBsIJpIh5TX1lJbVZqiyHqI1KNy6o9CgUJIkSZIkaTd85StQVwc33QR9+mSujh4YFi6vqiM71v4ejzmxLJZX1XVyRT1MeXn0d7agIPp89Oho2frWQWF2f+gzpFNLMyiUJEmSJEndy5NPwt13w5lnwsknZ7qaHhcWFhfk0pxItvtacyJJcUFuJ1fUw1RURN2ErQN3cnKisHDroLD/gekbyrMdBoWSJEmSJKn7aGqCL34x6si68cZMV7NZe2Fhsv2wrasrKcpjRH6cWFbbkCqWFTAyP05JUV6GKushyss3LztuNXYsvPUWNDZCSz3UV3b6smMwKJQkSZIkSd3JL34RdV5dcw0UF2e6mrZaw8Izz4zCwh/+MNMV7ZYgCJg1fTJFg+LkxALivWLkxAKKB8WZdclRBJ3c5dajrFkD69ZtHmTSauzYKFh+801YtzR6bsCeTzy+7rrrdun8njO3W5IkSZIk9WyVlfDd70YDTK68MtPVtK9XrygkPOoouPZaOO44mDIl01XtssK8OE9eMZXSslqWV9VRXJBLSVGeIeGeKi+Pju11FAIsXgwDNn6P97CjsKWlhVtvvXWX3mNHoSRJkiRJ6h6++tVogMkvfpHZASY7E4/DPfdA377w//4fvPdepivaLUEQMKk4n4+XjGBScb4hYSq0Tjxur6MQom7ZFE08nj17NitXrtyl9xgUSpIkSZK6tDAMmb+8hntKK5i/vIYwDDNdkjJhzpxoWe8ZZ8Cpp2a6mp07+GC4+WZYuRLOP7/b7leoFGsNCrfuKDzooOiYwqBwxowZZGXtWvTn0mNJkiRJUpdVWVvPBTPnUVFTT04si+ZEkhH5cWZNn0xhXjzT5amzNDfDZZd1vQEmO3P++fD00zBzJvz4x/D1r2e6ImXa9pYe9+sXPbdoEazrD73yoPeg3b5NZWUls2fP5uSTT+aRRx7p8PvsKJQkSZIkdUlhGHLBzHmUVdfTnAipb0rQnAgpq67nwpnz7Czcm7QOMPn612H//TNdza656SYYPx6+9S2YOzfT1SjTttdRCNHy4zfeiDoK97Cb8A9/+APJZJLPfOYzu/Q+g0JJkiRJUpdUWlZLZU0DiWTbQDCRDCmvqae0rDZDlSld2l1mvmJFNMBk1Cj42tcyXeKui8fh7ruhd+9ov8KqqkxXpEwqL4eBA6F//21fGzsWaIANq6D/7k88TiaT/P73v2fo0KGcuovL9F16LEmSJEnqkpZX1ZEdC2hKbPtaTiyL5VV1TCrO7/zClBbbW2b+8D9/TXz9erjzzq49wGRHxo2D3/wGLroILrgAHn4YdnHvOPUQFRXbDjJpNXYs7Lvx4z3oKHz88ccpKyvjmmuuITt716K/rv23ssnfDkmSJEnS3qq4IJfmRPsDIJoTSYoLcju5IqXL9paZD134AvH77yU8/XQ47bRMl7lnLrwwCgoffRR++tNMV6NMSCajoLC9ZccQBYX7bfx4D4LCGTNmAPDpT396l9/btYPClnpINGa6CkmSJElSBpQU5TEiP04sK2jzfCwrYGR+nJKivAxVplRrb5l5dqKFb//9FhpjOfz7q9/JXHGp9KtfRd2F3/gGPP98pqtRZ3v33Wgwz446CvcwKFy9ejV/+9vfmDZtGvvvxn6eXTsoBGhYkekKJEmSJEkZEAQBs6ZPpmhQnJxYQLxXjJxYQPGgOLMuOYogCHZ+EXULrcvMt3TRggcZU13O7z54Dm/EB2eoshTLzY32K+zVCz7xCaiuznRF6kzbm3jcavBgGNk7+ng3g8LbbruNlpaWXR5i0qrr71FYXwn9RmW6CkmSJElSBhTmxXnyiqmUltWyvKqO4oJcSoryDAl7mK2XmQ9ZV82Xn7+T8n325eajzuYPPWmZ+fjx8Otfw/Tp0XLkBx90v8IeIAzDnf93akcTj1sV9YJ1TZAzYLdqmDFjBoMHD+bMM8/c5fdDdwkKJUmSJEl7rSAImFSc7+CSHqx1mXlZdT2JZMg35sykX1MDl59xJfvum9fzlplfdBE8/TTMmgU33ABXXpnpirQHtjeIZ9b0yRTmxTef2BoUbm/pMUB+MywLo2XK++67/fPa8fTTT7N06VK++tWv0qtXr934SrrD0mODQkmSJEmSerQtl5l/sPLfnLnoGZ4aPZm3j/5Qz1xmHgRRV+HBB8PXvw7//GemK9Ju2t4gnrLqei6cOY8w3Lzv5k6XHjfVQq8NsApYvHiXa9mTISatDAolSZIkSVLGFebFefKLH+B38/5IoldvCn5/M09cMZXhA/tmurT06NcP7rnH/Qq7ufYG8QAkkiHlNfWUltVufrKiIgqJhw9v/2Jr34yOq4BFi3apjurqau677z6mTJnCQQcdtEvv3VLXDgoDoL4i01VIkiRJkqROENx8M33ffIPY1Vdx6JQje14n4dYOOQRuuikKkC66CMJwp29R19LeIJ5WObEsllfVbX6ivBz22y8Kh9uzbveDwttvv52mpqbdHmLSqosHhTE7CiVJkiRJ2hs0NcFPfgJDh8LVV2e6ms4zfTp86lPw8MPw4x9nuhrtoq0H8WypOZGkeMtBPBUVO96fsDUoXNNnl4LC1iEmAwcO5Oyzz+7w+9pjUChJkiRJkjLv7rth5Ur40pegbw9dbtyeIICbb4Zx46L9Cm+7LdMVaRe0DuKJZbXtKoxlBYzMj28exNPUBKtW7XjicWtQuM+YXQoKX3jhBV5//XXOP/98+u7hv52uHxRuWA2JpkxXIkmSJEmS0iUMo+m/8Th89rOZrqZzhSHE6uDu62DqELhuOvz1FtjwXvfMQ955B154AV5/PQp+6+p69JLqLQfx5MQC4r1i5MQCigfF2w7iWbEi+j7srKOw7zAYfQhUVsK6dR2qoXWIyZ4uOwbI3uMrpFMQA0LY8A7kFmW6GkmSJEmSlA5z5sArr8AXvgD5+ZmuJj1aGqIgaN0bsPYNWLtk88fNa6JzWjPShv+B+/8n+jirN/TaB7IHRMecAZCz8dh7MOw3DfY9HmK9M/FVbRaG8Ic/RH+GDQ1tX8vOhn32iR4DB7Y97rMP7L8/fO5z0DvDX8NuKsyL8+QVUyktq2V5VR3FBbmUFOW13WOzYuMMju11FIYhrFsCeYfD2LHRc4sXw6RJO7z3mjVruOuuuzjqqKOYMGHCHn8t3SAoBOoqDAolSZIkSeqpbrghWoL75S9nupLUWLMYVj8FaxdHQeC6N6CuHNiqs67PflEwNOAg6D8mCgXLF8OfZkCfJJx2IvTPhua10aOxGtYvi4LFMBFdY/ENkN0Phn4Uhp8Ow06BPoM79+tdty4K+u64IwrCPv/5qJNwzRp4//3o2PpxTQ28/TasXQvJLfb2q66G667r3LpTKAgCJhXnM6l4O0F3eXl03F5Q2FgV/bn2P3BzULho0U6DwjvuuIOGhoaUdBNCdwkK3adQkiRJkqSeadEimD0bzjoLDjgg09XsnjCE2oVQcT9U/BXWbrG/XKxvFP6M/G/of1AUCrYGg7322fZaBwF9zoWPfATuK4W5czcHR1veL9EA69+GlY9A5YMb730fEMDgD0Sh4fDTYcDYKIRNl5dfhnPPhTffhDPOiLoKO9IVGoawfj3U1sJJJ8HPfgaXXQb77pu+WjOptaNwe0uPW/cn3Doo3IkZM2bQr18/zj333BQU2V2CwgaDQkmSJEmSeqSf/Sw6fuUrma1jVyUTUPV8FAxW3A/1GzvG+uwLoy+F4afBwAkQHwHBLo6IOO44uPde+NjHosDw+efbBkxBANlxGHhI9Bh3VbSn4crZsOJBeOcf8N7z8MrV0O+AKDAsPAMGHwtZOan5+sMQfvMbuOKK6OMbb4wG0XQ0lAwC6N8/elx/fRQUf//7cNNNqamvq9lZR+GWQeG+oyEW22lQuGDBAl5++WUuvfRS+vXrl5Iyu0dQaEehJEmSJEk9z+rVcPvtcPTR8IEPZLqanUs0RUuKK+6Hygeg8b3o+dxiOPgKGHEWDDoasmJ7fq9TT40mIH/qUzBtWtRZOGTI9s/vMxhGXRg9Eo2w+ukoNFzxELxxY/TI2Qf2vwAmfBt6D9r92t5/Hy65BO6/H0aNgrvugpKS3b/exz4W/R249Va4/PLomj1NRQX06rX9P8Mtg8JevWD06J0GhakcYtKq6weFQZZBoSRJkiRJPdFvfgONjV27mzCZgJUPQ9nd0bF5bfT8PuPhwM9F4eDAw9KzvPe886KluV/4QrQ8d86caPjHzsR6w7CPRo+SX8H7r0aBYfm9sOQmWHY7TPgOjPn8rncYvvQSfOITsHw5nHMO/Pa3HatpR4IAfvQjOP54+Na34M9/3rPrdUXl5VBYCFnb6S5d9yYQRB2gEC0/fughaGqKgsOtrF+/njvuuIMjjjiCiRMnpqzMXex9zYA++0F9RaarkCRJkiRJqdTQEAWF++8P//Vfma5mW83r4Y1fwkMHwrMfg7I7oj0GD/shnLYYTv0PHHpdNIwknXsAXnZZNOTj5ZejPQC3nii8M0EAeYfBId+Ek1+GD9wJOf1h4Zdh9qGw8tGOXSeZhP/7Pzj2WFi1Kur++8tf9jwkbDV1Kpx8cjQQ5ZVXUnPNrqSiYvv7E0IUFMZHQHbf6PODD4ZEApYubff0u+++m3Xr1qW0mxC6Q1AYL7SjUJIkSZKknub226GqKpp0HEvBUt1Uqa+El6+CBwphwf9Cyzo45Fo4swxOmgfjr46GkXSmb34z+j49+2zUxdfcvHvXCQIo/kQUdE74LtSVwdOnwJxToknN21NVBaefDldeGS2JnTcPPvvZ1AekP/hBdPz611N73Uxbty5arr29/QnDENYtiZYdt9rJQJMZM2YQj8c577zzUlpq9wgKG96B5G7+I5AkSZIkSV1LMhkNMdlnH7j44kxXE6lZCM9/Ev62Pyz6CfQdCpNvhTPL4dDvQu4OusHSLQjghhvgwgvh4Ydh+vToe7i7suMw4Vo4fQkUfxLeeRRmT4AFX4am2rbnPvssHHZYNJn6oougtBQmTNijL2e7Dj88Wm792GPw9NPpuUcmtE483l5QuGEVtNR1OCj897//zYsvvsg555zDPqnq6Nyo6weFfQuBEBpWZboSSZIkSZKUCrNnwxtvwKWXRlNvMyVMQuWD8MTx8NjEaHnxkCkw9RE49TUY/dnNS0EzLSsLfve7aPnxn/4UdRiG4Z5dM14IH/gTfOQFyD8S3vhFtNT6zZth0X+iEPdDH4I1a2DWLPjDHyA3NzVfz/Z873uQkwNXX73nX19X0RoUbm/p8ZaDTFodfHB0bCeaUdpzAAAgAElEQVQoTMcQk1ZdPyjM3Zi2uvxYkiRJkqSe4YYbIDsbvvjFzNy/pT4Kwx4+GJ49E6r+GU0DPvllOPFJGH5KNFy1q8nOjiYMf+hDcNNNcO210T52e6rg6CgsPGYWJLJg/ufhwQkw/49w3HFRF+H55+/5fTpi1KgoQH7pJXjggc65Z7qVl0fH7XUUthcU9u8fDT/ZKihsaGjg9ttvZ9y4cRxzzDEpLzVlf+uDIOgTBMEDQRAsCYLglSAIHguCoHjja0M2fv5mEAT/CYLg2A5fuG9hdHSgiSRJkiRJ3d/ChdGy0k98IgpCOlNLHfznenhgRBSGbXgPxl0NZyyDY26LBpN0dX36RAHaxInw/e/D8OHRVOS5c3d/OXIYwjPPwqW3wwXvwV+BoVlwDXDdQCjOT+VXsHPf/GbUuXjNNdDS0rn3ToeOdhQOGNP2+bFjYfHiNn+u9913H++//z6f+cxnCNIwRCfV8fhvgYPCMDwceHjj5wA/Al4Mw/BA4GLgz0EQZHfoivHWoNCOQkmSJEmSur0bboiOX/lK590z2Qxv3goPjoZXvwk5+0DJr+BjFXD4DyE+vPNqSYUBA+Dxx+Fb34r2efz1r2HKlCh4/d//heef71homEzCgw/CBz4QdSk++SScfR5c+yqc/TaMPAcq/wZ/PwrWvJ7+r6vVvvtGfz8WL4bbbuu8+6ZLRzoKgyzI3b/t82PHRlOuW99PtOy4V69enJ+mDs+UBYVhGG4Iw3B2GG5aQP4iMGrjx+cAv9543nxgNdCxrkKDQkmSJEmSeoaKimjp7AknRIMr0i0MofxeeGQ8zP8ckIwCwtMWw5jLIKdf+mtIl7w8uO66KEx75ZWo+y43F375Szj22Kh77fLL4YUXtg0NW1rgz3+OhpSceWbU5XnppbBkSfT8hAmQWwTH3gWTZ0SZzD+OgXf+0Xlf31e+AgUF8O1vR2FZd1ZREYW72xs8snYJ5BZDrFfb57caaPLSSy/x7LPPcvbZZzNo0KC0lJrOBfdfAh4KgmAQkBWG4XtbvLYc2KbfMgiCK4IgqGx9rF+/HvoOAwJoMCiUJEmSJKlbu+mmaE+9zugmXD0H/nE0PPdxaHgHJnwXTn8rCgi3DmS6syCIAr/rr4+CvoULo0EgvXrBjTdG3YLFxdH3/IUX4JZbYMwY+NSnYNky+OpXo+Mtt8ABB2x7/dGfhg/9HciCp0+J9nbsDAMGwDe+AStWRB2T3VlFxfa7CcMkrF/adn/CVlsEhTU1NZx77rn07t2br3/962krNQjTMEEmCIJrgNOBE4G+QHkYhrlbvH4P8FAYhrN2dJ3CwsKwsrIS7h8K/faHj/wz5bVKkiRJAGEYUlpWy/KqOooLcikpykvL3j+StNdaty4KS4YNg//8J5rimw61/4JXroZ3HoOsHBj9P3DIN6DPkPTcr6sKQ1iwAO6+O3qUlW1+LT8/WqL8hS9EH3fE2iXw9KlRqHXQ/8IRN0BWLD21t2pshIMOgrVr4e23YeDA9N4vHcIQ4vFoaffs2du+XlcBfxsJY74AJTe1fe3dd2HffUlecglnrFrFI488wowZM/j0pz+9SyUEQbAiDMMObQjasX0Cd+3mXwXOAj4chmE9UB8EAUEQDN6iq7AIKN/uRbYWL3SYiSRJktKmsraeC2bOo6KmnpxYFs2JJCPy48yaPpnCvHimy5OknuH3v4c1a+CnP01PSLh+Gbz6LVh+BxBC8Sfh0Oug36idvrVHCgIoKYkeP/4xzJ8fDUHZbz+YPh367eKy6wFj4KMvwtyz4I1fwLql8ME7Iad/euoH6N07Wl594YXwk5/AD37Q/X6xV1UFGzbs2sTjVoMHQ34+P3niCR4pK+OCCy7gkksuSV+tpLijMAiCK4BPEoWEtVs8/0dgeRiG3wmCYBJwHzAqDMMdjq7Z1FH47H/Biofg3A2QlfJsU5IkSXuxMAw58WfPUFZdTyK5+f8bx7ICigfFeeKKqV37BxBJ6g5aWmD0aKivjwYz9OmTumtveA9eux7e/E00tGToR+GwH0L+Eam7hzZLNMH8S+HtP8LAQ2HqQ5C7nWm+KblfItrP8q23WFn6bz71aEX3+sXeggVRWPu970XTnLf25q3R/pnHPwrDTtrm5WcOOYQTXnuNsePH89JLL5Gbm7vtNXZiVzoKUxbhB0FQCNwADATmBEHwShAEL218+SrgA0EQvAn8ETh/ZyFhG/FCCBOwYXWqypUkSZIAKC2rpbKmoU1ICJBIhpTX1FNaVrudd0qSOuz++6Olr5ddlrqQMNkMi2+Eh0ZHHW4DD4MTnoQPPWZImE6xXnDUzCiMff9V+PtkqJqXxvvF4Ac/gIYGSi+5nLLqepoTIfVNCZoTIWXV9Vw4cx7p2FovJSo2rpAduZ0wdQcdhatWreITb79NHLj3t7/drZBwV6Vy6nFlGIZBGIYHhGF4+MbHURtfWx2G4UfCMDwwDMPxYRg+s0sXd/KxJEmS0mR5VR3ZsfY7BnNiWSyvquvkiiSphwlDuOGGKCD8/OdTc83Vz8CjR8LCy6FXHnzwLvjoPNjvhNRcXzsWBDD+ajj2XmheC09OjaZLp8tpp7Gu5ChOeekRRlS1zYa6/C/2yjfuvLejpcdBdjRleguJRILzzjuPVQ0NzAAObul4v92eSOfU49SJb/xmGhRKkiQpxYoLcmlOJNt9rTmRpLgg/b+9l6Qe7fnnYd48uOCCaM+1PVG/Ep4/D548PgpYDrkWTn0dis6Jwit1rpFnw4efgZyB0XTp134QBcOpFgTM/9zXyA6TfHXun7Z5uUv/Ym+nHYVLon00t9pq79vf/jZz5szh86eeyicAFi1Ka5mtuklQaEehJEmS0qOkKI8R+XFiWW1/wIxlBYzMj1NSlJehyiSph7jhhuh4+eW7f41kMyz6P3j4ICi7E4adBqe+Bod+F7K76N50e4tBk6JuzoGHwb++AS9eDInGlN+m/4nH8+SBkzlt8VwOWbW0zWtd+hd7rR2Fhe1sEZhMwPq3t1l2/Oijj3L99ddTUlLCz/7v/6InDQq3sCkodPKxJEmSUisIAmZNn0zRoDg5sYB4rxg5sWiQyaxLjnKQiSTtiaVL4W9/g9NOg4MP3r1rrHoKZh8GL18JfYZEwzOOfwj6H5DaWrX7ckfAtLlRgLvsNnj6VMKWBuYvr+Ge0grmL6/Z4z0ES4ry+PMZnyNJwFVP/3HT813+F3sVFbDvvtEE563Vl0OyqU1QWF5ezqc+9SkGDhzI3XffTe8xY6Bv304LCrvHCOG+w6KjHYWSJElKg8K8OE9eMZXSslqWV9VRXJBLSVGeIaEk7akbb4yWon7lK7v+3vpKWPgVKL8bYn1gwndh3Neij9X15PSHKQ9A6WWw9Faen/URPv3W18iK5aRkOnEQBFz3jXP5xzN3cVLp3zmx8lWeLTqMkfld/Bd7FRU73p8QYMAYAJqamjjnnHOoqanhwQcfZP/9949eP+ggOwrbiPWB3oOhwaBQkiRJ6REEAZOK8/l4yQgmFed33R84JKm7qKmBP/wBjjwSpk7t+PsSTfD6j+Hhg6OQsPBj0T6EE641JOzqsmKEJb/myYYTOLbPc1w39JfUN7WkbDpxYV6cj95zC8levfjxf+7njs8czRNXTGX4wL4p/CJSqKUFVq7ceVC4saPwyiuv5KWXXuJrX/sap59++ubzxo6NAsf169NccHcJCiEaaGJHoSRJkiRJ3cPMmVBfD1/+cscHjax6Eh49FF65GvoMheMfhSl/hX77p7dWpUxp+Rq++PaXeWptCefkP8E1Q2cCYcqmEwfFxWSdeSYF/yplUryla/9ib+VKSCZ3MMhkc1B4zz338Mtf/pIpU6Zw/fXXtz1v7NjouHhx+mrdqBsFhYVQvwLC9ifSSZIkSZKkLiKRgN/8BoYMgXPO2fn5G6rghQvhqQ9DXTkc+n049T8w7KT016qUWl5VB7EcPl92NfPqxvHZwX/l84PvAVI4nfjkk6PjP/6x59dKp9ZBJtvrKFzzGmT1ZkllA5dccglDhgzhL3/5C9nZW+0U2BoUdsLy4+4VFIYtsGF1piuRJEmSJEk7Mns2LFsGn/1s+0McWoUhvD0LHjkYls2CoSdHy4wP+QbEdvA+dVnFBbk0J5JsCPvw6WXX8nrD/nxt6Cw+mT87ddOJT9oYID/66E5PDcMwpUNVdknFxqG87XUUNtXCu8/QsM+xfPycc6mrq+POO+9k6NCh257biUFh9xhmAltMPq6Evu1809SthGHoZuGSJEmS1FP96lcQi8Gll27/nHVLYd7nYPWT0TTjD/4FRp7T8WXK6pJKivIYkR+nrLqetcl+XLjsOu454Gt8b/jN9MkdREnRyXt+k6FD4bDD4O9/j7pXY7F2T6usreeCmfOoqKknJ5aVkqEqu2RHHYUVf4VkM1+Y2cirr77K9773PU444YT2rzN6NGRl2VHYxpZBobq1ytp6TvzZM5w340W+/eBrnDfjRU782TNU1tZnujRtR0Z/AyNJkiSpW2j9ueHRe5+Gf/yD8KyzoLBw2xMTTfDaD2D2hCgkPOAzcNpiKDrXkLAHCIKAWdMnUzQoTk4soC6rgIvLvk9NchDfzP8RwTspWi588slQXQ0LFrT7chiGXDBzHmXV9TQnQuqbEikbqtJhO+goTC77Cz97NIuZ9z7HSSedxDXXXLP96/TuDQcc0Cl7FHajjsKN6atBYbe25T/URDKkOZEA2PQP9YkrptpZ2MVk/DcwkiRJkrq8LX9u+PbjtwJwecEH+WptfdufG957AeZ9Ftb8BwYcDJN/C0OOy1DV3U8YhtTW1rJixQoqKytZvXo169atY/369axfv77Nx1s+tnw+mUySnZ1NTk5Oh469e/dm0KBBDB48mCFDhjB48OBtPs7Pzye2RVdfYV6cJ6+YusVKwskMGjiZ4ImpMPcsOOFxGPyBPftmnHwy/OhH8NhjMHnyNi+XltVSWdNAItk2ENxyqMqk4vw9q2FnKiogOxv23bfN088/9QhfvvRxSt+GoqIibr/9drKydtLLN3ZstKS/uRlyctJWcjcKCu0o7Am6xD9UdZjBriRJkqSd2fLnhj4NdZz5r8dZNLiYh/YZzb9bf25oXgv/+jq8eQtk5cCE78C4q92HcAuJRIJVq1ZtCgFXrFjR5uPWY0NDQ4euF4/H6dev36bHkCFDyM3NJTs7m+bmZlpaWto9NjQ0tPl8w4YNrFmzZof3ysrKahMmFhYWMnr06E2PUf1Hwz7j4fjZ8NSJ8PSpMO1ZGDhh979hxxwDAwZE+xRee+02Ly+vqiM7FtCU2PatrUNV0p4/lJfD8OGblkYvX76cq666irvvvpucGFxxyUl886d3kJeXt/NrjR0LDz4IS5du3rMwDbpPUNh3eHSsr8hsHdojXeIfqjrMYFeSJEnSzmz5c8NZrz1F/6YGbjvyNBIhlNfU8dbC2xhdfg00vANDpsCkW2GfgzNddsY0NDSwZMkSFi1a1OaxZMkSmpqa2n1PXl4ehYWFTJ06lcLCQoYPH87w4cMZOnQoAwYMoF+/fvTv339TKBiPx9t0+O2p5uZmqqqqeO+993jvvfd49913N3289ef/+te/ePrpp7e5xsCBA6PgcPgkRmc9y+hnj2P0Gb9l9KFTGTJkyK43oeTkwIc/DH/9a7QEedCgNi+3DlVp9+tJ1VCVnamogHHjWLt2LT/84Q/5+c9/TmNjI2d+oICf/vcaDvzCXZAzoGPX2nKgiUEhkN0Xeg+yo7Cb6xL/UNVhBruSJEmSdmbTzw0tIRcueJg1vXN5YPzx7JdTxQ8Kb2H0Gy9CzkA46ncw6mIIus+4hD3x/vvvbxMGLlq0iGXLlrXZHy8IAoqLi/nwhz/MqFGjNgWBWwaC8Xhmt33Kyclh6NCh7U/kbce6det46623WLp06aZj66O0tDXXWQO/OheA/v37M27cOCZMmNDmUVBQsOMbnXwy3H8/PP44fOITbV7acqjKls0vsayAkflxSoo60MW3J+rrSVRX84fGRr45ZgyrV6/m0EMP5ec/upYT3j8Hhp/R8ZAQOm3ycfcJCgH6FhoUdnMZ/4eqXWKwK0mSJGlnWn9u+GDZvxhdU8lvJ32M/973Ka4a+gf6xxqoLjiLQcf9Bvruu/OLdVPvv/8+CxcuZP78+ZSWllJaWsry5cvbnJOTk8OYMWM4++yzGTt27KbHmDFjMh4Eplr//v05/PDDOfzww7d5raGhgbfffpulc38TPWrzeaNhPP95bTEvvfRSm3P322+/bcLDcePG0bdv3+iEk06Kjo8+uk1Q2DpUZes990fmx5l1yVFp30Zrzj33cDnwr3nzGDJkCDNmzODiiy8m9tYtUJqEkefu2gUP3tiFu4tB4ZoNO142vrXuFRTGR8Cqf0CY3Gt+A9HTZPofqnaNwa4kSZKknWn9ueGiex4mORSOuvg1PrvPA6xsGswP13yL6//f1T1qmvH69et5+eWXKS0t3RQMvvnmm5teD4KAsWPHcv755zNu3LhNgeCoUaPIzu5eMUw69O3bl/HjxzN+/K9hShG8chUUtMAJy1hdvZ5///vfbR7PPfccjz/++Kb3Z2VlMXr0aA455JDoOiNGMO7hhxnT0EDv1gBxo22HquRSUpSX1uxh6dKlXHnllTzwwAP0Aq6aNo1r7r2XAQM2dg+W3QWxvjD8tF278IAB0X6HOwgK39/wPgvfWciClQtY8E70WFqzdJduE3TKOOjdVFhYGFZWbtFBOO9/YOktcNZq6DMkc4Vpj4Vh2Kn/ULX72pt63BrsDh/Yd+cXkCRJktTjvfPKq+z7ncPhLCAGf6o5lbub/4dbp3+oW//ckEwmee2115g7dy7z5s2jtLSURYsWkUxuXnl14IEHUlJSQklJCZMmTeKII46gX79+Gay6m3n5Klj0ExhxNhx79zaNYYlEgrfffnubAHHp0qVt/hxisRijR49m/PjxjBs3btPxoIMOonfv9A3Nqaur27S8+plnnuHmm2+mubmZj5eU8OPSUvZ/6CE4bWMoWL8CHhgBI/87+lp31bRp8M9/wrp1vN+0tk0oWLqylLdq32pz+phBY5g4dCJ3/vedK8IwLOzILbpXUPif6+HVb8JJpZA/MXOFSXsZg11JkiRJ21U9Hx44Ffq+R2M4nOdH3kT/EVO75c8Nzc3NLFy4kLlz5/Lss8/y3HPPUVtbu+n1oqKiTYFgSUkJRx55ZMcm1mr7whCe/39QfheM/yYc9r0OvW3Dhg288cYbvH7PPbx2/fW8Pm4cr7W0bBMgtnYgjh07lqFDh1JQUMCgQYMoKCjY5pGbm9vu39l169a12Wdx6dKlvPnmmyxdupR33nmnzbkTJ07k5z//Occ99RR85zvwyitw2GHRi4tvhIWXw7H3wsizO/wtqm2ojULBW65lwbJ/suCYIt5aV9bmnDGDxlAyrISJQycycehEjhh6BAN6R12MQRD00KDw7dvgxYtgygNQeGbG6pIkSZIkaa/XUgf/+ha88QtoScJz+fDrSsjpPh2EDQ0NvPTSSzz77LPMnTuXf/7zn9TX1wNRh1pJSQnHHXccxx13HMcccwyDBw/OcMU9VEsDPDEVaubDB/4Mxed1/L1NTdHE48MPh7lz2bBhA0uWLOG1117j9ddf33RcunQpiUQ7kzq30Lt37zYhYmNjI0uXLmX16tXbnJufnx9NcR49mgMPPJDRo0czZswYSkpKyMrKgksugZkzoaYGWsPkvx8Da/4DZ70bDe1tR3V9dRQKblw6vGDlApa9v6zNOWP6DKfkwKnthoLt2ZWgsHstjo9v/JocaCJJkiRJUua88zjMuxTqlkFyFHzjbbjy210+JGxoaGDu3LnMmTOHZ599lvnz59Pc3AxAnz59OProo5kyZQrHHXccRx99tEuIO0t236gp7O+T4cXp0G8UFBzdsff26gUnnggPPwzvv0+fgQM59NBDOfTQQ9uc1tLSQm1tLVVVVVRVVVFdXb3p4/aeW7BgAdnZ2Rx44IFMmzatTSA4evRo8vPzd1xXRQXk5sLAgdHndWVQ/SIUnbcpJHyv7r1tQsGyNZs7BQMCDio4iE9O+GQUCq4KOPz/Xc6An3wNzvpSh7+9u6KbBYUjoqNBoSRJkiRJKdWhLYcaa2DhFbDsNsjOhSNvhPP+AO/3g4suykjdO5JMJnnllVd4/PHHefzxx3nuuedobGwEYMCAAUybNo3jjjuOKVOmMHHixLTuZaediA+DqQ/C48fCsx+Dj86D3JEde+9JJ8Hf/gaPPw4f/3i7p2RnZzN48ODO6wotL4cRIzYN8ln1xu9ZUAcLa2DBXz7GwncWUrG2YtPpWUEWYwvGcv6h50eh4LCJHL7f4fTrtUVYXVoKjcDGrtd06GZB4fDoaFAoSZIkSVLKtDfEcER+nFnTJ1OYF4/2kSu/GxZ8CTa8C0NPgsm3wCuV8PKX4fOfj6aydgHl5eWbgsEnn3ySqqoqIOoYnDJlCtOmTePEE0/ksMMOIxaLZbhatZF/JBxzOzz33/DMGTDtOcjpQFfnSSdFx8ce225Q2FnCMGTF2koW9l7GgkmFLLzzdBasXMA76zfuZbjyDmJBjPFDxnPiqBM5cr8jmThsIoftexi5vXJ3fPGsjYNettiDMdW6V1CYnQu98qC+YufnSpIkSZKknQrDkAtmzqOsup5EMqR54z5uZdX1XDhzHk9cOoqg9DJY+TD0HhQFOcWfjDqlbroqusgXvpCx+teuXcucOXM2hYNLlizZ9NoRRxzB9OnTmTZtGh/84Afp27drL40W0ZCPQ78fDbN94VNw3P3bTELeRnExHHxwFBSG4aYuvnQLw5Dl7y9n4TsLo8eq6Phu3bvRBHDeJmdpBRMKxnBq1jscOfwoJn7wl0wYMoG+u7NMvzXYNijcQrzQjkJJkiRJklKktKyWypoGEsm2w07DZAtTuIvkw7cTS9ZF4eCRP4c+G5durlwJ990X7Q83dmyn1RuGIa+//jqzZ8/mkUce4fnnn6elpQWAESNGbAoGTzzxRIePdFfjr4E1r0PZHfCvb8DhP9z5e04+GX7+c3j11c1ThrfQoaX1O5AMkyytWbo5FNz4qN2weSp271hvDtvvMM4aPIUjf3kvE8+4lPFf/wW937gh+jqO/TYMm9zhe26jtaNwJ0NZ9kT3Cwr7FsLqpzo1IZYkSZIkZcae/nCvnVteVUd2LKBpi+zhwN5l/LjwlxyZ+wZ1WYXkTrkXhp3U9o2//S20tHRKN2F9fT1z5szhkUceYfbs2ZSVRQMf+vbty0knncRHP/pRpk2bxpgxY/z70RMEARz9e1j/Frz+IxgwFkZdsOP3tAaFjz22TVC406X1W2lJtrC4anGbQPDlVS+zvmn9pnNyc3I5fL/DOXLokZseYwvGkhPLgYcegoX3wheOguzeUHZXtEJ2vw/v2ffFpcftyB0ByUZorIY+BZmuRpLUhfmDhSRJ3duu/nCv3VNckEtzIgoeegXNXDbkLv5n8L3EgiQzqz7GYaf+gonDthoq0dQEt94KI0fC6aenpa5ly5ZtCgbnzJnDhg0bABg1ahRf/OIXOeWUUzj++OPp06dPWu6vDIv12TwJed5noP8BMPiD2z//uOMgHodHH4Wrrtr09M6W1j/8paN47b3XojDwnZdZuGohr65+lQ0tGzZdY0DvAZQMK2Hi0ImbQsED8w8klrWdPS7Ly6PjyJGwZjG8/yoccAlk5ezh98Slx9vqWxgdGyoNCiVJ2+UPFpIkdW873Tfviqn+AjBFSoryGJEfp6BhPj8Y9ktG96lkUUMx16z8EmvjR3DxqBHbvum++2DVKvjRjzaHF3uopaWF5557jocffphHHnmExYsXA5CTk8OUKVM45ZRTOPXUU+0a3Jv03Q+mPgSPfxCe/a9oEnK/4vbP7dMHPvQh+PvfYe3aTcN1tlxan6SepqxlNAVv05T1FpVr36L/DytIhC2bLlMQL2BK0RSO3O9Ijhh6BBOHTmT/vP3J2tk+iVuq2DhbY8QIKL8z+njkubvxDdiKS4/bEd8YFNZXQt7hma1FktQl+YOFJEnd3/b2zUskQ8pr6iktq2VScX6GqutZgua1PDj5z/Sr+B2NyRx+/u5F/Pa9/2JY/gBmXXJU+/+/6f+zd9/xVdX348dfNzeb7E0SkgCZJISwkRlA9hIB0VqbuvBnqdbZOmq1Wq31a2nd1jrRai1LloLIEkVBRCAkQBJGEgJJyCBkj3vP749PckMkIesmN+P9fDzO42ace87nZtzkvO97vPKKCszccUe7zl1cXMzWrVvZsGEDmzdvpqCgAIC+ffty++23M2fOHKZOnYpLF5moLCzAfQhc8xHsuR52z4Pp34JNEz8Ps2bB5s2wfTv5MybyU/ZPvP/DDnKs91JmfZIaXRbo6p9TrDVvhvpMZm7kOIb1VYHBAOeA9l8r1GUUBgTAzk/Bzht8J7fvmCAZhY0yBQpl8rEQQojGyYWFEEII0f011jevjo3eijN5pfL33BwyP4MDy3EqP4fmM4kTAS8QWNqXlVdr2/Ljj/Ddd3DrreDp2epTnjt3jg0bNrB+/Xp27NhBVVUVoCYU33vvvcybN4+hQ4fKC7uiXr/r1ECTQ4/At7+AieuhtuxX0zSyirP46fxP/OSfysEb4aeDvyLjSH0/QazA2tgXR8N4bLWB2BoHYGsciL3ejddnjjH/c0lmJnh5QfUpuHQMQv8fWJkhBCc9ChtxeUahEEII0Qi5sBBCCCG6v8v75v1ctcFIiFefTl5RD1N2Dn68FzLXgI0rjPo3uoG3EauzIra5+776qrpt4RATTdM4evQo69evZ/369Rw4cABQJcXx8fEsWLCA+fPn069fIyXOQtSJ+j3Gi0mcTPmQn0qu4yf7GA5mq76CF8oumHbTh8Ogi5UkTE5gqN9Q4vzieGJ1CVkFugaJBHorHUEejowIdpxW1pkAACAASURBVDf/WjMyVNlx+qfq/WAzlB2DlB43SgKFQgghmiEXFkIIIUT3V9c3r66VSJ0OvbjvDYwGSH0dDj8ONcXQbxGMeAUc+rbs/nl58MknMHYsDBvW5G4Gg4Fvv/2WtWvXsmHDBk6fPg2Aq6srN910EwsWLGDmzJm4urqa41GJHqjKUEXyhWSVKZittsPZhymuAtI3AZuwt7Yn1jeW66OuV6XDfkMZ/ML72L/8Oix7GKKjAfj49iv7lwd5ODZdWt8eBgNkZcHQOBUotPcD7wnmObaUHjfCxlm92iGBQiGEEE2QCwshhBCi+9PpdKy8bVTnXdz3BgUHYf9dUHAAHINg3McQMLd1x3j7baishHvuueJTlZWVbN++nXXr1rF+/XouXFBZXsHBwdxzzz0sWLCAiRMnYmPTzsmvoscpqSrhcPZhFRCsDQwmXUiiylBl2sfVzpXh/sMZ6hXB0NzVDNUVEjnlE6yDrmt4sJl58PLravpxbaAw0N2R7Q9M4kB6IWfySgm5Wml9e50/r4KFkfZQkgbh95jKpNutE0qPdZqmNb+XhQQGBmpnzzYSENwcA8ZqmHei8xclhBCiW2hs6nHdhUWAm4OllyeEEEKIFtI0rXMu7nuy6mI48gSkvALoIPJ+GPwUWLeyyqKmBgYOhKoqSE8HW1tKSkr44osvWLt2LZs3b6a4uBiAmJgYFi5cyMKFC4mLi5PvmTDJLc01BQMPZR/ip+yfSM1PRaM+PuXv7M9Qv6Fq66tuQ9xC6n+OLp2AbeOhpgQmbwWfifUnKC8HDw8YNw6++qqTHx2qf+fYsfBmPDjvgmnfgPc48xw7Oxv69oXly+tbALSATqfL0jQtsCX7dr+MQlDlx7lfg6aBPNkIIYRoRKe+aiiEEEKIDqPT6RgZ4iH9hdtC0+DsZ3DgHijPAs8xMOpNNUW2LTZtgowM8h9+mA3/+Q/r1q3jyy+/pLKyEoDRo0dz/fXXs3DhQsLCwsz4QER3ZNSMnC48bcoSPJRziJ/O/8T5kvMN9gvzCGPxoMWm0uE4vzh8nXyvfnCXCJi8Bb6arCYhT90FHkPV5xwcYNIk2LkTSkrAyaljHmBTMmuH7zonqfiV1zXmO7aUHjfBMRAM5VBVCHbyx0IIIUTj5MJCCCGEEL1WaboKEGZtVO27Rr4BoctAZ9Wmw507d461Dz3EOp2OXX9fgdFoQK/XEx8fz8KFC7nuuusICAgw84MQ3UWVoYqk3CQOZR8yZQkeyj5EcVWxaR9bvS0xPjHMDptNnF8cQ/2GEusbi7Odc9tO6jEcJm2AnTNh5wyVuecSrj43axZs3aqChfPmmeERtkJGBgwEuABBD7T5d65RMsykCQ6XDTSRQKEQQgghhBBCCKEYq+HES3DkSTCUQfBNMGwFOPi1+lAZGRmsWbOGNWvWsHfvXjRNw0ZnhWPoSBzDxxA+Mp7375lGoLtjBzwQ0VVdrLho6idYFxhMvpBMtbHatI+rnWuDDMGhfYcS5RWFjd7M/Sl942H8p7BnEeyYBtO/Vclls2bBffepPoWdHSjMzIQxtW8HmWnacZ1O6FHYPQOFfWpHppedBfdmB7cLIYQQQgghhDAj6RvYReV9r4aVXDwCTgNh5OvQd3qrDpGWlmYKDv7www8AODo6MsXJjTuKL/Jawj/I9B0IwLkKHQnv7uerBybJ978H0jSNzEuZpmBgXabgmYtnGuzXz6UfM0NnmoKCcX5xDfsJdrTABTD6Hfj+17BjOlz7NYSFQf/+KlDY2W3rMtJhKtCnP3iONO+xpfS4CXUZheUy+VgIIYQQQgghOlNjA8P6eTiy8rZRkllmKZX5cPhxSHsLrKwh+o8Q/RhYt2yA27Fjx1i9ejVr1qzh8OHDALi4uHDzzTezaNEigqptGL50HhuiJpqChAAGo0ZGQRkH0gul1Us3V22o5ljesQZBwUPZhyisKDTto9fpifSK5JexvyTON84UFPR09LTgymsNSICqAjj4AOyaDVO3q6zC11+HlBSIiOi8tRiOgwcQfIP5A5RSetwEx9pAYWmmZdchhBBCCCGE6BCSsdY1aZrGr97dT3p+GQajRnXtxWp6fplkllmC0QCn3oFDj6ogic8k1YvQNeqqd9M0jcTERFavXs3q1as5duwYAO7u7tx6660sWrSIa6+9Fjs7OwCyJs8E4LVrbrjiWDZ6K87klUqgsBupKx0+lH2IwznqNulCElWGKtM+TrZODPEdQpxfHEN8hzC071CivaNxsGlZ8NkiIu9XQfOkZ+HrhTBzuQoUfvFF5wYK/dPVrbnLjkFKj5vkKBmFQgjR08kFohBC9F6SsdZ1HUgv5GxBOQaj1uDjkllmAXn74MBvoeAAOPSFsR9D8I1NZjBpmsahQ4dMwcGUlBQAvL29WbZsGYsXLyY+Ph4bm5/1kDt6lIBdW/kqbDQnvEOuOG61wUiIVx9zPzphBpqmkV6UbsoOrAsK/rx0OMA5gGkDppkyBOP84hjgPgArcw7h6Cyxz6hgYdqb0NcJ7GxUoPC++zrn/OWlMLgCSpzBPc78x5fS4ybYuIC1k+pRKIQQoseRC0QhhOi9JGOtazuTV4q1XkdVI1VvklnWSSouwKFH4NS7oLOGqIcg5k9gc+XkWE3TOHjwIKtWrWL16tWcPHkSAD8/P5YvX86iRYuYOHEi+rrgQ2P++lcA1s5KQG+laxAk1lvpCPJwZESwu3kfo2i1yppKki6oqcOHsw9zKEfdFlUWmfapKx3+xeBfmPoJDvEdgncfbwuu3Mx0OhjxKlQVQsan8Ig/PL8LysrAsROuI46tA3cgO6Zj+iJK6XETdDpw7CeBQiGE6IHkAlEIIXo3yVjr2kK8+lBtaDyTRTLLOpjRoLKkDv8Rqi+C71QY8coVZcaapvHDDz+YMgdPnz4NgL+/P/fccw9Llixh7NixVw8O1klLg//+F669lseeSuD4z17IDfJwZOXto+V/s06WW5rL4ezDHM45bMoSPJ53nBpjjWkfFzuXBqXDcX5xRPtEY29tb8GVdxIrPVyzUv2esBUWArt2wezZHX/u9E/VrUN8xxxfSo+vwjEQ8vZ2/vQaIYQQHUouEIUQoneTjLWubUSwO/08HE0v6NWRzLIOduFbVWZceEhdC49+C/otNl0LG41G9u/fb8oczMjIACAwMJD77ruPJUuWMGbMGKysWllK+re/qYDEH/9IoLsj2x+YJK1hOlGNsYaU/JQGQcHD2Yc5X3K+wX4hbiHMCZvTICjYqVOHuyK9LUxYA5vGw7xDcPjZjg8UGmugbDecA8JGdcw5JFB4FY6BUFMK1UVg62bp1QghhDATuUAUQojeTTLWujadTsfK20Zd0SKkMzPLelUf4/JsOPQHOL0SrGxg0KMQ8zhY98FoNPL9d9+ZgoNnz6qKu+DgYB588EGWLFnCyJEjWx8crJOZCR98AOPGwcSJgPr+jwzxkP/FOsDFioscyTnSICh4NPcoFTUVpn3s9HbE+MQwK3QWQ/xUQDDWNxY3e4mJNMq6D8z8Cl7vC8F7Ie1tCL2jY85Vdg5+uBt0xfAdMDWoY86j06lNSo8bUTfQpOysBAqFEKIHkQtEIYTo3SRjreuzZGZZr+ljbKyGlNcg8UmovgR9Z8DwlzE6hfLdZcHBrKwsAEJCQnj44YdZsmQJI0aMMM/34sUXoboaHn9cqvjMyKgZOVV46ooswfSi9Ab7+fbxZVLwJIb4DmGI3xCG+A4hwisCa6vuG8axCHtPOLMUrD6C/XdBcSpEP2q+OJKmwan34eD9KpEtZyB8fhLe6qBAIaiBJh2YUajTNK35vSwkMDBQq3tV5Appb6lvcvwX4D+zcxcmhBCiw2iaxtQVuxu9QAzxdJQehUII0Qs0Fgyqy1gLcHOw9PKEhfSK/xE0Dc5thp8egksnoE8wxrgVfJvuxarVq1mzZg3nzp0DYMCAASxZsoQlS5YwbNgw8z723FwICYGoKDhwQAKFbVRcWUxibmKDoGBiTiKl1aWmfaytrIn0ilQBwcuCgr5OvhZceQ/z2Wdw10L4v0CwPgt2nmoAUOj/UyXKbVWaDvuWQfaXYO8HI9+AO9+E3bvV8JSO+r2xs4MZM2DDhhbfRafTZWmaFtiSfbtvKNqxn7qVgSZCCNGjdIWSJiGEEJYlvdBEY3p8H+PCw3DwQcjZjkHnwLeVt7HqW1vW3P1bzp9XPekGDhzII488wpIlSxg6dGjH/U784x9QXg6PPSZBwhYwakbOXDzD4ezDqnw4R92eLDzZYD9PB09GB45miO8QYn1jGeI7hEHeg7CztrPQynuJqVOhwBo+HQyvPAuHH4MffwcnXoG456Hf9a37OdeMkPqmagtQUwIDboVhfwdbd8h8HIKCOvb3xspKSo8bdXnpsRBCiB5FLhCFEF1Fr+qF1sVILzTxcz22j3F5Nhx5AkPq2+w5DquORbL22wKyc94FIDQ0lEcffZQlS5YQFxfX8c9BhYXw2msqm3Dhwo49VzdUXFnM0dyjppLhI7lHSMxJpLiq2LSPlc6KCM8IlkYvbZAl6O/sL39DLMHZGcaPh527wH8tBC2GE/+EpL/CN4vBa6wK9HmNaf5YxWmw73bI/Rocg2D8avCfoT6naZCRAaNHd+jD6ejS4x4QKMy07DqEEEJ0CLlAFEJYWq/phSZEN9Hj+hjXlFOT9CJfr3mOVXsrWPujDbkXq4HjhIeHc9vtd3DDDTcQGxvbucGlV16B4mJ49NH6Cau9kFEzcrrwNEdyjlw1S9Dd3p3h/sOvyBJ0sJE2CV3KrFmwa5faZs6E6MdgwO1w9M+qtd2X10DQDRD3V3AacOX9jQYVXDzyBBjKIew3KhvRxrl+n6IiKClRGYUdycpKAoWNsnEDvaNkFAohhBBCCLPTNI1fvbvf1AuturbEJz2/jIR39/eMXmhCdDM9ZdBNTXU1uz59klUfvsy670u5cEl9PDJyIHfdo3oOxsTEWOY5pqQEXnoJ+veHm27q/PNbSFFFEYm5iaag4JGcIyTmJlJSVWLap7EswVjfWAKcA+TvQXdw3XXwhz/Axx+rQCGAgy+MfB3C71VlxBn/g7PrIOy3EPNHsKtNWChKhu9vg/x94BQKo98G30lXniOzNpGtX7+OfSxSetwEnU5lFZZLoFAIIYQQQphXj++FJkQ31J37GFdXV7Nz505Wffgq6zZ8Qf6lGgAGDfTlN7+7kyVLbyQ6OtrCqwTefBMKCuC558C6+4YLmmIwGkgrSKsPCOaq2zMXzzTYz9PBk1EBo4j1iSXWV22SJdjNhYfDmDGwZo0qrXe+LBPQNRImrYecXWqQ0Il/wKn3VLDQUAFHnwatBiIfhNinwbqJqoI9e9RtRETHPhYpPb4Kx35Q8IOlVyGEEEIIIXqYHtsLTYhurjv1Ma6qqmL79u2sXr2az9atpaDwIgCD+8G9N45m8d0rGBQ31sKrvExFBfz97+DvD7/+taVX0255ZXkNMgSP5Bwh6UISFTUVpn2srayJ8ori5sE3mwKCsb6x9HXq2yV/plpDeuw2IiEB7r5bBQsb+xn3jYcZ+yH9v3DoURU0BHAdBKPfBa9meg++8w44OcH8+eZeeUNSenwVjoGQsx2qL4GNi6VXI4QQQggheoge1wtNiB6kK/cxrqioYNu2baxevZr169dTVFQEQFww3D8VlsyfTMSCN8ClgzOO2uLddyE7W008tus+U3grayo5nne8QcnwkZwjnC8532C/vk59mRQ8icE+g4n1jWWw72CivKJ65MRh6bHbhKVL4b774IMPmg6G66wg5BdqEnLqG2CohMj7Qd/Mz8mhQ3DwINxxhwoWdiQpPb4K00CTLHCVQKEQQgghhDCPntILTQjR8crLy9myZQurV69m48aNFBer6bcjBvVl8ZwyFg2vJnTQSDX4wG+KhVfbhOpqeOEF8PKCO++09GoapWkaGUUZJOYmkpiTaJo2fCL/BDXGGtN+9tb2xPjEMCt0FoN9a4OCPoPx7uNtwdV3HumxexXu7irbb9UqOHMGQkKa3ldvrwKELfXOO+r29tvbs8KWkdLjq7h88rFrlGXXIoQQQggheozu3Autq5HyN9ETlZaW8vnnn7N69Wo2b95MaWkpAKNHjWTxRG8WhXxDf/fz4BIFQ56FwOtUn/2u6j//gfR0ePZZ6GP5jOm64SKJOYmmDMGjuUcpqixqsF9/t/7MCZtjyhKM9Y0l1CMUvZXeQiu3POmx24yEBBUo/PBDeOIJ8xyzokL9Dg0aBKObKU82B8kovApToFAGmgghhBBCCPPqTr3QuiopfxM9yaVLl9i0aRNr1qzhiy++oLy8HIBx48axeNFCrh9WRVDBq1D+AzgGQexLEHILdPWglcEAf/0ruLrC8uWdeupqQzUn8k+okuHaoGBibiIZRRkN9nO3d1dThn1iTVmC0d7RONs5N3Hk3kt67DZjxgzw9YWVK+GPfzRPAH/dOigsNN/xmiM9Cq/CsXbktAQKhRBCCCFEB+jKvdC6Oil/Ew1omir1O3kSQkMhOLhrZ9jVys/PZ8OGDaxZs4Zt27ZRVVWFlZUVEyZMYPHixSy8bgEBNd/AkT9BVhrYecPwlyD0ruZ7mnUVa9ZASgo8/rgKFnYATdPIvJTZIBiYmJPI8bzjVBurTfvZWNkQ5R3FhKAJppLhWN9Y/J395fmihaTHbjOsreHmm2HFCti7F8aNa/8x33kHbGzgllvaf6yWkNLjq5CMQiGEEEIIIbokKX/r5bKz4Ycf6rcDByAvr/7zrq4QGwtDhtRvMTHg4GC5NdfKyclh3bp1rFmzhp07d2IwGNDr9UyZMoVFixZx3XXX4evjA+e+gMPz4OJhNVxz8NMQeR/YdKMsN02D554DR0c15MEMCssLOZp7tEHpcGNlw8GuwcwInWHKEhzsM5hwz3Bs9DZmWUdvJT12WyAhQQUKP/ig/YHC06dh+3ZYtAi8O6kPppQeX4Wth2owKYFCIYQQQgghuhQpf+tFLl5UgcDLA4NnL7tGs7WFuDi44QYID4e0NDh8WG179tTvZ2WlPn958HDIEPD37/Dsw7Nnz7J27VrWrFnDnj170DQNW1tbZs2axaJFi5g/fz4eHh4qsJazE75aDBe+ASs7iHoIBj0Cdp4dusYOsXmz+j7cf78aZNIKFTUVHM87fkWWYFZxVoP93OzdGOI3hME+Khg42HcwMT4xuNj1rIGkXaUfq/TYbYHYWPWc9Omn8NJL7XuB4v331W1nDDGpI6XHV6HTgUOgGmYihBBCCCGE6DKk/K2HO39eZaJt3QqpqfUft7KC6GiYPh1GjlTb4MEqWPhzmqYGaNQFDeu2Tz9VW53Bg+Evf4F588waMExLS2Pt2rWsXbuWffv2AeDg4MDChQtZtGgRc+fOxcXFpX6t57+Eo0/DhW9Bp4eBd8LgP9VXunU3mqa+rra28NBDTe5mMBo4ffE0iTmJ9ZmCuYmk5qdi0OpfCbDT2zHIexBTB0wlxjvGlCXYG8qGu1o/Vumx2wIJCSpAvn493Hhj245hMMB770FgoHrO6ywdXHqs0zSt+b0sJDAwUDt7tplswa8mQ+EhWFLYOYsSQgghhBBCNEvTNKau2N1o+VuIp6P0KOyuiovhxRfVVlYGAwaoKZ91QcGhQ9s/Nbe4GBITVdDwxx/h44+hvByuuQaefx4mTmzTYTVNIzEx0RQcTExMBMDZ2Zk5c+awePFiZs6cSZ/L169pcO5zFSDM3w86axjwa4h+FJwGtO9xWtrq1bBkCdx1F7z5Jpqmcb7kvCkgePTCURJzEkm+kEx5Tbnpbjp0DPQYeEWGYKhHKNZW3TsXqS3kua6bys2FgAC49lr44ou2HWPrVpg5Uw0xeeYZ867vagYNUrfJyS2+i06ny9I0rUWvanT/32LHfpC7C6pLwMbJ0qsRQgghhBBCIOVvPU51Nbz9Njz1lLrAjoqCv/0N5s41f1mwszOMHas2UBfgzzwD//43TJoEs2apbMa4uGYPZTQa2b9/vyk4ePLkSQA8PT25/fbbuf7665k6dSp2dj8bPKIZ4ewGOPoMFB4EK1sIuxsG/QH6BDfctYuUnLZGYWYqSc/cSeKkPhy9tpKj708iMSeRwoqGCTj+zv5MCJ5gyhCM8YkhyiuKPraSEVxH+rF2Uz4+6rlk82Y4d061OGitd95Rt7feat61NUevV8/JHaQHBAprA6LlWWATYdm1CCGEEEIIIUyk/K0H0DT47DN45BE1GdfPD956S10YW3fS5WTfvvD66/Dgg/CnP6kMwy++UOWCzzyjpihfpqamhq+//pq1a9eybt06zp07B0BAQAD33HMP119/PePHj8e6sfVrRshcA0f/AhePqJ744ffCoN+DY8AVu3e1ktOfK6suI/lCssoQvGzLKs6C62t3SnofVztXFQj0jiHGRwUFo72j8XTshn0XO5n0Y+3GEhJg40b4z3/g4Ydbd9+8PPXcOGWKyqzuTNKjsBmXTz52kUChEEIIIYQQXYlOp2NkiIdcKHdHe/eqi+e9e8HJCZ5+Gh54oP2lxW01cGD9Bf3jj8N//6vKZ++4g/KHHmJbUhLr1q1j48aN5OfnAxAaGsrvf/97rr/+ekaOHImVlVXjxzYaION/kPQXKEoGvSNEPqgGlTj4NXoXTdP41bv7TSWn1bVTSNPzy0h4d3+nlpxWGapIyU8hKTfJNGX4aO5RThWeQqM+083e2p5oa3+uPQQxvoOJfuB5BvvFEuAcIAH8NpJ+rN3Y3Lng7q6mHz/0UOuyoz/6SGX1deYQkzoy9bgZpkChDDQRQgghhBBCiHZLSYFHH4W1a1WJ2913w5NPgq+vpVemxMXB5s0Ufv45m++7j3VvvsmWN9+krPbTsbGxpszBmJiYqwfADFWQ/jEk/RWKU8DaSU0wjnwA7L2vugxLlJwajAZOFp4kKTfJ1EcwKTeJE/knqDHWmPbT6/REeEWwJHqJKUswxieGAdVO6AfHguYJSdu6zve0GxsR7E4/D8dGexQGeTgyItjdgqsTV2VnBzfdpDKWDx6E4cNbdj9NU2XHbm6wcGHHrrExHTzMxKyBQp1O9zIwHwgGBmuadrT242HAB4AXcBH4taZpLe+6eDWXZxQKIYQQQgghhGib3FyVNfivf0FNjboA/utfIaLrVG5lZWWxfv161q1bx65du6ipqUGn0zHOwYGFZWVc5+zMgJtuUtNMf9538HJVhZD6L0h5GcrPg40LxDwBEb8Du5aV23ZkyalRM5JRlHFFQPBY3jEqaipM++nQMcB9ALPDZhPjHUO0TzSDfQYT7hmOnXUjj3/JElUy+d//SpDQTKQfazeXkKAChR980PJA4Q8/wNGjsHw5ODh07Poa081Kj1cDLwDf/Ozj/wLe0jTtfZ1Otxh4B7jGLGd07KduJVAohBBCCCGEEK1Xlx1z//1QUqKmC//f/8G4cZZeGQAnTpxg3bp1fPbZZ+zbtw8AW1tbpk+fzsKFC5k3bx6+Xl4q+PXEEyobctUq9X5YWMODlZyBE/+Ek29DTSk4BEDcCxB6J9i6tWpd5ig51TSNrOIsknKTSLqggoJJF5JIvpBMSVVJg30DXQKJD4k3BQRbPVjkf/9TpdqLFsENN7TsPl1AdxgWI/1Yu7GRIyEyUvU+ffFFsLVt/j51Q0wsUXYMHV56rNM0rfm9WntQne4MMFfTtKM6nc4HSAG8NE2r0anflPPAGE3TzlztOIGBgdrZs80EADUNPrUHv2kQv8ks6xdCCCGEEEKIXqGsDH7zG5VNExQEK1bA9debf5JxK9RNKl6/fj3r16/n2LFjADg7OzNnzhwWLlzIzJkzcXFxufLOVVVqwMmzz6peim++CTffDPk/wLG/Q+YqNbDEbYjqPxh0A+hbEBhohKZpTF2xu9GS0xBPxwY9CjVNI6c054qAYFJuEkWVRQ2O69PHhxifGKK9o00lw4O8B+Fm37pAZgO5uRAdrd5OSlITX7uBrj4sRvQQzz+vXmBYtw6uu+7q+5aWqgFLoaGqXNkSxo2D06fVtOYW0ul0WZqmBbZk387oUdgPOKdpWg2ApmmaTqfLAIKAM5fvqNPpHgAeqHvf1dW1+aPrdKr8WDIKhRBCCCGEEKLlUlJg8WJITITZs2HlSvC0zJTbiooKduzYwfr169mwYQPZ2dkA+Pr6smzZMhYuXMjkyZOxu1o5MahsoGeegcmT4Zab4e+/hIsPgnuO+nzfGSpA6Du13cHQpkpO/dwquWu6Fa/98BrJF5JNAcH88vwG9/dw8CDWN7ZBUDDaJxovR692ratRy5erkuNPP+02QcKuNCxG9HC//CU89ph6waS5QOHq1VBcbLlsQuh2pcdN+XnaYqO/zZqmrQBW1L0fGBjYsnRHx0C4eLTNixNCCCGEEEKIXmX1arjtNpUd8+yz8Mgj6uKzExUUFLB582bWr1/Pli1bKC0tBSAqKopf//rXLFiwgFGjRjU9qbgphgoIOgmvOUEZUJMDh1xg0dsweonZ1p9XlsfJoiQWTUhi16mDJF9IJq80lbSyfL5ZW7+fq50r0T7RDPIaZAoGxvjE4NvHt12BrhaX5NaVHC9e3K1Kji0xLEb0UoGBcO21sHmzCqh7XSVY/847qv/pL37Reev7uR4w9TgTCNTpdNaXlR73AzLMdgaHQMj9GmrKwFrSj4UQQgghhBCiUVVV8Ic/wD//qTLLPvsMpkzptNOfOXPGVFL89ddfYzAY0Ol0jB07lgULFrBgwQLCw8PbdvDSDEh7S22VF8DGFaJ+D7vs4B9/hZdvgRUX1BTnVgTo8svyTVmBpgzBC0nkluY22M/Z1plon2iiva8j2ju69u1o/J39zZ751uKS3NxclU3o5QWvvWbWNXS0jhwWI8QVEhJg2zb45BO4557G90lJgT17VJDQveE0607tpdmdph43RtO0XJ1O9xPwS+B9YBFwprn+hK3Sp26gSRa4JZbctAAAIABJREFUhF19XyGEEEIIIYTojc6eVRll330H48erMlR//w49pdFo5MCBA2zYsIGNGzdy5MgRAOzt7Zk9ezYLFixg7ty5+LZ1Aq9mhOztkPoaZG1U7/cJgejHYODtYOMMQ4Fxc+Gmm1TQ7KuvVFbQzy7088ryVCCwto9gXVDw5wFBJ1snBnkPYk7YnAYBwUCXwE4phW1xSa6mqf6T3azkuI45hsUI0WILF4Kzsyo/bipQ+O676vZnZced3kuzO2UU6nS614AFgB/wlU6nK9E0LRS4C3hfp9M9BlwCEsx5Xhxq+zGWn5VAoRBCCCGEEEL83LZtKgsmLw8efliVG9vYdMipysrK2L59Oxs3bmTjxo2mfoNeXl4kJCSwYMECpk+fTp8+7Qj0VBXCqfch9Q0oTgV04D8LwparPoRW+ob7jxqlBg/cdRcXNn5K8sxvSXrgFpKdK5oMCDrbOl8REBzkPYh+Lv0s2huvxSW5//sfrFnT7UqO64wIdqefh2Ojw2KCPBwZEex+lXsL0UqOjrBkiQoGJiXVD/+pU1Ojgoj9+0N8vOnDFuml2Z16FGqathxY3sjHTwDXmPNcDTjWBgploIkQQgghhBBC1DMa4S9/gaeeUtkyLZnq2QbZ2dls2rSJjRs3sm3bNsrLywHVbzAhIYF58+YxZswY9Hp9M0dqRsFBSH0dznwMhnKw81TlxWF3gdMA026appFbmmvKDKwLBiYPTyYvCiAXjv8dUAHBKO+oLhcQbEqLSnIdqrttyXGdpobFBHk4svL20V3yeyO6uYQEFSj84AN44YWGn/v8c8jOVsOSLuubapFemt299LhTmAKFmZZdhxBCCCGEEEJYQKP9sfLz1TTPrVshLk4NtBg40GznO3r0KBs3bmTDhg3s27cPAL1ez4QJE5g/fz7z5s0jNDS0/SczVEDGKkh5HfK/Vx/zHA3hy9H6LeZcWQHJOckkH92ogoJ5KjBYUF7Q4DAudi5Ee0ezIGIB0QZPBr36KYMOpBM4ciS6j/4Dfn7tX2snaLYk19MRfrMM8vNVVmE3Kzm+XKC7I9sfmNR5vd9E7zZ+vMoY/OgjeO45sL4sZPbOO6q3aULDAlmL9NLsTqXHFiMZhUIIIYQQQoheqrH+WNOLz/DSmuewPpcFd9wBL78MDg7tOk9FRQU7d+5k06ZNbNq0iYwMNZ/SxcWFpUuXMn/+fGbNmoW7u5lKQouOwan34NR7GCvyyNTsSHabTrL9IJJLL5G843WSL/yWS5WXGtzNzd6NaG+VFVh3O8h70JVDRWY+BfffD//6F8TGwnvvwZw55ll7B2q2JHffNli7VpVRLjHflGdL0el0jAzxkMElouNZWcGvfgV//rPqZTpzpvr4+fNqIvKMGdCvX4O7WKSXZncqPbYYex+wspFAoRBCCCGEEKJXaaw/1pIjX/Ls1tep0evRv/ceul//us3HP3fuHJs3b2bTpk189dVXlJWVATBgwAB+97vfMXfuXCZOnIitra1ZHo+hooBTSa+SnPIRx/JTSa6CYwY7jlXZUlpTCXxZu4FPHx+G+g01BQLrNt8+vi3LOHNwgDffhGuvhTvvhLlz1RCDF14Ae3uzPJ6OcLWS3I/mhaAbu1iVHL/6qqWXKkT3Uxco/OCD+kDhypUqg+9nQ0zAQr00pfS4BXRW4BAggUIhhBBC9HiNlhdKCZYQvdbl/bH0RgOP7nyXOw6s56yLD3cveYI/xc9nZCuOZzQaOXjwIBs3bmTTpk0cPHgQUCXF48ePZ+7cucydO5eIiIh2PfdUGapIzU+t7R+YxLGzu0nOOURK6UUqG7b6oq+TB9cERTPIqz4YGOUdhZejV5vP38DixWrYyS23wCuvwM6d8MknEBNjnuN3gEZLcoPc0C1Z0iNKjoWwmAEDYMIE+OwzKCoCFxfVt9DLC+bPv2J3i/TSlNLjFnIMhEsnLL0KIYQQQogO01h5YT8PR1beNopAd0dLL08IYQF1/bHsS0t4ZcMLTDp9kH2B0fzmukcpd/dsUX+s4uJitm3bxueff87mzZtNU4rd3d25+eabmTt3LjNmzGhTSXFpVSnH845zLO8Yxy4cIzkvmWMXjpFWkIZBa3ihG2INU13dieo7ikED5jPIbxiRXpG42bu1+rytFhQEO3bA88/Dk0/CyJHw4ovwm9+ovmRd0BUluR9+2KNKjoWwmIQE2LNHBdwjIyElRbUpaCJzutN7aVpZgaaprQPO0bMChRe+UY1u9V03TVwIIYQQoi0aKy8ESM8vI+Hd/Xz1wCTJLBSiFwrx6kNAbiZvrnqagQVn+SR2On+afjfVehtsmuiPpWkaJ06cYPPmzXz++efs2bOH6upqAKKjo0lISGDu3LmMGTMGa+uWXTLml+WbgoHH8tSWfCGZjKKMBvvpdXpCnb2Z5+7GIC2fKFsY5OxNRGQCfcKWgUtY+78obaXXw+OPw9Sp8ItfwG9/C1u2qGwib2/Lras5RiM8+6wKcPr4dNspx0J0GUuWqDYEH3wAdQOZGik7vlyn9tKsmx4vgcJmmAaaZIGzeSZ5CSGEEEJ0FZeXF17OYNTIKCjjQHqhNHoXohcakXKAtSsfwLGijKemLuP94fNAp7uiP1Z5eTm7du0yBQdPnz4NgL29PdOmTWP27NnMnj2b/v37N3kuTdM4e+lsgwzBuqBgbmlug33t9HZEekUytt9YojzDidJXMag8idCCHdgZs8HKDgKXwoBbwe9asNJ33BeptcaMgUOHVKDwww/VoJMPPoDp0y29sisVFqqS6c2bYcgQlVHYlYOaQnQHLi6wcCF8/DEcOACjR0N0tKVXVc/KSt0aDPVvm1HPCRQ6XDb5WAKFQgghhOhh6soLqxppSWOjt2pReaEQogfRNHjlFXQPPECfPk488svnWecdjeNl/bGenebHG2+8webNm9mxYwcVFRUAhISEsHz5cmbPns3kyZNx+Nk05BpjDScLTl4RDDyed5ySqpIG+7rYuRDlFcXssNkM8lK9A6O8oghx6Yc+/1s48wlkvgpVBeoOnqOgfwKE3AS2HdDk31xcXNQAgxkz4O671e2DD6rMPTs7S69O+eknWLQITp9WpZJvvNHuydZCiFoJCSpQWFnZbDZhp6vLKOyggSY9J1DYp3ZEtQw0EUIIgQx8ED1PiFcfqg2N/0NY3UR5oRCA6q20YwfU1KhJrnZ26rZua+p9N7euExARDVVVqWy3f/8bwsOx2riRv4WFsSAlmy1f7eTUT9/y07qdXPPQMQCsra2ZMGECc+bMYfbs2URGRqLT6SitKiU5L5njqccbBANT81OpNlY3OKWfkx8j/UcS5RVlCgZGeUfR16lv/d9XTYP8fXDqZcj4H1SoXoe4DYaohyB4KTgN6MyvVPvdfDOMHatKkf/+d/W79PHHqm+ZGbX6/5b33lP9E41GNbl52bIu20tRiG5p6lQICFBZu0uXWno1DdVlEUqgsBmmjMJMy65DCCGExcnAB9ETjQh2p5+Ho6lHYZ2flxcKQU0NfPcdbNwIGzbAiTYO/HNwUBdKc+eqLSDAvOsUbXPhgsoi27MHZszg1PPP88W2bWx58EF27NhBWVkZAH379uXWW29l9uzZxI2LI6syi2N5x/hX+r849qPKFMy81PDayUpnRX+3/swInUGUVxSRXpGmgGCTA0U0DQoPQ/onkP4plJ5RH3cKhZgnIGgpuHWhkr226N9ffb2fflplFA4bBi+9BHfcYZbgXKv+b6mogN/9Dt56C/r1gzVr1OAVIYR56fWwbh2UlqoM467k8tLjDqDTNK35vSwkMDBQO3u2hRmClQWwxhNCboGxKzt2YUIIIbosTdOYumJ3o8GUEE9HGfggurXGLiaDPBxZeftoAtyk3KxXKy6GrVtVcHDzZsjPVx/394d582D2bHB1VSVUFRVXbo19PDlZBUfqLkSGDlUBw3nzYPjwDumLJJpx5Ajlc+eyOzOTL+Li2FJWRkpKCgB6Gz3Dpg4janwUHhEeFNkUcTzvOMfzjlNYUdjgMA7WDkR4RZgCgXW3YZ5h2Fu3YDCkpsHFw5C5TmUOXjquPu4YCME3qs19WM/McNuzB375S8jIUD3L7rtPZR22seS3Vf+3pKfD4sWqZ9q0aSqz0cvLHI9KCNGd3H67GrJUVNTiIKZOp8vSNC2wRfv2mEAhwPr+YN0H5hztuEUJIYTo0n44U8DN/95HVSMlmjZ6HR/fOUb6uIluTcrqhUlGhgoMbtwIO3eqclSAuDiYP18F9IYNa19A7+LF+gDk55+rEiwAPz+YM0cFDqdNgz5S+t5RNE0jJSWFrS++yBfvvcdOvYFKL8ALnPs74xXpRY1bDTk1OVQZqhrc18vRq0EgMNIrkijvKIJcg7DStfLnwlgDF76Fs5+prS5z0N4H+i1RwUHvsdDa43ZHFy+q7MK331ZBek9P+H//T5UC+/u36lAt/r/lyy/hppugoAD++Ed46qn6PmVCiN7lzjvV809hoWoT0gKtCRT2nNJjAI9h6o9WTRlYS2mZEEL0RjLwQfR0Op2OkSEe8nPcWxkMquTwrbfUVFYAGxuYMkUFBufNg6Ag853PzU31Zlq6tL6kedMmtb3zjtrs7GDyZBU0vPFGFTQR7XLx4kVWbV3FZ998xvep31NgVQBewL2Aa/1+xRRTqitlQJ8BTPeaTqRnJJFe9ZunYzu/FzXlkL1NXWNlbYTKPPXxPsEQcR8EXgfe48CqZ11WNsvNDVasUMG6999XZcjPPgsvvKB+V+67T2XdtkCz/7fkFjPyw9fgySdV5tCGDer3XAjRe3Vw6XHPekZ3HwaZa+HiEfAaY+nVCCGEsAAZ+CCE6LGSk1VPtO++Aw8PuOUWlTk4fXrn9E+ytoYJE9T2t7/ByZOqzHnTJti+HbZsgYcfhltvhfvvh9DQjl9TN1dRU0FqfirJucnsOLKD79K+41TRKUrtS8EOFRysrSy1r9YR5TOIQYFxDYKBoR6hLSsXbqnKAji3WQUHz20Bg+p5iNsQCFsO/a5Tb0sms/q9u/deWL5c/R7885/w0UdqGz9eBQwXLFC/O0242v8tDiVFTHt0Gez4EoYMUf0IBw7sqEcjhOguZOpxK3jUvmpTcFAChUII0UvJwAchRI9TVQXPP68ylqqr1SCDv/wFnJwsu66BA1WQ5N574dIllen0j3/A66/DG2/AwoXw0ENwzTWWXaeFaZpGTmkOx/OOcyLvhLrNP0FSThKZxZloNGwFpdPp8KryYlCVN/H7TzIhq4rI65cR8JeX0XXEFGpNg0sn4PwXkLUZcneBZlAlxN7jVdZg4ILuN624M+n1KiC4YIHK9H3pJdU/cPFiCA6Ge+5RPcUuLxE0GqGggBGlOcwtSMFwPhv30ot4ll7Eq+wi3mVFxOWm4VaUBwkJ6vfKUarmhBDIMJNW9Sgsz4F1fjDgNhjzTsctTAghRJcmAx+EED3Gvn0qi/DoUTU44e23YUwXfkFc02D3bnjxRZVtCDB2rAoYzp/fo3uqVdZUklaQZgoEXn57qfJSg311Bh1angZ5QB6EOIcwefBkbphyA1OHjsbmwQfhvffA1xc++ABmzDDvYqtLIGcHnPsCzm+p7zdoZQd9p6vgYMA8sPc273l7k5wcePNNFeDLzVV9PEePhrw89f6FC1e9yDdYWaH59cX6T0/AsmWSwSmEqHfvvfDKK5CV1eK+qL13mAnAukD1B23WTx2zqC5AmpgLIUTz5LlSCNGtlZaqgQUvvaTKFh9/HB59FGxtLb2ylktOVn3cPvxQZUWGhsIDD6jsqG6aGaVpGtkl2ZzIP8GJvBPqtvbt0xdPY9QaloF52nniUuVCxdkKcpJzMOYYIR987X2ZMW0GM2bMYNq0aXh71wbkDh5UAytSUmDmTNX/ztfXHAuHS8dUYPDcF3BhDxhrB584DQT/WdB3FvjGS693c6ushP/+F15+GVJTwcenfvP1Nb2t+fhwQnPgjN4Jn9Aghsb2R9eDA+tCiHa4/37V6iAzEwJbFPvr5YHC3fPVH78bSkDfAan5FtZYlkw/D0dW3jaKQHf5oy6EEEII0e1t26YyiM6cUdmDb7+tsgm7q+xsePVVlVlVWKiGnSxfrjYfH0uvrlHl1eWkFqQ2KBU+kX+ClPyUK7IDbfW2hHmEEekVia+1L+UZ5aQfTOfglwe5mHMRAAcHB+Lj45k2bRrTpk0jOjq64YtXRqO66HvkEfX+3/6mSszbM7G6uhiyt6uS4nNboCxDfVxvDz7x9cFBl7C2n0O0mbygKYRoswcfVC/EnTmj2hu0QO8OFB55Co7+GWYeqO9Z2ENomsbUFbsb7bsV4unIVw9Mkj8uQggher32XnzJxZuwmIIClXH3wQeqTPG551QwradkFZWWqnLaFSvg9Gk1LTkhQZUlh3V+sMqoGTl76Wx9ZmDeCVIKUjiRd4KMoowregf2depLhFcEkZ6RRHhFEOEZgZ+NH2k/prFz+062bdtGWloaoPoMDh8+3BQYHDt2LHZN9RfMyVFfh61bITxcZZ8NHdr6B2SogLzvIHuHKivO3w9ajfqcU6gKDPrPAp9JZssalOfLtpHkDyFEuzz8sGrxceoU9O/foru0JlDYs4aZAHgMU7cFB3tcoPBAeiFnC8obBAkBDEaNjIIyDqQXMjLEw0KrE0IIISyvvRdfcvEmLELTYPVq+O1vVe+yGTPgX/9qcZZA+0/fScGePn3UY7z7bli3Dv7v/+Ctt+Df/1ZDH/7wBxhu/v/fiyqKSMlPuaJcODU/lfKa8gb7Olg7EO4ZzujA0UR4qmBghFcE4Z7huNi5UF5ezjfffMP2z7bzn+3/4ccff6Qu8SIkJIQ777yTadOmMWXKFDw9PZtf3JYtKkiYmwu33aZKzVs6pMZYAwUHVFAwewfkfauChQA2Lioo6DdN3TqbfwK1PF+2jaZp/Ord/abkj+raPoXp+WUkvLtfkj+EEM2TqcetdHmgsIc5k1eKtV5HVSM9b230VpzJK5VAoRBCiF6rvRdfcvEmLKKwEG69FdavBw8PWLkSfvnLThtcYJFgj16vAoOLFsGePWqi86pVaps2TZXfTp7cqq9BlaGKU4WnVFZgfoopMJiSn0JOaU6DfXXoCHYLZmLwRMI9w03BwAjPCAJcArDS1Zf71tTU8OOPP/LKe6+wfft29u7dS2VlJQAeHh4sWrSIqVOnMnXqVEJDQ1v+HFFZCY89prIrXV3h00/hhhuufh/NCBcT6wODubuhprj2a2qvJhT7TgXfKeqayKrjLvXk+bLtJPlDCNFuHTz1uOcFCh0CwM4bCnteoDDEqw/VhsYjxtUGIyFefTp5RUIIIUTX0d6LL7l4E50uOxumT4fERFi6VA076MSefRYP9uh0MHGi2g4fVn35Pv1U9WgcOVIFDBcsMGVOGDUj54rPqSBgXUCwtlS4sUEi7vbuRHhFMCN0hik7MNwznFCPUBxsHJr8miQnJ7N9+3a++uordu3axaVLqidhXZ/BusBgXFwcVq3tIahpsGEDPPGE+r5fcw18/DGEhFy5r7EaCg/BhW8gd48aQFKZV/u1swavMSoo6DtFvd2J/dnl+bLtJPlDCNFudX97JKOwhXQ69Qpazi71x9XKxtIrMpsRwe7083BstEdhkIcjI4LdLbg6IYS5SL8fIdqmvRdfcvEmOtXp0yp77uRJlVH3hz90+hK6VLBnyBAVMPvLXyhc8Swpn3/EiacXkfKJBykjB5DiXEVqYRpl1WUN7mantyPUI5TrIq8j3CPcVCYc7hmOl6NXs6fVNI1Tp06xY8cOduzYwc6dO8nJURmIer2eUaNGce211zJ16lTGjBnTdJ/B5hiNKmv06afh0CGwt4c//UkFDK1rL8mqSyD/e8j9RgUF874HQ+3j1VmB+1AYcKsKDHqPB5sWlih3AHm+bDtJ/hBCtJuUHreBx3A4vxUuHQe3wZZejdnodDpW3jbqivKQIA9HVt4+WgIJQvQA0u9HiLZr78WXXLyJTpOcrIKE58+rXoTLlllkGZYM9pRXl5NWkGYqE04pSDG9needBwl1exagKysgKFfPOLeBhA+ZRETfwaZgYJBrEHqr1g17yczMZOfOnabgYGZmpulzsbGx3HjjjVx77bVMnDgRFxeX9j1Qo1H1Y3z6aThyBBwc4P77VSN6Nys4v6E2W/AbKPwJtNpvht5BZQl6T1BBQa8xYOPcvrWYkTxftp0kfwgh2k1Kj9vA/bI+hT0oUAgQ6O7I9gcmSbaRED2QxUvAhOjm2nvxJRdvolP88APMnAmXLsEnn6iSYwvp6GBPtaGaMxfP1AcD81NILUglJT+FzEuZV+zv7ehNhGcE88LnmQKB4Xb+DFy9A4e3XoXzKeCWC7fYw9JhMCC4/mLpKnJycti5c6cpOFg3mRggMjKS3/zmN0yePJn4+Hi8vJrPQmwRoxHWrFEBwqNHwckenrgZ5g+CqmPww0QoqV8Hdl4QME8FBb0ngMfQLl0ZJc+XbSfJH0KIduvgjEJd3ZSurigwMFA7e/Zs6+9Ycho2DIDwe2HES+ZfmBBCdIAfzhRw87/3UdXIRZuNXsfHd46RMh4hmtFYVm7dxVeAW+M9ycx5fyGuaudOmD9fZQCsWQOzZll0OZqmMXXF7kaDPSGeji16gcqoGcksyiS1IJXU/NQGwcBThacwaA2zHZxsnQjzCDMFAsM8wojwiiDMIwx3h6sElyor4cMP4e9/h+PH1cf69VOB1qVL1bTk2rXm5OSwe/dudu/eza5du0hOTjYdZsCAAUyePJkpU6YQHx+Pv79/K79qzTAY1FCWV/4ExlSIsoZrvMG5AIyVl30hQsF7bH3GoEtEpw2wMRd5vmwfaTUjhGiz556Dxx+Hgwdh6NAW3UWn02VpmhbYon17ZKBQ02C1B7hFw7RvzL8wIXoR+Sem86w6kMmTG5Ioa6QGzNFWz5/nR7NkRD8LrEyI7qW9z1vyvCc6xPr1KqBlZwebN8P48ZZeEdCyYI+maZwvOU9qfmp9QLAghdT8VE4WnqSipqLBMW31toR6hF4REAz3DMfPya99v0+apnr8/fe/avBJejo5wG5fX3YFBLDr4kWOnTpl2j0wMJD4+HimTJnC5MmTCWlsaEh7VRXChX2w+x1I2QK+JeB62edt3cFztNq8RoPnKLDzNP86LECeL4UQwgKefx4efVRVKYwY0aK7tCZQ2DNLj+sGmuTvA6MBWtm3RAihSL+8ziX9foQwD51Ox8gQjzZn4Lb3/kJc4cMP4dZbwcMDtm5t8av/naGurc0PZwo4ci4DbLLR25zm9R+3qaBgbWCwtLq0wf30Oj0hbiHEh8QT7hFOmGeYKRjYlr6BLabTkd23L7uHDWNXURG7tmzheHo65ORATg79gFtcXYmfPJn43/6W/lOmmDdwVZmv2hsVHICz30DBj6Dl1H9+IFDVF/rNgsB4FRx0Dut22YItJc+XQghhATLMpI08hkHODihOBddIS69GiG5H+uV1Pun3I4QQTeu2mUuvvAL33qvKZL/6CsLDLbqcgvKCBpmBlwcDiyqLrtg/yDWIMYFjTEHAuoBgf/f+2OptO2XNGRkZ7Nmzh6+//prdu3dz4sSJ+vUFBfGrX/2K+IkTie/Th5Bdu9CtXg2ffaa2oUNVuXdICAQEgL+/unV1bT54V3GhPiiY+bUaNsKF+s8bgfPAaeC8HYy8Ee58FrwDzP9FEEIIIerU9eeVQGEr1Q00KTwogUIh2uBAeiFnC8obBKwADEaNjIIyDqQXyqvHZibNrYUQonHdMsNd0+CZZ+DJJyEiArZtU8HCTlBYXkhaQZopAJhWmGYKChaUF1yxv7+zP3F+cYR5hJkCgWGeYQx0H4iDTef2mtM0jdTUVL7++mvTlp6ebvp8cHAwCQkJxMfHEx8ff2Up8Y03quDsjh2qPHndOvjzn688kaPjZYFDf+jfBwIM4F4MdtlQfgzIr9/fCGShgoJZNmAbDgFjIW4MTBsG0dFg03WHjwghhOhBZOpxG3lcNvk45BeWXYsQ3dCZvFKs9ToaaZeHjd6KM3mlEijsADLZXAghGuqWGe5GIzz4IPzznyqjbcsW8PEx6ymaCgamFaSRX55/xf6+fXwZ5D1IBQEvCwiGeoTSx9ZyrS2MRiNHjx5tEBjMyakv5Y2MjGTZsmVMnDiRCRMmEBQU1PxBbWxgxgy1vfmmmjqclaW282fgUhIYToFtNridAn8D1MVDjUAJ9UHBc7ZgHwX9xsHQMTB3mAr8WvfcyyghhBBdnJQet5FzGFg7qYxCIUSrSb88y5F+P0IIUa/bZbjX1MCdd8L778OECbBxoypzbYP8snzSCtJMW2pBquntpoKBUd5RpkEidYHAUI9QnO2c2/nAzKOyspIff/yRb775xrQVFhYC6u/fkCFDWLp0KRMnTmT8+PH4+vq27USaEUpOQ9FRsEsE98OgOwyuacBlP0u27uAyGPT9odIPLrrABT0EB8HCYRAWVp+5IYQQQnQFUnrcRjorcI9TGYWa1mMbCAvRUaRfnhBCiK6gW2W4Gwxw883wv//B7NmwapUqcW2CpmnkleU1GQwsrCi84j51wcCB7gMbZAYO9BiIi51LRz66NikqKmLv3r2moOD+/fupqFBTkq2trRk+fDiTJk1i4sSJjBs3Djc3t9adQNOgPAsuHlVBwaKk2reTwVB22Y46lUgQtBjchoD7EHXrGCjXCUIIIboXKT1uB4/hcOEbKD0NTgMsvRohuhXplyeEEKIr6DYZ7poGv/udChIuWgSffAI2NmiaxvmS85wsOFkfECysDwxeqrx0xaH8nf0Z7DuYUHeVDRjmqTIDB7oP7DKZgU3Jyspiz549psDgkSNH0DT1gqOTk5OphHj8+PGMGjUKx6sEUhvQNKjIUQHAoqSGQcHqnw1hcegL3uPANQbcomtvY8C6i/ysiF6v2w5nEkJ0DVJ63A7ul/VUZ20rAAAgAElEQVQplEChEK0m/fKEEEJYWnfIcDcYDZx9/lHSPn+NtF+Ec/KWYNLWLiWtII2ThScpqy674j79XPoxvO9wUwDw8mCgJXsGtobBYCAxMZG9e/eyd+9evv32W86cOWP6vJ+fH4sXL2b8+PFMmDCBwYMHY91cbz/NCKXpUHQMLiXX3h5Tt9UXG+5r66EyA+sCga7RarPzNP+DFcJMuuVwJiFE1yIZhe1w+UCToMWWXYsQ3ZT0yxNCCGFJXSXDvcpQxZmLZ1Twry47sFC9fTr/JFXUQAJACuxbgZXOihC3EMYHjSfUPZSBHgNN/QL7u/Xv9GnC5nDp0iW+//57U1Dw+++/p6SkxPT5yMhI7rjjDlNgsH///k1/fwyVUJwGl47XBwIvJcOlE2Aob7ivnRe4DQbXKHCJqg0KxoC9r5QNi26lWw5nEkJ0PdKjsB1cIkFvDwU//n/2zju8rer84x9JlmzJkme8ZVu2kzib7EEIJEAIm1CglGXasttfSwtllpZCoayWQmlpgRaCUwiUPQoEKGWVTEISshPvvZcsD437++NIsuQVb8nO+TzPec7V9b1XR7Jsnfs93/d9Az0SiUQikUgkEskQGSuHu7XTSl59HnkNeV19gxAFi5uKcSn+E3KdRkemNoHVhxxMtpvIuvpWJmcsICsmC0uUBZ1GN6LjG0sURaGwsJD//e9/XmHw22+/9YYR6/V6Fi9ezPHHH8/y5ctZunQpsbGx3S8CbZVuMfCgaC3uvrVAuAd9MaRC3IouQTByhujDJo3Rq5ZIRpdxV5xJIpEEJzL0eBioQ0SS4gZZ0EQikUgkwYnMUySRDIyRcLh7iof4CoGe8OC8+jyqWqt6nGPUGcmKzuL8aeeTFS1cgR53YMrBcjSrToGwGPjf/2DatOG8xIBis9nYvn07mzZtYvPmzWzatImqqq73Izk5mQsvvNArDB533HHodG4h1GET7sDi/7oFwQNdoqC9Ww5GtU4UFTGfDxHZYMp2C4LTQGscw1cskYw946o4k0QiCV5k6PEwiZkPdVvAVgrhqYEejUQikUgkXmSeIolk5HG4HJQ0lZDXkEd+Q76fMzCvPo+WzpYe58QZ4siKyeLUzFO9eQKzYrLIis4iPjy+d/H+yBE4+1yxmv/OO+NKJFQUhfz8fK8guGnTJnbt2oXTfcOh0Wg47rjjuOCCC1i+fDnLly8nLSURla0QWg5D8xew8x9iu+WQmGd3JyxR5AuPyHa3aaI3pINaM7YvWCIJEsZNcSaJRBLcyNDjYeIpaNKwQwqFEolEIgkaZJ4iiWToWDutFDQU+DkD8xvyyWvIo7CxEIfL4Xe8ChWpkaksTF7oFQF9BcGI0IjBDaCqCtasgbo6eOMNOP74EXx1I4/VavVzC27evJnq6mrvz+Pj4zn77LNZtnQJS+dmsHCKgXBniVsIfAF23Q1fFYDSzbkQYhLuwLgTwDRVbEdki21d5Bi/Sokk+BkPxZkkEsk4QIYeDxPfgibm8wI7FolEIpFI3Mg8RRJJ3yiKQqW10s8VmN/o7hvyew0R1ofoyYzO5IzJZ/g5ArNiskiPTCc0JHRkBtfSAmeeCfn58PTTcO65I3PdEcLpdLJ37162bNnCli1b2Lp1K3v37sXlvpkICQlh7pzpfPespSybGc2yKWospipUrQfA+h7U22GLzwXVoWCaDCnnCAEwwi0ImqbKYiISySAJluJMEolknCNDj4dJ5ExQa4VQKJFIJBJJkCDzFEmOddrsbRQ2FpLfkO9tHmEwvyGfNkdbj3Piw+PJjM7k1MxTyYzOJDM60ysGJhmTRv8mu7MTLrwQduyAu++Ga64Z3ecbAKWlpWzdutUrDG7fvp3W1lbvz82JUZy/MpMlU0JYmtHKgsQKDNpvgW/FAVbApgNjJiSdDsbJEDFF9KYposCIDBWWSEaMsSrOJJFIJjDSUThMNKEQOUuEHkskEolEEiTIPEUjSGencHfZbDBjBoSFBXpEEoQrsKq1yk8I9BUEy1vKe5wTog7BEmXhxPQTvSJgZnQmWTFZZERlYAo1BeCVuHG54Kqr4MMPhUB4991jPoSmpia+/vprtm7dytYtm9iyZTPlFV0hxEa9hkVZWpZkqFiSpbBkMiRHNwKNooiIMRNMZ0gxUCIJMCNRnEkikRzDyByFI0DMAsj7O7RVgj4x0KORSCQSiUTmKRosTicUF8Phw3DokGie7cLCromSRgMzZ8L8+V1t7lwIl8LraGCz2yhoKKCgscBPCPQ8ttltPc6J1ceSGZ3JirQVXlegRxRMiUghRB2k09M77oB//hPOOQeefHLUQ27b2trYuf1/bPvyQ7Zt28y2nQc4WFDj/blaBbNS4axVsGQyLMmC6WlaNJEeAdDdjFmi15ulGCiRSCQSyURAhh6PADHzIQ9o+Ab0ZwR6NBKJRCKRyDxF/WGzwWuvwe7dXWJgXp5wDvoSGgqTJ8N558GUKaDXw86dIix03TrRQAg606b5i4fz5kGkLLZwNJwuJ+Ut5X5CoO92pbWyxzkeV+Dy1OVeR6Bviwwbh+/7n/4EDz8My5bBSy9ByAhNoRUFOmpxNB5k747P2LplC9t27mfb3nL2FNpw+Mz/M+Ph4qWwaEooi2alMX/uLIwJ07tEQWMW6JNkzkCJRCKRSCY6MvR4BIj2KWiSLIVCiUQikQQHMk9RN+rr4S9/EaJMba3YFxICmZmwerUQA6dO7erN5q4V1e7U1AjB0Le98IJoHrKy4JJL4KabIPrYdXA2tDX4CYAFDQXkN4q+sLEQu8ve45z48HgyojJYZVnlJwJmRGVgjjCjmUjOtX/9C372M8jOhnfeAYNhcOcrLrCVgjUPWvJwNB5i/56dfL37IF/vq2B7np1dxdDmo4MnRas5c1E0i2ansWj+HBYuPp7YtHlCDAyNlWKgRCKRSCTHMjL0eASImgMqDdR/PeKXVhRF3uBJJBKJZMjIPEWIkOI//hGeeQZaWyE9HX71K1FZNj0dtNrBXzMuDtasEc1DQ0OX43DHDvjyS7jvPiFM/vznQgyKihq51xUktDvavUVDPGHCBY0FQhBsyKepo6nHOfoQPRnRGayZvIaMqAwyojK6xMDoDIw6YwBeSRdjNv/6/HO44gpISIAPPoDY2N6Pc3ZCa6FbDDzi7R1NRzhwKJ+v8+xsL4CvC2Bnkb8oGBMRygkLUlk0fzaLlq5g0QlnkmLJHvnXIpFIJBKJZGIgQ49HgBA9REwf8YImpQ22HiFjqTEGcn+4GHP0IFebJRKJRCI51tizR4RzbtgADgfMmQO33QYXXTQ0cfBoREfDqlWigZhcbdgA994L99wDjz8uBMMbbxxXYclOl5PS5lI/R6CvGFhhrehxjlqlJjUilXlJ88iMEuKfRwzMiM4gITwhaBc+x2z+dfAgrF0LOh28/z6Y46DxW2jJA+sRn/4I2Iqx213sL4dvCoUg+HWhim8Koa2zKwdpdKSRE5bPYcGi41mwaAkLFy4kPT09aN9riUQikUgkQcgohx6rFEU5+lEBwmw2K6WlpSNzsU1XQkEuXFArQjaGiaIonPLoZ70mobfEGvj4ppPkpE8ikUgkku4oinDyPfQQ/PvfYt/KlUIgXLMmMCGVDge8+KIQDPPyhKB4883w05+CKYBVdt0oikKltdIr/BU2FvoJgSXNJThcjh7nxRni/AXAqAzv49TIVHQaXQBezfAY9flXZ5MQ/8p2wKO3QWgjnDwTtHXQ1iW4tnXCtyXwTbGWHaUmdhS4+LaghY7OrpX96OhoFixYwIIFC1i4cCELFizAYrHI+aFEIpFIJJLh8fHHIi3P3/4G1103oFNUKlWZoijmgRx7bDgKQeQpLMgVBU0STx325bYXNVBa3+Y3SQVwuhSK621sL2o4tsPIJBKJRBIQgjYlhssFb78tHISbNglB8IIL4NZbYfHiwI4tJARycuDSS2H9evjtb+Guu+DRR+EXv4Cf/ASMoxdqqygKdW11QgDsRQgsaiqi3dHe4zyTzkRGdAZnTjmzhxhoibIEPDx4NBj2/EtRoKOuywnoEyaM9Qh01HYdu1p0ze2l7CxKZEdpIt/kO9hxqIH9eRU4nU7ADtQTHx/PqpNXM3/+fObNm8f8+fPJyMgIjr89iUQikUgkEwsZejxCxPgUNBkBobCwtpUQjYrOXn4vWo2awtpWKRRKJBKJZEwJ2pQYb7wBd94JBw6IMM5rrhEC3NSpgRtTb4SEwA9+AJdfDrm5QjC8804hGN5yC/z4xxAePujLKopCY3sjBY1CBPQKgk2F3sfWTmuP88JCwrBEWVhlWUVGlBD/PI5AS5SFGH3MMSdEDWj+lR4NHTXQcthHDDzS9djeMycjYQkopqmUqE5k58vb2bWpmJ3hqezs0JBfUAg0eg9NT0/n3HPP9QqC8+bNIykp6Zj7XUgkEolEIgkQsurxCBE9V/T1I5On0DIpHLuz91+K3enCMmnwNxKS0SFo3TUSiUQygiiKQs6zW70hmXb3CmNRnY0rn90amJQYzc0i39+6dRARIcKLb7wRkpLGdhyDRauFq64SRSzWrYP77xdj//3v4Y47REiyxr+qb0Nbg1f08zYfIbC5o7nn06i1pEels8y8DEuURQiBPoJgMOcJDBRd8y+FuJBG0nXlZISWk66rICOsgpVlTZBfAI6WnifrU8R80DSZzlAL+ypC2VXQxs6DVezcvY9du3bR0PCV93C1uozs7GwuueQSryg4d+5cYvsqaCKRSCQSiUQyFhzLjsKmpl5WfIeK1gSmqcMraOJyifCjSy9l4fHHkxpj6DVHTlqMgYXp0SMwaMlwCVp3zVjjcgknj1YLU6YEejQSiWQUCLqUGF99JZx5BQVw+unw7LPBLxB2R6eDa69Fycmh8dm/UPj0wxQ9fROF2/9M4dqVFDrrvEJgb5WDQ9QhpEaksjB5IZZIizck2CMIJpmSUKvUAXhh4wRF8XEGiraw5QjvTf2GRHUpJk2b3+EuRYVKSYXYRWCaDMbJYJpCVVsUu/Nb2L33ELt372bXru3s25eL3W73nms0GjkuMZG5DQ0cZ7EwNzeXWQsXotfrx/pVSyQSiUQikfSPRyg8Fh2FVquVwsJCLBbLyFwwZgEUbQB7M2gjBn9+cTE8+SRUVKBavpzcHy7uIUKlxRjIvWqJdACMAoN1Bgalu2asqK2FLVtg82bRb9kinD0AJ5wAN9wgcoOFhgZ2nINEukMlkr4JmpQYdrsI2b3/fiG0/fnP8KMfBaZIyQBRFIX6tno/N2BRU5HfdnNHM5zvOSMf9uWjQU1aVDrzk+Z7BUBfV2CyKRmNWtPfU0tA5AxsOQzNh/xEQaxHxJzNBxUqMkxmdjVN51BTAiWOFPLak7DrM/nlhafRXF3F7t273e1Ddu/+PdXV1X7XMJvNrFmzhrlz53pbRn4+6jPPhPR08d2ZkDCW74BEIpFIJBLJwDnWQ4//+c9/ctddd43MxWLmC6GwYSfEnzj482020W/aBIqCOdrAf246SQoXY8BQnIFB564ZLTo7YffuLlFw82Y4cqTr53o9LFgAS5dCZSW88oqoOHrjjfDDH8K110JWVuDGP0CkO1Qi6Z+gSIlx6JBwEW7bBvPmwQsvwPTpo/+8R0FRFKpaqyhqLPIKf0WNRRQ2FXr3tdpbe5ynVWtJjRSOwPTIdCxRFtIj08nYV47lzodJLmkk5LrT4Q9/EP9rJX1jb+kmBvqIgp31PY83mMUCr2mK1xkotjNRq0OJKSqi4pPN7Nyxk7qSvZTmvUb2zVe7C4y4L2EwMGvWLM4991zmzJnDnDlzmD17NjEx3b779+2Diy4S+Sffe0+KhBKJRCKRSIKbUQ49VimKcvSjAoRGo1GysrI4ePDgyIhvlZ/AJ6fA/D/CtJ8N/vyvv4aFC8V2fj5kZAx/TJKjoigKpzz6Wa9h3pZYQ5/OwFe2l3D323ux9WKvMeg03HPuTC5amDqqYx816utF5dAvvxSfy3afaphTpghR0NNmzxYhxx5qa+H550UpdY+geNppwmV49tkimX+QMdTPgERyLBHQvxNFgWeegZ//HNraRD6/e+4RjsIxwOFyUN5STlFjkdcJ6Nn2iIIdzo4e5+k0Oj8B0OMITI8S20nGpL4dgWVlQhT99FOYNQteeglmzhzdFxrsODtEBeHmQ24h8FCXMNhe2fP4sMQuATBiqo8YmAUhBiHwVlWxZ88ev7Z3716sVv/iL5mZmV4x0NMyMzPRaI7i6KyqEt+VpaXw/vtw6vAL3kkkEolEIpGMKtu3w6JF8MADcPvtAzpFpVKVKYpiHsixwacI+GAwGDh8+DBbtmxh6dKlw79gzDzR1389tPM9jkIQrkIpFI4JQ3UGBoW7ZjTYvx/OPVeIfJGRcOKJXaLg4sVwtCTrkybBzTeLG/pPPhGC4ZtvwocfQkqKqEZ69dViO0g4ZtyhEskwUKlUgUmJUV0t/me88w6kpcH69eL/0gjS7minuKm4S/zrJgKWNpfiVHouCoVrw0mPSufkjJO9YqBHBEyPTCfBmDD0HIEpKfDxx/Dgg3D33WKy9thj4n/oRF64cDnBVuIjAvoIgrYiULp97+qiRY7oxFNF7xUFJ/ulgamvr2ffvn3s3fsVe/Y8zbfffsuePXuoq6vzu1x8fDyLFy9m1qxZzJ49m5kzZzJr1ixMJtPgX4vNJr5PCwvhH/+QIqFEIpFIJJLxwbEcemwwGLBarTz//PMjIxTqoiE8Y+gFTboLhZdeOvwxSY7KUPNuLUyPnngFZ959V3zubDZ44gmR90s9xJtctVrcFJ16KpSXi5ukp5+G3/xG5Bc75xy4/nrhNgzwTW/Q5F6TSIKcMU+J8d578IMfCLHwsstEPsKoqEFdQlEUGtsbKWoq8oqBxU3FfkJgVWtVr+dGh0WTHpXO3MS5XhHQ6xCMSidWHzu6bmONBn75S1i1Svxvvu46sejyzDMQPQ6/Y3zpqIPmg24R0Lc/Aq5u7kyNXgiA5u+4RcCpXaJg2CS/Q+vq6ti7Zy/79r3oFgb3sm/fPior/R2HERERzJo1y6/NnDmT+Pj4kXl9Lpeoar11K9x5p0jFIZFIJBKJRDIeOJarHmu1WmbPns1LL73EY489RuhIFF6ImQ+lb4CjFUIG6Shr86mu99VXwx+LZEAM1RkYMHfNaKAoItT4jjvEzeeHH8LJJ4/c9ZOT4Ve/Etd/7z3hMnzrLeE0/N73YN26gBY+mbDuUIlkFFCpVCyyxIyueG6zwS23iAJfkZHw4otwySW9Hup0OamwVnhdgF4xsLnLIWjttPZ6bpIxiYzoDFZaVvoJgZ7eFDoEF9locPzxsHOnyPn6yitCfHrxRVE8KphxtkNLHrQc7CkKdvg7+VCpIdwCCSd3iYERU8GUDYYU8XM3iqJQU1PD/i17/cTAvXv39igsEh4ezowZM1izZg0zZ85kxowZzJ49m9TU1NH9nr79dnj9dbj4YrE4JpnQyGJokmBFfjYlEsmQOJarHgPk5ORwyy238O6773LBBRcM/4Ix86HkNWjYDXHLBneux1Go08GuXdDaKhJfS0aV4TgDJ0TBmbY2Edb34osiD9Zbb0Fm5ug8V0iICMM691woKICbbhJ5t8rKhGjYPQH8GDEh3aFBhJykSgbFgQNw/vmiX7kS69+fpDhCoejw+xQ3FYvW3OUM7CssWKfRkRaZxpKUJaRHppMWmUZ6lLuPTMccYSY0ZBxVZo+KgpdfFi7sn/4UTjpJhCT/8pdd4SGBQFGgrdwtALoFQU/rLVQ4NA4ipgkBMCLbLQhmgzETNP6/D6fTSWFhIQcOvM/+/fs5cOAA+/fvZ//+/TQ0NPgdazKZmDFjBmeddZZXEJwxYwapqamoh+qMHypPPQWPPCIE3nXrhu7Ml4wLAl0MTX7HSvoi0J9NiUQyjhnl0OOgLmZiNpuVrVu3kpqaytlnn81bb701/IuWfwCfngEL/wxTfzy4c//xDyHYrFoF//2vaCtXDn9MkqPS2xepxxmYEjWBK02WlsLataJgydq1kJsLQ8nDNFScTvjFL0Terexs4TYchEg5kpPjY/YzMMrISaqkPzxuQI8AWLL1I4rfXk+xwU7RtCSKQ9tpaG/o9dxYfSxpkWl+zeMGTItMIz48fuj5AYOd/fuFG3v3bpGv8YUXwDyg3NFDx2HrcgR6mkcYdHRzbKpD3bkCPWJgdpdLMLTngpDNZuPQoUMcOHDATww8dOgQHR3+YcixsbFMnz6d6dOnM23aNK8oaDabg0Mc+eADUbjLYhFpZOLiAj0iySgS6GJo8jtW0heB/mxKJJJxzoEDMH26WJC+774BnTJhipkAJCcns3r1at577z1qamqIG+6ELtpT0GQIeQo9jsJTThEi4aZNUigcIyaEM3CwbNokXDtVVSIs+De/GXvXg0YDf/yjKNzzs5+JginvviuKphyFkZ4cH5OfgVFGURRynt3qnaTa3TkuiupsXPnsVjlJPQZoam8SAmBzSZcb0KeVtZThcDn8T5oHISoNqZFhzImc6icCerZTI1Mx6oyBeVHBwPTpsGWLCM/+859h4UJ44w1YNshIhu543YEH3GLgga5tW3HP4/UpELvYRwx0N0MadKvm7HK5KC4u5uDBbRw8eJCDBw9y6NAhDh48SElJSY9LWywWVq1a5ScKTp8+nUmTJvU4NmjYvBkuvBAiIuDf/5Yi4TFAIIuhye9YSX/IQn0SiWRYHMvFTDzk5OSwceNGXnrpJX7yk58M72L6BDFxHkpBE49QuGKFCNGUeQrHlDHJuxUsrFsnkuJrNPCvf8FFFwV2PD/9qahmeumlQhzfsAHOO6/Pw0drcnxMfQbGADlJndh0ODoobS71ioAlTSV+omBJcwnNHc29nutxA85NnEuaMYW0j7eJFpVO2pMvkDBrKRp1AMNpxwNhYaLo1IknwpVXiv+dTz8tto+Gow1aDgtHYJNbDOzLHajRCyfgpGVdQqAnZFjr70BXFIW6ujoOf7uVw4cP+wmChw8fpr293e94g8HA1KlTOf7448nOziY7O5vp06eTnZ2NwTDO3FC7dsEZZwix9d13hUteMuEJZDE0+R0r6Q9ZqE8ikQyLYz1HIcDatWsxGo3k5uYOXygEiFkA5e+Bs6NHvp1+8RQziY2FefOE40tRAl4RVjKBcDjg1luFiy81VeQjnDcv0KMSrF0rnLTnnCOcjo8/Dn38PcrJ8fhATlLHL06Xk0prpZ8IWNLsbm5BsK9KwaGaUNIi01iYvFC4/yJSSY1I9YYEp0akEq5z59+troYLLoAvtwmRZcMGUbxEMnAuuggmTxaLK9//PuzZAw8+KCZ47VXdnIFud2BrIdAtNYw+BWKXuIXAaV29wexXSASgoaGBw9/s5/Dhwz1aY2Oj37EqlQqLxcLKlSvJzs5m6tSpXlEwJSVlYjieDh4UuSNtNuEkPP74QI9IMkYEshia/I6V9Ics1CeRSIbFsVz12IPBYOCiiy7iueeeY9++fcyYMWN4F4yZD2VvQ9MeIRoOFI+jUK8Xk8xt2+DwYZg6dXjjkUgAGhpETqsPPxSVMl97DeLjAz0qf5YsEaFbZ5whXIYFBfD73/cIiZaT4/GBnKQGJ4qiUGOroaSpxN8R6BYBS5pLKG8p7xkSDKhVam+l4JMsJ5EakdoVDuzenmSYNDDxZ/dusTBQXAw33wwPPRTYohzjFWcnZIbBv++Bp38DLb+HPz8DSQo4ujk6NWHCCZh2oVsMnNarO1BRFOrr6zmy5wh5eV+Sl5fnJwbW1XWrWAwkJiYye/ZspkyZ4m3Z2dlMnjyZsLCwUX4TAkhREZx6KtTVie/VU08N9IgkY0ggi6HJ71hJf8hCfRKJZFhMlNBjlUo1BXgemAQ0At9XFGXfQM/PycnhueeeY/369TzwwAPDG0z0fNHX7xiaUGgwiDxDjz8uXIVSKJQMlwMHRKXhw4fhmmtETiudLtCj6p3MTBF2v3atcD4WFcE//ykEdDdycjw+kJPUsUdRFBraG4QA2FTiJ/55tkubS+lwdvR6fpwhjtTIVOYlzhNOwMhUvz7ZlIxWox3+QN98Ey6/HDo74dln4Qc/GP41Jzod9f6uQM+2NQ88VZ89KQobm+CIHhZ9D1J9XII+uQNdLhdlZWXk7c4jL+9fHDlyhLy8PG9ramrqMYS4uDiys7P9xMApU6YwefJkTGNZCCtYqKwUwmBZmSgG1k/KDMnAGU9VfFUqFbk/XNxnMbTRHLf8jpX0RyA/mxKJZAIwyqHHY1b1WKVSfQLkKoqyTqVSXQjcrChKv1m9zWazUlpaCogJc2ZmJg6Hg6KiIjTDcTXYyuBNM8rka9ke/8DAJzpXXSVumJqaREtLg2uvhaeeGvpYJJKiIuHUq60V4vOPfjQ+wtnb20UY3csvC+H8rbe8ieFlJbfxQ6CqSY+nG82BoigKje2NXhegRwwsbSnt2m4updXe2uv5UWFRpEakYo4w9yoCmiPM6LWjXOFbUeCBB0QFtbg4UYBj+fLRfc7xhMsJtqKuvIG+raPG/1hVCJgmu0XA6f7uwL+sg1tuoSUigoKHHyY/Lo6CggLy8/O9fX5+fo+KwgBms5msrCyysrKYPHmy33akDAvvor4eTjpJhHr/9a9w/fWBHtGEYLxW8Q3Ud06gvmMl44eJOB+SSI4VAvr3W14OKSkiFdif/jSgUwZT9XhMhEKVShUPHAImKYriUIl3rwJYqihKYV/n+QqFAL/61a+47777+Oijjzh1OKEjioLztQQOW2M55/AfBj7RueQSeOkl4bDQasFshpgYEZ4lkQyFpiYRZrxnD7zyiqjGOJ5wueDOO0VIYlYWvP8+TJkCyMnxeGKsv+TG442mrxPQV/QrbfHZ7kcENOqMRxUBTaEBdny1tYkFsQ0b4LjjhPifnh7YMQUKu9W/kIintRwGVzfxThsFkdN9cge6mzGTTodCSUlJD06DIxgAACAASURBVBGwoKCAgoMHqW3uWUxGp9NhsVi8AqCvIJiRkTGxw4RHipYW4STcuhUeflhUn5YMG7kIODSkECSRSCQTj4Dfz1RVQWIi/PjHIhpxAASjULgAWK8oygyffVuBXyiK8rnPvpuAmzyPIyMjU3yTbh86dIjs7GyuuOIKcnNzhzweRVHY+txS5uq+YeaeV3C4I7CPOtFZu1YkwbbbxePvfhdefVXklpOr+JLB4nDA2WfDxo1CaLv11kCPaOj87W/in1R0NLz9tjdRvJwcS7oTjDeaiqJQa6v1in3e1k0EbHO09Xq+RwRMjUzFbDKL3i0ImiPMmCPMRIYF+XdEebn4jtu2TRQrys0FozHQoxpdFAXayoQA6CsIthwEW2m3g1UQbulyBUYKh2C7zkJxVRuFRUUUFRVRWFjo7QsLCykvL6e3eVZycjKZmZlkxMSQ+eWXZNTXk3HOOWQ+9hjJFgvqbnlfJYOgrQ3OPBM+/RTuugt++9tAj2jCsK2wnsue2UJnL6lFtBoVL16zVOYflkgkEsmEJyjuZ2pqRD2DG26AJ58c0CmDEQrHsphJ95lyj3dOUZRHgUc9j81ms985U6dOZenSpbz22ms8+eSTGId4E7O9qIEdLRksidvK5LASDrRnAAOoyGqz+eVhY9ky4QLbuhVWrx7SWCTHKIoiioFs3AhXXz3+3Q7XXy+qNF98sXBxfPQRLF+OSqVikSVG3jhIvIx1RWxPdeDS5lLKWsr8hEDP47Lmsj5zAkaGRmKOMHOS5STMJrNX+PNtQS8CHo3t20XutvJyIazcc0+PAkXjGodNOAH9cgceFIKgo5sDVGMQYmDciSimbBpVqRQ3miiug+LSKoqLiykuLqawcDOFhYVUVlb2+pRxcXFYLBaWLVtGeno6GRkZQhjMyMBisfi7AhsaxMLjO+8Il/mrr3rTOEgGSWenqDL96aciFOfeewM9ogmFLFQmkUgkEsnY38/0ygSpelwCmFUqVYhP6HEqUDzYC+Xk5PCjH/2I119/nZycnCENprC2lQOdkwGYpc/zCoVwlImOzSYKmXhwu6b46ispFEoGx+OPi5xJJ58sVgAmgsvurLPg44+FUHjWWeJGbe7cQI9KEmSM5I1mu6OdsuayHqKfd7uljIqWCpxK71+gsfpYzBFmTs08lRRTCikRKV3OwAgzKaaUwIcDjzYvvijCjT3bl1wS2PEMFUWBtnJ/IdDjDmwt6nm8wUy7aRFl7SmUtMRS3BhGca2L4opGiktKKCnZSXHx21it1l6fLiEhAYvFwkknnUR6ejoWi8Xb0tLSCA8fRMGm6GiRtuHmm0WOmcWLhTN79uwhvhnHKE4nXHGFiPz4/vfhsceC7rt1vLvsZaEyiUQikUiCZOFsIlQ9VhSlWqVSfQNcDqwDLgAK+8tP2BcXX3wxN954I7m5uUMWCi2TwnmyNROAmfo8Xm3oynfY70Snrc1fKJw3D0JDReVjiWSgvPMO3HQTTJsmnCPaEahQGiwsXSrymp15JqxZA198IauCS/wYyI2moijUt9VT1lLmFf66C4ClzaXUt9X3eh0VKhKNiaREpLAoeREpppQeLsBkU/LoFwYJZpxO4R588EFIThZVjhctCvSojo7dCi2H3EKg2xXYfEjsc3SJerYOKGvSUdJmprR1MaXN4ZQ2aCit7aS0sonSsnJqaj7t9Sn0ej1paWksXbqUtLS0Hs1sNqPXj/BnJyRELCDNni0KWi1bJoqnffe7I/s8ExVFgeuug3/9S+T6feaZoHPFBjyX0Qggq/hKJBKJRBIkC2cTxFEIcB2wTqVS3Qk0A1cO5SIxMTGcc845vPHGG5SUlJCamjroayxMj0ZlyqDRYWSWPs+7/6gTne6hxzodLFwImzcLJTfIJqWSIOSbb4RjJzZWuB6iJ+Ck+pRTRCXkCy8UTtsvvxRhyRIJMMccTlxUM0WNpXQqdThV7qauJUTbyPfetlLeUk67o73X80M1oZgjzMyKn+UVAL19RAopphQSjYloNRNIgB9pmpvhssvg3XdFxfU33oCkpECPqgtPZeFmjwh40CsMOlvLqG6C8kYobxCtrMVEuTWC8qYYyuoclFa1UN/YAnQC+e4m0Gq1TEpIIjbFwrylK5g1xUJ6erqfEBgbGxs4l9fVV0N2tgifvfhiEbHwyCMTa0FppFEUsfj2j3/A6afDCy8I4TWIUBSFnGe3egU2u3tSX1Rn48pnt46bIiAqlYrcHy7us1DZeHgNEolEIpEMl6BYOPNoT+PZUQigKMpBYNlIXCsnJ4fXX3+dF154gdtvv33Q54uJzhLy3pzKTP1eInQKbU710Sc6NptIGOnLsmXwv//B/v0wc+YQXo3kmKGsTBQvcTiE6y4zM9AjGj3WrhVumCuvFGLhF1/InFsTjO4hdAvSoqhvr6esuYzylnI/F6Dv4xpbjbiAruc1o3QxGHVmVllWeUOBfXtzhJkYfYy8GR0OR47AueeK76ycHHjqKQhEFV1FgfYqtzvwEI6GA9SU7qGi6CCVFaVUNDio9IiBjVDWoKa8UUNlowqns3vK4xaghbCwMJKTk5l93BTMZrO3paamYjabURtjuOntAkob21Fp1OQ7XdhjDPz8iiBzdK1YIRaVvvtd4TLcvl0svqSkBHpkwck994gw4xUr4LXXxCJukBEUuYxGCHO0gf/cdNK4DqGWSCQSiWQ4BMXC2UQIPR5pzjjjDGJjY8nNzeW2224b0i/CHG0gZdH5qHbv4K8nV6GznH/0iU730GPwz1M40YVCRREVn2028V701vtut7eLfHUzZhz92hMdqxXOOUcUC3jxxa7PDYDLAc52QAF1KKi1QZdXaUjk5EBjI9x4o3B5fPKJrA4+TmntbPUKfuUt5eyrKuD5rTtpbK/Cqa7DTh0uVT0u7L2er9PoSDYlMzV2KistK0kxpZBsSqajIwqnPZo5SRmsmTYdgy6IxJogY0Rym338sRCfmprgD3+An/98VP/XKIpCU00RVfnbqCraTVXJASrLCqioKKOyqpaKegcVjVDZBDXN4OpZHBgAjUZDYmIiKVkpLEpOJjk5mZSUFJK7bUdFRfX5nniq0xU3tI8PR1dSkvifefvt8OijMH8+vPQSrFoV6JEFD04n3HknPPywiO54992ec7QgIShyGY0gslCZRCKRSI51Ar5wNoFCj0cMnU7HpZdeyhNPPMH27dtZNMS8SqrM78O3d7Nc9RZYrjr6Cd1Dj0E4CkHkKbzmmiGNY1zw8svwwx+K92AwhIcL99wpp4zOuAKJywHt1dBeAW0VIpG+p2+vFpU2XR3gaIO8A3BJM9wYDWE3w6s/BmcHuNpB6WUVQK0TTRPq3g7131brQBMG2gjQRffdtFFd25oAuCx++lNR0fM3vxEupg8+6Pk3JAkYHY4OKq2VXgHQ03xdgOUt5TR3NPd+AQ2olSg0SgxhrjSiQuO5ZvlCbw5AjxswVh/AUM4JwLBzmykKPPGECM80GkXag9NPH9JY7HY7tbW11NTUUF1dTVVVFdXlRVSVHqSqvJDqqgqqquuoqrNS3dhJp6Pva4WFakiKiyRrSgLLk1JJSs0iMSmZpKQkEhMThTiYkkJcXBwaz6rpEBmXji6tVgi6y5bBD34gFt4eeABuuWViLCYNh6YmuPRSeO89kRv3nXcgIiLQo+qToMhlJJFIJBKJZEQJ6MLZRAk9HmlycnJ44oknyM3NHbJQiMEMiWug/D0h8Oj7ydGkKL07ChMTISNDOAqDgFGpqNfYCP/3f0LgWbtW9AaDaJ7t3vY1NYl8S2edBa+8Ihx14wlnBzTtg8ZdYC3oKQZ2VPcu8gGoNKDRCzGvpR06rBARCfEZYp8mFNTuXhMmxD+VCpydQlx0dbqFxG6PnR1gb3Y/bgd7U99j6I7GAKGTQJ8IYYk9e9/tkBEU8379ayEWPv64yLv1xhsy39YoY3faqWqtoqKloocIWG7t2q611fZ5jYjQCFJMohiIR/RLNiVjazfx548aUJxRaJRoVHT9LrVOFWdZlgaf4DKOGXZus44O+PGPRf62qVNFNd3sbO+1bTYbdXV1XvGvz1ZdSU1NDY1NLf2ON1QLCRGQFB3CcVnRJMRNIiExifgkCwmp00jKmEtSaiaJiYlERESMmYA8rh1dF14oipx85ztw221iYXLdumPXoX34sFh4OnBApLf4298CEz4/CIIil5FEIpFIJJKJgww97p0FCxYwffp0NmzYwB/+8Ad0Q81Jk3UVVLwP+c/DzH7yHXZ2il9Cb26oZctEOGldnShSESBGraLevfdCba24MblykDVoJk+G004TNzjr18P3vjf0cYwm7dXQsEuIgg27oGEnNB8ApZsdRq0TgnK4BeKOh7AkMCSLXp8E+mTRh8aCSg1//auoYHnCCSLsLzR0wEMakOiruMDeAp0NXc3e6P/Yt7XXgK0M6nf0fG2+aCO6hEN9ChhShbBuMHdth8WL13g0VCoROtfU1PUZWr++65+bZMA4XA4qrZVeAbDC2iUE+m7XtNag0Hscpz5ET0pECjPiZpBsSibZmCx6d0syJZFsSsaoM/Z6/ivbSzCp92Jz9FRcgl5wGYcM1Alnt9tpaGjwttraWuoKCqh79FHqCgupM5upmz6d2uuvp66uzts6Ojr6fX6NGiaZVMSZFOalQNw0iIuAOBPExxpJSEwmPjmDhNTpJKTPwZQ0B1XEFPE/JIgY946u7GzYskVELrz0kgi1fe01mDMn0CMbWz76SITPNzePSfj8SBEUuYwkEolEIpFMHDxzBxl67I9KpSInJ4c77riD999/n/POO29oF0o5B0LjIP9ZmHFb3xNOT8htb/lvjj9eCIWbNwv3XAAYtYp6Bw6IkLVFi+CKKwZ//ty58PnnImTq0ktFrr6rrx78dUYKRRECYMNOtyi4UwiD7ZX+x4WnQ/KZEH0cRB0HEVOFCKiLGfhNycaN8JOfQFaWcNENQiQcsOirUoMuUjQsA74+igs66sXrbq+Etj76xj1Q/Xnv11Br3SKiuZuImArhaWBIEw5GlUpYo595RoiFGzYIJ8yTT46LG7yxoNPZ6Q0Brmip8Ip+ftvWin4FwFBNKMmmZKbETOHE9BO9AmCSKcnrBkw2JRMROjwX17gXXIIURVFoa2ujsbGRpqYmb//Bjjxadh6g3dqMq92Kq92Ks70FV7sVOlo54x/tdLQ2Y7Va+3+C0lIoLSU6KoLYqHBSJ2mZm5FIrMFBrL6NSfpm4owO4kxdQmBcBERNSkEdMRlMk8GY1dUbs9z/d8YHE8LRZTR25bi96SYRcvvUU0P7bh5vjGD4fKAIeC4jiUQikUgkEwfPPbZ0FPbksssu48477yQ3N3foQqFGBxlXwIFHoeYLiD+x9+Pa2kTfm1Dom6cwQELhqOVfuvlmUaX38ce74uAHy7RpourtKacIN4TVCj/72dCuNRQ66qHyY+EcrdgoQoc9qEMhapa/KBg9R+T0Gw579ogw24gIcUMzadKATx010dcXlRrCJonGrP6PdbSBrRTaSkVvK3H37tZ8AGq+7P1cjb5LNAxPg1/NgviD8Pnf4DcK/PpxEX49QWntbKXCWuEV/Ly9tcLPGVjXVtfnNTwC4OSYyaxIW9Hl/DMm+TkBo8L6LuQwkkwIwWWEsdvtNDc309LSQnNzs1/rbZ9HCOwuCtrtvReD6YkKdZgRjd5IQmoi5sRZREdHExMdSbRRQ3TFIWJ3fkpsjItJK6cRm6YhVlNOtLYejboZ8Mk5qdYJh7Rxsb8QaMqC8IyRTUMQQCaMo0ulEgtQCxeK75icHJH65LHHBrUYNa7oJ3x+vCGLgEgkEolEIhkxpFDYO6mpqZx88sm888471NfXExMzxIlX1lVCKMz7R99CocdR2Fvo8Zw5QkAMYJ7CUcm/9P77IlH4ZZd1iaFDJSNDiIWrV4tQoZYWuOuu0XGUKS6o/xrKPxDiYN2Wrjx+kTMh7XsQuxCi54JpKqhH+M+gslIIxm1tIkxqkDc0QZd0P0QPEVNE6wtnuwhptpWCrRhai7v61iKo+R9UfiSOPdHdeApeehoMiV1CYnh6z21ddFA5DxVFob6t3iv8VVoru4S/bqJgS2ff+dwMWgNJxiRmxM0gyZTkFf6SjEne8N8kY9KYCYADZbwKLoqi0NnZSWtrKzabza959rW2ttLa2orVavVrLS0tPfb5/qy9vX1QY1GpVERERBAVFUVkZCTJyclERkZ6H0dFRXm3IyMjuf/jYmo7QwgN02KOaMNibCY1rI6ZkfV8b4aCylYErXvciyAKzAPO9DzbfuGGNk6H8EwwZoIxo6vXJw8shcAEYEI5upYtgx074JJLRI6+r78WRccyMgI9spGlqgouuAD+9z9Ys0aEXUdFBXpUEolEIpFIJIFHrZahx32Rk5PDf/7zH15++WVuuOGGoV0kcgZMWgbFr8CCP/UeTtVf6HFICCxeDFu3CvddyNi/rSMeDmi3ixAfgwEefHAERgikpMBnn4nJ/q9/LcTChx4aGRGovRoqPoSKD4RrsMNdpCHEBOa1kHQ6JK0RAtRo0tQkwqGKi+HZZ2HlygGdpigKHR0dtLW1sWN/Hq6mCjrb2lAcnaLZO1AcnWhx8Oyz+9iaoKe9vR273Y7D4ei19fYzp9OJoigoiuJ93u7bvo9BiBpqtdrbe1p/jzUaDSEhOjSabDSaGWjUajTYCVFa0bha0LTXofnmKzRqGyHp7YTo9xPi3EKIRuREC1FDiMbdtGGEGCYRYognJDyBkPBEd0sSzZhMSKiBkJAQtFotISEhPZpWq3WPSTz2jNeXDkcHVa1VXqdfbwJgpbWSSmsldlffzq/osGiSTEksTlnsFQA94p9vbwo1DfbTFTQMVnBxOp3Y7Xa/1tnZSUdHBx0dHX7b/e1rb2+nra3tqL3vtq8w6BrGiptarcZoNHpbdHQ0qampGI1GIiIiejSTydTnPpPJhLq7Q9vlEEWSvK7dEmj9FmwlnHdOIbaGfKI0TT0HVgyEJYASC3uaodAK0VPgursgfbEQ3CeIK3AkmFCOrvh4+PBD+NWvRDXkmTPh9ttFVeSJUF3+m2/gvPOgpERENzz0kMxtK5FIJBKJROJBo5GOwr74zne+ww033EBubu7QhUIQrsItV0PRBphyfc+f9xd6DCJn0Kefwrffwrx5Qx/HEBnxcMAnnxT5Ce+9F8zmkRtoXBx88olw3D3yiBAL//KXoYU1t5ZA/jooe0s4CD1Ez4WsqyH5DCEAq8emwq7DaqXmjDOo2rWL6iuvpDE8nKZnnqGpqcnbPCGGvTXnAFcD/vbG6L0GlUrlbZ7HiqLgcrm8wuGI81XDUQ5oB0rdbZCoAD1g7NlUESpURhWKUQEjKGH9vD4XaDu0aNu1GDoNhHaGiuYIJcweht6p9zatSusVTG1qGwXqAorURWg0Gj9h1SNWDrZ56C7o9rfP5XJ5f4eebd/Wfb/T6fQKywPpPcJ0X204At1A0el06PV6wsLCvH10dDQpKSkYDAYMBgPh4eFH3fYVA32bXq8fuvPM2eGull4CTeVQUSL+f3nD+EugvaL3CuYqNTp9MtqEWdSRRLUrEX1UJulpM1AZLaBNhPseFgs6Wi08+Ef46U+HnipCMr7QaOB3v4NVq8Tv/e67xSLV738vnHjj0S0J8MorovCV0wnPPy9CrCUSiUQikUgkXYxi6LFq1G7+RwCz2ayUlh5dHMjJyWH9+vUcPHiQqVOnDu3J7C3wRhJETIfTt/X8+X//CyefDH/+s8iV051334VzzhGi149+NLQxDJPeCmB4wgFTogbhLqithSlTRH69AwdGx5nQ2iqcAv/5D1x+OTz33MCcmM5OKHsH8v4unIMoIjQ18TRIdrsG9UkjNkyXy0VVVRVlZWVUVVX12+rq+s4z54tGo/ELK/Q0k8nkFTje+raGZocaNDpUIaJpdKEkRJt48LsLvcfpdLqjOul8H3cXp4BBiR99iU69CU2+YpJv89tXXIzjmmtw1tbiuPNOHKtW9emQdNjtONobsFursdrKaOyopKGzmkZ7A02uZpoVG82qTqwasGqhNQRsWnD1o5eEONSEdmrRdejQdoYS0qEjpD0EjU2D2qYWrVUNbeBy9v+6nE6n3+v3fW/GGx73ZW+93z61Go2iEKJSodXr0RoMaLXaXptOp+vxODQ01Nu6P+7tZ3q93vvZ9xUEw8LCejr0xgJnB7RXCSdgWznYyoXg59n27O+s7+MCKuEGNKRCeKpPdfHUrqZP6js9wrffikIWu3bBggWQmwszZozay5UEOXa7mKP85jeiKvCqVSK/8OzZgR7ZwHG5xPh/+1tITBSFwJYuDfSoJBKJRCKRSIKPiAgxT/rwwwEdrlKpyhRFGZALbNw7CgGuvPJK1q9fT25uLvfdd9/QLqI1QdrFovpxw25R0MKXozkKPRPZr74KmFA4YvmXfv1raGwU1RRHK3wpPFyIqxdfDP/8pxAON2zoOxl7036RQ7IgFzpqQKUB87nCOZh0+pDzDCqKQk1NDYWFhRQUFFBYWNhju6Ojo8/zIyMjSUhIYIZWSwKQMHkyCVdcQXxCgl++MV9B0GAwHPV3cutIib4jjEql8opFI8K8eSJcbtUqbI/8jqqsGCpPXUaltdIbBlxlraKytZKq9ioqOyqp6qzCpthAh2jd0Gl0JOpjSA8zkqgLJTFETYLaQZKqg0SlhURXA0lqBwka0KtdQIe7tYjPVVgi6BOEQBOWAGHxvfe66AHldvOEc/cmInqExME0389Ob2Jvb/t83YzdQ8Z7OBxdLpEXrKJC5Nv07X23y8uhe24+nQ7S08Fi6ep9W2JicDvdFAXszSKVQXsVdLj79j56ey+hwB5CwkX+v6jZotcni8+UPrlLDNQni4Jag8XphEcfFXlenU7hIvvlL4WjUHLsotWKHMCXXQZ33imchXPnijnJPffAUPM4jwGKorDvnU+IfeBeEjd/jrJwIao33xQpSyQSiUQikUgkPRnF0OMJ4Sh0Op1YLBbUajUFBQVDd5bUfAUfLYepP4WFj/v/7NVXRYXBDRvge9/r/fzsbJGjMC9vaM8fDOzeLcSb5ctFPsHRDluy20V40YYNcNppwj3gEWPtVpE3Mu/vUOsuFGOaIsLEM64EfeKAn6a2tpa9e/eyZ88e9u/f7ycE2jz5J33Q6/VYLBYsFgsZGRmYzWYSEhK8LT4+nvj4eMLCwoT74Z574NRThfg5QpUnFUUZ90n3WztbqWqtospa5dd7hEDv/pYKWuytfV5HrVITHx5PojGRhPAEEowJJBmTSDQm+rWE8ISjF/9QFOHw6u766tEqQOknHFwVAmFxEOojIIZOAl0MhMa4+1j/x9rI4AwFbG2FjRvh9dfFZ7ipDwFMrRZ50RITISmpqzeZoLQUCgu7Wmsvv09fIXHuXJHPc/ny0anW6rJDZwN01InW6enre+7z3XZ19nNRlfgd+wnHCWBIgbAkMCR3iYLaUcpBmZ8v/md++aX4zlm/HhYtGp3nkoxvvv5aVEjetAliY4VL79prgy7PX/V7H1F40y9ZfFBEc7w++xSevvQW/n7dCszRfSzOSiQSiUQikRzrxMbCcceJ1G4DYDCOwgkhFALccccdPPjgg3zyySesWrVqaE+oKPDvmcIpcn45aHxuXnNzxc3ZW2/Buef2fv4PfgDr1gnHTULC0MYQSBQFTjlF5Frcvh3mzx+b53U64YYb4Jln4ITl8M97ofIlkS/SYQVNGKReBJOvhrgV/QotTU1NXkHQt6+qqvI7TqfT+QmB3bfj4+MHJsr99a/CrbFggQhPN43fAhUDQVEUWjpbegh/VdYqqlurxbb7caW1ktZ+xD8VKiYZJpFgTBBCn2Ik4e3/kFjRQuKl15Jw+oVC/DMmEKuPRaMe45tbxSWEpt7cZL05zRzWo19TpRFORJ1bONRFgzZCiEraCNFCTP77uj/WGMTfxHAFx8ZGIQq+/jp88EGXa3rRIlGcKSnJXwxMSoJJkwaWIkBRoK7OXzjs3jxCYni4CJFccxqcdjKkJ4LDBo5WcLp7h028v/Zm4eKzN0FnU9e2vanrZ579zrYBvAmqrt9HaKxoviJgaLxwl3rE4NBJMNafQw+KAn//u3CMtbaKfHQPPNC3y10iAfG5efFFuPVW4QI+7jj405/gxBMDP66PPkK5/35Un3+OCxXvTl/BX5Z9l4NxFjRqFZZYAx/fdNK4WyCTSCQSiUQiGRPi4kTaoc8+G9Dhx6RQeODAAWbMmMGiRYv48ssv0Q41BGv/H+CbX8DylyD94q79Tz0F118PH30knGO98fTTcN11whW3du3Qnj+QvPEGfOc7cNVV4oZ0LHF2wkPngnojeAoTR88X4mD6JaCL8jtcURSOHDnC5s2b2bVrl1cQ7P55CQ8PZ+bMmcycOZNZs2Yxc+ZMZsyYQUpKyvBzmr3yigidnjxZuHvi44d3vQDhUlzU2eq8Ql91a3Wvwp/nZ+2O9j6vpVapiTPEkWBM8Dr/EsIT/JyAnn6SYRIh3UPGCwqEaFRcDP/4hxDfxwsOm9utVu92p9WLx/3uqx+goNUL6lDQ6EVFW3WY6DWeFta1rQ4VBX1UGmjvhIJiOJIPhcXgUMAFmNNh+kyYMRtiJonrKwrgbooCuLr2eXtXV6/Yxd+xawDN2Qmt9WCtF85hlR1CgaH+SYaYRLV6rW+LECKgRwDUxbqdnbFd+7RRgRP+BkNFBVx9Nbz3nigutW6dWNSRSAaK1SqKnvzhD9DZKb67HnkEUlPHdhwul1iguO8+2LYNV0gIr89YxV+WXEhBjH+YsVaj4sVrlk6MCtUSiUQikUgkI01ioqgt8cUXAzr8mBQKAW6//XYeeugh7rrrLn77298O7Unbq+GNFEhYBSf7JIX84x/hppuEILR8ee/n7tkjkobfeis89NDQnj9QdHQINbqmBg4fHjtHpMsuNnemxQAAIABJREFU8g7u/R1Y88EVCh93QEEarP8C0oRq2NjYyNatW9m8eTObN29my5Yt1Nd3FQgICwtj+vTpXjHQ06elpY1OkYNPPoEzzhA5n776CsViCaow4TZ7G9Wt1V7Rb2txAXn15SjqJtSaZj9BsMZWg6u3aqtutGqtV+CLD4/vEvvcgl98eLx3e0Scf4WFQiwsKhIu06uuGt71gh2XAxwtoqCSvdndWsDR7L/P4d522IS46Gx3977b3fb1G0Y7hqhDQa0T+fjUOlBp3cJmOIQYgFCot0J5PRRVQK0VOgG7GlIyIXsOzFkIWbPFooGvKBhiHB9i31Cw20UO11tuEQ7NnBxRnCIq6ujnSiS9kZcn5jJvvy1yGq5YAWvWiDZnzuilRnA6RQqX++8XRXhCQ+Gqq/j36Zdzy7YmbJ090zwYdBruOXcmFy0cYzFTIpFIJBKJZDyQnCxSOn311YAOP+aKmXi49957+eijj/jd737HaaedxooVKwZ/kbB4USSj5A2wFoLRIvZ78tj1F+Y1Y4aoPDPAX1RQ8dhjIvfVww+PjUjo7ISCdUIgbC0Szp85v4WpP8FRt469z/+MzXPnsnnlSrYcOMD+/fu9p+p0OubPn8/SpUtZsmQJ8+fPJysra+QKbByNb74RjtGwMNi4kdKoBHIe/cyv8EhqjIHcHy4esfxKDpfD6/qrbq2mxlbj3fZtHgHQ2tl/GKxRayLRlEBWTBbHpx7vFfs8QqDv46Pm/BtpLBYR/r5qlXBRuVxwzTVj9/xjjTrEHf4aPbLX/fJLeOB++PgD4dQz6mH1KXD2GXDySjAaQHGIPIwuh3vbIbYBULlFA5W7aIvP4x771F0iYPem0gxOfFAUsVjxwQcib+Kz/4W2I8Dr4rNxwQWiLZkZ3IVRhoPVKlzdjz4KJSUi/8irr4rXLZEMh6wskULlww/F5+uzz8TC1223iVXp004TouHq1RAXN/xcuXY7vPCCCJM/dEjMoW6+WbSkJOIL67Fv3tz7qU4XlknhI/TCJRKJRCKRSCYYarUsZjJQDh48yLx584iLi2PXrl1EDcV5UfYefHYWzPo1zLlH7LvrLrESfuCASCDfF2vWwOefi2IAuiFUswwEFRUwdaq4SdizZ3QKC3hwdojqxfseBFsJhMbimPwztjYt4eNPN/Hf//6Xbdu20epTCMGSnMzSE09k6dKlLF26lLlz5xI6mmPsjyNHhKO0qQk+/BBlxQpOefQziupsOF1df0tHy6/kUlzUt9VT01rjFf4829Wt1VTbqv0e17fVo9D336pGpSE+PL5He2tHKy2tBnBFolEi0RCFVhVFZmx08Od+Ki4WYmF+vgj9v/baQI8o+FEUIQDcf7+woKtUQly67DIhAIzHfHbt7UL09ORTLCkR+5OTRaqECy6AE04YWO7EYKe6Gp54Av7yF2hoEOkMbrxR5HCNHmEhWSIBkZv0iy+EKL9xI+zdK/arVHQeN5d/xc7gvaQ57EmbQRvqnotgTqeIROheFd3Ttm0Tf7MRESKv5o03ilynbhRFGdJ3qEQikUgkEskxT3q6MHlt3Tqgw4/Z0GMPTz/9NNdddx2XXHIJL7zwwuAnmS4nvJUuHDPnFoiwtptuEuHHRUXecNhe8VTA3bJFFAQYD/zwh/Dcc/0XahkuznY48nfY9yCKrYxDddF8VHUiH3/r4L+ffUFzczMgcgouXrxYiIJqNUseeYSEsDB4553AJ1+vrBQiYWEhvPYarF3LtsJ6LntmCx1OBy5acKmacaqacNKEStPE+Qsj0GmtfsJfja2GWlttv+G+ALH6WOLD44kLjxPCn8FnOzzemwvQ4/pTq/zdVZ6xdTp7Ps9Acj8FRdXlkhIhFublicIx118/ts8/XnC54M03RQ6yr78WollOjnAJTZ0a6NGNHIoiCi299ppoR46I/XFxcN55QjQ8+eTxs0jjIS9P5I577jkhjE6eDL/4hSigFRYW6NFJjiVKS8Ui2MaNtLzzPhFtLQC06PRsSj+OBkME6R1NLNF3oqqoEOJ2XyvZKpXIgXjddfDjH0NkZO9P2WAj59mtfq78tBgDuVctISVKP1qvVCKRSCQSiWR8k5EhUqF9/fWADj/mhUJFUTj//PN56623WL9+PZdffvngn3zXXbD3flj5ASSvEY6Ov/1NrJz7rIb34MMPhavwscfEynmws327qHK6erVwE4y0EOSwwZGnqdn8AB9vr+bj/WF8tC+MkspGADQaDYsXL2b16tWsXr2aJUuW+Bei+fRTIV7a7SL07qyzRnZ8fWB32qlrq6OmVYh6NbVF1DxwFzUNZVSfeRI1ljhqWmvIqyunoqUaJy2g6l/4iw6LJi48jjhDnFfo8wiBcYY44sLjSAhPIC48rvdCH4Pkle0l3P323iHlfurtxm2kw6kHTGmpEAuPHBFOqx/9aGyfP5ix22HDBnjwQdi/X4hK11wjRKb+FjQmAooicp29/roQDffsEfujouCcc4RoeNppoA9ioeHrr0W6h1dfFWLLwoVC3D3/fBirVAoSSS9sK6zniqe+YlrZIU4s2MGJBTuYV34QjeKiUxOCkphEaGpKz8rovi0ubsBO36BYmJJIJBKJRCIZT2RliaiNb74Z0OHHvFAIUFtby+zZs2ltbWXXrl1kZGQM7gLWfHg7C9IughP+JZwdubkid1R4PzlzmppEiNhFF8HLLw9p7GOGooiQvS1bYNcumDlzxC5tb2/l8w23sPGt5/lop42dRV0/mzp1qlcYXLlyJZF9uAy8bN8Op58u3tvcXLjkkkGNRVEUWu2tQvDzCH9uV19Na40I++32uLG98ajXjdHHYNLGUNUYikqJQKNEolYi0SgRaIhEp4ri4e+s4OQpU5hkmIRWM8RK3ENkW2E9lz6zGbuz5994f47CoAwFKysTYuHhwyI08//+b2yfP9hobxfus4cfFg5Xk0k4dn7+83FbfXvYHDrU5TT0rKrpdMLZfdJJoi1bBkZjYMepKPDxx6Lg1X/+I/atWSMEwpUrR6+YhEQyCHpbaDJ22NC4nNgjIrnnvFmyyIhEIpFIJBJJIJk6VZgidu0a0OHHbDETXyZNmsTzzz/PmjVruPzyy/nss88IGUwOK2MmJJwMpW9Ce21XMZOjuVMiI0VRk02bhj74seKll0Thlf/7vxERCVtbW9m4cSNvvPBn3t34GY2twmE3KdrI9y4+g9Wnnc6pp55K2mCdTgsXihxKq1fDZZdhb6ijLudCam21fuKfrwDYfbvd0d7vU2hUGiYZJhEXHse8xHli2xBHXIeGuDc/Im7HAeJOW0vcbfcSFx7P/7d35/FRlvf+/9/XTIIwYcskIGJCYutytOKCAeuCWLV1A0Vb6w+sWLFV63pK1Xq6aD1qPa2tPa1L9diiTUU85fyKCm5VsWhtNeAOLrVqAmHTLGyZgUxmru8fVwYSSMgkzMx9z+T1fDzuxyQz99xzTZiZkM/9WUpCJSoIFOw6qBYOafrhEz3LiqiqKFZ5ONTl2saEQ6qq6Lrn2dK6ZtU3RTvdR5LiCasVTREtrWveZclyRuy99/YBJ1deKbW1uYzd/hZU2bzZZTb/8peuFL6kRLr5Zvce7u+TcPffX/qP/3Bbba00f74LyP3tb2679VaX3XTEEdsDh8ce687CZVI87oKYr7/utuefd7/Mg0Fp+nTpuuukQw/N7BqAXqosLVJsh7YVm/dw2eSFCcuQEQAAAK8FAu5vjQzI24zCpFmzZulXv/qVbrrpJt1www29u3Ptw9Lfz5PG/Uq65jn3B1402vP9Lr5Yuv9+11+tLKWAbfZFIm4oS0uLy9IqKenTYRobG7Vw4ULNnz9ff/nLM4pGXUBu3D5GZ00+UafPuFmHjpugQDfTSdsSbWqONqsh0qDGaOO2wF6X28a1amhcqQ0Dep7sM2TAkG2Bv9JQqdsGue9LBpV0KvcdERqhYQOHde7xt369dMst0m9+48o7Z850/6ZdPA8/91fqy9p2p2Q549asccHCDz5wWbv33uv6MuS7zZtd2fXtt0uNjW6Qx7XXujLjXWU4w/3yfPNNN9118WJ30qG52d0WCEiHH+76nyYDh+Fw3wPQra3Su+9uDwq+/roLCiZPNEku+/Ob33R9bysrd/fZARnhy8xyAAAAbPeFL7hqpXffTWl3So872LJli4488kgtX75cL730ko466qjU79wWleaPlkJl0i9LpTffkpqaer7fAw+4wNKf/uSCGX50001u8EofyjhXrlypRx99VPPnz9eLL76oeDyuQMDo2AOtThovffHLX9IeR1yuhoRRY6SxUxBw22X79c1bmnt8vD2Ce2wP9hUMVemr76h09XqNOPQolZw5TSOKRm6/vX3bo6CPU5FjMel//ke68UYXkBk3TrrjDhdE2AU/91fq7dr6WrKcNY2NLhj/5z+7gNkf/iCddJJ368mkSMQNcfnZz1x/1IoK6Qc/cK0QvJr8nesSCdfbMBk4fPFFqaFh++0FBS4zvKtt+PCdr2tocAHBN95wx21t3X6scNgFIseN277tu2+XJxwAv/HzSTAAAIB+b+xYF794//2UdidQuIPly5erqqpKe+21l958800N7U2p2ZIrpA/vlv73C9Jr691ghZ588IH0b/8m/fu/u0nJfrNxo2s0Xlnpsl12KMm21ioSi6gx2qjGSKMao41a9vEyLfrHIr327mtavX61FJICRQENHTlQBaGothZYbUrhpTQgOEAlg0q2BfRKQiUqHbT962S2X8egX1FhUefA1vr10uTJ0ssvSxddJN133+43/rdWeuop6Xvfc2+00aPdBNnzz+93f9TnRCaJtS5AeNVV0qZNrgz5ttv8PbiiN7Zsca/r226T1q1zmck/+pF04YW5N9HX76x1g2AWL5aWLHEngzZscJ8zGzZs33pK699rr52DgmPG9L/yeOQVP58EAwAA6NcOPdQllnz4YUq7Eyjswt13360rrrhCF1xwgR588MHU79j0hvT0OOnNsPRoies11RNr3WTk/faTXnllF7tl/j/gsXhMTdEmNUWbtgX+mp5boMa5v1fj2aeocf/yTgHBpmiTGiON2hrf2uOxBxmjkqBVaUGBSobvp5LwwSoNjdgW8CsJlXQK+JUMKtHgAYPT8xwjETfV9OmnXST9lFPcIICJE11pX2+8844LED77rAs0XXedK+vsxyWdOZNJ8sknLpj78suuN+icOdJhh3m9qr7bulX63e9ckHr1ahd8+uEPpW99iwxCL1nr2jR0DBwmA4lDh7oA4V57eb1KAAAAAP3FuHHu75GPPkpp97wOFPY1uGat1eTJk/Xkk0/qkUce0bnnnpv6Qp46QlrzhnTPF6Sl76R2n8mTpb/8xWXvDRy4081dBWLKwyFVz5ygsuLQTvsne/klg37JwN+2ryONatrSftkhKLipdVOPSzUyGj5wuEpCJRpWOExb12/VZ3WfaV3tOikiDUwM1JGHHKmTjztZJ40bq1Er7lfJmscVKiiUDrhaOvjHUmGGBwJ0pbXV9fmaO3d7SXgw6IYVfOlLLnB47LHdTzldt0664QYXmEkkpBkzXIBm772z9hT8LGcySeJxV5p7440ue+uWW1zgd3ezTLOptdW1LLj1VtfbdM893VCOiy/OnyxJAAAAAEB6VFW5tlyffJLS7nkbKOxtcG1H69at0yGHHKKtW7fq7bffTn367j/vkZZeLj37OemB1KK1uvVWVyr4t79Jxxyz7eqtbVvVGGnUWff9RfXrP1PMblLCuM2azSoaGNWxBwzqFBBsijZpw9YNKT3skAFDFB4UVkmoxF0O2uGyrVDhi69WyWFHqeSu2SoZVKLCeKGeWPiEHn74YT3zzDOKxWLaY489NHnyZE2fPl2nnXaaBhZKeu8X0vLbpHhEGn26NO4Oaej+qf08MimRkJYtk154wU3GXbx4+7CCYFAaP3574PCYY9x1//3fLii4aZPLQrzjDvdGQ+567TXpG99wpePHHSdVV7uefn4Wi7l13nyzVFfnMpG//33pssukUM+faQAAAACAfmjCBGntWmnFipR2z8tAYbr6pj355JM6/fTTddxxx2nRokUKppJ11LpeerhYahomzVqvhE1ow5YNat7iMvySmX6dvv94uZr/+pSavvA5NY8YvC3gF4lFen48SYMHDN4W3NsW+BsY7vx98utBJSoeVKzwoLAGBHvoX3b33dIVV6i1ulrPDB+uuXPn6rHHHlMkElEwGNRJJ52kadOmaerUqRo2bJi7z5pnpSXfkTZ/JA3ZXzriv6XRp6b0PDwRj7ty4o6Bww3tgdbkoILGRulzn3NTZM86iz5i+SIScYG2u+5yJaF33eWCh377921ocJmwv/61SxUPh125+xVXdJ8BCwAAAACAJB11lKtGS7FdX14GCpfUNum8+19Vazyx0369ncR65ZVX6q6779INt9ygCy+7UM3RZjVvae4U8Nt2XfL6D55Vc0hqDgzT+q0bZdXzzy2QkIYnClU8Ysy2wF7xwGI1bRqg1z5pVbxtsAIarIAdooCGKGgHq6hwuG6aPF7TJny+dz+sFCQSCb186KGa8/77mjd0qJray3WPOeYYTZs2Teecc45Gjhy5/Q7RtdLrs6S6uVIwJI29UTrg36WegpF+E4+7oS3JwOGHH0rf/rYLytD3LT89/bQb/LF2rZs8fu+9LhjnpVjMrevBB6UFC9z3w4e7MumrrnKBzTTJmbJxAAAAAEDvHXOMKztevTql3fMyUDhv6Urd+PhyRVq3T560iiuhFu0xIKpvHTdSR+yzx7bA3vot67sM+K3fst4F/iJNUorDbIcMGKLi5k0qLpaKh5QrPHK8igcWbwv8hQeFt2X0dfx+6NFfUmD1GmnNmk4ZTUtqmzT9/lcUi+/8s+9t0DMVy5Yt05w5c/RwdbVWtL+Ixo4dq+nTp2vatGmqqKjoHFgoGaSq2J9k3vqBFNsg7T1FqrpTKvJ5GSfQUUODdMkl0p//7KZYf//70pQp0j77ZHcdy5a54OBDD7m+mMZIJ50kffOb0tSpaS8x3t0WDQAAAAAAn5s40Q3bXbcupd3zJlA4dMRQe9EfL1LzlmZ90vSpaupWKq7NSqhFCbNZ1kRTPtaQAUNUPKhYxQOLVTyoWGar0eKnF6soWKRzJp+jIw46YtttHS+HDxyuwi2t0pDB0v8MlsJF0tSVUqCw5we9/HLpnnukjz/uFJxIVxn1rtTX12vu3LmaM2eO3nrrLUlS2bBhOm/DBp13550ae8UV2/ftEFgYG/pEN+x5pw4LfaC2gXurYPxdUtmZ/ivdBFJhrfSHP7iMvU3tg32+8AXpjDNc0HDChMwMPWlsdKXFDz7oeidK0r77uuDg+edLqfZH7aVsfLYAAAAAADx2/PHS8uXSZ5+ltHveBArNUGP1Pfd1QaBAJlEkJYpkVKSAHayAHaygKVLxwGJdOnHsTkG+4kEu0Dd84HAVBAp2Ov4DDzyg73znO9q6davOOecc3X777aroavjBZ59JI0dKt46XKpdIE/8slZ/V8xOYM8f1R3voIem88zrd1FXWz5hwSNUXHam9h/dtyun69ev1f//3f5ozZ44WL14sa62KhgzVl0+fqqsvuVDHXXmlAqtXuwzHAa582FqrE375V33W3KirR87RhaWPy0h6sPEMzW/7thZ891QCC8h9mzdLzz7rSn6feEL69FN3/YgR0umnu6DhV76ye/0B29qkZ55xwcHHH3eTjIcMkc491wUIjz464wH3dLZoAAAAAAD41AknuBZrjY0p7d6bQOHO0TMfGTl4pF777msaPnC4igqLtGp9tHNwLbF7wbULL7xQkyZN0jXXXKN58+ZpwYIFuv7663Xttdcq1LEcMNqeubjxMCnwtlRzsTT0AGnYQbt+gKOOcpf/+MdOgcKy4pCenzVpt/uIbdiwQU899ZTmzZunhQsXqrW1VXvssYdKD56o4P7Hadj+47XMFKh64Sc6ftky6eKLtwUJJempZWu1X+vzmrPffRo9oEFvRvbXD+sv1/Itn1dhUFpa10xgAblv8GA3tOass9yU7JoaFzR8/HEX2HvwQfe+OOEEFzScMkUqL3cZiRs3usDiunVuS3694+WaNS4gaYw7zje/KZ19dlanF9c2tKggaNShQ8M2hcGAahtaeD8DAAAAQK4LBNw8hgzwdUZhxx6FSZlq0v/cc8/p6quv1rvvvqsxY8boF7/4hb72ta+5Y7//vnTggdIPfyhdeqT00tnSHqXSSYuloft3f1Brpb32cv3RXn99t9eYtGrVKj3++ON67LHHtGjRIsViMRljdPzxx+u8887Tg2v21OpIoFPp4XUvVeuyv/9J9oUXZI4/3i1vc61enDtdk4r+oY3xkH6+9gI93HiKEnKlmIMKA/rPMw/WOVXlaVs74Du1tS5ouGCBG3YTi7nrR42SmpulrVu7v68xLitx5Ehpzz2lSZOkGTOkrjKTsyDb/U8BAAAAAB44+WSXlLZxY0q7501GYVeMMRpfGU77H7snnXSS3nzzTd1zzz268cYb9fWvf13HH3+8fv3rX+uQZJQ2FJLKpkjHPCK9fK70/AnSl1+UBn+uu8W6rMIFC1x/tCFD+rQ2a63ee+89PfbYY3r00UdVU1MjSSosLNSJJ56oM888U2eccYZGjx6tJbVNWnf/q4onEh0PoMnLF2vtkBKtHHOwxsdbpQ9+rcTbP9GkoogeX3+cbl79LX3W1vln2hpPqLK0qE9rBnJGZaV05ZVu27jRlQ8vWOBOEIwb5wKAyUBgx69HjpRKSzPT47CPqiqKVR4OddmjcEw4pKqKYg9XBwAAAABIiwxmFOZcoDCTCgsLdfXVV2v69On60Y9+pPvvv1+HH364Lj3zTP2npJJB7eXNY74qJaqlv39Dev5El1lY1M1wghNOkB59VHruOVf2mKJ4PK5XXnllW3Dwww8/lCQNHTpU06ZN09SpU3XKKado6NChne7XVenh4as/0JgN6/TAF8/S/nXzpWU/kzZ/pGjhGH237mI923xYl2sIFw0gsID+ZehQ6Zxz3JaDjDGqnjmh2/6n9BsFAAAAgDwQCLi2WhlAoLALI0aM0H333adLLrlEV111le6ZP1+PSLq5pkYXt7WpoKBAqpwuxbdKr87cHiwMjd75YJMnu4mrCxbsMlDY0NCgt99+W2+//bbeeOMNPf300/q0feDC3nvvrcsuu0xTp07VpEmTNKBDj8EdVZYWKbbDIIMz3lssVUhV572jsWvmSwWDpUN/qvcHztBf33xLUtfl5zedcTCBBSDHpKv/Kfq3TLX5AAAAAJAGwWDGAoU516Mw26y1mnvNNbrujju0StIhhxyis88+W3vuuadGjRqlUbF/aM9VP9eo8v016LQXpUF77nyQgw92k5PXrFFrW5vef//9bUHB5LZmzZpOdznooIN01lln6cwzz9QRRxyhQCCQ8npPvGPxttLDUYHP9ML6SzTw6FZZY2T2nSlzyC3SoFE77ZsUMNI+pUV6btYk/jAEgH6mvjmyU1ZqeTik6pkTVFacveE8AAAAALoxdaq0cKHU1pbS7r3pUUigsAs7ZVL84xm1TJ+u/zr7bP3iiSe0tZvhBkNDAY3aex/tOWq0CyKOGqU999xTwWef1bLFi/X25z+v9+rq1NbhH3LgwIE6+OCDdcghh2zbxo4dq9LS0j6vv745om/NfklfCczRZSX/q4EFrVqzepQCX39Ue445cqd9uytT7MskaQBA7uruBFIwYFRZEuIEEgAAAOAHX/2qNH9+ylmFeT3MJNO6Cpx9+19v6jpJt1x0ka574AHV1dVp3bp1Wrt27bZt3T8Xae0nb2jtplV67731eumll3Y6dmVDg0477bROQcF9991XwXQOQ7BWZRse01Ofv14mskKxjYOl+1s16qFFMmMO3Gl3yhQBAElL65pV3xTtFCSUpHjCakVTREvrmpmcDQAAAHgtEJCsdVua4zcECjuw1mrG7JptmRSx9gkyLes3udsHDdLQoUM1duxYjR07ducDvPOf0js3SiWHKjbxA322fqvWrl2r1mhUB55xhoaVl0uPPZa5J9DwivTad6XGV2QKh0tjf6bCSbdInztC5sCdg4RJmZok7Uf03QKA7nU1ECupMBhQbUNLv/hdAQAAAPhasj1dIuH6FaYRgcIOusuk2KN1iyTpvfUxHbSrAxz8YymxVVr+UxW+PFWjv/S0Ro9uH3AyebJUXS2tWCGN6WZCcl+tf0dafptUN1cyQWn/K6SxP5GefFFq3iRNm5bex8tR9N0CgF3raiBWUiyeUGVpUZZXBD/gJBsAAIDPJIODBAozq7tMioFtrZKklVvNrgOFxkiH3CLFt0jv3yEtPkOatFAqGLQ9UPjEE9J3vrP7i91c6wKDtQ9LG5a560afJh3+C2lYe/bgww+7NZ177u4/Xo7rLlu0rjGiC2bX0HcLACRVVRSrPBzqskfhmHBIVRXFHq4OXuAkGwAAgA91zChM96HTfsQc1l0mxaCYG16y16gU/kAyxgXr9rtMWrdIeuksKb5VOvlkqaBAWrCg7wvc8qn0z7ulvxwjPb6P9NYPpOhqad9LpS+/LB3/xPYg4caNbgLOccdJZSn1q8xrqfTdAoD+zhij6pkTVFESUmHQKDQgqMKgG2RSfdGRnFDpZzqeZIvFrSKtccXidttJNj8PxAMAAMhryUBhvIueQbuJjMIOusukCLW5QOHY/fZK7UDGSFV3SolW6aPfSS+c7LL9Lvg36W/PSc0rpOHlqTWcjG2S6h+TaudIa5+VbFwKhqSK6VLldGnUl6XggJ3v9+ij0pYt0vTpqa05z9F3CwBSw5ArJDHcBgAAwKc6lh6nGYHCDpKZFDuW2JQWuB+8KepFbyYTkCbcJ9mE9PFs6dPF0gly21MVUsEQafA+biva4TK0t/TpS66seNXjUjwqmQJpr1NccHDvM6TCwbs1o9hjAAAaV0lEQVR+/LlzXQbjV7/a559HPqHvFgCkrj8NuUL3OMkGAADgUxksPSZQuIMuMylq50ivSho0qHcHMwHpi7+XDr1V2vyx9PEr0n99Tzpmf+nwvV2fwVULXZZgd0ZMdMHB8q9JA0tTe9zPPpOefVY69VSppKR3a85Tudh3K1+bx+fr8wKAfMNJNgAAAJ+i9Di7dsqkiEbdP8KALkp8UzFolNtGHC198DvplWZp1XvumIk2KVIvtXwibW7fIiukYQdJFdOkoj5MSJ43z71YmHa8TXfZomPC/uy7la/N4/P1eQFAPsrFk2xIP07wAQDgQxksPTZ+bkRdVlZm6+vrvV6GdMop0ssvS5s27f6xvv996ec/l5Yskaqqdv94XTn2WOmNN6R166TBPZQo9zO58J9da61OvGNxl3+YVZaEcnZCc74+LwDIZ12d4EmeZNt7eC8rLZBzOMEHAIBPXXaZ9NvfSp9+Ko0Y0ePuxphV1tqUJt2SUZiKSKT3ZcfdmTzZBQoXLMhMoLCuzgU1p00jSNiFXOi7la/N4/P1eaH3ciFgD8BhuE3/1XHqdTxhFWsvbUpOveYEHwAAHqL02GPRqBRK01nTo46SwmEXKLzppvQcs6NHHnGXlB3nrHxtHp+vzwu9Q3YKkHty4SQb0o8TfAAA+FgGS48DaT9iPkpnRmFBgRsy8sYb0qpV6TlmRw8/LBUXSyefnP5jIyvytXl8vj4vpK5jdkosbhVpjSsWt9uyU/zcCgMA+pvkCb6uJE/wAQAAj2Qwo5BAYSoikfRlFErSlCnucuHC9B1TkpYvl95+W/ra1/o+eAWeSzaPDwY6/+c815vH5+vzQupSyU4BAPgDJ/gAAPCxZKCQjEKPpLP0WHLZfgUF6Q8Uzp3rLqdPT+9xkVXJCc0VJSEVBo1CA4IqDLqBH36c0JyqfH1eSB3ZKQB6y1qrJbVNmrd0pZbUNpF5nEWc4AMAwMcyWHpMj8JUpLP0WJKGD5cmTpSeey592YrWukDh6NHu2Mhp+do8Pl+fF1JDdgqA3qCnqbeSJ/i6m3rN724AADzEMBOPpTujUHLTj194QVq0yH29u2pqpI8/lmbN2h5ZRk7L1+bx+fq80LNkdkpygmYS2SkAdsTEXX/gBB8AAD5F6bGHYjGprS39gcJkn8IFC9JzPMqOAfgc5ecAUkVPU/9InuA7p6pc4yvDfFYDAOAHlB57KBJxl+ksPZak/faTDjjA9Sm0Vtqd/3TF49Ijj7hjjhuXvjUCQJqRnQIgFcmepq1dVNMke5qSmQ4AAPotph57KBp1l+nOKJRcyfHq1dIbb+zecV54QVq3zmUT8sc2AJ8jOwVAT+hpCgAAsAsZzCgkUNiTTGUUSukpP47FpB/9yH1N2TEAAMgDTNwFAADYBXoUeigZKMxERuHRR7sJyAsX9v0YP/mJ9Oqr0rXXSvvvn7alAQAAeIWepgAAALvA1GMPZbL0uLBQOvVUN4hk9Wpp9Oje3f+FF6TbbpOqqqRbbkn/+gAAADxCT1MAAIBuUHrsoUyWHkuuT6EkPflk7+7X2Cidf74LYD78sDRgQPrXBgAA4CF6mgIAAHSB0mMPZTKjUJJOOcVFgnvTp9Ba6aKLpFWrpLvvdtOOAQAAAAAAkP+YeuyhTPYolKRwWDrmGOm557YHJXty773SY49J06ZJM2ZkZl0AAAAAAADwH0qPPZTp0mPJTT+ORFzPwZ4sWybNmiVVVkq//a1ECQ4AAAAAAED/4ffSY2PMTGPMO8aYNmPMFTvcFjLGzDXG/MsY809jzNnpeMysyXTpsbS9T2FP5cfRqMsijMXcAJRhwzK3JgAAAAAAAPhPDpQevybp65Ie7uK2ayRttdbuK+lkSfcYY4rT9LiZl42MwgMOkPbdV1q40PUf7M6117qMwptukr74xcytBwAAAAAAAP7k99Jja+1b1tr3JHW1wnMl3d2+3yeSXpR0ZjoeNysy3aNQcuXDU6ZI9fXSW291vc/jj7vBJccfL11/febWAgA+YK3VktomzVu6Uktqm2R3dRIF8DlezwAAAEirDJYeF6T9iDsbI6muw/e17dftxBgzS9Ks5PfD/FBam43SY8mVH//qVy6r8LDDOt+2apU0c6YbfPLHP26PHANAHqpvjmjG7BqtbIqoMBhQLJ5QeTik6pkTVFac4c9iIM14PQMAACDtvC49Nsa8ZIxp6GYrT+EQHU+ddzt9w1p7h7W2LLkNHjw4leVlVjZKjyVp4kRp6NCd+xTG426ycWOj9PvfS2VlmV0HAHjIWqsZs2tU1xhRLG4VaY0rFreqa4zogtk1ZGIhp/B6BgAAQEZ4XXpsrZ1orS3tZlvZw91XSKrs8H1F+3W5IVsZhYWF0imnSDU10rp126+//XZp0SLp0kulqVMzuwYA8NjSumbVN0UVT3QOoMQTViuaIlpa1+zRyoDe4/UMAACAjPA6o3A3zZN0uSQZY/aRNEnS41l43PTIRo/CpClT3OUTT7jLV1+Vfvxj6aCDpF/+MvOPDwAeq21oUUGw68TzwmBAtQ0tWV4R0He8ngEAAJARGexRmJZAoTHmG8aYeknnSLrZGFNvjDm8/ebbJQ0yxvxL0jOSLrfWNqXjcbMiW6XHknTqqe4fe8ECaeNGado0l076yCPZCVQCgMcqS4sUi3f9yy4WT6iytCjLKwL6jtczAAAAMiKDpcdpGWZirX1I0kPd3NYiN/k4N0Wj0oAB2RkgUlIiHX209Oyz0re/LX3yiXTnndLYsZl/bADwgaqKYpWHQ6prjHQq1wwGjMaEQ6qqKPZwdUDv8HoGAABARuR46XFui0Syk02YNHmy1NIi/elPrhT58suz99gA4DFjjKpnTlBFSUiFQaPQgKAKg0aVJSFVX3SkjOl2HhbgO7yeAQAAkBF+zyjMa5FIdst+p0yRrr9e2msvafZsiT8iAPQzZcUhPT9rkpbWNau2oUWVpUWqqigmqIKcxOsZAAAAaZfBHoUECnsSjWY3UHjQQdJvfyt98YtSaWn2HhcAfMQYo/GVYY2vDHu9lIyx1hI86if6w+sZAAAAWZTB0mMChT3JdumxJF16aXYfDwCQVfXNEc2YXaOVTREVBgOKxRMqD4dUPXOCyooZXgUAAABgFzJYekyPwp5kO6MQAJBx1lotqW3SvKUrtaS2Sdbanu+UxseeMbtGdY0RxeJWkda4YnGrusaILphdk9W1AEBPvPy8BAAA3aD02EPZ7lEIAMgor7P5ltY1q74p2mkKriTFE1YrmiJaWtdMiSoAX/D68xIAAHSDqcce8qL0GACQEX7I5qttaFFBsOtehIXBgGobWjK+BgDoiR8+LwEAQDcoPfaItZQeA0AeSSWbL9MqS4sUi3f9Cz0WT6iytCjjawCAnvjh8xIAAHQjg6XHBAp3ZcsWd0lGIQDkBT9k81VVFKs8HFIw0HkdwYDRmHBIVRXFGV8DAPTED5+XAACgG5QeeyQScZdkFAJAXvBDNp8xRtUzJ6iiJKTCoFFoQFCFQaPKkpCqLzpSxnT9hzkAZJMfPi8BAEA3Mlh6zDCTXYlG3SWBQgDIC8lsvrrGSKdyumxn85UVh/T8rElaWtes2oYWVZYWqaqimCAhAN/wy+clAADoAqXHHklmFFJ6DAB5wU/ZfMYYja8M65yqco2vDBMkBOArfvq8BAAAO8hg6TEZhbtCRiEA5B2y+QAgNXxeAgDgU5Qee4QehQCQl5LZfOMrw14vBQB8jc9LAAB8iGEmHqH0GAAAAAAAAH5Cj0KPUHoMAAAAAAAAP8lg6TGBwl0hoxAAAAAAAAB+wjATj9CjMCdZa2m6DQAAAAAA8hPDTDxC6XHOqW+OaMbsGq1siqgwGFAsnlB5OKTqmRNUVsy/IwAAAAAAyHH0KPQIpcc5xVqrGbNrVNcYUSxuFWmNKxa3qmuM6ILZNbLWer1EAAAAAACA3cPUY4+QUZhTltY1q74pqniic0AwnrBa0RTR0rpmj1YGAAAAAACQJgwz8Qg9CnNKbUOLCoJd9yIsDAZU29CS5RUBAAAAAACkGaXHHqH0OKdUlhYpFu/6TRKLJ1RZWpTlFQEAAAAAAKQZpcceofQ4p1RVFKs8HFIw0DmrMBgwGhMOqaqi2KOVAQAAAAAApAmlxx4hozCnGGNUPXOCKkpCKgwahQYEVRg0qiwJqfqiI2VM12XJAAAAAAAAOSODpccFaT9iPkkGCgcO9HYdSFlZcUjPz5qkpXXNqm1oUWVpkaoqigkSAgAAAACA/JDB0mMChbsSjbqyY4JMOcUYo/GVYY2vDHu9FAAAAAAAgPSi9NgjkQhlxwAAAAAAAPAPph57JJlRCAAAAAAAAPgBU489EokQKAQAAAAAAIB/UHrsEUqPAQAAAAAA4CeUHnuE0mMAAAAAAAD4CaXHHiGjEAAAAAAAAH5C6bFH6FEIAAAAAAAAP8lgRmFB2o+YL9rapFiMQCEA7MBaq6V1zaptaFFlaZGqKopljPF6WQAAAADQP2Qwo5BAYXeiUXdJ6TEAbFPfHNGM2TVa2RRRYTCgWDyh8nBI1TMnqKyYEysAAAAAkHEMM/FAMlBIRiEASHKZhDNm16iuMaJY3CrSGlcsblXXGNEFs2tkrfV6iQAAAACQ/xhm4oFIxF0SKAQASdLSumbVN0UVT3QOCMYTViuaIlpa1+zRygAAAACgHyGj0APJQCGlxwAgSaptaFFBsOtehIXBgGobWrK8IgAAAADopwIBAoVZRekxAHRSWVqkWLzrX0SxeEKVpUVZXhEAAAAA9FOBAKXHWUVGIQB0UlVRrPJwSMFA56zCYMBoTDikqopij1YGAAAAAP1MMEhGYVbRoxAAOjHGqHrmBFWUhFQYNAoNCKowaFRZElL1RUfKmK7LkgEAAAAAaZah0uOCtB8xX1B6DAA7KSsO6flZk7S0rlm1DS2qLC1SVUUxQUIAAAAAyKYMlR4TKOwOpccA0CVjjMZXhjW+Muz1UgAAAACgf8pQ6TGBwu6QUQiknbWWTDQAAAAAAHYXpcdZRo9CIK3qmyOaMbtGK5siKgwGFIsnVB4OqXrmBJUV8z4DAAAAACBlTD3OMkqPgbSx1mrG7BrVNUYUi1tFWuOKxa3qGiO6YHaNrLVeLxEAAAAAgNzB1OMso/QYSJuldc2qb4oqnugcEIwnrFY0RbS0rtmjlQEAAAAAkIMyVHpMoLA7GcwotNZqSW2T5i1dqSW1TWRTIe/VNrSoINh1L8LCYEC1DS1ZXhEAAAAAADmMqcdZlqEehfncp41BFehOZWmRYvGuz3TE4glVlhZleUUAAAAAAOQwph5nWQZKjzv2aYsnrGLtkd9kn7bnZk3K2cBaPgdAsfuqKopVHg5te+0nBQNGY8IhVVUUe7g6AAAAAAByDMNMsiwDpcf52qeNQRXoiTFG1TMnqKIkpMKgUWhAUIVBo8qSkKovOjJnA+QAAAAAAHgiQz0KySjsTjQqFRRIhYVpO2SyT1trFwHfZJ+28ZXhtD1etqQSAM3F54X0KisO6flZkyhPBwAAAABgd1F6nGWRSNr7E+Zrn7Z8DYAi/YwxGl8Z5vUAAAAAAMDuoPQ4yyKRtE88TvZpCwY6Z1Dlep+2fA2AAgAAAAAA+FKGMgoJFHYnGk17RmG+9mnL1wAoAAAAAACAL9GjMMsykFEo5WeftmQAdMepx2PCuR0ABQAAAAAA8KVAQGptTfthCRR2JxKRRo7MyKHzsU9bPgZAAQAAAAAAfIlhJlmWgdLjfJePAVAAAAAAAADfyVDpMT0Ku5Oh0mMAAAAAAABgtzD1OIusJaMQAAAAAAAA/sTU4yxqbXU/bAKFAAAAAAAA8BtKj7MoEnGXlB4DAAAAAADAbyg9zqJo1F2SUQgAAAAAAAC/ofQ4i8goBAAAAAAAgF/5ufTYGPNTY8x7xpi3jDE1xpgTOtwWMMbcaYz5yBjzL2PMZel4zIxKBgrJKAQAAAAAAIDfZKj0uCBNx3lJ0s3W2qgx5lBJfzXG7GWt3SLpG5IOkrS/pGGSXjfGLLLWvp+mx04/So8BAAAAAADgV34uPbbWPmWtbY+u6R1JQUml7d+fK+lea23cWtsk6U+S/r90PG7GUHoMAAAAAAAAv/Jz6fEOLpT0kbW2vv37MZLqOtxe237dTowxs4wx9clt8+bNGVheCsgoBAAAAAAAgF95OfXYGPOSMaahm628w34nSrpRO2cM2o6H6+5xrLV3WGvLktvgwYN781zShx6FAAAAAAAA8KsMlR6n1KPQWjuxp32MMZMkPSBpirX2gw43rZBUKWlJ+/cV7df5F6XHAAAAAAAA8CsvMwp7Yow5TtIfJZ1prX1rh5vnSbrEGBM0xoTlehb+bzoeN2MoPQYAAAAAAIBfeZlRmILfS9pD0gPGbKssPt9a+45cAHG8pH+2X3+7tfa9ND1uZpBRCAAAAAAAAL/K0DCTtAQKrbX77eK2uKTL0/E4WUOPQgAAAAAAAPhVICBZ6zbT7TiQ3h82bUfKJ5QeAwAAAAAAwK+CQXeZ5qxCAoVdofQYAAAAAAAAfhVoD+kRKMwCMgoBAAAAAADgV8lAYZonHxMo7Ao9CgEAAAAAAOBXGSo9TtfU4/ySDBQOHOjtOpBzrLVaWtes2oYWVZYWqaqiWCaNTUUBAAAAAAAyVXpMoLAr0agLEgZIuETq6psjmjG7RiubIioMBhSLJ1QeDql65gSVFZOdCgAAAAAA0oTS4yyKRBhkgl6x1mrG7BrVNUYUi1tFWuOKxa3qGiO6YHaNrLVeLxEAAAAAAOQLph5nUSRCf0L0ytK6ZtU3RRVPdA4IxhNWK5oiWlrX7NHKAAAAAABA3mHqcRZFowQK0Su1DS0qCHbdi7AwGFBtQ0uWVwQAAAAAAPIWpcdZROkxeqmytEixeNdR/Fg8ocrSoiyvCAAAAAAA5C1Kj7OIjEL0UlVFscrDIQUDnbMKgwGjMeGQqiqKPVoZAAAAAADIO5QeZxE9CtFLxhhVz5ygipKQCoNGoQFBFQaNKktCqr7oSBnTdVkyAAAAAABAr2Wo9LggrUfLF5Qeow/KikN6ftYkLa1rVm1DiypLi1RVUUyQEAAAAAAApFeGSo8JFO4okZC2biWjEH1ijNH4yrDGV4a9XgoAAAAAAMhXDDPJkmjUXZJRCAAAAAAAAD9imEmWRCLukoxCAAAAAAAA+BHDTLIkmVFIoBAAAAAAAAB+ROlxliQzCik9BgAAAAAAgB9RepwlZBQCAAAAAADAzyg9zhJ6FAIAAAAAAMDPKD3OEkqPAQAAAAAA4GeUHmcJpccAAAAAAADwM0qPs4SMQgAAAAAAAPgZpcdZQo9CAAAAAAAA+Bmlx1lC6TEAAAAAAAD8jNLjLKH0GAAAAAAAAH5G6XGWkFEIAAAAAAAAP6P0OEvoUQgAAAAAAAA/o/Q4Syg9BgAAAAAAgJ9RepwllB4DAAAAAADAzyg9zhIyCgEAAAAAAOBnGcooNNbatB4wnYwxbZLWer0OIAcNlrTZ60UAOYb3DdA3vHeAvuG9A/Qe7xugb0ZZawtS2TGlnTy01lpb5vUigFxjjKnnvQP0Du8boG947wB9w3sH6D3eN0DfGGPqU92X0mMAAAAAAAAABAoBAAAAAAAA+D9QeIfXCwByFO8doPd43wB9w3sH6BveO0Dv8b4B+ibl946vh5kAAAAAAAAAyA6/ZxQCAAAAAAAAyAIChQAAAAAAAAAIFAIAAAAAAADIgUChMeZWY8w7xpg327dzvV4TkAuMMT81xrxnjHnLGFNjjDnB6zUBucAYM7P9906bMeYKr9cD+JUxZj9jzN+NMf9s/z1zkNdrAvzOGPMbY0ytMcYaYw72ej1ArjDGDDTGPNr+O+dNY8zTxphKr9cF+J0x5i/GmLfb3zcvGWMO6/E+fh9mYowZbq1d3/71aEnvS6qw1jZ7uzLA34wxp0r6q7U2aow5VNJfJe1lrd3i7coAf2t/v7RK+g9JNdbauzxeEuBLxphFkqqttQ8aY74m6XvW2qO8XhfgZ8aY4yR9LOlvkiZba5d5vCQgJxhjBko6QdJT1lrbfjL3DGvtVzxeGuBrO8TUpkq6wVo7blf38X1GYfIJtRsiySoH1g14zVr7lLU22v7tO5KCkko9XBKQE6y1b1lr35OU8HotgF8ZY0ZKGifpofar/n9J+5DdAeyatfZFa2291+sAco21dou19km7PdPpFUmf83JNQC7YIaY2TCn8jVOQueWkjzHmKkmXSyqTNNNa2+jxkoBcc6Gkj/iPKQAgTcolrbbWtklSe3bHCkljJNV6uTAAQL9wlaQFXi8CyAXGmGpJX2r/9pSe9vc8UGiMeUnSgd3cfLi1dqW19jeSftNeDvaQMeY5goXo71J577Tvd6KkGyV9OVtrA/ws1fcOgB7t2L/GeLIKAEC/Yoz5gaT9JF3q9VqAXGCtnSFJxpgLJN0u6bRd7e95oNBaO7EX+75ljFkl6Xi5Eheg30rlvWOMmSTpAUlTrLUfZH5VgP/15vcOgG6tlFRmjCmw1rYZY4xcluEKj9cFAMhjxphrJJ0t6SRrbcTr9QC5xFr7B2PMvcaYkl0l3/m+158x5sAOX39e0uGS3vVuRUBuaG+W/UdJZ1pr3/J6PQCA/GGt/VTSG5K+0X7VVyXVWmtrPVsUACCvGWNmSZom6cs79F0D0AVjzND2ocDJ78+S1CipaZf3y4Gpx49J2ldSTFKbpJ9Za+d5uyrA/4wxH0oaKmlNh6vPt9a+49GSgJxgjPmGpP+SVCw3/bhFLiv3DU8XBviMMeYASQ9KKpG0UdIF1trlni4K8DljzN2SzpQ0SlKDpM3W2n29XRXgf8aYMrls9o8lbWq/equ19kjvVgX4mzGmXK4ad5DcEJPPJF1jrX1zl/fze6AQAAAAAAAAQOb5vvQYAAAAAAAAQOYRKAQAAAAAAABAoBAAAAAAAAAAgUIAAAAAAAAAIlAIAAAAAAAAQAQKAQAAAAAAAIhAIQAAAAAAAAARKAQAAAAAAAAg6f8BUvu4RXWf4nA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07" y="71414"/>
            <a:ext cx="860901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084" y="3480810"/>
            <a:ext cx="8486882" cy="330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666976" y="42860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r>
              <a:rPr lang="zh-CN" altLang="en-US" dirty="0"/>
              <a:t>正则化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76" y="371475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</a:t>
            </a:r>
            <a:r>
              <a:rPr lang="zh-CN" altLang="en-US" dirty="0"/>
              <a:t>正则化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4299" y="148216"/>
            <a:ext cx="2187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alpha= 0.01</a:t>
            </a:r>
          </a:p>
          <a:p>
            <a:r>
              <a:rPr lang="en-US" altLang="zh-CN" b="1" dirty="0"/>
              <a:t>black</a:t>
            </a:r>
            <a:r>
              <a:rPr lang="zh-CN" altLang="en-US" b="1" dirty="0"/>
              <a:t>： </a:t>
            </a:r>
            <a:r>
              <a:rPr lang="en-US" altLang="zh-CN" b="1" dirty="0"/>
              <a:t>alpha= 0.1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  <a:r>
              <a:rPr lang="en-US" altLang="zh-CN" b="1" dirty="0">
                <a:solidFill>
                  <a:srgbClr val="00B050"/>
                </a:solidFill>
              </a:rPr>
              <a:t>alpha= 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4298" y="3500438"/>
            <a:ext cx="242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orange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alpha= 0.0001</a:t>
            </a:r>
          </a:p>
          <a:p>
            <a:r>
              <a:rPr lang="en-US" altLang="zh-CN" b="1" dirty="0"/>
              <a:t>black</a:t>
            </a:r>
            <a:r>
              <a:rPr lang="zh-CN" altLang="en-US" b="1" dirty="0"/>
              <a:t>： </a:t>
            </a:r>
            <a:r>
              <a:rPr lang="en-US" altLang="zh-CN" b="1" dirty="0"/>
              <a:t>alpha= 1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green</a:t>
            </a:r>
            <a:r>
              <a:rPr lang="zh-CN" altLang="en-US" b="1" dirty="0">
                <a:solidFill>
                  <a:srgbClr val="00B050"/>
                </a:solidFill>
              </a:rPr>
              <a:t>：</a:t>
            </a:r>
            <a:r>
              <a:rPr lang="en-US" altLang="zh-CN" b="1" dirty="0">
                <a:solidFill>
                  <a:srgbClr val="00B050"/>
                </a:solidFill>
              </a:rPr>
              <a:t>alpha= 100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66910" y="1142984"/>
            <a:ext cx="5000660" cy="21544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chemeClr val="accent6">
                    <a:lumMod val="75000"/>
                  </a:schemeClr>
                </a:solidFill>
              </a:rPr>
              <a:t>[ 0. 6.96830373 -1.40069747 -1.43214638 16.12508031 7.85715732 0.47801639 0. -8.89046855 -2.18668086 -12.53509559 -7.29138715 -3.21078124 -1.9981118 -0. -0. -0. -0. 0.49023252 4.80609934 11.06246384] 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/>
              <a:t>[ 0. 7.4329711 4.14818814 0. 0. -0. -0. -0. -0. -0. -5.19776033 -0.36838835 -0. -0. -0. -0. -0. -0. 0. -0. 2.79089368] </a:t>
            </a:r>
            <a:endParaRPr lang="en-US" altLang="zh-CN" sz="14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B050"/>
                </a:solidFill>
              </a:rPr>
              <a:t>[0. 6.18877504 0.82134895 0. 0. 0. 0. 0. 0. 0. 0. 0. 0. 0. 0. 0. 0. 0. 0. 0. 0. ]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95406" y="4429132"/>
            <a:ext cx="7643866" cy="2369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0. 11.88865668 17.25783866 -12.43395042 -110.28918152 -45.53438977 251.62823379 149.19075298 -93.94145635 -21.03093769 -142.92936133 -108.79331113 -26.55410383 -49.24403465 64.62147501 43.38902554 70.57866878 65.45339595 17.25647769 -25.33754814 -45.87205104</a:t>
            </a:r>
            <a:r>
              <a:rPr lang="zh-CN" altLang="zh-CN" sz="1400" b="1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/>
              <a:t>[</a:t>
            </a:r>
            <a:r>
              <a:rPr lang="en-US" altLang="zh-CN" sz="1400" b="1" dirty="0"/>
              <a:t>0. 6.61710741 3.81067797 1.64373257 2.84888081 1.26685919 -0.31316034 -0.08100803 -2.70732016 -1.33583725 -3.59000021 -1.88315592 -3.19430653 -1.64769099 -1.89678257 -0.75167075 -0.00797531 0.64725604 2.24988234 2.40924206 4.72339697</a:t>
            </a:r>
            <a:r>
              <a:rPr lang="zh-CN" altLang="zh-CN" sz="1400" b="1" dirty="0"/>
              <a:t>] </a:t>
            </a:r>
            <a:endParaRPr lang="en-US" altLang="zh-CN" sz="14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Arial Unicode MS"/>
              <a:ea typeface="Courier New" pitchFamily="49" charset="0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B050"/>
                </a:solidFill>
              </a:rPr>
              <a:t>[</a:t>
            </a:r>
            <a:r>
              <a:rPr lang="en-US" altLang="zh-CN" sz="1400" b="1" dirty="0">
                <a:solidFill>
                  <a:srgbClr val="00B050"/>
                </a:solidFill>
              </a:rPr>
              <a:t>0. 2.00600012 0.59216731 1.17659949 0.27670107 0.70691378 0.08428699 0.43747098 -0.01602777 0.2758532 -0.05785174 0.17836495 -0.0642838 0.12146297 -0.04951987 0.09128952 -0.02217447 0.07923295 0.01245422 0.079724 0.05103693</a:t>
            </a:r>
            <a:r>
              <a:rPr lang="zh-CN" altLang="zh-CN" sz="1400" b="1" dirty="0">
                <a:solidFill>
                  <a:srgbClr val="00B050"/>
                </a:solidFill>
              </a:rPr>
              <a:t>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502" y="224173"/>
            <a:ext cx="4615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套索回归</a:t>
            </a:r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LASSO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1571612"/>
            <a:ext cx="4186147" cy="1428760"/>
          </a:xfrm>
          <a:prstGeom prst="wedgeRectCallout">
            <a:avLst>
              <a:gd name="adj1" fmla="val -58541"/>
              <a:gd name="adj2" fmla="val -20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5095867" y="3286123"/>
            <a:ext cx="4744504" cy="1357323"/>
          </a:xfrm>
          <a:prstGeom prst="wedgeRectCallout">
            <a:avLst>
              <a:gd name="adj1" fmla="val -65572"/>
              <a:gd name="adj2" fmla="val -37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套索回归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lasso = Lasso(alpha=0.3)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alpha</a:t>
            </a:r>
            <a:r>
              <a:rPr lang="zh-CN" altLang="en-US" sz="2000" b="1" dirty="0">
                <a:solidFill>
                  <a:schemeClr val="tx1"/>
                </a:solidFill>
              </a:rPr>
              <a:t>的值越大，说明惩罚项的值越大，参数越趋近于</a:t>
            </a:r>
            <a:r>
              <a:rPr lang="en-US" altLang="en-US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528048" y="5221442"/>
            <a:ext cx="4500594" cy="6155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系数：</a:t>
            </a:r>
            <a:r>
              <a:rPr lang="zh-CN" altLang="zh-CN" sz="2000" b="1" dirty="0"/>
              <a:t>[-0. 0. -0. 0. -0. 0.16544998 -0. 0. -0. -0. -0.05040033 0. -0.32209106]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667" y="291164"/>
            <a:ext cx="4092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岭回归</a:t>
            </a:r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Ridge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1571612"/>
            <a:ext cx="4402163" cy="1428760"/>
          </a:xfrm>
          <a:prstGeom prst="wedgeRectCallout">
            <a:avLst>
              <a:gd name="adj1" fmla="val -58351"/>
              <a:gd name="adj2" fmla="val -59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881554" y="3357562"/>
            <a:ext cx="2643206" cy="857256"/>
          </a:xfrm>
          <a:prstGeom prst="wedgeRectCallout">
            <a:avLst>
              <a:gd name="adj1" fmla="val -65572"/>
              <a:gd name="adj2" fmla="val -37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岭回归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rd = Ridge(alpha=0.5)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524496" y="4785193"/>
            <a:ext cx="4500594" cy="15388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系数：</a:t>
            </a:r>
            <a:r>
              <a:rPr lang="en-US" altLang="zh-CN" sz="2000" dirty="0"/>
              <a:t>[[-0.05313757 0.08209492 0.01388018 0.07605014 -0.2070013 0.308051 -0.04541743 -0.34032232 0.25531589 -0.20745311 -0.23648367 0.08817117 -0.40093531]]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620688"/>
            <a:ext cx="3169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弹性网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Elastic Net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5" name="Picture 1" descr="C:\Users\Administrator\Downloads\mathpix 2019-12-29 18-06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15" y="2428868"/>
            <a:ext cx="6445899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578" y="343895"/>
            <a:ext cx="4092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岭回归</a:t>
            </a:r>
            <a:r>
              <a:rPr lang="en-US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Ridge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5" y="1571612"/>
            <a:ext cx="4258151" cy="1428760"/>
          </a:xfrm>
          <a:prstGeom prst="wedgeRectCallout">
            <a:avLst>
              <a:gd name="adj1" fmla="val -58415"/>
              <a:gd name="adj2" fmla="val -7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标准化：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std_x = StandardScaler()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x_train = std_x.fit_transform(x_train)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x_test = std_x.transform(x_test)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4881553" y="3357562"/>
            <a:ext cx="4382775" cy="1428760"/>
          </a:xfrm>
          <a:prstGeom prst="wedgeRectCallout">
            <a:avLst>
              <a:gd name="adj1" fmla="val -65572"/>
              <a:gd name="adj2" fmla="val -374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弹性网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>
                <a:solidFill>
                  <a:schemeClr val="tx1"/>
                </a:solidFill>
              </a:rPr>
              <a:t>net = ElasticNet(alpha=1,l1_ratio=0.3)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l1_ratio</a:t>
            </a:r>
            <a:r>
              <a:rPr lang="zh-CN" altLang="en-US" sz="2000" b="1" dirty="0">
                <a:solidFill>
                  <a:schemeClr val="tx1"/>
                </a:solidFill>
              </a:rPr>
              <a:t>越大</a:t>
            </a:r>
            <a:r>
              <a:rPr lang="en-US" altLang="zh-CN" sz="2000" b="1" dirty="0">
                <a:solidFill>
                  <a:schemeClr val="tx1"/>
                </a:solidFill>
              </a:rPr>
              <a:t>L1</a:t>
            </a:r>
            <a:r>
              <a:rPr lang="zh-CN" altLang="en-US" sz="2000" b="1" dirty="0">
                <a:solidFill>
                  <a:schemeClr val="tx1"/>
                </a:solidFill>
              </a:rPr>
              <a:t>正则化的比例越大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系数越容易等于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312024" y="5296048"/>
            <a:ext cx="4824532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/>
              <a:t>系数：</a:t>
            </a:r>
            <a:endParaRPr lang="en-US" altLang="zh-CN" sz="20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/>
              <a:t>[-0. 0. -0.00208842 0. -0. 0.13953557 -0. 0. -0. -0.00150471 -0.04837025 0. -0.19533145]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1014</Words>
  <Application>Microsoft Office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244</cp:revision>
  <dcterms:created xsi:type="dcterms:W3CDTF">2019-10-12T03:52:51Z</dcterms:created>
  <dcterms:modified xsi:type="dcterms:W3CDTF">2020-01-10T12:44:33Z</dcterms:modified>
</cp:coreProperties>
</file>