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69" r:id="rId5"/>
    <p:sldId id="272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89144" autoAdjust="0"/>
  </p:normalViewPr>
  <p:slideViewPr>
    <p:cSldViewPr>
      <p:cViewPr varScale="1">
        <p:scale>
          <a:sx n="98" d="100"/>
          <a:sy n="98" d="100"/>
        </p:scale>
        <p:origin x="576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贝叶斯方法把计算“具有某特征的条件下属于某类”的概率转换成需要计算“属于某类的条件下具有某特征”的概率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贝叶斯方法把计算“具有某特征的条件下属于某类”的概率转换成需要计算“属于某类的条件下具有某特征”的概率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5600" y="2462560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A14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朴素贝叶斯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D6DA78AA-BF7C-4335-BA9C-C4C239EE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F409EB7-F7CD-4543-8701-213608DEF72F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B5E0A8-1858-4881-9333-1BE9F3E6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416956"/>
            <a:ext cx="5371187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CF0B9A20-5F47-49D9-85BD-F7AECD290F1D}"/>
              </a:ext>
            </a:extLst>
          </p:cNvPr>
          <p:cNvSpPr/>
          <p:nvPr/>
        </p:nvSpPr>
        <p:spPr>
          <a:xfrm>
            <a:off x="6240016" y="3382822"/>
            <a:ext cx="2703203" cy="1429460"/>
          </a:xfrm>
          <a:prstGeom prst="cloudCallout">
            <a:avLst>
              <a:gd name="adj1" fmla="val 58946"/>
              <a:gd name="adj2" fmla="val 482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贝神，猫有九条命的概率是多少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0054" y="380551"/>
            <a:ext cx="346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应用场景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文本分类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3060679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7156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8414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414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5538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6977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4024298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0182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095736" y="2214555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44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24298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52729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059886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0050" y="4857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8414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3024167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V="1">
            <a:off x="3874293" y="4436262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1"/>
          </p:cNvCxnSpPr>
          <p:nvPr/>
        </p:nvCxnSpPr>
        <p:spPr>
          <a:xfrm flipV="1">
            <a:off x="3809984" y="5057816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3024167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8414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6667504" y="928670"/>
            <a:ext cx="1571636" cy="571504"/>
          </a:xfrm>
          <a:prstGeom prst="wedgeRectCallout">
            <a:avLst>
              <a:gd name="adj1" fmla="val -69839"/>
              <a:gd name="adj2" fmla="val 600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抽取关键词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词频统计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508" y="30987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朴素贝叶斯算法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04" y="2000240"/>
            <a:ext cx="314327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标注 10"/>
          <p:cNvSpPr/>
          <p:nvPr/>
        </p:nvSpPr>
        <p:spPr>
          <a:xfrm>
            <a:off x="1738282" y="2857496"/>
            <a:ext cx="2500330" cy="1000132"/>
          </a:xfrm>
          <a:prstGeom prst="wedgeRectCallout">
            <a:avLst>
              <a:gd name="adj1" fmla="val 29565"/>
              <a:gd name="adj2" fmla="val -809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条件概率</a:t>
            </a:r>
            <a:r>
              <a:rPr lang="en-US" b="1" dirty="0">
                <a:solidFill>
                  <a:schemeClr val="tx1"/>
                </a:solidFill>
              </a:rPr>
              <a:t>P(C|W) </a:t>
            </a:r>
            <a:r>
              <a:rPr lang="zh-CN" altLang="en-US" b="1" dirty="0">
                <a:solidFill>
                  <a:schemeClr val="tx1"/>
                </a:solidFill>
              </a:rPr>
              <a:t>，当事件</a:t>
            </a:r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zh-CN" altLang="en-US" b="1" dirty="0">
                <a:solidFill>
                  <a:schemeClr val="tx1"/>
                </a:solidFill>
              </a:rPr>
              <a:t>发生的情况下，事件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zh-CN" altLang="en-US" b="1" dirty="0">
                <a:solidFill>
                  <a:schemeClr val="tx1"/>
                </a:solidFill>
              </a:rPr>
              <a:t>发生的概率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4595802" y="857232"/>
            <a:ext cx="2500330" cy="1000132"/>
          </a:xfrm>
          <a:prstGeom prst="wedgeRectCallout">
            <a:avLst>
              <a:gd name="adj1" fmla="val -20278"/>
              <a:gd name="adj2" fmla="val 657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条件概率</a:t>
            </a:r>
            <a:r>
              <a:rPr lang="en-US" b="1" dirty="0">
                <a:solidFill>
                  <a:schemeClr val="tx1"/>
                </a:solidFill>
              </a:rPr>
              <a:t>P(W|C) </a:t>
            </a:r>
            <a:r>
              <a:rPr lang="zh-CN" altLang="en-US" b="1" dirty="0">
                <a:solidFill>
                  <a:schemeClr val="tx1"/>
                </a:solidFill>
              </a:rPr>
              <a:t>，当事件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zh-CN" altLang="en-US" b="1" dirty="0">
                <a:solidFill>
                  <a:schemeClr val="tx1"/>
                </a:solidFill>
              </a:rPr>
              <a:t>发生的情况下，事件</a:t>
            </a:r>
            <a:r>
              <a:rPr lang="en-US" altLang="zh-CN" b="1" dirty="0">
                <a:solidFill>
                  <a:schemeClr val="tx1"/>
                </a:solidFill>
              </a:rPr>
              <a:t>W</a:t>
            </a:r>
            <a:r>
              <a:rPr lang="zh-CN" altLang="en-US" b="1" dirty="0">
                <a:solidFill>
                  <a:schemeClr val="tx1"/>
                </a:solidFill>
              </a:rPr>
              <a:t>发生的概率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2596" y="514351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小说</a:t>
            </a:r>
            <a:r>
              <a:rPr lang="en-US" altLang="zh-CN" b="1" dirty="0"/>
              <a:t>|</a:t>
            </a:r>
            <a:r>
              <a:rPr lang="zh-CN" altLang="en-US" b="1" dirty="0"/>
              <a:t>利息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) = 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56780" y="4857760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利息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|</a:t>
            </a:r>
            <a:r>
              <a:rPr lang="zh-CN" altLang="en-US" b="1" dirty="0"/>
              <a:t>小说</a:t>
            </a:r>
            <a:r>
              <a:rPr lang="en-US" altLang="zh-CN" b="1" dirty="0"/>
              <a:t>) P(</a:t>
            </a:r>
            <a:r>
              <a:rPr lang="zh-CN" altLang="en-US" b="1" dirty="0"/>
              <a:t>小说</a:t>
            </a:r>
            <a:r>
              <a:rPr lang="en-US" altLang="zh-CN" b="1" dirty="0"/>
              <a:t>) 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67306" y="5357826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利息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)  </a:t>
            </a:r>
            <a:endParaRPr lang="zh-CN" altLang="en-US" b="1" dirty="0"/>
          </a:p>
        </p:txBody>
      </p:sp>
      <p:cxnSp>
        <p:nvCxnSpPr>
          <p:cNvPr id="21" name="直接连接符 20"/>
          <p:cNvCxnSpPr>
            <a:stCxn id="17" idx="3"/>
          </p:cNvCxnSpPr>
          <p:nvPr/>
        </p:nvCxnSpPr>
        <p:spPr>
          <a:xfrm flipV="1">
            <a:off x="4189106" y="5286388"/>
            <a:ext cx="3335654" cy="4179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1554" y="3500438"/>
            <a:ext cx="57096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952596" y="627437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财经</a:t>
            </a:r>
            <a:r>
              <a:rPr lang="en-US" altLang="zh-CN" b="1" dirty="0"/>
              <a:t>|</a:t>
            </a:r>
            <a:r>
              <a:rPr lang="zh-CN" altLang="en-US" b="1" dirty="0"/>
              <a:t>利息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) = 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52926" y="5988626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利息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|</a:t>
            </a:r>
            <a:r>
              <a:rPr lang="zh-CN" altLang="en-US" b="1" dirty="0"/>
              <a:t>财经</a:t>
            </a:r>
            <a:r>
              <a:rPr lang="en-US" altLang="zh-CN" b="1" dirty="0"/>
              <a:t>) P(</a:t>
            </a:r>
            <a:r>
              <a:rPr lang="zh-CN" altLang="en-US" b="1" dirty="0"/>
              <a:t>财经</a:t>
            </a:r>
            <a:r>
              <a:rPr lang="en-US" altLang="zh-CN" b="1" dirty="0"/>
              <a:t>) 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67306" y="648869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利息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)  </a:t>
            </a:r>
            <a:endParaRPr lang="zh-CN" altLang="en-US" b="1" dirty="0"/>
          </a:p>
        </p:txBody>
      </p:sp>
      <p:cxnSp>
        <p:nvCxnSpPr>
          <p:cNvPr id="29" name="直接连接符 28"/>
          <p:cNvCxnSpPr>
            <a:stCxn id="26" idx="3"/>
          </p:cNvCxnSpPr>
          <p:nvPr/>
        </p:nvCxnSpPr>
        <p:spPr>
          <a:xfrm flipV="1">
            <a:off x="4189106" y="6429396"/>
            <a:ext cx="3335654" cy="296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7596198" y="5000636"/>
            <a:ext cx="285752" cy="1571636"/>
          </a:xfrm>
          <a:prstGeom prst="rightBrac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24826" y="557214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谁大就归谁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167438" y="2714620"/>
            <a:ext cx="928694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4629" y="278605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多个特征的情况下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0258" y="40466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拉普拉斯平滑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12" y="1142984"/>
            <a:ext cx="272607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024166" y="2357430"/>
            <a:ext cx="5857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alpha</a:t>
            </a:r>
            <a:r>
              <a:rPr lang="zh-CN" altLang="en-US" dirty="0"/>
              <a:t>的值一般为</a:t>
            </a:r>
            <a:r>
              <a:rPr lang="en-US" dirty="0"/>
              <a:t>1</a:t>
            </a:r>
            <a:r>
              <a:rPr lang="zh-CN" altLang="en-US" dirty="0"/>
              <a:t>，</a:t>
            </a:r>
            <a:r>
              <a:rPr lang="en-US" dirty="0"/>
              <a:t>m</a:t>
            </a:r>
            <a:r>
              <a:rPr lang="zh-CN" altLang="en-US" dirty="0"/>
              <a:t>为训练文档中统计出的特征词个数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8670" y="335756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小说</a:t>
            </a:r>
            <a:r>
              <a:rPr lang="en-US" altLang="zh-CN" b="1" dirty="0"/>
              <a:t>|</a:t>
            </a:r>
            <a:r>
              <a:rPr lang="zh-CN" altLang="en-US" b="1" dirty="0"/>
              <a:t>葵花宝典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) = 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9657" y="3071810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葵花宝典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|</a:t>
            </a:r>
            <a:r>
              <a:rPr lang="zh-CN" altLang="en-US" b="1" dirty="0"/>
              <a:t>小说</a:t>
            </a:r>
            <a:r>
              <a:rPr lang="en-US" altLang="zh-CN" b="1" dirty="0"/>
              <a:t>) P(</a:t>
            </a:r>
            <a:r>
              <a:rPr lang="zh-CN" altLang="en-US" b="1" dirty="0"/>
              <a:t>小说</a:t>
            </a:r>
            <a:r>
              <a:rPr lang="en-US" altLang="zh-CN" b="1" dirty="0"/>
              <a:t>) 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10182" y="3571876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利息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)  </a:t>
            </a:r>
            <a:endParaRPr lang="zh-CN" altLang="en-US" b="1" dirty="0"/>
          </a:p>
        </p:txBody>
      </p:sp>
      <p:cxnSp>
        <p:nvCxnSpPr>
          <p:cNvPr id="9" name="直接连接符 8"/>
          <p:cNvCxnSpPr>
            <a:stCxn id="6" idx="3"/>
          </p:cNvCxnSpPr>
          <p:nvPr/>
        </p:nvCxnSpPr>
        <p:spPr>
          <a:xfrm flipV="1">
            <a:off x="4310050" y="3486072"/>
            <a:ext cx="3857652" cy="561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9657" y="4202676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葵花宝典</a:t>
            </a:r>
            <a:r>
              <a:rPr lang="en-US" altLang="zh-CN" b="1" dirty="0"/>
              <a:t>|</a:t>
            </a:r>
            <a:r>
              <a:rPr lang="zh-CN" altLang="en-US" b="1" dirty="0"/>
              <a:t>小说</a:t>
            </a:r>
            <a:r>
              <a:rPr lang="en-US" altLang="zh-CN" b="1" dirty="0"/>
              <a:t>) P(</a:t>
            </a:r>
            <a:r>
              <a:rPr lang="zh-CN" altLang="en-US" b="1" dirty="0"/>
              <a:t>利率</a:t>
            </a:r>
            <a:r>
              <a:rPr lang="en-US" altLang="zh-CN" b="1" dirty="0"/>
              <a:t>|</a:t>
            </a:r>
            <a:r>
              <a:rPr lang="zh-CN" altLang="en-US" b="1" dirty="0"/>
              <a:t>小说</a:t>
            </a:r>
            <a:r>
              <a:rPr lang="en-US" altLang="zh-CN" b="1" dirty="0"/>
              <a:t>) P(</a:t>
            </a:r>
            <a:r>
              <a:rPr lang="zh-CN" altLang="en-US" b="1" dirty="0"/>
              <a:t>小说</a:t>
            </a:r>
            <a:r>
              <a:rPr lang="en-US" altLang="zh-CN" b="1" dirty="0"/>
              <a:t>) 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10182" y="470274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P(</a:t>
            </a:r>
            <a:r>
              <a:rPr lang="zh-CN" altLang="en-US" b="1" dirty="0"/>
              <a:t>利息</a:t>
            </a:r>
            <a:r>
              <a:rPr lang="en-US" altLang="zh-CN" b="1" dirty="0"/>
              <a:t>,</a:t>
            </a:r>
            <a:r>
              <a:rPr lang="zh-CN" altLang="en-US" b="1" dirty="0"/>
              <a:t>利率</a:t>
            </a:r>
            <a:r>
              <a:rPr lang="en-US" altLang="zh-CN" b="1" dirty="0"/>
              <a:t>)  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331982" y="4614300"/>
            <a:ext cx="4692976" cy="58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2860" y="448842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 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167175" y="5940989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P(</a:t>
            </a:r>
            <a:r>
              <a:rPr lang="zh-CN" altLang="en-US" b="1" dirty="0">
                <a:solidFill>
                  <a:srgbClr val="FF0000"/>
                </a:solidFill>
              </a:rPr>
              <a:t>利率</a:t>
            </a:r>
            <a:r>
              <a:rPr lang="en-US" altLang="zh-CN" b="1" dirty="0">
                <a:solidFill>
                  <a:srgbClr val="FF0000"/>
                </a:solidFill>
              </a:rPr>
              <a:t>|</a:t>
            </a:r>
            <a:r>
              <a:rPr lang="zh-CN" altLang="en-US" b="1" dirty="0">
                <a:solidFill>
                  <a:srgbClr val="FF0000"/>
                </a:solidFill>
              </a:rPr>
              <a:t>小说</a:t>
            </a:r>
            <a:r>
              <a:rPr lang="en-US" altLang="zh-CN" b="1" dirty="0">
                <a:solidFill>
                  <a:srgbClr val="FF0000"/>
                </a:solidFill>
              </a:rPr>
              <a:t>) = 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94" name="AutoShape 2" descr="âinterest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AutoShape 4" descr="âinterest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4562" y="5440924"/>
            <a:ext cx="1209660" cy="120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23" y="342728"/>
            <a:ext cx="346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应用场景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文本分类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3060679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7156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8414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414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5538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6977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4024298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0182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095736" y="2214555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44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24298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52729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059886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0050" y="4857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8414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3024167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V="1">
            <a:off x="3874293" y="4436262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1"/>
          </p:cNvCxnSpPr>
          <p:nvPr/>
        </p:nvCxnSpPr>
        <p:spPr>
          <a:xfrm flipV="1">
            <a:off x="3809984" y="5057816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3024167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8414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6667504" y="642918"/>
            <a:ext cx="4176260" cy="1057890"/>
          </a:xfrm>
          <a:prstGeom prst="wedgeRectCallout">
            <a:avLst>
              <a:gd name="adj1" fmla="val -57062"/>
              <a:gd name="adj2" fmla="val 339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tf = TfidfVectorizer()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 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x_train = tf.fit_transform(x_train)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4238612" y="3143248"/>
            <a:ext cx="3786214" cy="428628"/>
          </a:xfrm>
          <a:prstGeom prst="wedgeRectCallout">
            <a:avLst>
              <a:gd name="adj1" fmla="val -60491"/>
              <a:gd name="adj2" fmla="val 32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mlt = MultinomialNB(alpha=1.0)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92144" y="4046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sp>
        <p:nvSpPr>
          <p:cNvPr id="1026" name="AutoShape 2" descr="âå³ç­æ 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s://lotabout.me/2018/decision-tree/decision-tree-abc.1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6635" y="2108695"/>
            <a:ext cx="5481933" cy="25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8841" y="1340768"/>
            <a:ext cx="2857520" cy="48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A61113-E40F-4BE1-9521-9F5A710BA52B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2F8BF1-63B4-4D27-874D-EE9E2FBF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7F38C46-40C2-4E0D-9D28-566B51B63C10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AA78BF-729F-4BA9-A90B-EBC5465DCC44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512</Words>
  <Application>Microsoft Office PowerPoint</Application>
  <PresentationFormat>宽屏</PresentationFormat>
  <Paragraphs>76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301</cp:revision>
  <dcterms:created xsi:type="dcterms:W3CDTF">2019-10-12T03:52:51Z</dcterms:created>
  <dcterms:modified xsi:type="dcterms:W3CDTF">2020-01-05T07:47:13Z</dcterms:modified>
</cp:coreProperties>
</file>