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57" r:id="rId4"/>
    <p:sldId id="269" r:id="rId5"/>
    <p:sldId id="266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89144" autoAdjust="0"/>
  </p:normalViewPr>
  <p:slideViewPr>
    <p:cSldViewPr>
      <p:cViewPr varScale="1">
        <p:scale>
          <a:sx n="99" d="100"/>
          <a:sy n="99" d="100"/>
        </p:scale>
        <p:origin x="54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贝叶斯方法把计算“具有某特征的条件下属于某类”的概率转换成需要计算“属于某类的条件下具有某特征”的概率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贝叶斯方法把计算“具有某特征的条件下属于某类”的概率转换成需要计算“属于某类的条件下具有某特征”的概率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2462560"/>
            <a:ext cx="4091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A17		K-Means</a:t>
            </a: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9DE7AFD3-FBA6-4081-B42F-35764FE2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0C343C4-565F-4D0A-B54F-D8C9680C9284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E50E91-B567-4792-AC3D-98920211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24" y="3140968"/>
            <a:ext cx="5429587" cy="3665256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2BA03C4E-0E32-4231-AC4E-4100EB58B2AD}"/>
              </a:ext>
            </a:extLst>
          </p:cNvPr>
          <p:cNvSpPr/>
          <p:nvPr/>
        </p:nvSpPr>
        <p:spPr>
          <a:xfrm>
            <a:off x="5231904" y="4516562"/>
            <a:ext cx="1490742" cy="894124"/>
          </a:xfrm>
          <a:prstGeom prst="cloudCallout">
            <a:avLst>
              <a:gd name="adj1" fmla="val 59290"/>
              <a:gd name="adj2" fmla="val -741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离我远点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482967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KMeans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>
          <a:xfrm rot="5400000">
            <a:off x="1074699" y="1732713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1176" y="148347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434" y="326942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434" y="105484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392" y="2070815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997" y="526968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14" name="直接箭头连接符 13"/>
          <p:cNvCxnSpPr>
            <a:cxnSpLocks/>
            <a:endCxn id="9" idx="1"/>
          </p:cNvCxnSpPr>
          <p:nvPr/>
        </p:nvCxnSpPr>
        <p:spPr>
          <a:xfrm flipV="1">
            <a:off x="2038318" y="1683530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4202" y="255504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109756" y="2269293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2764" y="205497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038318" y="2412169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966749" y="2840795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1073906" y="3876646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4070" y="491249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434" y="419811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038187" y="4912497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V="1">
            <a:off x="1888313" y="4491000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1"/>
          </p:cNvCxnSpPr>
          <p:nvPr/>
        </p:nvCxnSpPr>
        <p:spPr>
          <a:xfrm flipV="1">
            <a:off x="1824004" y="5112554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1038187" y="5984067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434" y="634125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2181194" y="3555176"/>
            <a:ext cx="5357850" cy="428628"/>
          </a:xfrm>
          <a:prstGeom prst="wedgeRectCallout">
            <a:avLst>
              <a:gd name="adj1" fmla="val -56320"/>
              <a:gd name="adj2" fmla="val 1194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y_pred = KMeans(n_clusters=2).fit_predict(X)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2181194" y="5555440"/>
            <a:ext cx="5357810" cy="880626"/>
          </a:xfrm>
          <a:prstGeom prst="wedgeRectCallout">
            <a:avLst>
              <a:gd name="adj1" fmla="val -58105"/>
              <a:gd name="adj2" fmla="val -500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from sklearn.metrics import silhouette_score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 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silhouette_score(X, y_pred)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41CBB4-6DE8-4E50-B784-A6A1D18F58F5}"/>
              </a:ext>
            </a:extLst>
          </p:cNvPr>
          <p:cNvCxnSpPr/>
          <p:nvPr/>
        </p:nvCxnSpPr>
        <p:spPr>
          <a:xfrm rot="5400000">
            <a:off x="10081761" y="1766113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9">
            <a:extLst>
              <a:ext uri="{FF2B5EF4-FFF2-40B4-BE49-F238E27FC236}">
                <a16:creationId xmlns:a16="http://schemas.microsoft.com/office/drawing/2014/main" id="{FF2FD407-EB4C-4C71-B3F6-DC62A736CA36}"/>
              </a:ext>
            </a:extLst>
          </p:cNvPr>
          <p:cNvSpPr txBox="1"/>
          <p:nvPr/>
        </p:nvSpPr>
        <p:spPr>
          <a:xfrm>
            <a:off x="9759496" y="330282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B6F3F49C-9895-47AB-9B67-9763177BF1E3}"/>
              </a:ext>
            </a:extLst>
          </p:cNvPr>
          <p:cNvSpPr txBox="1"/>
          <p:nvPr/>
        </p:nvSpPr>
        <p:spPr>
          <a:xfrm>
            <a:off x="9759496" y="108824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70B26A1-635B-4734-BA52-732588C041AC}"/>
              </a:ext>
            </a:extLst>
          </p:cNvPr>
          <p:cNvCxnSpPr/>
          <p:nvPr/>
        </p:nvCxnSpPr>
        <p:spPr>
          <a:xfrm rot="5400000">
            <a:off x="9973811" y="2874195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19AD760-6978-4D73-A3EC-C69841384296}"/>
              </a:ext>
            </a:extLst>
          </p:cNvPr>
          <p:cNvCxnSpPr/>
          <p:nvPr/>
        </p:nvCxnSpPr>
        <p:spPr>
          <a:xfrm rot="5400000">
            <a:off x="10080968" y="3910046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1">
            <a:extLst>
              <a:ext uri="{FF2B5EF4-FFF2-40B4-BE49-F238E27FC236}">
                <a16:creationId xmlns:a16="http://schemas.microsoft.com/office/drawing/2014/main" id="{3A4C986E-91CF-486D-858F-70A9CB4D72FD}"/>
              </a:ext>
            </a:extLst>
          </p:cNvPr>
          <p:cNvSpPr txBox="1"/>
          <p:nvPr/>
        </p:nvSpPr>
        <p:spPr>
          <a:xfrm>
            <a:off x="9759496" y="423151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F3CC794-6592-4651-9607-DC76FB530C25}"/>
              </a:ext>
            </a:extLst>
          </p:cNvPr>
          <p:cNvCxnSpPr/>
          <p:nvPr/>
        </p:nvCxnSpPr>
        <p:spPr>
          <a:xfrm rot="5400000">
            <a:off x="10045249" y="4945897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473CF75-865A-48C7-A23E-3F96559D0514}"/>
              </a:ext>
            </a:extLst>
          </p:cNvPr>
          <p:cNvCxnSpPr/>
          <p:nvPr/>
        </p:nvCxnSpPr>
        <p:spPr>
          <a:xfrm rot="5400000">
            <a:off x="10045249" y="6017467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9">
            <a:extLst>
              <a:ext uri="{FF2B5EF4-FFF2-40B4-BE49-F238E27FC236}">
                <a16:creationId xmlns:a16="http://schemas.microsoft.com/office/drawing/2014/main" id="{CC4DA194-24AE-466B-A5C2-9F711728E7E5}"/>
              </a:ext>
            </a:extLst>
          </p:cNvPr>
          <p:cNvSpPr txBox="1"/>
          <p:nvPr/>
        </p:nvSpPr>
        <p:spPr>
          <a:xfrm>
            <a:off x="9759496" y="637465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74C42444-6048-4336-B2FB-DAED7E1A57BE}"/>
              </a:ext>
            </a:extLst>
          </p:cNvPr>
          <p:cNvSpPr txBox="1"/>
          <p:nvPr/>
        </p:nvSpPr>
        <p:spPr>
          <a:xfrm>
            <a:off x="9632514" y="204545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63" name="TextBox 12">
            <a:extLst>
              <a:ext uri="{FF2B5EF4-FFF2-40B4-BE49-F238E27FC236}">
                <a16:creationId xmlns:a16="http://schemas.microsoft.com/office/drawing/2014/main" id="{005C6474-0140-4005-B5BE-79E7FFBE62CC}"/>
              </a:ext>
            </a:extLst>
          </p:cNvPr>
          <p:cNvSpPr txBox="1"/>
          <p:nvPr/>
        </p:nvSpPr>
        <p:spPr>
          <a:xfrm>
            <a:off x="9687841" y="5288829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EE89B5-D163-4C0E-8EF9-2A15A5AAC4B7}"/>
              </a:ext>
            </a:extLst>
          </p:cNvPr>
          <p:cNvCxnSpPr>
            <a:cxnSpLocks/>
            <a:stCxn id="30" idx="3"/>
            <a:endCxn id="55" idx="1"/>
          </p:cNvCxnSpPr>
          <p:nvPr/>
        </p:nvCxnSpPr>
        <p:spPr>
          <a:xfrm flipV="1">
            <a:off x="1969434" y="1288301"/>
            <a:ext cx="7790062" cy="5253012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1094BB-4E57-4145-B967-613476E004E4}"/>
              </a:ext>
            </a:extLst>
          </p:cNvPr>
          <p:cNvSpPr/>
          <p:nvPr/>
        </p:nvSpPr>
        <p:spPr>
          <a:xfrm>
            <a:off x="9340768" y="5237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有监督学习</a:t>
            </a:r>
          </a:p>
        </p:txBody>
      </p:sp>
      <p:graphicFrame>
        <p:nvGraphicFramePr>
          <p:cNvPr id="70" name="表格 70">
            <a:extLst>
              <a:ext uri="{FF2B5EF4-FFF2-40B4-BE49-F238E27FC236}">
                <a16:creationId xmlns:a16="http://schemas.microsoft.com/office/drawing/2014/main" id="{B8AA0EE5-0A37-4C15-AA94-DE8144A9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70499"/>
              </p:ext>
            </p:extLst>
          </p:nvPr>
        </p:nvGraphicFramePr>
        <p:xfrm>
          <a:off x="2342985" y="309031"/>
          <a:ext cx="2277286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8643">
                  <a:extLst>
                    <a:ext uri="{9D8B030D-6E8A-4147-A177-3AD203B41FA5}">
                      <a16:colId xmlns:a16="http://schemas.microsoft.com/office/drawing/2014/main" val="1676714209"/>
                    </a:ext>
                  </a:extLst>
                </a:gridCol>
                <a:gridCol w="1138643">
                  <a:extLst>
                    <a:ext uri="{9D8B030D-6E8A-4147-A177-3AD203B41FA5}">
                      <a16:colId xmlns:a16="http://schemas.microsoft.com/office/drawing/2014/main" val="2271955432"/>
                    </a:ext>
                  </a:extLst>
                </a:gridCol>
              </a:tblGrid>
              <a:tr h="316487"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19147"/>
                  </a:ext>
                </a:extLst>
              </a:tr>
              <a:tr h="316487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85111"/>
                  </a:ext>
                </a:extLst>
              </a:tr>
              <a:tr h="316487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5730"/>
                  </a:ext>
                </a:extLst>
              </a:tr>
            </a:tbl>
          </a:graphicData>
        </a:graphic>
      </p:graphicFrame>
      <p:graphicFrame>
        <p:nvGraphicFramePr>
          <p:cNvPr id="73" name="表格 70">
            <a:extLst>
              <a:ext uri="{FF2B5EF4-FFF2-40B4-BE49-F238E27FC236}">
                <a16:creationId xmlns:a16="http://schemas.microsoft.com/office/drawing/2014/main" id="{821A8788-4A76-4B15-A94C-7139C6E0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46279"/>
              </p:ext>
            </p:extLst>
          </p:nvPr>
        </p:nvGraphicFramePr>
        <p:xfrm>
          <a:off x="6558128" y="1922285"/>
          <a:ext cx="2669838" cy="11581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9946">
                  <a:extLst>
                    <a:ext uri="{9D8B030D-6E8A-4147-A177-3AD203B41FA5}">
                      <a16:colId xmlns:a16="http://schemas.microsoft.com/office/drawing/2014/main" val="1676714209"/>
                    </a:ext>
                  </a:extLst>
                </a:gridCol>
                <a:gridCol w="889946">
                  <a:extLst>
                    <a:ext uri="{9D8B030D-6E8A-4147-A177-3AD203B41FA5}">
                      <a16:colId xmlns:a16="http://schemas.microsoft.com/office/drawing/2014/main" val="2271955432"/>
                    </a:ext>
                  </a:extLst>
                </a:gridCol>
                <a:gridCol w="889946">
                  <a:extLst>
                    <a:ext uri="{9D8B030D-6E8A-4147-A177-3AD203B41FA5}">
                      <a16:colId xmlns:a16="http://schemas.microsoft.com/office/drawing/2014/main" val="1275609855"/>
                    </a:ext>
                  </a:extLst>
                </a:gridCol>
              </a:tblGrid>
              <a:tr h="426595"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19147"/>
                  </a:ext>
                </a:extLst>
              </a:tr>
              <a:tr h="324982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85111"/>
                  </a:ext>
                </a:extLst>
              </a:tr>
              <a:tr h="324982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1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59" y="3571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8480" y="1071547"/>
            <a:ext cx="5274310" cy="18212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38480" y="3000373"/>
            <a:ext cx="5274310" cy="1799181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238480" y="4857761"/>
            <a:ext cx="5274310" cy="1795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40466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KMeans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4" name="AutoShape 2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AutoShape 4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96885" y="1268760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API</a:t>
            </a:r>
            <a:endParaRPr lang="zh-CN" alt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44452" y="298386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轮廓系数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5805" y="2683853"/>
            <a:ext cx="266701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2824903" y="3957088"/>
            <a:ext cx="4478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bi</a:t>
            </a:r>
            <a:r>
              <a:rPr lang="zh-CN" altLang="en-US" sz="2000" b="1" dirty="0"/>
              <a:t>为</a:t>
            </a:r>
            <a:r>
              <a:rPr lang="en-US" sz="2000" b="1" dirty="0"/>
              <a:t>i</a:t>
            </a:r>
            <a:r>
              <a:rPr lang="zh-CN" altLang="en-US" sz="2000" b="1" dirty="0"/>
              <a:t>到其它族群的所有样本的平均距离，</a:t>
            </a:r>
            <a:r>
              <a:rPr lang="en-US" sz="2000" b="1" dirty="0"/>
              <a:t>ai</a:t>
            </a:r>
            <a:r>
              <a:rPr lang="zh-CN" altLang="en-US" sz="2000" b="1" dirty="0"/>
              <a:t>为</a:t>
            </a:r>
            <a:r>
              <a:rPr lang="en-US" sz="2000" b="1" dirty="0"/>
              <a:t>i</a:t>
            </a:r>
            <a:r>
              <a:rPr lang="zh-CN" altLang="en-US" sz="2000" b="1" dirty="0"/>
              <a:t>到本身簇的距离平均值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899" y="1887948"/>
            <a:ext cx="3884922" cy="296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2783632" y="5345953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如果</a:t>
            </a:r>
            <a:r>
              <a:rPr lang="en-US" sz="2000" b="1" dirty="0"/>
              <a:t>sci</a:t>
            </a:r>
            <a:r>
              <a:rPr lang="zh-CN" altLang="en-US" sz="2000" b="1" dirty="0"/>
              <a:t>小于</a:t>
            </a:r>
            <a:r>
              <a:rPr lang="en-US" sz="2000" b="1" dirty="0"/>
              <a:t>0</a:t>
            </a:r>
            <a:r>
              <a:rPr lang="zh-CN" altLang="en-US" sz="2000" b="1" dirty="0"/>
              <a:t>，说明</a:t>
            </a:r>
            <a:r>
              <a:rPr lang="en-US" sz="2000" b="1" dirty="0"/>
              <a:t>ai</a:t>
            </a:r>
            <a:r>
              <a:rPr lang="zh-CN" altLang="en-US" sz="2000" b="1" dirty="0"/>
              <a:t>的平均距离大于最近的其他簇。聚类效果不好</a:t>
            </a:r>
          </a:p>
          <a:p>
            <a:r>
              <a:rPr lang="zh-CN" altLang="en-US" sz="2000" b="1" dirty="0"/>
              <a:t>如果</a:t>
            </a:r>
            <a:r>
              <a:rPr lang="en-US" sz="2000" b="1" dirty="0"/>
              <a:t>sci</a:t>
            </a:r>
            <a:r>
              <a:rPr lang="zh-CN" altLang="en-US" sz="2000" b="1" dirty="0"/>
              <a:t>越大，说明</a:t>
            </a:r>
            <a:r>
              <a:rPr lang="en-US" sz="2000" b="1" dirty="0"/>
              <a:t>a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的平均距离小于最近的其他簇</a:t>
            </a:r>
          </a:p>
          <a:p>
            <a:r>
              <a:rPr lang="zh-CN" altLang="en-US" sz="2000" b="1" dirty="0"/>
              <a:t>轮廓系数的值是介于</a:t>
            </a:r>
            <a:r>
              <a:rPr lang="en-US" sz="2000" b="1" dirty="0"/>
              <a:t>[-1,1]</a:t>
            </a:r>
            <a:r>
              <a:rPr lang="zh-CN" altLang="en-US" sz="2000" b="1" dirty="0"/>
              <a:t>，越趋近于</a:t>
            </a:r>
            <a:r>
              <a:rPr lang="en-US" sz="2000" b="1" dirty="0"/>
              <a:t>1</a:t>
            </a:r>
            <a:r>
              <a:rPr lang="zh-CN" altLang="en-US" sz="2000" b="1" dirty="0"/>
              <a:t>代表内聚度和分离度都相对较优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9616" y="927884"/>
            <a:ext cx="5010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/>
              <a:t>from sklearn.cluster import KMeans</a:t>
            </a:r>
            <a:endParaRPr lang="zh-CN" altLang="en-US" sz="2000" b="1" dirty="0"/>
          </a:p>
          <a:p>
            <a:r>
              <a:rPr lang="en-US" altLang="en-US" sz="2000" b="1" dirty="0"/>
              <a:t> </a:t>
            </a:r>
            <a:endParaRPr lang="zh-CN" altLang="en-US" sz="2000" b="1" dirty="0"/>
          </a:p>
          <a:p>
            <a:r>
              <a:rPr lang="en-US" altLang="en-US" sz="2000" b="1" dirty="0"/>
              <a:t>y_pred = KMeans(n_clusters=2).fit_predict(X)</a:t>
            </a:r>
            <a:endParaRPr lang="zh-CN" altLang="en-US" sz="2000" b="1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482967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KMeans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060679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7156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8414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414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5538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6977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4024298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0182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095736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44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24298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52729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059886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0050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8414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3024167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V="1">
            <a:off x="3874293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1"/>
          </p:cNvCxnSpPr>
          <p:nvPr/>
        </p:nvCxnSpPr>
        <p:spPr>
          <a:xfrm flipV="1">
            <a:off x="3809984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3024167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8414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4167174" y="3500438"/>
            <a:ext cx="5357850" cy="428628"/>
          </a:xfrm>
          <a:prstGeom prst="wedgeRectCallout">
            <a:avLst>
              <a:gd name="adj1" fmla="val -56320"/>
              <a:gd name="adj2" fmla="val 1194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y_pred = KMeans(n_clusters=2).fit_predict(X)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4167174" y="5500702"/>
            <a:ext cx="5357810" cy="880626"/>
          </a:xfrm>
          <a:prstGeom prst="wedgeRectCallout">
            <a:avLst>
              <a:gd name="adj1" fmla="val -58105"/>
              <a:gd name="adj2" fmla="val -500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from sklearn.metrics import silhouette_score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 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silhouette_score(X, y_pred)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xq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530" y="1219938"/>
            <a:ext cx="3333750" cy="36861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404402" y="36701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1026" name="AutoShape 2" descr="âå³ç­æ 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s://lotabout.me/2018/decision-tree/decision-tree-abc.1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Picture 2" descr="E:\xq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7384" y="1416000"/>
            <a:ext cx="2964645" cy="329405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135B463-1A20-498C-9865-36F10F4ED89A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C1DD97-0A73-41FC-AA6E-0526C11A2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3FD9017-925D-4E0E-9570-0D856F6BE600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D3A0F4-DE93-4928-AC66-27E48D37226F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485</Words>
  <Application>Microsoft Office PowerPoint</Application>
  <PresentationFormat>宽屏</PresentationFormat>
  <Paragraphs>91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335</cp:revision>
  <dcterms:created xsi:type="dcterms:W3CDTF">2019-10-12T03:52:51Z</dcterms:created>
  <dcterms:modified xsi:type="dcterms:W3CDTF">2020-01-15T03:13:14Z</dcterms:modified>
</cp:coreProperties>
</file>