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9" r:id="rId3"/>
    <p:sldId id="257" r:id="rId4"/>
    <p:sldId id="270" r:id="rId5"/>
    <p:sldId id="268" r:id="rId6"/>
    <p:sldId id="266" r:id="rId7"/>
    <p:sldId id="260" r:id="rId8"/>
    <p:sldId id="267" r:id="rId9"/>
    <p:sldId id="263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59" autoAdjust="0"/>
    <p:restoredTop sz="72965" autoAdjust="0"/>
  </p:normalViewPr>
  <p:slideViewPr>
    <p:cSldViewPr>
      <p:cViewPr varScale="1">
        <p:scale>
          <a:sx n="98" d="100"/>
          <a:sy n="98" d="100"/>
        </p:scale>
        <p:origin x="576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64758-73B1-4715-A767-D9B204765F53}" type="datetimeFigureOut">
              <a:rPr lang="zh-CN" altLang="en-US" smtClean="0"/>
              <a:pPr/>
              <a:t>2020/1/9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A71B9-0870-43F9-AB7F-37CF0C11A0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sklearn.datasets import load_boston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获取数据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lb = load_boston()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print(lb['DESCR'])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print(lb.keys())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print(lb['feature_names'])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i in range(10):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print(lb.data[i])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print(lb.target[i])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A71B9-0870-43F9-AB7F-37CF0C11A0F4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043CB-43CF-468B-961A-4A55F789C524}" type="datetimeFigureOut">
              <a:rPr lang="zh-CN" altLang="en-US" smtClean="0"/>
              <a:pPr/>
              <a:t>2020/1/9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9616" y="2462560"/>
            <a:ext cx="38779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A04		</a:t>
            </a: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梯度下降</a:t>
            </a:r>
            <a:endParaRPr lang="en-US" altLang="zh-CN" sz="3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3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讲师：程 钢</a:t>
            </a:r>
          </a:p>
        </p:txBody>
      </p:sp>
      <p:pic>
        <p:nvPicPr>
          <p:cNvPr id="6" name="Picture 2" descr="https://timgsa.baidu.com/timg?image&amp;quality=80&amp;size=b9999_10000&amp;sec=1577866285565&amp;di=e0059fc66138132421f10be79f54e84d&amp;imgtype=jpg&amp;src=http%3A%2F%2Fimg3.imgtn.bdimg.com%2Fit%2Fu%3D167871378%2C1057109053%26fm%3D214%26gp%3D0.jpg">
            <a:extLst>
              <a:ext uri="{FF2B5EF4-FFF2-40B4-BE49-F238E27FC236}">
                <a16:creationId xmlns:a16="http://schemas.microsoft.com/office/drawing/2014/main" id="{2EDDF1A9-16B5-4E7A-ABD7-CBCDEDEE8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t="10267" b="11021"/>
          <a:stretch>
            <a:fillRect/>
          </a:stretch>
        </p:blipFill>
        <p:spPr bwMode="auto">
          <a:xfrm rot="2940708">
            <a:off x="9758524" y="549809"/>
            <a:ext cx="2176924" cy="1579848"/>
          </a:xfrm>
          <a:prstGeom prst="rect">
            <a:avLst/>
          </a:prstGeom>
          <a:noFill/>
        </p:spPr>
      </p:pic>
      <p:pic>
        <p:nvPicPr>
          <p:cNvPr id="9" name="Picture 2" descr="https://timgsa.baidu.com/timg?image&amp;quality=80&amp;size=b9999_10000&amp;sec=1577866285565&amp;di=e0059fc66138132421f10be79f54e84d&amp;imgtype=jpg&amp;src=http%3A%2F%2Fimg3.imgtn.bdimg.com%2Fit%2Fu%3D167871378%2C1057109053%26fm%3D214%26gp%3D0.jpg">
            <a:extLst>
              <a:ext uri="{FF2B5EF4-FFF2-40B4-BE49-F238E27FC236}">
                <a16:creationId xmlns:a16="http://schemas.microsoft.com/office/drawing/2014/main" id="{9AA41F61-BCC9-427F-B500-B13AABDB8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t="10267" b="11021"/>
          <a:stretch>
            <a:fillRect/>
          </a:stretch>
        </p:blipFill>
        <p:spPr bwMode="auto">
          <a:xfrm rot="2940708">
            <a:off x="9758524" y="549809"/>
            <a:ext cx="2176924" cy="1579848"/>
          </a:xfrm>
          <a:prstGeom prst="rect">
            <a:avLst/>
          </a:prstGeom>
          <a:noFill/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F01D410A-F3FC-4255-8BAE-B6D6B6B25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68760"/>
            <a:ext cx="9144000" cy="2387600"/>
          </a:xfrm>
        </p:spPr>
        <p:txBody>
          <a:bodyPr>
            <a:noAutofit/>
          </a:bodyPr>
          <a:lstStyle/>
          <a:p>
            <a:r>
              <a:rPr lang="en-US" altLang="zh-CN" sz="5400" b="1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《</a:t>
            </a:r>
            <a:r>
              <a:rPr lang="zh-CN" altLang="en-US" sz="5400" b="1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按图索骥学</a:t>
            </a:r>
            <a:r>
              <a:rPr lang="en-US" altLang="zh-CN" sz="5400" b="1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-</a:t>
            </a:r>
            <a:r>
              <a:rPr lang="zh-CN" altLang="en-US" sz="5400" b="1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机器学习</a:t>
            </a:r>
            <a:r>
              <a:rPr lang="en-US" altLang="zh-CN" sz="5400" b="1" dirty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》</a:t>
            </a:r>
            <a:br>
              <a:rPr lang="en-US" altLang="zh-CN" sz="5400" b="1" dirty="0">
                <a:latin typeface="等线 Light" panose="02010600030101010101" pitchFamily="2" charset="-122"/>
                <a:ea typeface="等线 Light" panose="02010600030101010101" pitchFamily="2" charset="-122"/>
              </a:rPr>
            </a:br>
            <a:br>
              <a:rPr lang="en-US" altLang="zh-CN" sz="5400" b="1" dirty="0">
                <a:latin typeface="等线 Light" panose="02010600030101010101" pitchFamily="2" charset="-122"/>
                <a:ea typeface="等线 Light" panose="02010600030101010101" pitchFamily="2" charset="-122"/>
              </a:rPr>
            </a:br>
            <a:endParaRPr lang="zh-CN" altLang="en-US" sz="5400" b="1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26B4DDAB-9D31-4A99-89FB-5232BB5AE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3210621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思想气泡: 云 12">
            <a:extLst>
              <a:ext uri="{FF2B5EF4-FFF2-40B4-BE49-F238E27FC236}">
                <a16:creationId xmlns:a16="http://schemas.microsoft.com/office/drawing/2014/main" id="{DA7D73A6-F8FD-40F3-B49E-E277B0F86061}"/>
              </a:ext>
            </a:extLst>
          </p:cNvPr>
          <p:cNvSpPr/>
          <p:nvPr/>
        </p:nvSpPr>
        <p:spPr>
          <a:xfrm>
            <a:off x="7752185" y="2276872"/>
            <a:ext cx="2664295" cy="1379488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002060"/>
                </a:solidFill>
              </a:rPr>
              <a:t>看标题，你，自闭了没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543286" y="404664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下节课：？？？</a:t>
            </a:r>
          </a:p>
        </p:txBody>
      </p:sp>
      <p:pic>
        <p:nvPicPr>
          <p:cNvPr id="18434" name="Picture 2" descr="https://timgsa.baidu.com/timg?image&amp;quality=80&amp;size=b9999_10000&amp;sec=1571325084455&amp;di=ac38e6748b7da61a1544a3fc39bd02bc&amp;imgtype=0&amp;src=http%3A%2F%2Fwww.8339.com%2Fuploads%2Fpic%2F1803%2F2-1P331192T1X1.jpg"/>
          <p:cNvPicPr>
            <a:picLocks noChangeAspect="1" noChangeArrowheads="1"/>
          </p:cNvPicPr>
          <p:nvPr/>
        </p:nvPicPr>
        <p:blipFill>
          <a:blip r:embed="rId2"/>
          <a:srcRect r="12120"/>
          <a:stretch>
            <a:fillRect/>
          </a:stretch>
        </p:blipFill>
        <p:spPr bwMode="auto">
          <a:xfrm>
            <a:off x="6384032" y="1013609"/>
            <a:ext cx="5329882" cy="3881592"/>
          </a:xfrm>
          <a:prstGeom prst="rect">
            <a:avLst/>
          </a:prstGeom>
          <a:noFill/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D545774-9851-4C10-BE60-F30C3A5BBA15}"/>
              </a:ext>
            </a:extLst>
          </p:cNvPr>
          <p:cNvSpPr/>
          <p:nvPr/>
        </p:nvSpPr>
        <p:spPr>
          <a:xfrm>
            <a:off x="316141" y="117683"/>
            <a:ext cx="435771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意见，建议，</a:t>
            </a:r>
            <a:endParaRPr lang="en-US" altLang="zh-CN" sz="1200" b="1" dirty="0"/>
          </a:p>
          <a:p>
            <a:r>
              <a:rPr lang="zh-CN" altLang="en-US" sz="2800" b="1" dirty="0"/>
              <a:t>请联系 </a:t>
            </a:r>
            <a:r>
              <a:rPr lang="en-US" altLang="zh-CN" sz="2800" b="1" dirty="0"/>
              <a:t>QQ</a:t>
            </a:r>
            <a:r>
              <a:rPr lang="zh-CN" altLang="en-US" sz="2800" b="1" dirty="0"/>
              <a:t>：</a:t>
            </a:r>
            <a:r>
              <a:rPr lang="en-US" altLang="zh-CN" sz="2800" b="1" dirty="0"/>
              <a:t>855365555</a:t>
            </a:r>
            <a:r>
              <a:rPr lang="zh-CN" altLang="en-US" sz="2800" b="1" dirty="0"/>
              <a:t>（暗号：</a:t>
            </a:r>
            <a:r>
              <a:rPr lang="en-US" altLang="zh-CN" sz="2800" b="1" dirty="0"/>
              <a:t>code946</a:t>
            </a:r>
            <a:r>
              <a:rPr lang="zh-CN" altLang="en-US" sz="2800" b="1" dirty="0"/>
              <a:t>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3370F5D-CDDD-42E2-8A90-4C373E038A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1548172"/>
            <a:ext cx="2744992" cy="376165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87FBD73-C768-419C-9038-3F69FFB12E55}"/>
              </a:ext>
            </a:extLst>
          </p:cNvPr>
          <p:cNvSpPr/>
          <p:nvPr/>
        </p:nvSpPr>
        <p:spPr>
          <a:xfrm>
            <a:off x="47328" y="5355322"/>
            <a:ext cx="63367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资源下载（点个</a:t>
            </a:r>
            <a:r>
              <a:rPr lang="en-US" altLang="zh-CN" sz="2800" b="1" dirty="0"/>
              <a:t>star</a:t>
            </a:r>
            <a:r>
              <a:rPr lang="zh-CN" altLang="en-US" sz="2800" b="1" dirty="0"/>
              <a:t>哈）：</a:t>
            </a:r>
            <a:r>
              <a:rPr lang="en-US" altLang="zh-CN" sz="2800" b="1" dirty="0"/>
              <a:t>https://github.com/code946/LearningAI</a:t>
            </a:r>
          </a:p>
          <a:p>
            <a:r>
              <a:rPr lang="en-US" altLang="zh-CN" sz="2800" b="1" dirty="0"/>
              <a:t>http://git.code946.com</a:t>
            </a:r>
          </a:p>
          <a:p>
            <a:endParaRPr lang="en-US" altLang="zh-CN" sz="1200" b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95EDBF3-E367-4D09-B124-46B57EB04B14}"/>
              </a:ext>
            </a:extLst>
          </p:cNvPr>
          <p:cNvSpPr/>
          <p:nvPr/>
        </p:nvSpPr>
        <p:spPr>
          <a:xfrm>
            <a:off x="6528048" y="5309828"/>
            <a:ext cx="63367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不方便出海的（赚点资源分）：</a:t>
            </a:r>
            <a:endParaRPr lang="en-US" altLang="zh-CN" sz="2800" b="1" dirty="0"/>
          </a:p>
          <a:p>
            <a:r>
              <a:rPr lang="en-US" altLang="zh-CN" sz="2800" b="1" dirty="0"/>
              <a:t>https://code946.blog.csdn.net/</a:t>
            </a:r>
          </a:p>
          <a:p>
            <a:r>
              <a:rPr lang="en-US" altLang="zh-CN" sz="2800" b="1" dirty="0"/>
              <a:t>http://csdn.code946.com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5509" y="393872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线性回归损失函数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979A151-9499-4EB7-8A57-18DA53CCF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937" y="1648054"/>
            <a:ext cx="4669941" cy="119492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1CDD4C1-6C9A-4E4D-AB62-2F6D27A67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104" y="3960314"/>
            <a:ext cx="5256584" cy="729562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C8F5BE7-87C6-423F-9759-74A318D9E220}"/>
              </a:ext>
            </a:extLst>
          </p:cNvPr>
          <p:cNvCxnSpPr/>
          <p:nvPr/>
        </p:nvCxnSpPr>
        <p:spPr>
          <a:xfrm flipV="1">
            <a:off x="7104112" y="1093386"/>
            <a:ext cx="864096" cy="7920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22C5415-6136-4E0F-928C-FD4705D33119}"/>
              </a:ext>
            </a:extLst>
          </p:cNvPr>
          <p:cNvSpPr txBox="1"/>
          <p:nvPr/>
        </p:nvSpPr>
        <p:spPr>
          <a:xfrm>
            <a:off x="7965788" y="908720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目标值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9268035-63B3-495A-81EE-F747154ED5AD}"/>
              </a:ext>
            </a:extLst>
          </p:cNvPr>
          <p:cNvCxnSpPr>
            <a:cxnSpLocks/>
          </p:cNvCxnSpPr>
          <p:nvPr/>
        </p:nvCxnSpPr>
        <p:spPr>
          <a:xfrm>
            <a:off x="6190821" y="4408873"/>
            <a:ext cx="121203" cy="8742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2F2A8134-0D86-4235-940A-C92F356CC2F5}"/>
              </a:ext>
            </a:extLst>
          </p:cNvPr>
          <p:cNvSpPr txBox="1"/>
          <p:nvPr/>
        </p:nvSpPr>
        <p:spPr>
          <a:xfrm>
            <a:off x="5951984" y="5283114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特征值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39B5145-378A-4920-AEED-F11D2FEDBB1E}"/>
              </a:ext>
            </a:extLst>
          </p:cNvPr>
          <p:cNvCxnSpPr>
            <a:cxnSpLocks/>
          </p:cNvCxnSpPr>
          <p:nvPr/>
        </p:nvCxnSpPr>
        <p:spPr>
          <a:xfrm flipH="1">
            <a:off x="6672064" y="4402316"/>
            <a:ext cx="720080" cy="8807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6AAEF96-69AD-4B94-9FD4-78AA5A9408BC}"/>
              </a:ext>
            </a:extLst>
          </p:cNvPr>
          <p:cNvCxnSpPr>
            <a:cxnSpLocks/>
          </p:cNvCxnSpPr>
          <p:nvPr/>
        </p:nvCxnSpPr>
        <p:spPr>
          <a:xfrm flipV="1">
            <a:off x="5735960" y="3622536"/>
            <a:ext cx="360040" cy="5265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02AF44F-B1C4-4D9F-BC29-3C8A92BB3B69}"/>
              </a:ext>
            </a:extLst>
          </p:cNvPr>
          <p:cNvCxnSpPr>
            <a:cxnSpLocks/>
          </p:cNvCxnSpPr>
          <p:nvPr/>
        </p:nvCxnSpPr>
        <p:spPr>
          <a:xfrm flipV="1">
            <a:off x="4943872" y="3644160"/>
            <a:ext cx="792088" cy="5769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61088B2-E9B5-4D98-9DAC-D00B08418486}"/>
              </a:ext>
            </a:extLst>
          </p:cNvPr>
          <p:cNvCxnSpPr>
            <a:cxnSpLocks/>
          </p:cNvCxnSpPr>
          <p:nvPr/>
        </p:nvCxnSpPr>
        <p:spPr>
          <a:xfrm flipH="1" flipV="1">
            <a:off x="6351427" y="3644160"/>
            <a:ext cx="536664" cy="5769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205C7029-487A-4107-910A-0FEA49813E43}"/>
              </a:ext>
            </a:extLst>
          </p:cNvPr>
          <p:cNvSpPr txBox="1"/>
          <p:nvPr/>
        </p:nvSpPr>
        <p:spPr>
          <a:xfrm>
            <a:off x="5170060" y="3343193"/>
            <a:ext cx="2041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求解未知数</a:t>
            </a:r>
            <a:r>
              <a:rPr lang="en-US" altLang="zh-CN" sz="2000" b="1" dirty="0">
                <a:solidFill>
                  <a:srgbClr val="FF0000"/>
                </a:solidFill>
              </a:rPr>
              <a:t>theta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55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5509" y="393872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什么是梯度</a:t>
            </a:r>
          </a:p>
        </p:txBody>
      </p:sp>
      <p:sp>
        <p:nvSpPr>
          <p:cNvPr id="24" name="矩形 23"/>
          <p:cNvSpPr/>
          <p:nvPr/>
        </p:nvSpPr>
        <p:spPr>
          <a:xfrm>
            <a:off x="1812664" y="1096022"/>
            <a:ext cx="82809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梯度的本意是一个向量（矢量），表示某一函数在该点处的方向导数沿着该</a:t>
            </a:r>
            <a:r>
              <a:rPr lang="zh-CN" altLang="en-US" sz="2000" b="1" dirty="0">
                <a:solidFill>
                  <a:srgbClr val="FF0000"/>
                </a:solidFill>
              </a:rPr>
              <a:t>方向</a:t>
            </a:r>
            <a:r>
              <a:rPr lang="zh-CN" altLang="en-US" sz="2000" b="1" dirty="0"/>
              <a:t>取得最大值，即函数在该点处沿着该方向（此梯度的方向）变化最快，</a:t>
            </a:r>
            <a:r>
              <a:rPr lang="zh-CN" altLang="en-US" sz="2000" b="1" dirty="0">
                <a:solidFill>
                  <a:srgbClr val="FF0000"/>
                </a:solidFill>
              </a:rPr>
              <a:t>变化率</a:t>
            </a:r>
            <a:r>
              <a:rPr lang="zh-CN" altLang="en-US" sz="2000" b="1" dirty="0"/>
              <a:t>最大（为该梯度的模）</a:t>
            </a:r>
          </a:p>
        </p:txBody>
      </p:sp>
      <p:pic>
        <p:nvPicPr>
          <p:cNvPr id="27" name="Picture 2" descr="https://timgsa.baidu.com/timg?image&amp;quality=80&amp;size=b9999_10000&amp;sec=1570966307240&amp;di=12b3a2609f79c7131a313ad95c017107&amp;imgtype=0&amp;src=http%3A%2F%2Fww1.sinaimg.cn%2Fmw690%2F683953bcjw1f2o8pr61hsj20ef075mx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7847" y="2276872"/>
            <a:ext cx="6428473" cy="3183272"/>
          </a:xfrm>
          <a:prstGeom prst="rect">
            <a:avLst/>
          </a:prstGeom>
          <a:noFill/>
        </p:spPr>
      </p:pic>
      <p:sp>
        <p:nvSpPr>
          <p:cNvPr id="28" name="矩形 27"/>
          <p:cNvSpPr/>
          <p:nvPr/>
        </p:nvSpPr>
        <p:spPr>
          <a:xfrm>
            <a:off x="2595537" y="6072209"/>
            <a:ext cx="72909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如果每走一步，损失函数的值都是降得最大的，最终大概率可以找出这张图上的最小值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739206" y="34290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A</a:t>
            </a:r>
            <a:endParaRPr lang="zh-CN" alt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667240" y="314324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B</a:t>
            </a:r>
            <a:endParaRPr lang="zh-CN" alt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810248" y="27146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</a:t>
            </a:r>
            <a:endParaRPr lang="zh-CN" altLang="en-US" b="1" dirty="0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4881554" y="3357562"/>
            <a:ext cx="357190" cy="21431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rot="5400000">
            <a:off x="5488777" y="3107529"/>
            <a:ext cx="571504" cy="35719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42277" y="3512580"/>
            <a:ext cx="71438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J(</a:t>
            </a:r>
            <a:r>
              <a:rPr lang="el-GR" altLang="zh-CN" sz="1400" dirty="0"/>
              <a:t>θ</a:t>
            </a:r>
            <a:r>
              <a:rPr lang="en-US" altLang="zh-CN" sz="1400" baseline="-25000" dirty="0"/>
              <a:t>1</a:t>
            </a:r>
            <a:r>
              <a:rPr lang="en-US" altLang="zh-CN" sz="1400" dirty="0"/>
              <a:t>,</a:t>
            </a:r>
            <a:r>
              <a:rPr lang="el-GR" altLang="zh-CN" sz="1400" dirty="0"/>
              <a:t> θ</a:t>
            </a:r>
            <a:r>
              <a:rPr lang="en-US" altLang="zh-CN" sz="1400" baseline="-25000" dirty="0"/>
              <a:t>2</a:t>
            </a:r>
            <a:r>
              <a:rPr lang="en-US" altLang="zh-CN" sz="1400" dirty="0"/>
              <a:t>)</a:t>
            </a:r>
            <a:endParaRPr lang="zh-CN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079776" y="4624738"/>
            <a:ext cx="50006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l-GR" altLang="zh-CN" sz="1400" dirty="0"/>
              <a:t>θ</a:t>
            </a:r>
            <a:r>
              <a:rPr lang="en-US" altLang="zh-CN" sz="1400" baseline="-25000" dirty="0"/>
              <a:t>2</a:t>
            </a:r>
            <a:endParaRPr lang="zh-CN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2595541" y="5715016"/>
            <a:ext cx="7340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梯度代表着</a:t>
            </a:r>
            <a:r>
              <a:rPr lang="en-US" altLang="en-US" b="1" dirty="0"/>
              <a:t>z</a:t>
            </a:r>
            <a:r>
              <a:rPr lang="zh-CN" altLang="en-US" b="1" dirty="0"/>
              <a:t>轴增长率最大的方向，负梯度代表着</a:t>
            </a:r>
            <a:r>
              <a:rPr lang="en-US" altLang="zh-CN" b="1" dirty="0"/>
              <a:t>z</a:t>
            </a:r>
            <a:r>
              <a:rPr lang="zh-CN" altLang="en-US" b="1" dirty="0"/>
              <a:t>轴值减少最大的方向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613412EA-B5D7-4C89-8BEE-5A10FD0E0ED0}"/>
              </a:ext>
            </a:extLst>
          </p:cNvPr>
          <p:cNvCxnSpPr>
            <a:cxnSpLocks/>
          </p:cNvCxnSpPr>
          <p:nvPr/>
        </p:nvCxnSpPr>
        <p:spPr>
          <a:xfrm flipH="1">
            <a:off x="6331056" y="2420888"/>
            <a:ext cx="917072" cy="4304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28">
            <a:extLst>
              <a:ext uri="{FF2B5EF4-FFF2-40B4-BE49-F238E27FC236}">
                <a16:creationId xmlns:a16="http://schemas.microsoft.com/office/drawing/2014/main" id="{E099E657-1441-4CA9-8FA3-EB0787E565BD}"/>
              </a:ext>
            </a:extLst>
          </p:cNvPr>
          <p:cNvSpPr txBox="1"/>
          <p:nvPr/>
        </p:nvSpPr>
        <p:spPr>
          <a:xfrm>
            <a:off x="7191634" y="222711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D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5509" y="393872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更多疑问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A1519A0-C1C9-44F2-8212-D5C375EF42D9}"/>
              </a:ext>
            </a:extLst>
          </p:cNvPr>
          <p:cNvSpPr/>
          <p:nvPr/>
        </p:nvSpPr>
        <p:spPr>
          <a:xfrm>
            <a:off x="2927648" y="1412776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2000" b="1" dirty="0">
                <a:latin typeface="Calibri" panose="020F0502020204030204" pitchFamily="34" charset="0"/>
                <a:cs typeface="Times New Roman" panose="02020603050405020304" pitchFamily="18" charset="0"/>
              </a:rPr>
              <a:t>梯度怎么求</a:t>
            </a:r>
            <a:endParaRPr lang="en-US" altLang="zh-CN" sz="20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altLang="zh-CN" sz="20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zh-CN" altLang="zh-CN" sz="2000" b="1" dirty="0">
                <a:latin typeface="Calibri" panose="020F0502020204030204" pitchFamily="34" charset="0"/>
                <a:cs typeface="Times New Roman" panose="02020603050405020304" pitchFamily="18" charset="0"/>
              </a:rPr>
              <a:t>为什么梯度下降方向就是损失值减少最大的方向</a:t>
            </a:r>
            <a:endParaRPr lang="en-US" altLang="zh-CN" sz="20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altLang="zh-CN" sz="20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zh-CN" altLang="en-US" sz="2000" b="1" dirty="0">
                <a:latin typeface="Calibri" panose="020F0502020204030204" pitchFamily="34" charset="0"/>
                <a:cs typeface="Times New Roman" panose="02020603050405020304" pitchFamily="18" charset="0"/>
              </a:rPr>
              <a:t>是不是所有的函数都能用梯度下降法</a:t>
            </a:r>
            <a:endParaRPr lang="en-US" altLang="zh-CN" sz="20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altLang="zh-CN" sz="20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zh-CN" altLang="en-US" sz="2000" b="1" dirty="0">
                <a:latin typeface="Calibri" panose="020F0502020204030204" pitchFamily="34" charset="0"/>
                <a:cs typeface="Times New Roman" panose="02020603050405020304" pitchFamily="18" charset="0"/>
              </a:rPr>
              <a:t>初始点取得不好，梯度下降法是不是一定能找到损失函数最小值</a:t>
            </a:r>
            <a:endParaRPr lang="en-US" altLang="zh-CN" sz="20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altLang="zh-CN" sz="20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Calibri" panose="020F0502020204030204" pitchFamily="34" charset="0"/>
                <a:cs typeface="Times New Roman" panose="02020603050405020304" pitchFamily="18" charset="0"/>
              </a:rPr>
              <a:t>…..</a:t>
            </a:r>
            <a:endParaRPr lang="zh-CN" altLang="en-US" sz="20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E768737-A1DD-4283-BADC-2FAFFC648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4360826"/>
            <a:ext cx="9129551" cy="210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9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81161" y="35716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梯度下降</a:t>
            </a: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3309918" y="5214950"/>
            <a:ext cx="542928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rot="5400000" flipH="1" flipV="1">
            <a:off x="1452530" y="3357562"/>
            <a:ext cx="3714776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596331" y="5357826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参数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143505" y="1714488"/>
            <a:ext cx="1094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损失值</a:t>
            </a:r>
          </a:p>
        </p:txBody>
      </p:sp>
      <p:sp>
        <p:nvSpPr>
          <p:cNvPr id="22" name="任意多边形 21"/>
          <p:cNvSpPr/>
          <p:nvPr/>
        </p:nvSpPr>
        <p:spPr>
          <a:xfrm>
            <a:off x="3308555" y="2212261"/>
            <a:ext cx="5021826" cy="2993923"/>
          </a:xfrm>
          <a:custGeom>
            <a:avLst/>
            <a:gdLst>
              <a:gd name="connsiteX0" fmla="*/ 0 w 5021826"/>
              <a:gd name="connsiteY0" fmla="*/ 0 h 2993923"/>
              <a:gd name="connsiteX1" fmla="*/ 398206 w 5021826"/>
              <a:gd name="connsiteY1" fmla="*/ 199103 h 2993923"/>
              <a:gd name="connsiteX2" fmla="*/ 560439 w 5021826"/>
              <a:gd name="connsiteY2" fmla="*/ 752168 h 2993923"/>
              <a:gd name="connsiteX3" fmla="*/ 1091380 w 5021826"/>
              <a:gd name="connsiteY3" fmla="*/ 929148 h 2993923"/>
              <a:gd name="connsiteX4" fmla="*/ 1305232 w 5021826"/>
              <a:gd name="connsiteY4" fmla="*/ 1224116 h 2993923"/>
              <a:gd name="connsiteX5" fmla="*/ 1696064 w 5021826"/>
              <a:gd name="connsiteY5" fmla="*/ 1172497 h 2993923"/>
              <a:gd name="connsiteX6" fmla="*/ 1946787 w 5021826"/>
              <a:gd name="connsiteY6" fmla="*/ 1828800 h 2993923"/>
              <a:gd name="connsiteX7" fmla="*/ 2529348 w 5021826"/>
              <a:gd name="connsiteY7" fmla="*/ 2293374 h 2993923"/>
              <a:gd name="connsiteX8" fmla="*/ 3111910 w 5021826"/>
              <a:gd name="connsiteY8" fmla="*/ 2330245 h 2993923"/>
              <a:gd name="connsiteX9" fmla="*/ 3687097 w 5021826"/>
              <a:gd name="connsiteY9" fmla="*/ 2721077 h 2993923"/>
              <a:gd name="connsiteX10" fmla="*/ 4247535 w 5021826"/>
              <a:gd name="connsiteY10" fmla="*/ 2883310 h 2993923"/>
              <a:gd name="connsiteX11" fmla="*/ 4572000 w 5021826"/>
              <a:gd name="connsiteY11" fmla="*/ 2853813 h 2993923"/>
              <a:gd name="connsiteX12" fmla="*/ 4896464 w 5021826"/>
              <a:gd name="connsiteY12" fmla="*/ 2927555 h 2993923"/>
              <a:gd name="connsiteX13" fmla="*/ 5021826 w 5021826"/>
              <a:gd name="connsiteY13" fmla="*/ 2993923 h 2993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021826" h="2993923">
                <a:moveTo>
                  <a:pt x="0" y="0"/>
                </a:moveTo>
                <a:cubicBezTo>
                  <a:pt x="152400" y="36871"/>
                  <a:pt x="304800" y="73742"/>
                  <a:pt x="398206" y="199103"/>
                </a:cubicBezTo>
                <a:cubicBezTo>
                  <a:pt x="491612" y="324464"/>
                  <a:pt x="444910" y="630494"/>
                  <a:pt x="560439" y="752168"/>
                </a:cubicBezTo>
                <a:cubicBezTo>
                  <a:pt x="675968" y="873842"/>
                  <a:pt x="967248" y="850490"/>
                  <a:pt x="1091380" y="929148"/>
                </a:cubicBezTo>
                <a:cubicBezTo>
                  <a:pt x="1215512" y="1007806"/>
                  <a:pt x="1204451" y="1183558"/>
                  <a:pt x="1305232" y="1224116"/>
                </a:cubicBezTo>
                <a:cubicBezTo>
                  <a:pt x="1406013" y="1264674"/>
                  <a:pt x="1589138" y="1071716"/>
                  <a:pt x="1696064" y="1172497"/>
                </a:cubicBezTo>
                <a:cubicBezTo>
                  <a:pt x="1802990" y="1273278"/>
                  <a:pt x="1807906" y="1641987"/>
                  <a:pt x="1946787" y="1828800"/>
                </a:cubicBezTo>
                <a:cubicBezTo>
                  <a:pt x="2085668" y="2015613"/>
                  <a:pt x="2335161" y="2209800"/>
                  <a:pt x="2529348" y="2293374"/>
                </a:cubicBezTo>
                <a:cubicBezTo>
                  <a:pt x="2723535" y="2376948"/>
                  <a:pt x="2918952" y="2258961"/>
                  <a:pt x="3111910" y="2330245"/>
                </a:cubicBezTo>
                <a:cubicBezTo>
                  <a:pt x="3304868" y="2401529"/>
                  <a:pt x="3497826" y="2628900"/>
                  <a:pt x="3687097" y="2721077"/>
                </a:cubicBezTo>
                <a:cubicBezTo>
                  <a:pt x="3876368" y="2813254"/>
                  <a:pt x="4100051" y="2861187"/>
                  <a:pt x="4247535" y="2883310"/>
                </a:cubicBezTo>
                <a:cubicBezTo>
                  <a:pt x="4395019" y="2905433"/>
                  <a:pt x="4463845" y="2846439"/>
                  <a:pt x="4572000" y="2853813"/>
                </a:cubicBezTo>
                <a:cubicBezTo>
                  <a:pt x="4680155" y="2861187"/>
                  <a:pt x="4821493" y="2904203"/>
                  <a:pt x="4896464" y="2927555"/>
                </a:cubicBezTo>
                <a:cubicBezTo>
                  <a:pt x="4971435" y="2950907"/>
                  <a:pt x="4988642" y="2981633"/>
                  <a:pt x="5021826" y="2993923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952728" y="214311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452794" y="24288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809984" y="185736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595670" y="307181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310050" y="235743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43" name="任意多边形 42"/>
          <p:cNvSpPr/>
          <p:nvPr/>
        </p:nvSpPr>
        <p:spPr>
          <a:xfrm>
            <a:off x="3330680" y="2175390"/>
            <a:ext cx="5265175" cy="3023419"/>
          </a:xfrm>
          <a:custGeom>
            <a:avLst/>
            <a:gdLst>
              <a:gd name="connsiteX0" fmla="*/ 0 w 5265175"/>
              <a:gd name="connsiteY0" fmla="*/ 36871 h 3023419"/>
              <a:gd name="connsiteX1" fmla="*/ 1342104 w 5265175"/>
              <a:gd name="connsiteY1" fmla="*/ 51619 h 3023419"/>
              <a:gd name="connsiteX2" fmla="*/ 2352368 w 5265175"/>
              <a:gd name="connsiteY2" fmla="*/ 346587 h 3023419"/>
              <a:gd name="connsiteX3" fmla="*/ 3532239 w 5265175"/>
              <a:gd name="connsiteY3" fmla="*/ 870155 h 3023419"/>
              <a:gd name="connsiteX4" fmla="*/ 4004188 w 5265175"/>
              <a:gd name="connsiteY4" fmla="*/ 1614948 h 3023419"/>
              <a:gd name="connsiteX5" fmla="*/ 5051323 w 5265175"/>
              <a:gd name="connsiteY5" fmla="*/ 2462981 h 3023419"/>
              <a:gd name="connsiteX6" fmla="*/ 5265175 w 5265175"/>
              <a:gd name="connsiteY6" fmla="*/ 3023419 h 3023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5175" h="3023419">
                <a:moveTo>
                  <a:pt x="0" y="36871"/>
                </a:moveTo>
                <a:cubicBezTo>
                  <a:pt x="475021" y="18435"/>
                  <a:pt x="950043" y="0"/>
                  <a:pt x="1342104" y="51619"/>
                </a:cubicBezTo>
                <a:cubicBezTo>
                  <a:pt x="1734165" y="103238"/>
                  <a:pt x="1987346" y="210164"/>
                  <a:pt x="2352368" y="346587"/>
                </a:cubicBezTo>
                <a:cubicBezTo>
                  <a:pt x="2717390" y="483010"/>
                  <a:pt x="3256936" y="658762"/>
                  <a:pt x="3532239" y="870155"/>
                </a:cubicBezTo>
                <a:cubicBezTo>
                  <a:pt x="3807542" y="1081548"/>
                  <a:pt x="3751007" y="1349477"/>
                  <a:pt x="4004188" y="1614948"/>
                </a:cubicBezTo>
                <a:cubicBezTo>
                  <a:pt x="4257369" y="1880419"/>
                  <a:pt x="4841159" y="2228236"/>
                  <a:pt x="5051323" y="2462981"/>
                </a:cubicBezTo>
                <a:cubicBezTo>
                  <a:pt x="5261487" y="2697726"/>
                  <a:pt x="5231991" y="2941074"/>
                  <a:pt x="5265175" y="3023419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 43"/>
          <p:cNvSpPr/>
          <p:nvPr/>
        </p:nvSpPr>
        <p:spPr>
          <a:xfrm>
            <a:off x="3758384" y="2485103"/>
            <a:ext cx="5316793" cy="2185220"/>
          </a:xfrm>
          <a:custGeom>
            <a:avLst/>
            <a:gdLst>
              <a:gd name="connsiteX0" fmla="*/ 0 w 5316793"/>
              <a:gd name="connsiteY0" fmla="*/ 0 h 2185220"/>
              <a:gd name="connsiteX1" fmla="*/ 612058 w 5316793"/>
              <a:gd name="connsiteY1" fmla="*/ 265471 h 2185220"/>
              <a:gd name="connsiteX2" fmla="*/ 966019 w 5316793"/>
              <a:gd name="connsiteY2" fmla="*/ 656303 h 2185220"/>
              <a:gd name="connsiteX3" fmla="*/ 1393722 w 5316793"/>
              <a:gd name="connsiteY3" fmla="*/ 884903 h 2185220"/>
              <a:gd name="connsiteX4" fmla="*/ 1939413 w 5316793"/>
              <a:gd name="connsiteY4" fmla="*/ 1334729 h 2185220"/>
              <a:gd name="connsiteX5" fmla="*/ 2603090 w 5316793"/>
              <a:gd name="connsiteY5" fmla="*/ 1614949 h 2185220"/>
              <a:gd name="connsiteX6" fmla="*/ 3229896 w 5316793"/>
              <a:gd name="connsiteY6" fmla="*/ 1452716 h 2185220"/>
              <a:gd name="connsiteX7" fmla="*/ 3473245 w 5316793"/>
              <a:gd name="connsiteY7" fmla="*/ 1437968 h 2185220"/>
              <a:gd name="connsiteX8" fmla="*/ 3569109 w 5316793"/>
              <a:gd name="connsiteY8" fmla="*/ 1437968 h 2185220"/>
              <a:gd name="connsiteX9" fmla="*/ 3819832 w 5316793"/>
              <a:gd name="connsiteY9" fmla="*/ 1563329 h 2185220"/>
              <a:gd name="connsiteX10" fmla="*/ 3952567 w 5316793"/>
              <a:gd name="connsiteY10" fmla="*/ 1585452 h 2185220"/>
              <a:gd name="connsiteX11" fmla="*/ 4771103 w 5316793"/>
              <a:gd name="connsiteY11" fmla="*/ 2109020 h 2185220"/>
              <a:gd name="connsiteX12" fmla="*/ 5316793 w 5316793"/>
              <a:gd name="connsiteY12" fmla="*/ 1128252 h 2185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316793" h="2185220">
                <a:moveTo>
                  <a:pt x="0" y="0"/>
                </a:moveTo>
                <a:cubicBezTo>
                  <a:pt x="225527" y="78043"/>
                  <a:pt x="451055" y="156087"/>
                  <a:pt x="612058" y="265471"/>
                </a:cubicBezTo>
                <a:cubicBezTo>
                  <a:pt x="773061" y="374855"/>
                  <a:pt x="835742" y="553064"/>
                  <a:pt x="966019" y="656303"/>
                </a:cubicBezTo>
                <a:cubicBezTo>
                  <a:pt x="1096296" y="759542"/>
                  <a:pt x="1231490" y="771832"/>
                  <a:pt x="1393722" y="884903"/>
                </a:cubicBezTo>
                <a:cubicBezTo>
                  <a:pt x="1555954" y="997974"/>
                  <a:pt x="1737852" y="1213055"/>
                  <a:pt x="1939413" y="1334729"/>
                </a:cubicBezTo>
                <a:cubicBezTo>
                  <a:pt x="2140974" y="1456403"/>
                  <a:pt x="2388010" y="1595285"/>
                  <a:pt x="2603090" y="1614949"/>
                </a:cubicBezTo>
                <a:cubicBezTo>
                  <a:pt x="2818170" y="1634613"/>
                  <a:pt x="3084870" y="1482213"/>
                  <a:pt x="3229896" y="1452716"/>
                </a:cubicBezTo>
                <a:cubicBezTo>
                  <a:pt x="3374922" y="1423219"/>
                  <a:pt x="3416710" y="1440426"/>
                  <a:pt x="3473245" y="1437968"/>
                </a:cubicBezTo>
                <a:cubicBezTo>
                  <a:pt x="3529780" y="1435510"/>
                  <a:pt x="3511345" y="1417075"/>
                  <a:pt x="3569109" y="1437968"/>
                </a:cubicBezTo>
                <a:cubicBezTo>
                  <a:pt x="3626873" y="1458861"/>
                  <a:pt x="3755922" y="1538748"/>
                  <a:pt x="3819832" y="1563329"/>
                </a:cubicBezTo>
                <a:cubicBezTo>
                  <a:pt x="3883742" y="1587910"/>
                  <a:pt x="3794022" y="1494504"/>
                  <a:pt x="3952567" y="1585452"/>
                </a:cubicBezTo>
                <a:cubicBezTo>
                  <a:pt x="4111112" y="1676400"/>
                  <a:pt x="4543732" y="2185220"/>
                  <a:pt x="4771103" y="2109020"/>
                </a:cubicBezTo>
                <a:cubicBezTo>
                  <a:pt x="4998474" y="2032820"/>
                  <a:pt x="5316793" y="1128252"/>
                  <a:pt x="5316793" y="1128252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3309918" y="2214554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3809984" y="2143116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3738546" y="2428868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809984" y="2928934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4238612" y="2643182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096135" y="1785929"/>
            <a:ext cx="2356735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这里</a:t>
            </a:r>
            <a:r>
              <a:rPr lang="zh-CN" altLang="en-US" b="1" dirty="0">
                <a:solidFill>
                  <a:srgbClr val="FF0000"/>
                </a:solidFill>
              </a:rPr>
              <a:t>没画梯度方向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AB</a:t>
            </a:r>
            <a:r>
              <a:rPr lang="zh-CN" altLang="en-US" b="1" dirty="0">
                <a:solidFill>
                  <a:srgbClr val="FF0000"/>
                </a:solidFill>
              </a:rPr>
              <a:t>、</a:t>
            </a:r>
            <a:r>
              <a:rPr lang="en-US" altLang="zh-CN" b="1" dirty="0">
                <a:solidFill>
                  <a:srgbClr val="FF0000"/>
                </a:solidFill>
              </a:rPr>
              <a:t>BD</a:t>
            </a:r>
            <a:r>
              <a:rPr lang="zh-CN" altLang="en-US" b="1" dirty="0">
                <a:solidFill>
                  <a:srgbClr val="FF0000"/>
                </a:solidFill>
              </a:rPr>
              <a:t>不是梯度方向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 descr="下载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4166" y="785888"/>
            <a:ext cx="6538140" cy="442906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29572" y="374652"/>
            <a:ext cx="24945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梯度下降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21611" y="965433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J(</a:t>
            </a:r>
            <a:r>
              <a:rPr lang="el-GR" altLang="zh-CN" sz="2000" b="1" dirty="0">
                <a:solidFill>
                  <a:srgbClr val="FF0000"/>
                </a:solidFill>
              </a:rPr>
              <a:t>θ</a:t>
            </a:r>
            <a:r>
              <a:rPr lang="en-US" altLang="zh-CN" sz="2000" b="1" dirty="0">
                <a:solidFill>
                  <a:srgbClr val="FF0000"/>
                </a:solidFill>
              </a:rPr>
              <a:t>)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049185" y="4821441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CN" sz="2000" b="1" dirty="0">
                <a:solidFill>
                  <a:srgbClr val="FF0000"/>
                </a:solidFill>
              </a:rPr>
              <a:t>θ </a:t>
            </a:r>
            <a:r>
              <a:rPr lang="en-US" altLang="zh-CN" sz="2000" b="1" dirty="0">
                <a:solidFill>
                  <a:srgbClr val="FF0000"/>
                </a:solidFill>
              </a:rPr>
              <a:t>=PI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52596" y="5429264"/>
            <a:ext cx="2507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批量梯度下降公式：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24298" y="178592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A</a:t>
            </a:r>
            <a:endParaRPr lang="zh-CN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310050" y="235743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B</a:t>
            </a:r>
            <a:endParaRPr lang="zh-CN" altLang="en-US" b="1" dirty="0"/>
          </a:p>
        </p:txBody>
      </p:sp>
      <p:cxnSp>
        <p:nvCxnSpPr>
          <p:cNvPr id="15" name="直接连接符 14"/>
          <p:cNvCxnSpPr>
            <a:cxnSpLocks/>
          </p:cNvCxnSpPr>
          <p:nvPr/>
        </p:nvCxnSpPr>
        <p:spPr>
          <a:xfrm flipH="1">
            <a:off x="3956678" y="1842362"/>
            <a:ext cx="42890" cy="2939313"/>
          </a:xfrm>
          <a:prstGeom prst="line">
            <a:avLst/>
          </a:prstGeom>
          <a:ln w="3810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cxnSpLocks/>
          </p:cNvCxnSpPr>
          <p:nvPr/>
        </p:nvCxnSpPr>
        <p:spPr>
          <a:xfrm flipH="1">
            <a:off x="4232275" y="2357430"/>
            <a:ext cx="1588" cy="2446272"/>
          </a:xfrm>
          <a:prstGeom prst="line">
            <a:avLst/>
          </a:prstGeom>
          <a:ln w="3810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2047698"/>
              </p:ext>
            </p:extLst>
          </p:nvPr>
        </p:nvGraphicFramePr>
        <p:xfrm>
          <a:off x="3816350" y="4722813"/>
          <a:ext cx="252413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公式" r:id="rId5" imgW="152280" imgH="215640" progId="Equation.KSEE3">
                  <p:embed/>
                </p:oleObj>
              </mc:Choice>
              <mc:Fallback>
                <p:oleObj name="公式" r:id="rId5" imgW="152280" imgH="215640" progId="Equation.KSEE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6350" y="4722813"/>
                        <a:ext cx="252413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4032374"/>
              </p:ext>
            </p:extLst>
          </p:nvPr>
        </p:nvGraphicFramePr>
        <p:xfrm>
          <a:off x="4129050" y="4720860"/>
          <a:ext cx="252438" cy="347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公式" r:id="rId7" imgW="203040" imgH="279360" progId="Equation.KSEE3">
                  <p:embed/>
                </p:oleObj>
              </mc:Choice>
              <mc:Fallback>
                <p:oleObj name="公式" r:id="rId7" imgW="203040" imgH="279360" progId="Equation.KSEE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9050" y="4720860"/>
                        <a:ext cx="252438" cy="3471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AutoShape 8" descr="data:image/png;base64,iVBORw0KGgoAAAANSUhEUgAAAXQAAAD8CAYAAABn919SAAAABHNCSVQICAgIfAhkiAAAAAlwSFlzAAALEgAACxIB0t1+/AAAADl0RVh0U29mdHdhcmUAbWF0cGxvdGxpYiB2ZXJzaW9uIDMuMC4yLCBodHRwOi8vbWF0cGxvdGxpYi5vcmcvOIA7rQAAIABJREFUeJzt3Xd4lFXax/HvmfRACoSEJBM6SAslElYUcRGQqhCx4drW3mHVRXTFBr6KiwVdK4qroqtgo0hTBBQ7QZCOdFJJKOk9Oe8fZxISiBAgmWdmcn+uK1dkZjJzOxf8cuY859xHaa0RQgjh/mxWFyCEEKJ+SKALIYSHkEAXQggPIYEuhBAeQgJdCCE8hAS6EEJ4CAl0IYTwEBLoQgjhISTQhRDCQ3g788VatGih27Zt68yXFEIIt7d27dqDWuvwkz3OqYHetm1bEhMTnfmSQgjh9pRS++ryOJlyEUIIDyGBLoQQHkICXQghPIQEuhBCeAgJdCGE8BAS6EII4SEk0IUQwkO4R6B/8gm88YbVVQghxKkrKYH0dKe8lPsE+iOPQHGx1ZUIIcSpWbAAYmLACZsq3SPQb7kFDh+GL76wuhIhhDg1s2ZBZCTExTX4S7lHoA8ZAm3awNtvW12JEELUXVISLFsGN94IXl4N/nLuEeg2G9x8M3zzDezaZXU1QghRN+++C1qbQHcC9wh0MG+IzQbvvGN1JUIIcXIVFSavBg2C9u2d8pLuE+gxMTBiBPz3v1BWZnU1QghxYsuXw969cNttTntJ9wl0gFtvhbQ0WLzY6kqEEOLEZs6EFi0gIcFpL+legT5ypLlaLBdHhRCu7MABmD8fbrgB/Pyc9rLuFeg+PmYufdEiSEmxuhohhKjdu++aqeFbb3Xqy7pXoINZ7VJRYd4wIYRwNRUV8NZb8Ne/QufOTn1p9wv0Dh3MVeNZs8wbJ4QQrmTVKrO82smjc3DHQAezc3TPHlixwupKhBCippkzoVkzuOwyp7+0ewb6pZdC8+ZycVQI4VoyM02LkuuvB39/p7+8ewa6vz9cd5154w4etLoaIYQw3n/fdFe0YLoF3DXQwUy7lJSYN1AIIaymtbkY2r8/dO9uSQnuG+ixsXDeefDmm+aNFEIIK61eDdu3WzY6hzoGulLqPqXUZqXUJqXUR0opf6VUO6XUL0qpHUqpOUop34Yu9jh33AF//AErVzr9pYUQooa33oKQELjiCstKOGmgK6XswHggXmsdC3gB44BngRe11p2AI8DNDVlora64wlwcff11p7+0EEJUOXzYHMRz7bUQGGhZGXWdcvEGApRS3kAgkAYMAj513P8e4LyGBZX8/c3O0XnzTI8XIYSwwuzZ5kQ1C6dboA6BrrVOAZ4D9mOCPBtYC2RprSvbHiYD9tp+Xil1m1IqUSmVmJmZWT9VV3f77WaL7axZ9f/cQghxMlqbWYJ+/aBXL0tLqcuUSzNgDNAOiAaaACNqeWitVya11jO11vFa6/jw8PAzqbV2nTqZE41mzoTy8vp/fiGEOJGVK83F0LvusrqSOk25DAH2aK0ztdalwOfAeUCoYwoGIAZIbaAaT+7OO81RT9JWVwjhbK+/DmFhll4MrVSXQN8P9FNKBSqlFDAY2AKsBC53POYGYH7DlFgHl1wCUVHwxhuWlSCEaIRSU80Gx5tusmRn6LHqMof+C+bi52/ARsfPzAQmAfcrpXYCYYB1k9g+PuZixJIlpseLEEI4w1tvmSaBt99udSUAKO3ETTnx8fE6MTGxYZ48KQnatoUHH4RnnmmY1xBCiEqlpSZzevVq8OlepdRarXX8yR7nvjtFj9WqlZl6mTXLtAQQQoiGtHChmXK5806rK6niOYEOZudoZiZ8/rnVlQghPN1rr0Hr1uZoTBfhWYE+dCi0aycXR4UQDWvbNvjmGzOI9PKyupoqnhXoNpu5OPHtt7Bli9XVCCE81RtvmMUYNzu/48mJeFagg1k+5OcHr75qdSVCCE+Un2/ONL78coiIsLqaGjwv0MPDYdw4eO89yM62uhohhKf5+GOTLS6wM/RYnhfoAPfee/S3qBBC1Betzaf/2FhzkIWL8cxA79PHNMp55RWz6F8IIerDL7/AunVmdK6U1dUcxzMDHUi85BrYuZO/XzWV/tNWMG9ditUlCSHc3X/+A8HBpu+5C/LIQJ+3LoWb8tqQ0aQZl276hpSsQh7+fKOEuhDi9KWmwty5ZuFFUJDV1dTKIwN9+rLt5FTYePSiO5g0cgLR2QcoLC1n+rLtVpcmhHBXb75pWnTffbfVlfwpjwz01KxCANbEdMOrooImJUU1bhdCiFNSXGzWno8aBR07Wl3Nn/LIQI8ODQDgcJNmDN75KzvC2+BXWlx1uxBCnJI5cyAjA8aPt7qSE/LIQJ84rDMBPmY77v6QlrQ7nIJfRSn3DelkcWVCCLejNbz8MnTtak5Hc2EeGegJcXaeGdsDe2gAv9u7cOO6ReT4NeVIgXRhFEKcop9+grVrzf4WF1yqWJ33yR/inhLi7CTEOc6tfvcgKxet4aVlMCbOTkSQ9SeLCCHcxMsvQ0gIXH+91ZWclEeO0I8zbhyP/vYpxWXlTF8qK12EEHWUnAyffgq33AJNmlhdzUk1jkD396f9VaO5cc18PlmbzPqkLKsrEkK4gzfeMLvNXXipYnWNI9AB7r6be3/5hBa6mCcWbKaiwnlH7wkh3FBRkVl7Pnq0OWfBDTSeQLfbCbp0NJNWvMP6pCy+kF2jQogT+egjOHjQ5ZcqVtd4Ah3gvvu4LHExvbwLmbZ0G3nFZVZXJIRwRZVLFbt3hwsvtLqaOmtcgd6nD7YLBvDE4v+QmVvMKyt2Wl2REMIVrVoF69eb0bmLL1WsrnEFOsD99xO37jsua17KrO93s+dgvtUVCSFczfPPm8NyrrvO6kpOSeML9Isvho4dmbToVXy9bDz1pZw9KoSoZts2WLTI9DwPcK92IY0v0L28YMIEIr5bzviOvnyzLYOV2zOsrkoI4SpefNGcS+yCR8ydTOMLdIC//x1CQ7nxy5m0a9GEqQu3UFImJxsJ0ehlZsL775tdoS52AHRdNM5Ab9oUbr8d388+4dG+Yew+mM97P+61uiohhNVee82sP7//fqsrOS2NM9AB7rkHbDYGLXiXgZ3DefmbHWTmFltdlRDCKoWF5gDoUaOgSxerqzktjTfQY2Lgyivhrbd4dGBrisrKmb5sm9VVCSGs8sEHZsrlgQesruS0Nd5AB7jvPsjNpcO8j7ixfzvmJibzu/R5EaLxqaiAF16AuDgYONDqak5b4w70+HgYMABmzODeAW1p0dSPJxZKnxchGp0lS8xyxQcecKuNRMdq3IEO8OCDsH8/QQs+Z9Lwzqzbn8W89dLnRYhG5fnnj07DujEJ9JEjoVs3+Pe/uSzOTq9WoTyzRPq8CNForFsHK1eabf4+PlZXc0Yk0G02M0rfsAHbV8t44pJu0udFiMbk+efNUuZbb7W6kjMmgQ5w9dXm49a//01c62ZcdnYM73y/R/q8COHp9u6Fjz82YR4aanU1Z0wCHcDX12wkWLUKfv2VScM74+OlpM+LEJ7uuefMp3Q33Uh0rDoFulIqVCn1qVJqm1Jqq1LqXKVUc6XU10qpHY7vzRq62AZ1yy3mN/SzzxIR7M+9gzvxzbYMVkmfFyE8U0YGzJplOirGxFhdTb2o6wj9JWCp1roL0AvYCjwEfKO17gR84/iz+woKMucGfvEFbN/Ojf3b0jYskClfSp8XITzSyy9DcbG5huYhThroSqlg4AJgFoDWukRrnQWMAd5zPOw9IKGhinSa8ePN9Mvzz+Pn7cVjl3Rjd2Y+7/+01+rKhBD1KSfHbPMfOxY6d7a6mnpTlxF6eyAT+K9Sap1S6m2lVBOgpdY6DcDxvdbWZEqp25RSiUqpxMzMzHorvEFERMCNN8J770FaGoO6tGRg53BeWi59XoTwKG++CVlZMGmS1ZXUq7oEujdwNvC61joOyOcUple01jO11vFa6/jw8PDTLNOJ/vlPKCuDl14C4NGLu1FYKn1ehPAYRUVmm//gwdC3r9XV1Ku6BHoykKy1/sXx508xAX9AKRUF4PjuGVcPO3SAyy+H11+H7Gw6hDflpvPb8cla6fMihEeYPRvS0+Eh977sV5uTBrrWOh1IUkpVTjQNBrYAC4AbHLfdAMxvkAqt8OCDZo7tjTcAuHdQR8KaSJ8XIdxeeTn8+9+mj9PgwVZXU+/qusrlXuBDpdQGoDfwNDANuEgptQO4yPFnz9CnDwwdaj6WFRQQ5O/Dg9LnRQj399lnsHOnGZ27cROuP6O0dt6IMz4+XicmJjrt9c7I6tVwwQVmLn38eCoqNJe+9gNp2UWs+OdAmvp5W12hEOJUaG0Ga/n5sGWLOV/YTSil1mqt40/2ONkp+mcGDIC//tV8PCsuxmZTPDG6Oxm5xby6Uvq8COF2vvrKNOKaNMmtwvxUSKCfyOTJkJIC774LQFzrZow9286s1XvYK31ehHAfWsPUqWC3wzXXWF1Ng5FAP5HBg+Gcc2DaNCgtBeCh4V1Mn5dF0udFCLexahX88IOZO/fzs7qaBiOBfiJKwaOPmo5sH34IUNXnZflW6fMihNuYMgWiokzPJg8mgX4yI0eacwafftoseQLp8yKEO/nuOzNCnzQJ/P2trqZBSaCfjFJmLn3HDpg7FwA/by8evVj6vAjhFqZOhZYtPeIAi5ORQK+LhARzTN3//Z85HRwY1CVC+rwI4ep+/BGWL4eJEyEw0OpqGpwEel3YbPDII7B5M8ybB4BSSvq8COHqpk6FFi3gjjusrsQpJNDr6qqroFMneOopswQK6BDelBv7t+WTtclsSJY+L0K4lF9/haVLTcO9Jk2srsYpJNDryssLHn7YbEz48suqm8cP7mT6vCzYjDN33QohTmLKFGjeHO66y+pKnEYC/VRcey20bw+PP141Sq/s8/Kb9HkRwnWsXQuLFpmzQoOCrK7GaSTQT4WPjwnzdevMUXUOl58dQ6+YEJ5ZvI284jILCxRCAGbuPDQU7r3X6kqcSgL9VP3tb+bIqscfr1rxYrMpHpc+L0K4hvXrYf58uO8+CA62uhqnkkA/Vd7eJsw3bYJPPqm6+Wzp8yKEa3jsMTM6Hz/e6kqcTgL9dFx1FXTvDk88UbV7FKTPixCW++UXWLjQrDsPDbW6GqeTQD8dNhs8+SRs2wYffVR1c0SwP/cMMn1evv3DxQ/EFsITPfqoWXfeCEfnIIF++i69FHr1MsFedvRC6E3nmz4vTy7cLH1ehHCmb7+Fr782y4ubNrW6GktIoJ8um82sc9250xw66yB9XoSwgNZmdB4VBXfeaXU1lpFAPxOXXGIOm50yBUpKqm4e1CWCv54lfV6EcJqvvzbHRk6eDAEBVldjGQn0M6GUCfO9e6tONTI3Kx67xPR5eW7ZdsvKE6JR0NoEeZs2cPPNVldjKQn0MzV8OJx7rtnIUFRUdXNln5e5a5Okz4sQDWnhQlizxixX9ODTiOpCAv1MKWXa6iYnw2uv1bjr3sGdCGviK31ehGgoFRVm7rxjR7j+eqursZwEen248EIYOtQEe3Z21c3B/j48OLyL9HkRoqHMnQsbNpjVZt7eVldjOQn0+jJtGhw+DNOn17hZ+rwI0UBKSsw5Bb16wbhxVlfjEiTQ60tcnPlL9cILkJZWdbP0eRGigbz5JuzebQZTNokykECvX1OnQmmpWflSzdmtmzE2Tvq8CFFvcnLMv7NBg2DYMKurcRkS6PWpY0e47TZ46y1zqHQ1k0ZU9nnZalFxQniQ55+HgwfN6Fwpq6txGRLo9e3RR83SqcmTa9zcsqrPywHp8yLEmUhPN4F+5ZXQt6/V1bgUCfT6FhlpTkmZO9ecmlJNZZ+XKQs3U1oufV6EOC1Tp0JxsTnfV9Qggd4QJk6EsDB46KEaN1f2edmVmc97P+61pjYh3NmOHTBzppna7NTJ6mpcjgR6QwgONlMuy5ebU8erqd7n5WCe9HkR4pQ88oiZ0nzsMasrcUkS6A3lrrvMRdIHHqjRXlcpxaMXmz4v05dKnxch6uzXX80pYf/8J7RsaXU1LkkCvaH4+sKzz8KWLTBrVo27OkYc7fOyMTn7T55ACFFFa3NtqmVLM0gStZJAb0iXXgoDBpiVLzk5Ne6q7PPy+IJN0udFiJP55BP44QdzITQoyOpqXJYEekNSyuwczcw062WrCfb34cFh0udFiJMqKoJJk8wW/xtvtLoalyaB3tDi4+Haa02w79tX467L+8TQMyaEaUu2kS99XoSo3YwZ5syBF14ALy+rq3FpdQ50pZSXUmqdUupLx5/bKaV+UUrtUErNUUr5NlyZbu7pp81o/V//qnGzzaZ4YnR3DuRInxchanXggPn3M3q02eYvTuhURugTgOr71p8FXtRadwKOAI37qJATadXKXMj53//MlfpqKvu8vL16D/sOSZ8XIWp47DEoLDyui6moXZ0CXSkVA4wC3nb8WQGDgE8dD3kPSGiIAj3GpEnmCv3995sr9tXvGtEFby/F1C+lz4sQVTZuhLffhrvvhrPOsroat1DXEfoM4EGgcr96GJClta6c+E0G7LX9oFLqNqVUolIqMTOzEfcwCQoyV+h/+AE+/rjGXS2D/bnX0eflO+nzIsTRZYohIbKJ6BScNNCVUhcDGVrr6o1JamtvVuvaO631TK11vNY6Pjw8/DTL9BA33gh9+piNEXl5Ne6q7PPypPR5EQK+/NLstH7iCWje3Opq3EZdRuj9gdFKqb3Ax5iplhlAqFKq8synGCC1QSr0JF5e8MorkJpqjqurxs/bi8mjpM+LEBQVwYQJ0LUr3Hmn1dW4lZMGutb6Ya11jNa6LTAOWKG1vgZYCVzueNgNwPwGq9KT9OsHN9xg2n8e0zN9cFfp8yIE06fDnj1m8OPjY3U1buVM1qFPAu5XSu3EzKnPOsnjRaVp08DfH/7xjxo3V+/z8twy6fMiGqG9e80yxSuvlGWKp+GUAl1rvUprfbHjv3drrf+ite6otb5Cay1DyrqKjDRzg4sXw6JFNe7qGNGUv5/XljmJ0udFNEL332/OB33uOasrcUuyU9Qq99wDXbqYUXpxzd+F44eYPi9PLNwsfV5E47FsGXzxhWk93aqV1dW4JQl0q/j6wssvw86dZktzNZV9XtbuO8L89XKtWTQCxcUwfrw5tOL++62uxm1JoFvpootMR8annoL9+2vcVdnn5ZklW6XPi/B8M2bAH3+YQY6fn9XVuC0JdKu9+KL5Pn58jZttNsXjl0ifF9EIJCebc0LHjIHhw62uxq1JoFutTRtzgXT+fPNVTZ820udFNAITJkB5+dHBjThtEuiu4B//gB494N57j9tBWtnn5alF0udFeKAFC+Dzz+Hxx6FdO6urcXsS6K7AxwfefNN89Hz88Rp3tQz2555BHfl6i/R5ER4mN9c03oqNlWPl6okEuqs491y47TZ46SVYv77GXTef3442YYFM+XKL9HkRnuPxx80gZuZM2RFaTyTQXckzz0BYGNx+u5lTdPDz9uLRUd3YmZHH+z/tO8ETCOEmfvvNDF7uuMMMZkS9kEB3Jc2amQtDv/5qpmCqGdw1ggvOCmfG8j+kz4twb2Vl5tNoRIQZxIh6I4Huaq6+GoYMgYcfhpSjh0crpXjs4m4UlkifF+HmXn0V1q41I/TQUKur8SgS6K5GKXjjDSgtNa1Dq239lz4vwu0lJZmt/SNHwhVXWF2Nx5FAd0UdOpjdowsXHne6kfR5EW5La3N9qKLCjNJVbefkiDMhge6qJkyAc84xa9MzMqpuDvb3YeKwztLnRbif996DJUvg2WehbVurq/FIEuiuyssL3nnHrNW9994ad13Rp5X0eRHuJSXFbKC74AK46y6rq/FYEuiurFs3s1Z37lyzm86hep+X11ZJnxfh4iqnWkpKYNYs0+9cNAh5Z13dxIkQF2dGNYcPV93cp00zLo2z89Z30udFuLgPPjAHuTz9NHTsaHU1Hk0C3dX5+Jipl0OH4L77atz1kPR5Ea4uLc1cD+rf/7ipQ1H/JNDdQe/eZl36+++bZkYO1fu8rN4hfV6Ei9Ha7AQtLDSDEi8vqyvyeBLo7mLyZBPst9xSY9VLZZ+XJxdKnxfhYj780AxAnnoKzjrL6moaBQl0d+HrC7NnQ04O3Hpr1YYj6fMiXNK+faaTYv/+ZnWLcAoJdHcSG2t6XyxYAP/9b9XN1fu8HJI+L8Jq5eVwww1m0DF7tky1OJEEuruZMAEuvNB8370bOKbPy1fS50VY7Pnn4dtv4T//kUMrnEwC3d3YbPDuu2bUc/31VW12K/u8fLxG+rwIC61bZ673XH65+fspnEoC3R21bg2vvAI//ADTp1fdXNnn5Unp8yKsUFgI114LLVqYBnPSq8XpJNDd1TXXmG51jz1mWpFytM9L4r4jLPhd+rwIJ3voIdiyxXyCDAuzuppGSQLdXVW22Y2MhKuuMqtfMH1eethDeGbxNunzIpxn6VJ4+WUYPx6GDrW6mkZLAt2dNW8OH30Ee/eaXhlaY7MpnhjdjfScIunzIpwjNdXMl8fGwrRpVlfTqEmgu7v+/WHKFNM3fdYsAPq0aW76vKzew/5DBRYXKDxaebmZ/svPN03kAgKsrqhRk0D3BA89ZI6tGz8eNm82N43ogrdN8dSiLRYXJzza1KmwahW89hp07Wp1NY2eBLonsNnMBo6gILjySigoqOrz8pX0eRENZcUK8+nwhhvMl7CcBLqniIw0bUq3bjWbjpA+L6IBHThgplo6dzZLaIVLkED3JBddZKZf3n4b3n8fP28vJjv6vMyWPi+ivpSXm/XmWVlm3rxpU6srEg4S6J5myhQYONCselm/niGOPi8vSp8XUV8mT4bly81Bzz16WF2NqEYC3dN4e8OcOWZjx9ixqCNHpM+LOGPz1qXQf9oKbh/7CEybxp6x18BNN1ldljiGBLonioiATz+F5GS49lo6tgjkBkefl00p0udFnJp561J4+PON+O36g4dW/pf1UWcx5qwrmbcuxerSxDFOGuhKqVZKqZVKqa1Kqc1KqQmO25srpb5WSu1wfG/W8OWKOuvXz+zcW7IEpkxh/OBONA/05YkF0udFnJqnF2+ltLCIQ4GhPDXoFu5I+Bc52ovpy+QTn6upywi9DHhAa90V6AfcrZTqBjwEfKO17gR84/izcCW33w5//zs8+SQhy5fy4HDp8yLqJr+4jDlr9jP2tR/IyC1G22z027+B1OBw0oNbAJCaVWhxleJYJw10rXWa1vo3x3/nAlsBOzAGeM/xsPeAhIYqUpwmpcyGj/h4+NvfuMI/u6rPS0GJ9HkRNWmt+W3/ER76bAN/+b/lTPpsIzlFZQxJ+p1fXr2eVtkH2NqyfdXjo0NlV6irOaU5dKVUWyAO+AVoqbVOAxP6QMSf/MxtSqlEpVRiZqZscHG6gACYNw+CgrCNHs0TA6JNn5eVu6yuTLiIw/klzPp+D8NmfMfY135k/vpURvaI4rM7z+Vr+wHe/t8jrO7Yl7f7Xlr1MwE+Xkwc1tnCqkVt6hzoSqmmwGfAP7TWOXX9Oa31TK11vNY6Pjw8/HRqFGfKbof58yE9nT7j/86lvaKYuXq39HlpxCoqNKt3ZHL3/36j39PfMPXLLQT4enNVfCtCA334dG0yr/37YypuuB7698dr5pvYmwWiAHtoAM+M7UFCnN3q/w1xDFWXC2RKKR/gS2CZ1voFx23bgYFa6zSlVBSwSmt9wl/Z8fHxOjExsR7KFqdlzhwYN44DN9/JhdGjOb9jC2ZeH291VcKJUrMK+SQxmbmJSaRkFRIa6MOlcXau6tuKbWm5PPz5RgpLy2mZe5AF799PmZc3v3/2FSMH97K69EZNKbVWa33Sf6zedXgiBcwCtlaGucMC4AZgmuP7/NOsVTjLVVfBli20nDKFu5/sy/Qt5Xy/4yDnd2phdWWiAZWUVfDN1gPMSUzi2z8y0RrO79iCSSO6MLRbS/x9zCHON7+bSGFpOb5lxdyy5gsCSwq5/Nrp5K05xMjBFv9PiDo56QhdKXU+sBrYCFQ2BPkXZh59LtAa2A9cobU+fKLnkhG6C6iogHHjKPpiPsP+9Sm+IcEsnjAAHy/ZkuBpdmbkMTcxic/WJnMov4TIYH+uiI/hyvhWtGoeSGFJOVvSctiYnMXGlBw++y0ZtAal8C8tpm/SJla374MC9kwbZfX/TqNWbyN0rfX3wJ8dDii/t92NzQbvv4//RRcxee6z3DrmYWb/tI+bzpfT2T1BQUkZizakMWdNEon7juBtUwzuGsGlcXbCg/zZkprNf1bsYENyNjsy8iivqDmga52VzvW/fcmWiHZ83mMIIKtZ3MlJA114IH9/mD+fIeefz4CkDby4TDGmdzRhTf2srkycBq01G5Kz+XhNEgt/TyXPcfRgm7BAOkUEkXykkHv+t46yiuM/jSsFfds0Z2SPSNp/9A4XzHyK1/pdXhXmsprFvUigN1bNm6OWLOHx4Zcy3N6Ni55awhF8iA4NYOKwzrKCwQ1kFZTwSWIy/7d4a6337ztUQHZhKV5K1Qhzm4Jz2oUxskckw7pHEhHsbw52fvUp9o+6jA/734HKLpK/C25IAr0xa9OGpMen8bdZXzD77JEElhSQkgUPf74RQP4hu5iy8gr+OJDHW6t380UtfVSUgvM6hBFrDwEg+UghG5Oz2X+4AC+b4tz2YYzoEcnQbpGEB1X7NLZ0Kdx6K1x0Ea0//x8/+Po6639J1DMJ9EZu8l5vYsLb0KwwB5/yckq9vCnEl+nLtkugW6i8QrM7M48NydlsTMnm6y0HSKllq/2ATi24Mr4VsfYQjhSUsHRTOos2pJF8pBBvm+K8ji24a2AHhnaPpHmTWoL6u+9g7FjTBvezz0DC3K1JoDdyqVmFpLTuQXzSZkq8fTgQFAZak5JVyJw1+xkeG0VIgI/VZXq0igrNnkP5bEzOdgR4FptTcygoKa/18RMGd+KOv3bAz9vGuqQjLNqQzjOLt5KaXYSPl+L8ji0YP7gTQ7u1JDTwBAG9Zg1cfDG0aQPLlpkjDIVbq9PGovoiyxZdT/9pK6pGfgmbV3LPDx/zcv+cQYD+AAAUgklEQVSrWRw7kDINvl42LuwSTkJvOxd2iahasyxOj9aafYcK2JCSzcbkLDYkZ7M5NafqQqa/j41AX28O55dU/UyLpn5c1dcsN4xpFsjafUdYvDGNJZvSOJBTjK+XjQvOasHIHlEM7tqybr+AN240B6GEhMDq1WY3sXBZ9bZsUXi2icM6V+0OnNf9QgJLi3j5y+eYWPIHh2f+l/kb0lm4IZVlmw8Q5OfN8NhIEuLs9Gsfhpftz1azCjDhnXS4kI0p2WxIyWKjY/okt8iEt6+3jW5RwYw9206niKYkHSlk7b4jrN13BC+bYlCXCMb1bcX5nVqwdt8R3l69h6Wb08nMLcbX28bAs8IZ1TOKQV0iCPI/hU9Rf/xhjisMCIBvvpEw9yAyQhfMW5fC9GXbSc0qJDo0gDcPrCR2xlPmEOB336Xc5sWPuw4yf30qSzelk1dcRkSQH5f0iiaht51YezBmQ3HjpR3TVJtSsqvmvTckZ5NdWAqYTzpdooLoYQ+hZ0wIsfYQzmoZxPb0XD5es5/561LJLS6jbVggV/VtTUJcNLsy8lm8KY2vNqdzMK8Efx8bg7pEMCI2igu7RNDU7zTGYzt3woUXQnGxmT/v0qWe3wnREOo6QpdAF7V7+ml45BEYNw5mzzZH2wFFpeV8szWD+etTWLk9g9JyTfvwJozpZSchLpo2YU0sLrzhaa1JzymqGnFXBnjlNIm3TdE5MoieMSH0sIfSM8aEt6+32Y2bXVDK/N9T+PjXJLak5eDnbWNUjygu6xNDaXkFSzels2xzOkcKSgn09WJQlwhG9ohiYOdwAn3P4EP19u0waBCUlJiRec+e9fF2CCeQQBdnbvp0ePBBuOwy+Ogj8Kn5sT67oJTFm9KYvz6FX/YcRmvo3SqUMb2jubhndM2lcW4sI6eoRnBvSM7moOPAbS+bolNEUxPeMaH0tIfQOTLouGsNWmt+3n2YOWv2s2RTOsVlFcTag7k0LoYWTX35fsdBvtpygOzCUpr6eTO4qxmJD+wcXj/XLbZsMWEOJsy7dz/z5xROI4Eu6seMGXDffZCQYLo1/smyttSsQhb+nsq89alsTcvBy6bo37EFY3pFMyw28vSmByxwMK/4mJF3FgdyTHjbFHSMaFo16u4RE0K3qOATBu6BnCI+XWu6G+47VECQvzcjY6OIDg1g36F8vt56gNyiMoL8vLmoW0tG9IhiQKcW9XvxecMGGDLEfMpasUKmWdyQBLqoP6++CvfcAyNGwCefQJMTT6v8cSCX+etTmL8+leQjhfj72BjStSUJve1ccFZ41dSD1Q7nl7DRsdrEfM8mNbsIMJt02rdoQs+Y0Kp5727RwXWa8igrr2Dl9kzmrNnPyu2ZlFdoercKJSrEnwqt+WHnIfKKywj292Zo90hG9YjivI5h+Hk3wAqiNWtg+HAIDDRh3qlT/b+GaHAS6KJ+zZoFt90GffvCokUQFnbSH6k80mzeulQWbUzjcH4JoYE+jOwRRUJvO/FtmmFz0kqZ7ILSqtUmlRcuk48c3ajTrkWTquDuYQ+huz3klD9V7D2Yz9zEJD5dm0xGbjFBft6ENfWlqb83uzPzKSgpJzTQh2HdIhnZM4pz24c17C+3ZcvMdFlEBCxfDu3bn/xnhEuSQBf1b948c5G0XTsTFq1b1/lHS8sr+H7HQeatT+GrzQcoLC3HHhpgVsrERdMlMrjeyswpKmWTY8S9McV87at2OlPr5oH0iAmhp91Mm8TaQwg+lWV/1RSVlrN0Uzofr9nPz7uPdo/2dbQjLimvIKyJL8NiIxkZG8U57Zs7p1XxBx/AjTdCbCwsWQKRkQ3/mqLBSKCLhvHddzB6NDRtakL9NC6u5ReXsXzrAeatS+G7HQcpr9B0bhnEmLhoRveKJqZZYJ2fK6+4jM0pR+e8N6Vks/tgftX99tCAqvnunvZQYu3BJ949WUebU7OZsyaJeetSyCk6/sDtFk39GBEbyYgekfylbXO8ndlv/rnnYOJEszxx3jwIrr9flsIaEuii4WzYYOZlCwvNnPqQIaf9VIfyilm8MY1561NZu+8IAH3bNmNMbzujekTRrFr/kYKSMrak5lRbbZLF7oP5VP4Vjg7xJ7Zy2sQx911r/5LTlFNUyvz1qcxdk8TGlOzj7m8Z7MeI2ChGxEYS37a58zdelZXBP/8JL70El19uRul+nrHSqLGTQBcNa+9euOQS2LoVXn4Z7rrrjJ8y6XAB89enMG99Kjsz8qpu9/W20TLYj5QjhVR2gW0Z7EcP+9F13rH2kAZZJqm15tc9h5mTmMTnvx3f4TAqxJ8RsVGM7BHJ2a2dd03gONnZ5ojBZctgwgR4/nnwkjYNnkK2/ouG1bYt/PCD2U16991mnfOMGVUbkE5FUWk529Nz2ZBiWr16HxOKJWUVJB02FzCv69eGOwZ2wN7Ap+hk5Bbx+W8pvPHtLrIKSmvcZw8NYFRPMxLvFRNqXYhX2rnT/HLduRPefNNcvBaNkgS6OH3BwWaO9uGHzSak7dtZ9MiLPP1zRlUbgWMPSCgpq+CPA7lVa7w3JGezPT236gCGZoE+9IgJZUjXllUXLPcfMiP3xRvTmP3zPpZsSuPintGM7h1NXKvQems7UFZewXc7Mnl15a6q6Z9K4UF+XHZ2DCN7RNLDHuI6rQ5WrDDTK0rB11+bhlui0ZIpF1E/3n2X8ttu50BAKHeOmcTv0ebYMj9vG5fG2fGyKTamZLMtLZeScnPWeEiAj5k2qbbixB4a8KdhWVxWzqrtmcxfn8LyrRmUlFXQJiyQMb2iGd3bTseIpqdV+v5DBby6cidzEpOOu+/uCzswIjaK7tEu1q+mogKefRYmTzYbhRYulGWJHkzm0IXT3Xz3azzx4RRWt+nNCwOu5WCTUDNyBIL8vOnhWONdueKkVfM/D++TySkqZdmmdOavT+XHXQep0BBrDyaht51LekXTMtj/hD9fVFrO7J/21Xp8250DOzC6VzRdIoNcK8QrHToE111nliNedRXMnCkrWTycBLpwunYPLSKoKI9++zewqn08Jd5HV5j0ijGbdbpHB9M9OoQutfQ7OV0ZOUUs3GB6ymxIzkYpOLd9GAm97QyLjazRH3zltgxufHfNcc8xrm8rbjq/HWe1dPFDHn7+Ga68Eg4cgBdfhDvvrPqlKTyXBLpwusrDMpSu4OY18xi7aQU/tOnNh/0vI7JbB7ak5lSt2bYp6BDetCrgu0UH0z36zNeI787MY/76VOavT2HvoQJ8vW3YQwPYU21teqV+7ZvzVEIsHSNcPMTBLEl85hmYMgVatTLLRfv0sboq4SQS6MLp5q1LqTosA+Ds5K28uPgFWmelo+6/Hz11KsmFms2pOWxJzWZLWg6bU3NIc/RPAbOCpFt0MN2iTMB3t4cQHeJ/ylMf+w7lc/kbP5GZW3zcfROHdeaOv3ZwnwM6tm2D6683fVmuvtr01mnWzOqqhBNJoAtLHHtYxkMDYrjkgxfhjTegWzfTW/3ss2v8zKG8Yrak5bAl1QT85tTsGhuGQgN9jga8YzTfvkWT43Zf7jmYz+yf9vHOD3uOq+vK+BjKKjTLNqWTX1JOy2A/LukZTUKc3fUueFaqqDBr/B9+2DREe/11uOIKq6sSFpBAF65l6VK46SbIyIDx4+HJJ094KHFBSRnb0nOrRvObU3PYlp5LSZlZIePnbaNLVDD+3jZ2H8yvdST+jyGduO2C9jU6JBaVljvaDqTy7R/mgI4O4U0Y09vOmN4udEDHxo1wxx3w44/mIOe33pJ+LI2YBLpwPYcPm9HmzJnmHMsZM0w3wDqOjkvLK9iVmce8dam88e2uP31crD2Y0b2izWg+KrhG+4DqsgpKWLwxveqADoC41qEk9LYzqmcULZpasG0+L8/8snvxRTOt8txzZrrFFT9BCKeRQBeu6+efzejz999NT5gXX4QuXY6brqnclKS1Zlt6rqPnS0rVrtFKwf7eDO7aksgQf3YcyD1uXj46xJ9u0ZUrbILpFh183Hr31KxCFvyeyrx1KWxLz8XLpji/YwvG9I5maHcnHNBRUQH/+5/5hZecDLfeai6C1qFNsfB8EujCtZWVwSuvwGOPQUEBexKu5vpWI0jyC6nxsO7RwRSUlB+3SsXP28ZdAztyeXxMrW0ATmVevptjbr5yXn57+tEDOlKyzAEdF3WLJKF3NAM6NcABHatWwQMPwG+/mZUrL78M551Xv68h3JoEunAPmZkwdSplr75GsZcP/x5wHR/3Hk6xT+3THaN6RjGubyv6d2hxyj1U6jovXz3o84vLWLY5nUUb0jhSUEqzygM64uz0OdNmXL/8YqZXliwxSxGfecasYrG5xolOwnVIoAu3MvD2t/jnt+/zwoBr2B3WqtbHtAz2o21YE0ICfGp+Bfocf5vj62R9yMvKK9iVmc9mR8BvcYzmq6+Xbx/elM4tgziUX8zOjDwO5pUAZonl6N7RJPS20znyFNay//STCfJly8yUysSJ5kJxQMM2HBPuSwJduJXKTUntDiXR8XAyX3c6t16et4mvF6GBvgQH+BAS4F0j7I/efvxXblEpW9NyHdM22cfNyx8ryN+buwZ2ZHTvaOyhAUyet5GPfkmiXGu8lOKaPpFMKd9hepX/9BOEh5ve5XfdZQ4LEeIEJNCFW5m3LoX75qyn8m9j68OpjN28grMOJZEaHM6+bmezt1NP9nsHkZxdRHlFzb+3XjZFs8CjQR3q+N7Uz4u84nKyC0vJKSwlq7CE7MJSsgtLKSqtOGFNQX7eNQK/QmtSsgpJySqkrv9sonIyuGzTCq5Zt4SovEPQsSPcey/cfPNJD9sWopIEunA7k+dt5MOf91P9b2RkWQFvl28gdt4H5lCNkBBKr7iS1LF/Y1/7ruw7XMi+QwXsPVTA/sP57DtUQHHZ0aD2silimgXQunkgbcOa0CYskDaO7y2D/SkuKyfHEfBZBaVVYV/jq5bbq7/GyWx/LoFfY2J5r+8Y3p7zmMyRi1MmgS7c0p8tXaS83PT+nj0bPv8c8vMhKspsurnkEhg8GAIDqajQZOQWs++QCfevtxzg+50HKSwtRwHH/m2PDPandVggbasFfZvmTWgdFoift43UrEJSs4rM9+xCftp1iPVJWXUO9FZH0qhQipRQsylo77RR9fuGiUZBAl14rrw8mD/fHK6xbBnk5pqzM/v1gwED4IIL4JxzmLcrt0ZvGQB/bxt3DuxA67BA1uw9ws+7DtU4VLpOtCagtJjo3Ey6Z+5hUOZ2OuzaRFTuQcKiw3m7eU+WdDqX3+xdamwI8lKKXc+MrK93QTQiTgl0pdRw4CXAC3hbaz3tRI+XQBf1rqQEvv3WLP1bvdqs5a4wo+fUZpFsDmvD8g5/4ffoThwKDCXHrwnlvn6gVNUpSafjb+uW8PRXr5Lj14QN7Xty/s2XwYgR0LUrk+dv4oOf9x/3M9f2a81TCT1O+zVF49XgZ4oqpbyAV4GLgGRgjVJqgdZ6y+k+pxCnzNcXLrrIfIEZrf/0EyQmkvjBMrpk7CU1OJxtEeY0H+/yMnyLC/EtL8W3ohxfXY5vRTl+FaX4lpfhV15q7i8uMo8pL8WvzHxXWpPnG0hWQFMymjRj1A0z2BrRDm3zYs8DR6dSKkO7+iqXq89pJWEuGtyZ7Gf+C7BTa70bQCn1MTAGkEAX1gkKgqFDYehQnrX1IyWrEO/yUuxZ6dhzMrHnZNKxPJe7zw6HnBzIyTbz8zabmR7x8oKIUNNHpVkL0xCrXTto25b+b/1OSi1LF2vbqfpUQg8JcOF0ZxLodqD6IYzJwDnHPkgpdRtwG0Dr1q3P4OWEODUTh3U2c+hASmgkKaGRBPh48czYHlDt4Oo6P9/wLsfNyQf4eDFxWOd6rFqI03cmgV7bnufjJiW11jOBmWDm0M/g9YQ4JQmO0K511YwLPJ8Q9e1MAj0ZqL5HOwZIPbNyhKhfCXH2eg3c+n4+IerTmexwWAN0Ukq1U0r5AuOABfVTlhBCiFN12iN0rXWZUuoeYBlm2eI7WuvN9VaZEEKIU3JGXfu11ouBxfVUixBCiDMgTSWEEMJDSKALIYSHkEAXQggP4dTmXEqpTGDfaf54C+BgPZbjaeT9OTF5f/6cvDcn5grvTxutdfjJHuTUQD8TSqnEujSnaazk/TkxeX/+nLw3J+ZO749MuQghhIeQQBdCCA/hToE+0+oCXJy8Pycm78+fk/fmxNzm/XGbOXQhhBAn5k4jdCGEECfg8oGulHpHKZWhlNpkdS2uRinVSim1Uim1VSm1WSk1weqaXIlSyl8p9atS6nfH+/Ok1TW5IqWUl1JqnVLqS6trcTVKqb1KqY1KqfVKKZc/P9Plp1yUUhcAecD7WutYq+txJUqpKCBKa/2bUioIWAskyDGAhlJKAU201nlKKR/ge2CC1vpni0tzKUqp+4F4IFhrfbHV9bgSpdReIF5rbfU69Dpx+RG61vo74LDVdbgirXWa1vo3x3/nAlsxJ0kJQBt5jj/6OL5cewTjZEqpGGAU8LbVtYgz5/KBLupGKdUWiAN+sbYS1+KYTlgPZABfa63l/alpBvAgUGF1IS5KA18ppdY6jtN0aRLoHkAp1RT4DPiH1jrH6npcida6XGvdG3Oi1l+UUjJt56CUuhjI0FqvtboWF9Zfa302MAK42zEF7LIk0N2cY274M+BDrfXnVtfjqrTWWcAqYLjFpbiS/sBoxzzxx8AgpdQH1pbkWrTWqY7vGcAXwF+srejEJNDdmOOi3yxgq9b6BavrcTVKqXClVKjjvwOAIcA2a6tyHVrrh7XWMVrrtpgjJFdora+1uCyXoZRq4lhsgFKqCTAUcOnVdi4f6Eqpj4CfgM5KqWSl1M1W1+RC+gPXYUZW6x1fI60uyoVEASuVUhswZ+B+rbWWpXmirloC3yulfgd+BRZprZdaXNMJufyyRSGEEHXj8iN0IYQQdSOBLoQQHkICXQghPIQEuhBCeAgJdCGE8BAS6EII4SEk0IUQwkNIoAshhIf4f47xGBFM5VOIAAAAAElFTkSuQmCC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1" name="Picture 7" descr="C:\Users\Administrator\Downloads\mathpix 2019-12-20 15-48-17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381488" y="5357826"/>
            <a:ext cx="3333334" cy="714286"/>
          </a:xfrm>
          <a:prstGeom prst="rect">
            <a:avLst/>
          </a:prstGeom>
          <a:noFill/>
        </p:spPr>
      </p:pic>
      <p:pic>
        <p:nvPicPr>
          <p:cNvPr id="3" name="Picture 8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310053" y="6072209"/>
            <a:ext cx="366712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81161" y="357166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超参数：学习率</a:t>
            </a:r>
          </a:p>
        </p:txBody>
      </p:sp>
      <p:sp>
        <p:nvSpPr>
          <p:cNvPr id="18434" name="AutoShape 2" descr="data:image/png;base64,iVBORw0KGgoAAAANSUhEUgAABQ8AAAIWCAYAAAD5x3tyAAAABHNCSVQICAgIfAhkiAAAAAlwSFlzAAAMTQAADE0B0s6tTgAAADl0RVh0U29mdHdhcmUAbWF0cGxvdGxpYiB2ZXJzaW9uIDMuMC4yLCBodHRwOi8vbWF0cGxvdGxpYi5vcmcvOIA7rQAAIABJREFUeJzs3X+M5HlaH/bnUzU9d1t9zl5X9yHgaqYLA0HB54QfPTN3imHirH0yiJxj47MEOWajWTkQnYXI2DIKikJQ/kgU4nVk4T9sktbRBhtrcwo2P+Xs2ixG+K6nA4gcKEACVTM1GHz94w62a4+urfrkj+na7Z6pnqnqqR/fqn69pNFu1ffbXU9Vn/Zm3vM8nyflnAMAAAAA4FGlWRcAAAAAABST8BAAAAAAGEh4CAAAAAAMJDwEAAAAAAYSHgIAAAAAAwkPAQAAAICBhIcAAAAAwEDCQwAAAABgIOEhAAAAADCQ8BAAAAAAGOjSrAsY1bve9a78vve9b9ZlAAAAAMBcevDgwVHO+V3D3Dt34eH73ve+aLVasy4DAAAAAOZSSumzw95rbBkAAAAAGEh4CAAAAAAMJDwEAAAAAAYSHgIAAAAAAwkPAQAAAICBhIcAAAAAwEDCQwAAAABgIOEhAAAAADCQ8BAAAAAAGEh4CAAAAAAMJDwEAAAAAAYSHgIAAAAAAwkPAQAAAICBhIcAAAAAwEDCQwAAAABgIOEhAAAAADDQpVkXAAAAAMBwcs6x0zyIxu5h1NeWY2N9JVJKsy6rMHw+4yc8BAAAAJgDrYN23Nrcjvv77Vgql6LT7cWVaiW2bl+P2kpl1uXNnM9nMowtAwAAABRczjlubW5Hc68dnW6O9lE3Ot0czb12vLi5HTnnWZc4Uz6fyREeAgAAABTcTvMgWvtvRrd3OgTr9nLc22/HTvNgRpUVg89ncoSHAAAAAAXX2D2MS+XBZ/ctlUvR2D2cckXF4vOZHOEhAAAAQMHV15aj0+0NvNbp9qK+tjzliorF5zM5wkMAAACAgttYX4kr1UqUS6e768qlFFerldhYX5lRZcXg85kc4SEAAABAwaWUYuv29VhfrcRSOUXlcjmWyinqq5XYeulGpDR4ZPeiGNfnk3OOu439eGXnftxt7Fu0EhFp3j6EWq2WW63WrMsAAAAAmLqcc+w0D6Kxexj1teXYWF+58MHhSc/y+bQO2nFrczvu77djqVyKTrcXV6qV2Lp9PWorlQlXPl0ppQc559pQ9woPAQAAALjIcs7xwsuvR3OvfWpjc7n0sHvx1Ts3FyqkHSU8NLYMAAAAwIW20zyI1v6bp4LDiIhuL8e9/XbsNA9mVNnsCQ8BAAAAOJdFOSOwsXsYl8qDOwuXyqVo7B5OuaLiuDTrAgAAAACYP4t0RmB9bTk63d7Aa51uL+pry1OuqDh0HgIAAAAwkpxz3NrcjuZeOzrdHO2jbnS6OZp77Xhxc7vwHYiPdkx+/dX3xpVqJcql092H5VKKq9VKbKyvzKjS2dN5CAAAAMBIhjkj8Fq9OqPqnuysjsn/6Vv//fhbn/y1U89frVZi66UbC7UsZVTCQwAAAABG0j8j8Kj7+LX+GYFFDA9Pdkx2ezk63YdvoLnXju/95K/F//k93xA/tn0/PvPg8/GB9z8fH7txNUqliz24KzwEAAAAYCTzekbg0zomv+EHfz4++0d/HEvlUvwfv/IgPvFLjbk8w3GcLnZ0CgAAAMDINtZX5vKMwCdtVX6rm+PffP4Lc3mG4yQJDwEAAAAYSUoptm5fj/XVSiyVU1Qul2OpnKK+WuwzAp/UMZkj4tGM8OQZjheVsWUAAAAARlZbqcRrd27GTvMgGruHUV9bjo31lcIGhxHvdEz2zzzsK6WHweGg/sIin+E4DToPAQAAADiXlFJcq1fjoxtX4lq9WujgMOLsjskvef7dUT4jJSvyGY7ToPMQAAAAgAtjUMfk1199b/y5v/MLj3UkFv0Mx2lI83bgY61Wy61Wa9ZlAAAAALBAWgftuLW5Hff327FULkWn24ur1YdnOL7/vc/NuryxSik9yDnXhrpXeAgAAAAAETnnuTrD8bxGCQ+NLQMAAABAvHOG40VdjjKIhSkAAAAAwEDCQwAAAABgIGPLAAAAABN0Uc7RYzEJDwEAAAAmZNAG3yvVSmzdvh61lcqsy3uMoJNH2bYMAAAAMAE553jh5dejudeObu+d/KVcSlFfrcSrd24WKpgbJugULi4G25YBAAAAZmyneRCt/TdPBYcREd1ejnv77dhpHhRmq2/OOW5tbr8ddHa63YiIaO6148XN7Xj1zs148Lk356qLkvGwMAUAAABgAhq7h3GpPLgrb6lcisbu4ZQrOtvTgs67jf23w8VON0f7qBudbn47XJy3yVaGJzwEAAAAFl7OOe429uOVnftxt7E/lbCrvrYcnW5v4LVOtxf1teWJ1zCspwWdP/+bn31qFyWLydgyAAAAsNBmtbRkY30lrlQrA888vFqtxMb6ysRee1RPCzojIi6VUxx1H7/e76Isygg246XzEAAAAFhYJ8/ym/a4bUoptm5fj/XVSiyVU1Qul2Op/HBZytZLNwq1aKQfdJZLp2vqB53/0Ve9b266KBkvnYcAAADAwpr10pLaSiVeu3Oz8BuK+0Hnox2aV6sPg84vff7dc9NFyXgJDwEAAICF1T/Lb5bjtimluFavFn6s92lB55PCxaKFoYyP8BAAAABYWPO0tKQInhR0zksXJeMlPAQAAAAW1jwtLZkH89JFyfhMfGFKSumfp5R+LaX0qymlf5VS+prj578ypfRLKaXfSiltp5S+etK1AAAAABfLPC0tgSJKk9wqFBGRUnpvzvlzx//+n0bEf5tz/rqU0r+IiK2c8ydSSn8lIv5GzvlDT/t+tVott1qtidYMAAAALJacs3FbOJZSepBzrg1z78THlvvB4bHnI6KXUvqiiPi6iPjw8fOfjIgfSinVc86NSdcEAAAAXCzGbeF8pnLmYUppKyL+7PHDvxARVyLi93LOb0VE5JxzSuleRFyNiMY0agIAAAAAnmziZx5GROScb+Wcr0TEfxMRP9h/+pHbBvYKp5TupJRa/V9vvPHGJEsFAAAA5lDOOe429uOVnftxt7Efkz6mDS6KiZ95+NgLpvRmRNQj4rciYjXn/FZ6eMjAv4mIDz5tbNmZhwAAAMBJrYN23Nrcjvv77Vgql6LT7cWVaiW2bl+P2kpl1uVB4Yxy5uFEOw9TSv9OSulLTzz+SxGxFxH/NiJ+JSI+dnzpWyOi4bxDAAAAYBQ557i1uR3NvXZ0ujnaR93odHM099rx4uZ24ToQdUgybyZ95uHzEfHJlNJzEdGLiM9GxLccn3H4nRHxiZTS90XEH0bEixOuBQAAAFgwO82DaO2/Gd3e6RCu28txb78dO82DwixJ0SHJPJpoeJhzvh8R18+49psR8aFJvj4AAACw2Bq7h3GpnOKo+/i1pXIpGruHhQgPT3ZIdns5Ot2HBfc7JF+9czMenuoGxTKVhSkAAAAAk1BfW45OtzfwWqfbi/ra8pQrGmyYDkkoIuEhAAAAMLc21lfiSrUS5dLprr1yKcXVaiU21ldmVNlp/Q7JQfodklBEwkMAAABgbqWUYuv29VhfrcRSOUXlcjmWyinqq5XYeunGM40Cj3O5ybx0SMKjJr0wBQAAAGCiaiuVeO3OzdhpHkRj9zDqa8uxsb7yTMHhuJeb9Dsk+2ce9hWtQxIeleZtJXitVsutVmvWZQAAAAALKuccL7z8+sCgr75aOfdyk0GB5NXqww7J97/3uXG+BXiilNKDnHNtmHt1HgIAAACcMMxyk/NscJ5EhyRMmvAQAAAA4IT+cpOj7uPX+stNzhMeRjw8o/FavXrur4dpszAFAAAA4ATLTeAdwkMAAACAE/rLTcql0+PElptwEQkPAQAAAE5IKcXW7euxvlqJpXKKyuVyLJUfLkvZeumGMwq5UGxbBgAAABgg52y5CQvJtmUAAACAZ2S5CRhbBgAAAADOoPMQAAAA5oARWmAWhIcAAABQcK2Ddtza3I77++1YKpei0+3FlWoltm5fj9pKZdblAQvM2DIAAAAUWM45bm1uR3OvHZ1ujvZRNzrdHM29dry4uR3ztgh1kJxz3G3sxys79+NuY38h3hMsCp2HAAAAUGA7zYNo7b8Z3d7pQK3by3Fvvx07zYO5XuihqxKKTechAAAAFFhj9zAulQefbbhULkVj93DKFY3PrLsqdTzC0+k8BAAAgAKrry1Hp9sbeK3T7UV9bXngtXlYsDLLrkodjzAc4SEAAAAU2Mb6SlypVqK51z4VspVLKa5WK7GxvvLY18xLMNbvqjzqPn6t31U5ifDwZMdjt5ej031YQL/j8dU7NwsXtMKsGFsGAACAAkspxdbt67G+WomlcorK5XIslVPUVyux9dKNx0KuWY8Cj+K8XZXPapiOR+AhnYcAAABQcLWVSrx25+ZQY8jztGDlPF2V4zCrjkeYRzoPAQAAYA6klOJavRof3bgS1+rVM8dq52nByqhdleMyq45HmEc6DwEAAGCBzFswNkpX5bjMquMR5pHOQwAAAFgg/WCsXDodvhU5GBu2q3KcrzeLjkeYR6lIB6UOo1ar5VarNesyAAAAoLAGbVu+Wn0YjL3/vc/NurzCyDlPteMRiiKl9CDnXBvqXuEhAAAALB7BGHCWUcJDZx4CAADAAuqPAtsaDDwLZx4CAAAAAAMJDwEAAACAgYwtAwAAwAXS6/XiRz99Lz7z4PPxgfc/Hx+7cTVKJb1FwGAWpgAAAMAFsdPYj2/74U9Fp/tOFrBUTvGP/9oHY8PZiHBhjLIwxV8tAAAAwAXQ6/UeCw4jIjrdHN/2w5+KXq83o8qAIhMeAgAAwAXwo5++91hw2Nfp5vjRT9+bckXAPBAeAgAAwAXwmQeff6brwMUkPAQAAIAL4APvf/6ZrgMXk/AQAAAALoCP3bgaS+U08NpSOcXHblydckXAPBAeAgAAwAVQKpXiH/+1Dz4WIC6VU/z4f/GhKJVEBMDjUs6DD0stqlqtllut1qzLAAAAgLnU6/XiRz99Lz7z4PPxgfc/Hx+7cVVwCBdMSulBzrk2zL2XJl0MAAAAzJucc+w0D6Kxexj1teXYWF+JlAaP/M6bUqkUtz5Un3UZwJwQHgIAAMAJrYN23Nrcjvv77Vgql6LT7cWVaiW2bl+P2kpl1uUBTJW+ZAAAADiWc45bm9vR3GtHp5ujfdSNTjdHc68dL25ux7wd/QXwrISHAAAAcGyneRCt/Tej2zsdEnZ7Oe7tt2OneTCjygBmQ3gIAAAAxxq7h3GpPPhsw6VyKRq7h1OuCGC2hIcAAABwrL62HJ1ub+C1TrcX9bXlKVcEMFvCQwAAADi2sb4SV6qVKJdOdx+WSymuViuxsb4yo8oAZkN4CAAAAMdSSrF1+3qsr1ZiqZyicrkcS+UU9dVKbL10I1IaPNIMsKjSvG2KqtVqudVqzboMAAAAFljOOXaaB9HYPYz62nJsrK8IDoGFkVJ6kHOuDXPvpUkXAwAAAPMmpRTX6tW4Vq/OuhSAmTK2DAAAAAAMJDwEAAAAAAYSHgIAAAAAAwkPAQAAAICBhIcAAAAAwEDCQwAAAABgIOEhAAAAADCQ8BAAAAAAGEh4CAAAAAAMJDwEAAAAAAYSHgIAAAAAA12adQEAAACQc46d5kE0dg+jvrYcG+srkVKadVkAF57wEAAAYAqEY2drHbTj1uZ23N9vx1K5FJ1uL65UK7F1+3rUViqzLg/gQks551nXMJJarZZbrdasywAAABiacOxsOed44eXXo7nXjm7vnT+flksp6quVePXOzYmHrIJd4KJJKT3IOdeGuXeinYcppXdHxI9HxFdHRDsifj8ivivn3Egp/XxEXI2IPzy+/Udyzn9nkvUAAABMW845bm1uvx2OdbrdiIho7rXjxc3tqYRjRbbTPIjW/pungsOIiG4vx739duw0D+JavTqx11+0YFcQCozbNMaW/0FE/GzOOaeU/vrx4w8fX/vunPNPTaEGAACAmZh1OFZ0jd3DuFROcdR9/NpSuRSN3cOJfT6LFuwuWhAKFMNEty3nnL+Qc/6Z/M5s9Kci4k9O8jUBAACKpB+ODdIPxy6y+tpydLq9gdc63V7U15Yn9trDBLvz4mQQ2unmaB91o9PNbweh83ZkGVAcEw0PB/juiPjJE49/MKX0f6eU/klKaWComFK6k1Jq9X+98cYb06kUAABgDGYZjs1SzjnuNvbjlZ37cbexf2Z4tbG+EleqlSiXTges5VKKq9VKbKyvTKzGRQp2FykIBYplatuWU0rfFxFfGRHfdfzUd+Sc76eHPeAfj4ifiodnI56Sc345Il7uP67Vav66BAAAmBv9cGzQQpBJh2OzMsr4bEoptm5ff+z+q9VKbL10Y6Jjw4sU7M5y/BtYbFMJD1NKfzMi/nJE/LmcczsiIud8//ifOSJ+KKX0P6eUVnPOe9OoCQAAYBpmGY7NwnnOEaytVOK1OzenvuhjkYLdRQpCgWKZeHiYUroTEd8WD4PDzx0/dykiVnPOf3D8+Fsj4g8EhwAAwCKaVTg2C+ddEJNSimv16lS74xYp2F2kIBQolomGhymlWkT87Yj4nYj4l8f/4f3jiPiPI+KnU0rvioheROxGxEcmWQsAAMAszSIcm4V5G59dlGB3kYJQoFgmGh7mnFsRcdZ/oTYm+doAAABM3zyOzy5KsLsoQShQLFNbmAIAAMDiMz47W4sShALFUZp1AQAAACyO/vjs+mollsopKpfLsVROUV81Pgswj9LDZcfzo1ar5VarNesyAAAAeIKcs/FZgIJKKT3IOdeGudfYMgAAAGNnfBZgMRhbBgAAAAAGEh4CAAAAAAMJDwEAAACAgYSHAAAAAMBAwkMAAAAAYCDhIQAAAAAwkPAQAAAAABhIeAgAAAAADCQ8BAAAAAAGEh4CAAAAAAMJDwEAAACAgYSHAAAAAMBAwkMAAAAAYCDhIQAAAAAw0KVZFwAAABRPzjl2mgfR2D2M+tpybKyvREpp1mUBAFMmPAQAAE5pHbTj1uZ23N9vx1K5FJ1uL65UK7F1+3rUViqzLg8AmCJjywAAwNtyznFrczuae+3odHO0j7rR6eZo7rXjxc3tyDnPukQAYIqEhwAAwNt2mgfR2n8zur3TIWG3l6Oxexj/8FNNASIAXCDCQwAA4G2N3cO4VB58tmE3R/zAT/5GvPDy69E6aE/k9XPOcbexH6/s3I+7jX1BJQDMmDMPAQCAt9XXlqPT7Z15vdt7Z4T51Ts3x7pExVmLAFA8Og8BAIC3bayvxJVqJcqls0PBbi/Hvf127DQPxva6zloEgGISHgIAAG9LKcXW7euxvlqJM6aXIyJiqVyKxu7h2F73SWctjjuoBACGJzwEAABOqa1U4rU7N+P7P/KnzuxA7HR7UV9bHttrPumsxXEHleflPEYALiJnHgIAAI9JKcV3fHA9PvFLjWjutU91BJZLKa5WK7GxvjK213vSWYvjDirPw3mMAFxUOg8BAICBTo4wL5VTVC6XY6mcor5aia2Xbox1WcpZZy1OIqgclfMYAbjIdB4CAABn6o8w7zQPorF7GPW15dhYXxlrcBjxTlD5aHff1er4g8pRPe08xruN/UgpTfTzAYBZSfP2t2S1Wi23Wq1ZlwEAAExAznniQeWoXtm5H9//z3492kfdx669e6kUf+JdS/G5N4+MMwMwN1JKD3LOtWHuNbYMAAAURkoprtWr8dGNK3GtXp15cBjx5PMYv9Dpxd7hHxtnBmBhCQ8BAACe4KzzGPsPH5lmfnucead5MKUKAWByhIcAAABPcNbimNX3XI7nlsoDv2apXIrG7uGUKwWA8bMwBQAA4CkGLY7JOcd/9r9+euD9nW4v6mvLU64SAMZPeAgAADCE/nmM1+rViHi43OVKtRLNvfapTczlUoqr1UpsrK/MqlQAGBtjywAAAOdw1jhzfbUSWy/dKMSyFwB4VmneNoDVarXcarVmXQYAAEBEPOxAPDnOvLG+IjgEoNBSSg9yzrVh7jW2DAAAFNK8hHKPjjMDwCIRHgIAAM9kEiFf66Adtza34/5+O5bKpeh0e3GlWomt29ejtlIZU+Xza16CVQDmn7FlAADg3CYR8uWc44WXXx+4iKS+WolX79y80EGZYBWAZzXK2LKFKQAAMOdyznG3sR+v7NyPu439mFaDQM45bm1uR3OvHZ1ujvZRNzrdHM29dry4uX3uOnaaB9Haf/NUcBgR0e3luLffjp3mwTjKn0uT+swB4CzGlgEAYI7NsgttmJDvPOcANnYP41I5xVH38WtL5VI0dg8v7PmCk/rMAeAsOg8BAGBOzboLrR/yDdIP+c6jvrYcnW5v4LVOtxf1teVzfd9nNasOz5Mm9ZkDwFl0HgIAwJyadRfapEK+jfWVuFKtDDzz8Gq1EhvrK+f6vs9iGh2ewyxBKWqwCsDi0nkIAABzatZdaP2Qr1w6XcOzhnwppdi6fT3WVyuxVE5RuVyOpfLDZSlbL904FahNoxtwGh2erYN2vPDy6/HtP/yp+P5/9uvx7T/8qXjh5dejddA+dd+kPnMAOIvOQwAAmFOz7kLrh3yPduRdrT4e8o2qtlKJ1+7cfGIn3rTOe5x0h+fJcLLby9HpPjzssR9OntwuPcnPHAAGER4CAMCcKsJ47zAh33mllOJavTowmBslcHtWk17gMmo4OcnPHAAeZWwZAADm1CjjvZOu41q9Gh/duBLX6tWpvO4wgdu4TLrD8zzj57P4zAG4mHQeAgDAHLuoXWiT7gY8adIdnrMePweAJ9F5CAAAc+4idqFNM3CbdIenJSgAFJnOQwAAWEA554XuRpz2eY+TPtvREhQAiirlnJ9+V4HUarXcarVmXQYAABTWtLYQz1LOOX72M78f3/9Pfz0O2kdx+dLpwO39731u1iWObNEDXwCKI6X0IOdcG+pe4SEAACyOnHO88PLrAzvy6quVsW4hnpWT4eilUoqjbi+qy5fjv/vIn4pv/sCXDHx/gjkAeMco4aGxZQAAWCDDbCEe1yKRWcg5x63N7bfD0U734fvcP+zEy//8t+KbP/Alj33NRejEBIBJsTAFAAAKIuccdxv78crO/bjb2I/zTAn1txAP0t9CPM+GCUdPOhk2dro52kfd6HRzNPfa8eLm9rk+YwC4SHQeAgBAAYyrO26aW4hnoR+OHnUfv9YPR092Vi56JyYATJrOQwAAmLFxdsf1txCXS6e7Dye1hfhpxtFNedKo4eiid2ICwKTpPAQAgBkbZ3dcSim2bl9/rIuxv4V4mktCJnHWYD8cHbQQZlA4uuidmAAwacJDAACYsVFHcZ+mtlKJ1+7cnOl24ccXmzx8c/1uyvNufR41HB01bAQAThMeAgDAjE2iOy6lFNfq1Zmd5zfJswZHCUeL1IkJAPNIeAgAADO2iN1x4+6mfNQo4WgROjEBYF5NdGFKSundKaWfSCn9VkrpV1NKP5dSqh9f+6Ljx7+dUvpMSunPTLIWAAAoqn533PpqJZbKKSqXy7FUTlFfnd/uuKKdNdgPGz+6cSWu1atz+ZkCwCxMo/PwH0TEz+acc0rprx8//nBE/I8R8amc819IKV2LiP89pfTlOee3plATAAAUyqJ1xy1iNyUAXEQp5/z0u8b1YiltRMSP55y/IqX0RkR8Wc75s8fXtiPib+Wcf/5J36NWq+VWqzX5YgEAgGcyaNty/6zB97/3uVmXBwAXVkrpQc65Nsy90z7z8Lsj4idTSqsRUeoHh8caEXH10S9IKd2JiDv9x88///ykawQAAMZg0bopAeAimlp4mFL6voj4yoj4roh4LiIebXkc+DuInPPLEfFy/3GtVpteqyQAAPBMZr31GQB4NhNdmNKXUvqbEfGXI+Kbcs7tnPPe8fPvO3HbekTcm0Y9AAAAAMDTTTw8PB47/raI+PM558+duPRKRHz8+J5rEfHFEfGLk64HAAAAABjORMeWU0q1iPjbEfE7EfEvj882+eOc842I+N6I+Icppd+OiKOI+A6blgEAuMhyzs4HBAAKZaLhYc65FWefZfgHEfHhSb4+AADMi0Gbia9UK7F1+3rUViqzLg8AuKCmcuYhAABwtpxz3NrcjuZeOzrdHO2jbnS6OZp77XhxcztytjMQAJgN4SEAAMzYTvMgWvtvRrd3OiTs9nLc22/HTvNgRpUBABed8BAAAGassXsYl8qDzzZcKpeisXs45YoAAB6a6JmHAACwKCa5zKS+thydbm/gtU63F/W15bG8DgDAqISHAADwFJNeZrKxvhJXqpVo7rVPjS6XSymuViuxsb7yzK8BAHAexpYBAOAJRl1mknOOu439eGXnftxt7A+17CSlFFu3r8f6aiWWyikql8uxVE5RX63E1ks3xtbhCAAwKp2HAABMzCRHfadlmGUm1+rViHi2DsXaSiVeu3Nz7j8vAGCxCA8BAJiIYYO0ogeM/WUmR93Hr/WXmVyrV091KHZ7OTrdh1/Q71B89c7Np76vlFJcq1ffDiMBAGZNeAgAwNgNG6RN+izBcRh2mckoHYoAAPPCmYcAAIzdMEHaqGcJzkp/mUm5dLpr8NFlJv0OxUH6HYoAAPNGeAgAwNgNE6QNEzAWwbDLTIbtUAQAmCfGlgEAGLthgrRhzxIsgmGWmfQ7FPuj2n2PdigCAMwTnYcAAIzdMKO+89ap119m8tGNK3GtXn1s+cmwHYoAAPNE5yEAAGPXD9IeXYZytfpOkLaInXrDdCgCAMyTVJSDqIdVq9Vyq9WadRkAAAwh5/zEIG3QtuV+wPj+9z43w8oBABZXSulBzrk21L3CQwAAZulpASMAAOM1SnhobBkAgJnqnyVYlOUoAAC8Q3gIAEDh6EYEACgG4SEAAGP3LOHfoHMQr1QrsXX7etRWKhOuHACAk5x5CADAWD1L+Jdzjhdefn3gBub6aiVevXNTByIAwDMa5czD0ojf+GtSSt9+/O8rKaUvOU+BAAAsppxz3NrcjuZeOzrdHO2jbnS6OZp77Xhxczue9hfXO82DaO2/eSo4jIjo9nLc22/HTvNgkuUDAPCIocPDlNJ3RcQPvGe/AAAgAElEQVSPRMR/f/xUNSJ+bBJFAQAwn541/GvsHsal8uDOwqVyKRq7h2OrFQCApxul8/A7I+KDEfGHERE55/8vIr5oEkUBADCfnjX8q68tR6fbG3it0+1FfW35mWs8r5xz3G3sxys79+NuY/+pXZQAAItglIUpRznnNx85Y+atMdcDAMAce9bwb2N9Ja5UKwPPPLxarcTG+spY6x2WJS4AwEU1SufhZ1NK/25E5IiIlNJ3RMT9iVQFAMBc6od/5dLp7sNhw7+UUmzdvh7rq5VYKqeoXC7HUvnhspStl27MZFnKs57jCAAwz0bpPPyeiPhHEfFVKaVGRLQj4j+ZRFEAAMynfvj3aJfe1erw4V9tpRKv3bkZO82DaOweRn1tOTbWV2a2ZXmYcxyv1aszqQ0AYNKGDg9zzv9vSumDEfFVEZEi4jdzzt2JVQYAwFwaR/iXUopr9WohQrn+OY5HA37n2z/HsQh1AgBMwlPDw5TSo4e4NI//+a6UUuSc2+MvCwCAeVak8O9ZFXmJCwDApA3TefhGPDzn8ORfFfcf54goT6AuAAAohGkucck5F2ZcGwAgYojwMOc8ylIVAABYKOM4x3EYNjoDAEWUht0Ol1K6FhH/T875j44f/4mI+Kqc884E63tMrVbLrVZrmi8JAAAT7QrMOccLL78+sLuxvlqJV+/c1IEIAIxNSulBzrk2zL2jbFv++xFx7cTjN4+f+/oRvgcAAHPqoo/UTvIcRxudAYCiGiU8LJ3crpxzfiulNMrXAwAwp4zUTpaNzgBAUY1ynuFRSunL+w9SSl8REZ3xlwQAQJHknOPW5nY099rR6eZoH3Wj083R3GvHi5vbMewxOMO+1t3Gfryycz/uNvbH+r2LzEZnAKCoRukc/IGI+MWU0k8fP/6miHhp/CUBAFAk0xqpvcjdjdPc6AwAMIqhOw9zzj8dEd8YEb98/Osbc84/N6nCAAAohv5I7SD9kdpBRukinGZ3YxH1Nzqvr1ZiqZyicrkcS+WHy1LGudEZAGBUQ3UeppTKEfFzOec/HxG/PdmSAAAokvOM1I7aRWhhSERtpRKv3bl5oZfSAADFM1Tn4fGilHQcIgIAcIH0R2rLpdMh1lkjtefpIjxvd+Oi6W90/ujGlbhWrwoOAYCZG2Vhyqci4idSSn81pfTN/V+TKgwAgGIYdaR2mC7CR1kYAgBQTKMsTPkPj//5X554LkfEz4yvHAAAimiUkdp+F+FR9/Hv0+8ifHQE2cIQAIBiGjo8zDn/2UkWAgBAsfVHap929uB5ugj73Y2PnpN4tWphCADALD01PEwpfVnO+XdTSl896HrO+TfGXxYAAPPqvF2EFoYAABRPGnRg9akbUvqpnPO3pJR+Nx6OKZ/83VvOOf/JSRb4qFqtllut1jRfEgCAEQ3attzvInz/e5+bdXkAABdaSulBzrk21L1PCw9PfNOPRMS/yjkfHD9eiYg/k3P+yXNXeg7CQwCA+ZBz1kUIAFBAkwoPfzXn/DUnHqeI+OWc89eer8zzER4CAAAAwPmNEh6Wzvsi+WHqeO6vBwAAAACKbZTw7w9TSjf6D1JKH4yIPxp/SQAAAABAETx12/IJ3xsRP5FS+vXjx/9eRPyl8ZcEAAAAABTB0OFhzvlfp5S+OiI+dPzUL+WcPzeZsgAALiZLRgAAKJJROg/jeNPyz0yoFgCAC6110I5bm9txf78dS+VSdLq9uFKtxNbt61Fbqcy6PAAALiALTwAACiDnHLc2t6O5145ON0f7qBudbo7mXjte3NyOh7vqAABguoSHAAAFsNM8iNb+m9HtnQ4Ju70c9/bbsdM8mFFlAABcZMJDAIAxyznH3cZ+vLJzP+429ofqGmzsHsal8uCzDZfKpWjsHo67TAAAeKqRzjwEABjVRVsAct5zC+try9Hp9gZe63R7UV9bnlTJAABwJuEhAHDKOMO+i7YA5OS5hd1ejk63GxHx9rmFr965GSmlgZ/xxvpKXKlW3v7avnIpxdVqJTbWV2b1tgAAuMCEhwDA28YZ9g0bpI1DUbobhzm38Euef/eZn/HW7euPXbtarcTWSzcWulsTAIDiEh4CABEx/rBvmCDtWr36zHUXqbuxf27hUffxa0vlUvzuZ9+I7/3krz3xM37tzs1CBKEAABBhYQoAcGzc236ftACklNJYFoCcDDw73Rzto250uvntMG6YRSXj9LRzC7/wVu+pn3FKKa7Vq/HRjStxrV4VHAIAMFPCQwAgIsa/7fdJQdofv9WLv/Pqb0XroD1ynSeNO/B8Vv1zC8ul059j/9zC55bKNioDADBXhIcAQESMf9vvWUFa3+9//gvP3B047sDzWaWUYuv29VhfrcRSOUXlcjmWyinqqw/PLbRRGQCAeePMQwAgImLs2377Qdpf/fv/On7vc1947HovxzOffVjEMK62Ujnz3MIvff7dNioDADBXdB4CABHx9K6585y9V1upxPe88JXxrkuDf8vxrN2BTxsTnlUYd9a5hZP4jOdNzjnuNvbjlZ37cbexP/VzKQEAGM3EOw9TSn83Ij4SEesR8adzzp85fr4REV84/hUR8T/knP/JpOsBAM72pK658/qy970nemcERM/aHdgP4x7dtny1WtwwbhKf8bwo0mZsAACGkyb9t70ppW+MiN+JiF+MiG95JDx8+/GwarVabrVaY68TAJiMnHO88PLrA0d166uVePXOzWcOznLOFzKMmyfT+N8BAADDSSk9yDnXhrl34mPLOedfyDlL+wDggprGqO5ZY8JPYnx2uoq2GRsAgOHMemHKj6WUShHx6Yj4r3POn330hpTSnYi403/8/PPPT7E8AGAcijaqa3x2+vqbsY+6j1/rn3153sU5AABMziwXpnxjzvk/iIivi4i9iPiRQTflnF/OOdf6v97znvdMtUgAYDzO0x04CTnnuLW5Hc29dnS6OdpH3eh0czT32vHi5rYOxAkp4mZsAACebmbhYc753vE/OxHxv0TEN8yqFgDg4pjm+KzR6HcUdTM2AABPNpOx5ZTSckQs5Zw/d/zUt0XEr8yiFgDgYpnW+KzR6NPmcTM2AABTCA9TSn8vIv5iRHxxRLyaUnojIj4cEZ9MKZUjIsXDbcy3Jl0LAMA0xmdPjkZ3ezk63YdJZX80+qJuFi7a2ZcAADzdxMPDnPPHI+LjAy597aRfGwDgUf3x2X6w1zfO8dlhRqMv6nKQ/tmXF/X9AwDMm1kuTAEAmLr++Oz6aiWWyikql8uxVE5RXx3f+Gx/NHqQ/mg0AADMg5mceQgAMEuTHp+1WRgAgEUhPAQALqRJjs9OYzQaAACmwdgyAMCYDTManXOOu439eGXnftxt7EfO+enfGAAApizN229Ua7VabrVasy4DAOCpcs4DR6NbB+24tbkd9/fbsVQuRafbiyvVSmzdvh61lcqsywYAYMGllB7knGtD3Ss8BACYnpxzvPDy6wNHmuurlXj1zs2xnb0IAACDjBIeGlsGAJiineZBtPbfPBUcRkR0eznu7bdjp3kwo8oAAOBxwkMAgClq7B7GpfLgzsKlcikau4dTrggAAM4mPAQAmKL62nJ0ur2B1zrdXtTXlqdcEQAAnO3SrAsAAIZz1vINiudJP6uN9ZW4Uq0MPPPwarUSG+srsyobAAAeIzwEgDlgO+/8eNrPKqUUW7evP3bP1Woltl66IRAGAKBQbFsGgIKznXd+jPKz0kkKAMCs2LYMAAvEdt75McrPKqUU1+rV+OjGlbhWrwoOAQAoJOEhABSc7bzzw88KAIBFIzwEgIKznXd++FkBALBohIcAUHD97bzl0umONtt5i8fPCgCARSM8BICC62/nXV+txFI5ReVyOZbKDxdw2M5bLH5WAAAsGtuWAWBO2M47P/ysAAAoslG2LQsPAQAAAOACGSU8NLYMAAAAAAwkPAQAAAAABhIeAgAAAAADCQ8BAAAAgIGEhwAAAADAQMJDAAAAAGAg4SEAAAAAMJDwEAAAAAAYSHgIAAAAAAx0adYFAADjlXOOneZBNHYPo762HBvrK5FSmnVZAADAHBIeAkABjCvwax2049bmdtzfb8dSuRSdbi+uVCuxdft61FYqE6gcAABYZCnnPOsaRlKr1XKr1Zp1GQAwNuMK/HLO8cLLr0dzrx3d3jv//14upaivVuLVOzd1IAIAAJFSepBzrg1zrzMPAWCGcs5xa3M7mnvt6HRztI+60enmaO6148XN7RjlL/l2mgfR2n/zVHAYEdHt5bi3346d5sG4ywcAABac8BAAZmicgV9j9zAulQd3Fi6VS9HYPXymWgEAgItHeAhAoeWc425jP17ZuR93G/sjdeLNg3EGfvW15eh0ewOvdbq9qK8tn6vGcVn0nyUAACwiC1MAKKyLsPxjnIHfxvpKXKlWBp55eLVaiY31lWeu97wuws8SAAAWkc5DAAppnGcBFlk/8CuXTncfnifwSynF1u3rsb5aiaVyisrlciyVHy5L2XrpxsyWpVyUnyUAACwinYcAFNIwZwFeq1dnVN349AO/R7vyrlbPF/jVVirx2p2bsdM8iMbuYdTXlmNjfWWmW5Yvys8SAAAWkfAQgELqnwV41H38Wv8swEUJnMYd+KWU4lq9WpjP5yL9LAEAYNEIDwEopKIv/xi3ogV+43TRfpYAALBInHkIQCGN8yxAZsvPEgAA5pfwEIBCGufyj5xz3G3sxys79+NuY/+JCzpGuXeailrXMIq6yAUAAHi6NE9/+IiIqNVqudVqzboMAKYk5/xMZwG2DtqPLSO5Uq3E1u3rUVupnPveaSpqXaN61p8lAAAwHimlBznn2lD3Cg8BWFQ553jh5dejudc+tem3XHrY9fbqnZtvh1ej3FvU9wAAADCMUcJDY8sALKyd5kG09t88FbpFRHR7Oe7tt2OnefD2c3cb+3HvkYDurHunaZT3AAAAMG7CQwAWVmP3MC6VB3flLZVL0dg9jIiHY8Ef/0e/HG/1Bnfjn7x32oZ9DwAAAJNwadYFAHCxTPPcu/racnS6vYHXOt1e1NeWI+cctza3Y++NozO/T//eWRjmPQAAAEyK8BCAqZn24o+N9ZW4Uq0MPC/warUSG+srb48Fn9F0GKUUb987C8O8BwAAgEkxtgzAVPQ7/Jp77eh0c7SPutHp5mjutePFze2YxAKvlFJs3b4e66uVWCqnqFwux1L54aKRrZduRErpiWPBERFr73nX2/fOwjDvAQAAYFJ0HgIwFcMs/rhWr566No4R59pKJV67c/PM7/OkseByKeKHvv1r4/3vfW6k1xy3p70HAACASREeAjAV/Q6/o+7j1/qLP06Gh+MccU4pxbV69bFwMuLJY8H11crAr5mFJ70HAACASTG2DMBUjLL4Y5ojzsaCAQAAzqbzEICpGGXxx3lGnJ+FsWAAAIDBdB4CTEnOOe429uOVnftxt7E/kQUhRTZKh9+Tlpj0R5wnUd+1ejU+unElrtWrgkMAAIDQeQgwFeM8v2+eDdvhN8qIMwAAAJOj8xBgwqZ5ft88GKbDrz/iXC6dvjZoxBkAAIDJER4CTNgw5/ddFMOObltiAgAAUAzGlgEmrH9+31H38Wv98/vGufyjqEYd3bbEBAAAYPZ0HgJMmPP7zj+6bYkJAADAbAkPASbM+X1GtwEAAOaV8BBgwpzf987o9iD90W0AAACKx5mHAFNw0c/vM7oNAAAwn4SHAFPSP7/vIixHeVR/dLu51z41ujzJ0e2c84UNawEAAMZl4uFhSunvRsRHImI9Iv50zvkzx89/ZUT8SESsRcTnIuI/zzn/xqTrAWD6+qPbj25bvlqdzOj2qJudAQAAGCydteFybC+Q0jdGxO9ExC9GxLecCA//RURs5Zw/kVL6KxHxN3LOH3ra96vVarnVak20ZgAmYxrdgDnneOHl1wd2OdZXK/HqnZs6EAEAgAstpfQg51wb5t6Jdx7mnH8hIk79QS2l9EUR8XUR8eHjpz4ZET+UUqrnnBuTrgmA2ZjG6PYwm50v4ug4AADAecxq2/KViPi9nPNbERH5YfvjvYi4+uiNKaU7KaVW/9cbb7wx5VIBmCc2OwMAAIzPrMLDiIhH56UH/kkv5/xyzrnW//We97xnCqUBFEfOOe429uOVnftxt7Efkz5uYt7Z7AwAADA+s9q2fD8iaimlSznnt9LDmeYr8bD7EIBjFn+MbhabnQEAABbVTDoPc87/NiJ+JSI+dvzUt0ZEw3mHAO/IOcetze1o7rWj083RPupGp5ujudeOFze3dSCeob/ZeX21EkvlFJXL5VgqP1yWMonNzgAAAIts4p2HKaW/FxF/MSK+OCJeTSm9kXP+ioj4zoj4RErp+yLiDyPixUnXAjBPLP4YzaObnF/9r74x/q97n5voZmcAAIBFN41tyx+PiI8PeP43I+JDk359gHnVX/xx1H38Wn/xh/DwoSeNd/uMAAAAzm+WC1MAeAKLP4ZjvBsAAGByhIcABdVf/FEunR61tfjjtGHGuwEAADgf4SFAQVn8MZz+ePcg/fFuAAAAzmfiZx4CcH61lUq8dufmqUUgFn+cZrwbAABgcoSHAAWXUopr9arFH2foj3c399qnRpeNdwMAADw7Y8sAzDXj3QAAAJOT5m0LZa1Wy61Wa9ZlAFAwOWfj3QAAAENIKT3IOdeGudfYMkBBCcNGY7wbAABg/ISHAAXUOmjHrc3tuL/fjqVyKTrdXlypVmLr9vWorVRmXR4AAAAXhDMPAQom5xzf8b99Ohq7h9Hp5mgfdaPTzdHca8eLm9sxb8dNAAAAML+EhwAF87Of+f343d129B7JCLu9HPf227HTPJhNYQAAAFw4wkOAAsk5x/f/018/8/qlUorG7uEUKwIAAOAic+YhQIHsNA/ioH105vWjbi/qa8tP/T6WrQAAADAOwkOAAmnsHsblS6V466g78Hp1+XJsrK888XtYtgIAAMC4GFsGKJD62nJ0ur0zr//ARz7wxA7CnHPc2tyO5l7bshUAAACemfAQoEA21lfiSrUS5dLpgLCUIr78fcvxTR/44id+/U7zIFr7b0b3kW0rlq0AAABwHsJDgAJJKcXW7euxvlqJpXKKyuVyLJVTfNnacmy9dOOp5xY2dg/jUnnwPUvlkmUrAAAAjMSZhwAFU1upxGt3bp5r4cmTxp47Qy5bAQAAgD7hIUABpZTiWr0a1+rVkb6uP/bc3GufGl0ul1JcrVaeumwFAAAATjK2DLBAzhp7rq9Whhp7BgAAgJPSvG3erNVqudVqzboMgELLOZ9r7BkAAIDFl1J6kHOuDXOvsWWABXTesWcAAAA4ydgyAAAAADCQ8BAAAAAAGEh4CAAAAAAMJDwEAAAAAAYSHgIAAAAAAwkPAQAAAICBhIcAAAAAwEDCQwAAAABgIOEhAAAAADCQ8BAAAAAAGOjSrAsAmLWcc+w0D6Kxexj1teXYWF+JlNKsywIAAICZEx4CF1rroB23Nrfj/n47lsql6HR7caVaia3b16O2Upl1eQAAADBTxpaBCyvnHLc2t6O5145ON0f7qBudbo7mXjte3NyOnPOsSwQAAICZEh4CF9ZO8yBa+29Gt3c6JOz2ctzbb8dO82BGlQEAAEAxCA+BC6uxexiXyoPPNlwql6KxezjligAAAKBYhIfAhVVfW45Otzfw2v/f3v3HRp6fdwF/P57zhY4vpfZuCoTZtRuSFNEqvQTvXiOhbtCpTVtVChQEClR76h5CqAogrcofhB8VVYVakA4pagsN7YouKa24liIKpaA71JTQwK6TXGgCbSol9q2voLJrV+XW16wZf/hjPXe7d7N3Xq/tGc+8XpK19ny/nu/j0X7l2fd+ns+z3d/J0sm5I64IAAAAxovwEJhay4vzObXQTWfm7tWHnZnK6YVulhfnR1TZ0Wut5erqRp5euZarqxv2ewQAACCJacvAFKuqXL5w9jXTlk8vdHP5ycdSNbyledKYOA0AAMC91HFbXdLr9dr6+vqoywAmSGstK2ubWb1+M0sn57K8OD81wWFrLY8/9fGs3di6a3BMZ6aydKKbZy6em5rXAgAAYFpU1Quttd5ezrXyEJh6VZUzSws5s7Swr+8/zuHjXiZO7/d1AQAA4PgTHgI8gOPe8juYOH2r/9pjg4nTwkMAAIDpZWAKwD611nL+0pWs3djKdr9l61Y/2/2WtRtbeeLSlWMxdMTEaQAAAF6P8BBgn/bS8jvuTJwGAADg9QgPAfZp0PI7zKDld9wNJk4vnuhmtlPpPtzJbOf2sJRpmjgNAADAcPY8BNinSWn57c138+zFc8d26AsAAACHR3gIE+44TwIed4OW37UbW3e1Lh/Hlt8HnTgNAADAZBIewgQ77pOAx92g5ffVr/HpBS2/AAAATIY6DtNA79Tr9dr6+vqoy4Cx11rL4099fOiquKUT3Txz8Zxw64BY3QkAAMBxUlUvtNZ6eznXykM4Ju43oNrLJGAtqgdDyy8AAACTSngIx8B+2o8Hk4Bv9V97bDAJeBB2WTkHAAAADCM8hDHXWsv5S1debj/e7t9OA9dubOWJS1fu2X6810nA9kUEAAAA7mVm1AUAr28v7cfDDCYBd2buDhbvnAR8ZzC53W/ZutXPdr+9HEwetz1RAQAAgIMlPIQxN2g/HmbQfjzMYBLw4oluZjuV7sOdzHZuD0sZTALebzAJAAAATAdtyzDm9tp+PExvvptnL567536G97MvIgAAADB9hIcw5gbtx4M9DwfubD9+Pa83CfhBgkkAAABg8mlbhjG3l/bj/drLvogAAADA9KrjNhCh1+u19fX1UZcBR661ds/24wcxbNry6YXbweQf/qqvOIDKAQAAgHFSVS+01np7Old4CPd2WIHduJmWnxMAAAC4v/DQnodwD8NW5J1a6ObyhbPpzXdHXd6Ber19EQEAAIDpZc9DGKK1lvOXrmTtxla2+y1bt/rZ7res3djKE5eu5Lit2AUAAADYj5GGh1W1WlW/XlXP7X78+VHWAwMra5tZ33jprunGSdLfaXl+Yysra5sjqgwAAADg6IxD2/Kfba19btRFwJ1Wr9/MQ53Krf5rj812ZrJ6/aYWXwAAAGDiaVuGIZZOzmW7vzP02HZ/J0sn5464IgAAAICjNw7h4U9V1a9V1Y9X1VtefbCqLlbV+uDjxRdfHEWNTJnlxfmcWuimM3P3xOHOTOX0QjfLi/MjqgwAAADg6Iw6PPym1to3JHlPkhtJfvLVJ7TWnmqt9QYfjzzyyJEXyfSpqly+cDaLJ7qZ7VS6D3cy26ksnejm8pOPpare+EkAAAAAjrkal6mxVfWHknyhtfbm1zuv1+u19fX1I6qKadday8raZlav38zSybksL84LDgEAAIBjrapeaK319nLuyAamVNVcktnW2u/sPvTBJJ8ZVT0cnEkK3KoqZ5YWDEcBAAAAptIopy3/gSQ/V1WdJJXki0nOj7AeDsD65lbOX7qSaxtbme3MZLu/k1ML3Vy+cDa9+e6oywMAAADgPoxN2/JeaVseX621PP7Ux7N2Yyv9nVf+XnVmbu8V+MzFc8d2BSIAAADApLiftuVRD0xhgqysbWZ946W7gsMk6e+0PL+xlZW1zRFVBgAAAMB+CA85MKvXb+ahzvCVhbOdmaxev3nEFQEAAADwIISHHJilk3PZ7u8MPbbd38nSybkjrggAAACAByE85MAsL87n1EI3nZm7Vx92ZiqnF7pZXpwfUWUAAAAA7IfwkANTVbl84WwWT3Qz26l0H+5ktnN7WMrlJx8zLAUAAADgmDFtmQPXWsvK2mZWr9/M0sm5LC/OCw4fgNcTAAAAOEj3M235ocMuhulTVTmztJAzSwujLuXYW9/cyvlLV3JtYyuznZls93dyaqGbyxfOpjffHXV5AAAAwITTtgxjqrWW85euZO3GVrb7LVu3+tnut6zd2MoTl67kuK0aBgAAAI4f4SFTr7WWq6sbeXrlWq6uboxNKLeytpn1jZfS37m7nv5Oy/MbW1lZ2xxRZQAAAMC00LbMVBvntuDV6zfzUKdyq//aY7Odmaxev6k1HAAAADhUVh4ytca9LXjp5Fy2+ztDj233d7J0cu6IKwIAAACmjfCQY+EwWovHvS14eXE+pxa66czcPVm5M1M5vdDN8uL8iCoDAAAApoW2ZcbeYbUWj3tbcFXl8oWzr/nZTy90c/nJx1JVb/wkAAAAAA9AeMhYu7O1uL/Tst2/nfQNWoufuXhu3yHacWgL7s138+zFc1lZ28zq9ZtZOjmX5cV5wSEAAABwJISHjLW9tBbvd3XgoC14EEwOjFtbcFXlzNKC4SgAAADAkbPnIWNt0Fo8zKC1eL8GbcGLJ7qZ7VS6D3cy26ksndAWDAAAAJBYeciYO+zWYm3BAAAAAPcmPGSsHUVrsbZgAAAAgOG0LTPWtBYDAAAAjE611t74rDHS6/Xa+vr6qMvgiLXWjm1r8XGuHQAAAJg8VfVCa623l3O1LXMsHNfW4vXNrZy/dCXXNrYy25nJdn8npxa6uXzhbHrz3VGXBwAAAPC6tC3DIWmt5fylK1m7sZXtfsvWrX62+y1rN7byxKUrOW6rfgEAAIDpIzyEQ7Kytpn1jZfuGvSSJP2dluc3trKytjmiygAAAAD2RngId2it5erqRp5euZarqxsPtDpw9frNPNQZvrfhbGcmq9dv7vu5AQAAAI6CPQ9h10HvT7h0ci7b/Z2hx7b7O1k6OfegJQMAAAAcKisPIYezP+Hy4nxOLXTTmbl79WFnpnJ6oZvlxfmDKh8AAADgUAgPIYezP2FV5fKFs1k80c1sp9J9uJPZTmXpRDeXn3wsVcNbmgEAAADGhbZlyCv7E97qv/bYYH/CM0sL9/28vflunr14Litrm1m9fjNLJ+eyvDgvOAQAAACOBeEh5HD3J6yqnFla2Ff4CAAAADBK2pYh9icEAAAAGEZ4CLE/IQAAAB7OaRgAAAkRSURBVMAwtZ8psqPU6/Xa+vr6qMtgQrXW7E8IAAAATLSqeqG11tvLufY8nGCCsPtnf0IAAACAVwgPJ9T65lbOX7qSaxtbme3MZLu/k1ML3Vy+cDa9+e6oywMAAADgGLDn4QRqreX8pStZu7GV7X7L1q1+tvstaze28sSlKzlureoAAAAAjIbwcIy01nJ1dSNPr1zL1dWNfYd8K2ubWd94Kf2du7+/v9Py/MZWVtY2D6JcAAAAACactuUxcZBtxqvXb+ahTuVW/7XHZjszWb1+055+AAAAALwhKw/HwEG3GS+dnMt2f2fose3+TpZOzh1E2QAAAABMOOHhGDjoNuPlxfmcWuimM3P3ZOXOTOX0QjfLi/MPXDMAAAAAk094OAYGbcbDDNqM70dV5fKFs1k80c1sp9J9uJPZTmXpRDeXn3wsVcOvBQAAAAB3sufhGDiMNuPefDfPXjyXlbXNrF6/maWTc1lenBccAgAAALBnwsMxMGgzXruxdVfr8oO2GVdVziwtGI4CAAAAwL5oWx4D2owBAAAAGEd1v5N8R63X67X19fVRl3EoWmvajAEAAAA4VFX1Qmutt5dztS2PEW3GAAAAAIwTbcsAAAAAwFDCQwAAAABgKOEhAAAAADCU8BAAAAAAGEp4CAAAAAAMJTwEAAAAAIYSHgIAAAAAQwkPAQAAAIChhIcAAAAAwFDCQwAAAABgKOEhAAAAADCU8BAAAAAAGEp4CAAAAAAMJTwEAAAAAIYSHgIAAAAAQwkPAQAAAIChqrU26hruS1V9Ocn/2ce3PpLkxQMuB7g39xwcLfccHC33HBwt9xwcLffc5HtLa+1Neznx2IWH+1VV66213qjrgGnhnoOj5Z6Do+Weg6PlnoOj5Z7jTtqWAQAAAIChhIcAAAAAwFDTFB4+NeoCYMq45+BouefgaLnn4Gi55+Boued42dTseQgAAAAA3J9pWnkIAAAAANwH4SEAAAAAMNTEh4dV9Y6q+tWq+kJVXamqPzbqmmBSVdXvq6p/vXu/PVdVv1RVS6OuC6ZBVX1fVbWq+vpR1wKTrKreVFU/XFW/WVWfr6qPjbommGRV9f6q+lRVfaaqPldVT4y6JpgkVfWRqlp99ftIWQp3mvjwMMmPJfloa+2dSf5Bkp8YcT0w6T6a5Gtba48m+be7XwOHqKrek+Qbkzw/6lpgCvxgkp0k72ytfV2SvzHiemBiVVUl+RdJvru19u4k35Hkx6rqzaOtDCbKzyb5E0nWXvW4LIWXTXR4WFVfneQ9SQb/I/xzSb7GSig4HK2132ut/WJ7ZRLTf03ytlHWBJOuqt6U5EeSfE8SU9DgEFXVXJLvTvLhwe+61tr/Gm1VMBW+avfPr0xyI8mXR1gLTJTW2q+01tbvfEyWwqtNdHiY5FSS32qt/b8k2X2T93yS0yOtCqbHX0vyC6MuAibc9yf5WGvtS6MuBKbAH8nt4OJvV9VKVf3nqnp81EXBpNr999ufS/KvqmotySeSPNFauzXaymDiyVK4y6SHh8lrV2HUSKqAKVNVH07yjiR/a9S1wKSqqvcmOZPkR0ddC0yJ2dxeUf8/WmvLST6U5Geq6i2jLQsmU1U9lORvJvlAa20xyeNJfrKqFkZbGUwFWQovm/Tw8FqS3u4vncGeGadiTyg4VFX1vUm+M8m3tda2Rl0PTLBzSf5oki9V1WqSXpL/UFXfNtKqYHKt5fZ+hz+VJK21zyb5UpKvG2VRMMEeTfLW1tp/SZLW2tUkv5XkG0ZaFUw+WQp3mejwsLX220k+k+S7dh/6M0lWW2urIysKJlxVXUzywSTf3Fr7nVHXA5OstfaDrbW3ttaWWmtLSdaTvL+19u9HXBpMpNba9STPJnl/klTVYpKvSfIbo6wLJtggwPjaJKmqt+f29gFfGGlVMOFkKbxavTLXYDLt/qL5Z0lOJPnd3N4j4/MjLQomVFX1cvtN3heT/N/dh7/cWntsdFXB9NhdffgdrbXPjboWmFRV9bYkl3L7vWU/yd9rrf38aKuCyVVVH0zy4dxe9VtJ/n5r7WdGWxVMjqr6kSQfSPIHk1xP8mJr7e2yFO408eEhAAAAALA/E922DAAAAADsn/AQAAAAABhKeAgAAAAADCU8BAAAAACGEh4CAAAAAEMJDwEAAACAoYSHAACkqlpVPVJVz1XVVxzRNd9XVd9yFNcCAGB/hIcAALystfZoa+2lI7rc+5LsKzysqocOthQAAIYRHgIATKGq+s6q+vWq+mRV/Z07Hm9V9cju5/+wqq7urkb8eFW9Y/fxpaq6XlU/UFWf2X2e5ar6aFX996q6UlVvveM5v3f3sU9X1S9W1amqejTJX0lyfvf5/+7uue+vqk9U1aeq6r9V1TftPv6+3fM+UlWfTPKnj/DlAgCYWsJDAIApU1VfneSfJvlAa+29Sb58j1N/qLV2prX2aJJ/nOQf3XHsRJJPttbeneQnkjyT5Edba+9KspLkQ7vX+gtJ3pnkva219yT56SQ/3Fp7Lsk/SXJ5d7Xj91fV25J8X5Jvb6398SR/MclPV9Xs7jXfleRfttbe21p7+oBeDgAAXod2DwCA6fONST7dWvuN3a8/muSHhpz3LVX1V5O8Obf/0/kr7zj2Ymvt3+1+/ukk67uBYJJ8Ksk3737+p5IsJ/lUVSVJJ0n/HnV9a5K3J/mV3XMHTu3++YXW2ife+McDAOCgCA8BAKZPveEJVaeTfCTJ2dbaF6vqXUn+0x2n3LlasZ/k91719eB9ZiX5gdbapT3W9UuttfP3qOfFPTwHAAAHSNsyAMD0+WSSd1fVO3e//ktDzvn9SW4l+d91exngh/Z5rX+T5HuqaiFJqmq2qt69e+x3d68z8B+TfGtVff3ggao6u8/rAgBwAISHAABTprX220n+cpJfqKpfTbIz5JxfS/J0ks8n+eUkz+/zWv88yceS/HJVfTbJc0n+5O7hn0+yPBiY0lr7zSTfleTHq+qzVfU/k/z1/VwXAICDUa21UdcAAAAAAIwhKw8BAAAAgKGEhwAAAADAUMJDAAAAAGAo4SEAAAAAMJTwEAAAAAAYSngIAAAAAAwlPAQAAAAAhhIeAgAAAABD/X8RvwyWdpQKLwAAAABJRU5ErkJggg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595541" y="135729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J(</a:t>
            </a:r>
            <a:r>
              <a:rPr lang="el-GR" altLang="zh-CN" b="1" dirty="0">
                <a:solidFill>
                  <a:srgbClr val="FF0000"/>
                </a:solidFill>
              </a:rPr>
              <a:t>θ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810644" y="5214950"/>
            <a:ext cx="609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CN" b="1" dirty="0">
                <a:solidFill>
                  <a:srgbClr val="FF0000"/>
                </a:solidFill>
              </a:rPr>
              <a:t>θ</a:t>
            </a:r>
            <a:r>
              <a:rPr lang="en-US" altLang="zh-CN" b="1" dirty="0">
                <a:solidFill>
                  <a:srgbClr val="FF0000"/>
                </a:solidFill>
              </a:rPr>
              <a:t>=PI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194" name="AutoShape 2" descr="data:image/png;base64,iVBORw0KGgoAAAANSUhEUgAAAXQAAAD8CAYAAABn919SAAAABHNCSVQICAgIfAhkiAAAAAlwSFlzAAALEgAACxIB0t1+/AAAADl0RVh0U29mdHdhcmUAbWF0cGxvdGxpYiB2ZXJzaW9uIDMuMC4yLCBodHRwOi8vbWF0cGxvdGxpYi5vcmcvOIA7rQAAIABJREFUeJzt3Xd4lFXax/HvmfRACoSEJBM6SAslElYUcRGQqhCx4drW3mHVRXTFBr6KiwVdK4qroqtgo0hTBBQ7QZCOdFJJKOk9Oe8fZxISiBAgmWdmcn+uK1dkZjJzOxf8cuY859xHaa0RQgjh/mxWFyCEEKJ+SKALIYSHkEAXQggPIYEuhBAeQgJdCCE8hAS6EEJ4CAl0IYTwEBLoQgjhISTQhRDCQ3g788VatGih27Zt68yXFEIIt7d27dqDWuvwkz3OqYHetm1bEhMTnfmSQgjh9pRS++ryOJlyEUIIDyGBLoQQHkICXQghPIQEuhBCeAgJdCGE8BAS6EII4SEk0IUQwkO4R6B/8gm88YbVVQghxKkrKYH0dKe8lPsE+iOPQHGx1ZUIIcSpWbAAYmLACZsq3SPQb7kFDh+GL76wuhIhhDg1s2ZBZCTExTX4S7lHoA8ZAm3awNtvW12JEELUXVISLFsGN94IXl4N/nLuEeg2G9x8M3zzDezaZXU1QghRN+++C1qbQHcC9wh0MG+IzQbvvGN1JUIIcXIVFSavBg2C9u2d8pLuE+gxMTBiBPz3v1BWZnU1QghxYsuXw969cNttTntJ9wl0gFtvhbQ0WLzY6kqEEOLEZs6EFi0gIcFpL+legT5ypLlaLBdHhRCu7MABmD8fbrgB/Pyc9rLuFeg+PmYufdEiSEmxuhohhKjdu++aqeFbb3Xqy7pXoINZ7VJRYd4wIYRwNRUV8NZb8Ne/QufOTn1p9wv0Dh3MVeNZs8wbJ4QQrmTVKrO82smjc3DHQAezc3TPHlixwupKhBCippkzoVkzuOwyp7+0ewb6pZdC8+ZycVQI4VoyM02LkuuvB39/p7+8ewa6vz9cd5154w4etLoaIYQw3n/fdFe0YLoF3DXQwUy7lJSYN1AIIaymtbkY2r8/dO9uSQnuG+ixsXDeefDmm+aNFEIIK61eDdu3WzY6hzoGulLqPqXUZqXUJqXUR0opf6VUO6XUL0qpHUqpOUop34Yu9jh33AF//AErVzr9pYUQooa33oKQELjiCstKOGmgK6XswHggXmsdC3gB44BngRe11p2AI8DNDVlora64wlwcff11p7+0EEJUOXzYHMRz7bUQGGhZGXWdcvEGApRS3kAgkAYMAj513P8e4LyGBZX8/c3O0XnzTI8XIYSwwuzZ5kQ1C6dboA6BrrVOAZ4D9mOCPBtYC2RprSvbHiYD9tp+Xil1m1IqUSmVmJmZWT9VV3f77WaL7axZ9f/cQghxMlqbWYJ+/aBXL0tLqcuUSzNgDNAOiAaaACNqeWitVya11jO11vFa6/jw8PAzqbV2nTqZE41mzoTy8vp/fiGEOJGVK83F0LvusrqSOk25DAH2aK0ztdalwOfAeUCoYwoGIAZIbaAaT+7OO81RT9JWVwjhbK+/DmFhll4MrVSXQN8P9FNKBSqlFDAY2AKsBC53POYGYH7DlFgHl1wCUVHwxhuWlSCEaIRSU80Gx5tusmRn6LHqMof+C+bi52/ARsfPzAQmAfcrpXYCYYB1k9g+PuZixJIlpseLEEI4w1tvmSaBt99udSUAKO3ETTnx8fE6MTGxYZ48KQnatoUHH4RnnmmY1xBCiEqlpSZzevVq8OlepdRarXX8yR7nvjtFj9WqlZl6mTXLtAQQQoiGtHChmXK5806rK6niOYEOZudoZiZ8/rnVlQghPN1rr0Hr1uZoTBfhWYE+dCi0aycXR4UQDWvbNvjmGzOI9PKyupoqnhXoNpu5OPHtt7Bli9XVCCE81RtvmMUYNzu/48mJeFagg1k+5OcHr75qdSVCCE+Un2/ONL78coiIsLqaGjwv0MPDYdw4eO89yM62uhohhKf5+GOTLS6wM/RYnhfoAPfee/S3qBBC1Betzaf/2FhzkIWL8cxA79PHNMp55RWz6F8IIerDL7/AunVmdK6U1dUcxzMDHUi85BrYuZO/XzWV/tNWMG9ditUlCSHc3X/+A8HBpu+5C/LIQJ+3LoWb8tqQ0aQZl276hpSsQh7+fKOEuhDi9KWmwty5ZuFFUJDV1dTKIwN9+rLt5FTYePSiO5g0cgLR2QcoLC1n+rLtVpcmhHBXb75pWnTffbfVlfwpjwz01KxCANbEdMOrooImJUU1bhdCiFNSXGzWno8aBR07Wl3Nn/LIQI8ODQDgcJNmDN75KzvC2+BXWlx1uxBCnJI5cyAjA8aPt7qSE/LIQJ84rDMBPmY77v6QlrQ7nIJfRSn3DelkcWVCCLejNbz8MnTtak5Hc2EeGegJcXaeGdsDe2gAv9u7cOO6ReT4NeVIgXRhFEKcop9+grVrzf4WF1yqWJ33yR/inhLi7CTEOc6tfvcgKxet4aVlMCbOTkSQ9SeLCCHcxMsvQ0gIXH+91ZWclEeO0I8zbhyP/vYpxWXlTF8qK12EEHWUnAyffgq33AJNmlhdzUk1jkD396f9VaO5cc18PlmbzPqkLKsrEkK4gzfeMLvNXXipYnWNI9AB7r6be3/5hBa6mCcWbKaiwnlH7wkh3FBRkVl7Pnq0OWfBDTSeQLfbCbp0NJNWvMP6pCy+kF2jQogT+egjOHjQ5ZcqVtd4Ah3gvvu4LHExvbwLmbZ0G3nFZVZXJIRwRZVLFbt3hwsvtLqaOmtcgd6nD7YLBvDE4v+QmVvMKyt2Wl2REMIVrVoF69eb0bmLL1WsrnEFOsD99xO37jsua17KrO93s+dgvtUVCSFczfPPm8NyrrvO6kpOSeML9Isvho4dmbToVXy9bDz1pZw9KoSoZts2WLTI9DwPcK92IY0v0L28YMIEIr5bzviOvnyzLYOV2zOsrkoI4SpefNGcS+yCR8ydTOMLdIC//x1CQ7nxy5m0a9GEqQu3UFImJxsJ0ehlZsL775tdoS52AHRdNM5Ab9oUbr8d388+4dG+Yew+mM97P+61uiohhNVee82sP7//fqsrOS2NM9AB7rkHbDYGLXiXgZ3DefmbHWTmFltdlRDCKoWF5gDoUaOgSxerqzktjTfQY2Lgyivhrbd4dGBrisrKmb5sm9VVCSGs8sEHZsrlgQesruS0Nd5AB7jvPsjNpcO8j7ixfzvmJibzu/R5EaLxqaiAF16AuDgYONDqak5b4w70+HgYMABmzODeAW1p0dSPJxZKnxchGp0lS8xyxQcecKuNRMdq3IEO8OCDsH8/QQs+Z9Lwzqzbn8W89dLnRYhG5fnnj07DujEJ9JEjoVs3+Pe/uSzOTq9WoTyzRPq8CNForFsHK1eabf4+PlZXc0Yk0G02M0rfsAHbV8t44pJu0udFiMbk+efNUuZbb7W6kjMmgQ5w9dXm49a//01c62ZcdnYM73y/R/q8COHp9u6Fjz82YR4aanU1Z0wCHcDX12wkWLUKfv2VScM74+OlpM+LEJ7uuefMp3Q33Uh0rDoFulIqVCn1qVJqm1Jqq1LqXKVUc6XU10qpHY7vzRq62AZ1yy3mN/SzzxIR7M+9gzvxzbYMVkmfFyE8U0YGzJplOirGxFhdTb2o6wj9JWCp1roL0AvYCjwEfKO17gR84/iz+woKMucGfvEFbN/Ojf3b0jYskClfSp8XITzSyy9DcbG5huYhThroSqlg4AJgFoDWukRrnQWMAd5zPOw9IKGhinSa8ePN9Mvzz+Pn7cVjl3Rjd2Y+7/+01+rKhBD1KSfHbPMfOxY6d7a6mnpTlxF6eyAT+K9Sap1S6m2lVBOgpdY6DcDxvdbWZEqp25RSiUqpxMzMzHorvEFERMCNN8J770FaGoO6tGRg53BeWi59XoTwKG++CVlZMGmS1ZXUq7oEujdwNvC61joOyOcUple01jO11vFa6/jw8PDTLNOJ/vlPKCuDl14C4NGLu1FYKn1ehPAYRUVmm//gwdC3r9XV1Ku6BHoykKy1/sXx508xAX9AKRUF4PjuGVcPO3SAyy+H11+H7Gw6hDflpvPb8cla6fMihEeYPRvS0+Eh977sV5uTBrrWOh1IUkpVTjQNBrYAC4AbHLfdAMxvkAqt8OCDZo7tjTcAuHdQR8KaSJ8XIdxeeTn8+9+mj9PgwVZXU+/qusrlXuBDpdQGoDfwNDANuEgptQO4yPFnz9CnDwwdaj6WFRQQ5O/Dg9LnRQj399lnsHOnGZ27cROuP6O0dt6IMz4+XicmJjrt9c7I6tVwwQVmLn38eCoqNJe+9gNp2UWs+OdAmvp5W12hEOJUaG0Ga/n5sGWLOV/YTSil1mqt40/2ONkp+mcGDIC//tV8PCsuxmZTPDG6Oxm5xby6Uvq8COF2vvrKNOKaNMmtwvxUSKCfyOTJkJIC774LQFzrZow9286s1XvYK31ehHAfWsPUqWC3wzXXWF1Ng5FAP5HBg+Gcc2DaNCgtBeCh4V1Mn5dF0udFCLexahX88IOZO/fzs7qaBiOBfiJKwaOPmo5sH34IUNXnZflW6fMihNuYMgWiokzPJg8mgX4yI0eacwafftoseQLp8yKEO/nuOzNCnzQJ/P2trqZBSaCfjFJmLn3HDpg7FwA/by8evVj6vAjhFqZOhZYtPeIAi5ORQK+LhARzTN3//Z85HRwY1CVC+rwI4ep+/BGWL4eJEyEw0OpqGpwEel3YbPDII7B5M8ybB4BSSvq8COHqpk6FFi3gjjusrsQpJNDr6qqroFMneOopswQK6BDelBv7t+WTtclsSJY+L0K4lF9/haVLTcO9Jk2srsYpJNDryssLHn7YbEz48suqm8cP7mT6vCzYjDN33QohTmLKFGjeHO66y+pKnEYC/VRcey20bw+PP141Sq/s8/Kb9HkRwnWsXQuLFpmzQoOCrK7GaSTQT4WPjwnzdevMUXUOl58dQ6+YEJ5ZvI284jILCxRCAGbuPDQU7r3X6kqcSgL9VP3tb+bIqscfr1rxYrMpHpc+L0K4hvXrYf58uO8+CA62uhqnkkA/Vd7eJsw3bYJPPqm6+Wzp8yKEa3jsMTM6Hz/e6kqcTgL9dFx1FXTvDk88UbV7FKTPixCW++UXWLjQrDsPDbW6GqeTQD8dNhs8+SRs2wYffVR1c0SwP/cMMn1evv3DxQ/EFsITPfqoWXfeCEfnIIF++i69FHr1MsFedvRC6E3nmz4vTy7cLH1ehHCmb7+Fr782y4ubNrW6GktIoJ8um82sc9250xw66yB9XoSwgNZmdB4VBXfeaXU1lpFAPxOXXGIOm50yBUpKqm4e1CWCv54lfV6EcJqvvzbHRk6eDAEBVldjGQn0M6GUCfO9e6tONTI3Kx67xPR5eW7ZdsvKE6JR0NoEeZs2cPPNVldjKQn0MzV8OJx7rtnIUFRUdXNln5e5a5Okz4sQDWnhQlizxixX9ODTiOpCAv1MKWXa6iYnw2uv1bjr3sGdCGviK31ehGgoFRVm7rxjR7j+eqursZwEen248EIYOtQEe3Z21c3B/j48OLyL9HkRoqHMnQsbNpjVZt7eVldjOQn0+jJtGhw+DNOn17hZ+rwI0UBKSsw5Bb16wbhxVlfjEiTQ60tcnPlL9cILkJZWdbP0eRGigbz5JuzebQZTNokykECvX1OnQmmpWflSzdmtmzE2Tvq8CFFvcnLMv7NBg2DYMKurcRkS6PWpY0e47TZ46y1zqHQ1k0ZU9nnZalFxQniQ55+HgwfN6Fwpq6txGRLo9e3RR83SqcmTa9zcsqrPywHp8yLEmUhPN4F+5ZXQt6/V1bgUCfT6FhlpTkmZO9ecmlJNZZ+XKQs3U1oufV6EOC1Tp0JxsTnfV9Qggd4QJk6EsDB46KEaN1f2edmVmc97P+61pjYh3NmOHTBzppna7NTJ6mpcjgR6QwgONlMuy5ebU8erqd7n5WCe9HkR4pQ88oiZ0nzsMasrcUkS6A3lrrvMRdIHHqjRXlcpxaMXmz4v05dKnxch6uzXX80pYf/8J7RsaXU1LkkCvaH4+sKzz8KWLTBrVo27OkYc7fOyMTn7T55ACFFFa3NtqmVLM0gStZJAb0iXXgoDBpiVLzk5Ne6q7PPy+IJN0udFiJP55BP44QdzITQoyOpqXJYEekNSyuwczcw062WrCfb34cFh0udFiJMqKoJJk8wW/xtvtLoalyaB3tDi4+Haa02w79tX467L+8TQMyaEaUu2kS99XoSo3YwZ5syBF14ALy+rq3FpdQ50pZSXUmqdUupLx5/bKaV+UUrtUErNUUr5NlyZbu7pp81o/V//qnGzzaZ4YnR3DuRInxchanXggPn3M3q02eYvTuhURugTgOr71p8FXtRadwKOAI37qJATadXKXMj53//MlfpqKvu8vL16D/sOSZ8XIWp47DEoLDyui6moXZ0CXSkVA4wC3nb8WQGDgE8dD3kPSGiIAj3GpEnmCv3995sr9tXvGtEFby/F1C+lz4sQVTZuhLffhrvvhrPOsroat1DXEfoM4EGgcr96GJClta6c+E0G7LX9oFLqNqVUolIqMTOzEfcwCQoyV+h/+AE+/rjGXS2D/bnX0eflO+nzIsTRZYohIbKJ6BScNNCVUhcDGVrr6o1JamtvVuvaO631TK11vNY6Pjw8/DTL9BA33gh9+piNEXl5Ne6q7PPypPR5EQK+/NLstH7iCWje3Opq3EZdRuj9gdFKqb3Ax5iplhlAqFKq8synGCC1QSr0JF5e8MorkJpqjqurxs/bi8mjpM+LEBQVwYQJ0LUr3Hmn1dW4lZMGutb6Ya11jNa6LTAOWKG1vgZYCVzueNgNwPwGq9KT9OsHN9xg2n8e0zN9cFfp8yIE06fDnj1m8OPjY3U1buVM1qFPAu5XSu3EzKnPOsnjRaVp08DfH/7xjxo3V+/z8twy6fMiGqG9e80yxSuvlGWKp+GUAl1rvUprfbHjv3drrf+ite6otb5Cay1DyrqKjDRzg4sXw6JFNe7qGNGUv5/XljmJ0udFNEL332/OB33uOasrcUuyU9Qq99wDXbqYUXpxzd+F44eYPi9PLNwsfV5E47FsGXzxhWk93aqV1dW4JQl0q/j6wssvw86dZktzNZV9XtbuO8L89XKtWTQCxcUwfrw5tOL++62uxm1JoFvpootMR8annoL9+2vcVdnn5ZklW6XPi/B8M2bAH3+YQY6fn9XVuC0JdKu9+KL5Pn58jZttNsXjl0ifF9EIJCebc0LHjIHhw62uxq1JoFutTRtzgXT+fPNVTZ820udFNAITJkB5+dHBjThtEuiu4B//gB494N57j9tBWtnn5alF0udFeKAFC+Dzz+Hxx6FdO6urcXsS6K7AxwfefNN89Hz88Rp3tQz2555BHfl6i/R5ER4mN9c03oqNlWPl6okEuqs491y47TZ46SVYv77GXTef3442YYFM+XKL9HkRnuPxx80gZuZM2RFaTyTQXckzz0BYGNx+u5lTdPDz9uLRUd3YmZHH+z/tO8ETCOEmfvvNDF7uuMMMZkS9kEB3Jc2amQtDv/5qpmCqGdw1ggvOCmfG8j+kz4twb2Vl5tNoRIQZxIh6I4Huaq6+GoYMgYcfhpSjh0crpXjs4m4UlkifF+HmXn0V1q41I/TQUKur8SgS6K5GKXjjDSgtNa1Dq239lz4vwu0lJZmt/SNHwhVXWF2Nx5FAd0UdOpjdowsXHne6kfR5EW5La3N9qKLCjNJVbefkiDMhge6qJkyAc84xa9MzMqpuDvb3YeKwztLnRbif996DJUvg2WehbVurq/FIEuiuyssL3nnHrNW9994ad13Rp5X0eRHuJSXFbKC74AK46y6rq/FYEuiurFs3s1Z37lyzm86hep+X11ZJnxfh4iqnWkpKYNYs0+9cNAh5Z13dxIkQF2dGNYcPV93cp00zLo2z89Z30udFuLgPPjAHuTz9NHTsaHU1Hk0C3dX5+Jipl0OH4L77atz1kPR5Ea4uLc1cD+rf/7ipQ1H/JNDdQe/eZl36+++bZkYO1fu8rN4hfV6Ei9Ha7AQtLDSDEi8vqyvyeBLo7mLyZBPst9xSY9VLZZ+XJxdKnxfhYj780AxAnnoKzjrL6moaBQl0d+HrC7NnQ04O3Hpr1YYj6fMiXNK+faaTYv/+ZnWLcAoJdHcSG2t6XyxYAP/9b9XN1fu8HJI+L8Jq5eVwww1m0DF7tky1OJEEuruZMAEuvNB8370bOKbPy1fS50VY7Pnn4dtv4T//kUMrnEwC3d3YbPDuu2bUc/31VW12K/u8fLxG+rwIC61bZ673XH65+fspnEoC3R21bg2vvAI//ADTp1fdXNnn5Unp8yKsUFgI114LLVqYBnPSq8XpJNDd1TXXmG51jz1mWpFytM9L4r4jLPhd+rwIJ3voIdiyxXyCDAuzuppGSQLdXVW22Y2MhKuuMqtfMH1eethDeGbxNunzIpxn6VJ4+WUYPx6GDrW6mkZLAt2dNW8OH30Ee/eaXhlaY7MpnhjdjfScIunzIpwjNdXMl8fGwrRpVlfTqEmgu7v+/WHKFNM3fdYsAPq0aW76vKzew/5DBRYXKDxaebmZ/svPN03kAgKsrqhRk0D3BA89ZI6tGz8eNm82N43ogrdN8dSiLRYXJzza1KmwahW89hp07Wp1NY2eBLonsNnMBo6gILjySigoqOrz8pX0eRENZcUK8+nwhhvMl7CcBLqniIw0bUq3bjWbjpA+L6IBHThgplo6dzZLaIVLkED3JBddZKZf3n4b3n8fP28vJjv6vMyWPi+ivpSXm/XmWVlm3rxpU6srEg4S6J5myhQYONCselm/niGOPi8vSp8XUV8mT4bly81Bzz16WF2NqEYC3dN4e8OcOWZjx9ixqCNHpM+LOGPz1qXQf9oKbh/7CEybxp6x18BNN1ldljiGBLonioiATz+F5GS49lo6tgjkBkefl00p0udFnJp561J4+PON+O36g4dW/pf1UWcx5qwrmbcuxerSxDFOGuhKqVZKqZVKqa1Kqc1KqQmO25srpb5WSu1wfG/W8OWKOuvXz+zcW7IEpkxh/OBONA/05YkF0udFnJqnF2+ltLCIQ4GhPDXoFu5I+Bc52ovpy+QTn6upywi9DHhAa90V6AfcrZTqBjwEfKO17gR84/izcCW33w5//zs8+SQhy5fy4HDp8yLqJr+4jDlr9jP2tR/IyC1G22z027+B1OBw0oNbAJCaVWhxleJYJw10rXWa1vo3x3/nAlsBOzAGeM/xsPeAhIYqUpwmpcyGj/h4+NvfuMI/u6rPS0GJ9HkRNWmt+W3/ER76bAN/+b/lTPpsIzlFZQxJ+p1fXr2eVtkH2NqyfdXjo0NlV6irOaU5dKVUWyAO+AVoqbVOAxP6QMSf/MxtSqlEpVRiZqZscHG6gACYNw+CgrCNHs0TA6JNn5eVu6yuTLiIw/klzPp+D8NmfMfY135k/vpURvaI4rM7z+Vr+wHe/t8jrO7Yl7f7Xlr1MwE+Xkwc1tnCqkVt6hzoSqmmwGfAP7TWOXX9Oa31TK11vNY6Pjw8/HRqFGfKbof58yE9nT7j/86lvaKYuXq39HlpxCoqNKt3ZHL3/36j39PfMPXLLQT4enNVfCtCA334dG0yr/37YypuuB7698dr5pvYmwWiAHtoAM+M7UFCnN3q/w1xDFWXC2RKKR/gS2CZ1voFx23bgYFa6zSlVBSwSmt9wl/Z8fHxOjExsR7KFqdlzhwYN44DN9/JhdGjOb9jC2ZeH291VcKJUrMK+SQxmbmJSaRkFRIa6MOlcXau6tuKbWm5PPz5RgpLy2mZe5AF799PmZc3v3/2FSMH97K69EZNKbVWa33Sf6zedXgiBcwCtlaGucMC4AZgmuP7/NOsVTjLVVfBli20nDKFu5/sy/Qt5Xy/4yDnd2phdWWiAZWUVfDN1gPMSUzi2z8y0RrO79iCSSO6MLRbS/x9zCHON7+bSGFpOb5lxdyy5gsCSwq5/Nrp5K05xMjBFv9PiDo56QhdKXU+sBrYCFQ2BPkXZh59LtAa2A9cobU+fKLnkhG6C6iogHHjKPpiPsP+9Sm+IcEsnjAAHy/ZkuBpdmbkMTcxic/WJnMov4TIYH+uiI/hyvhWtGoeSGFJOVvSctiYnMXGlBw++y0ZtAal8C8tpm/SJla374MC9kwbZfX/TqNWbyN0rfX3wJ8dDii/t92NzQbvv4//RRcxee6z3DrmYWb/tI+bzpfT2T1BQUkZizakMWdNEon7juBtUwzuGsGlcXbCg/zZkprNf1bsYENyNjsy8iivqDmga52VzvW/fcmWiHZ83mMIIKtZ3MlJA114IH9/mD+fIeefz4CkDby4TDGmdzRhTf2srkycBq01G5Kz+XhNEgt/TyXPcfRgm7BAOkUEkXykkHv+t46yiuM/jSsFfds0Z2SPSNp/9A4XzHyK1/pdXhXmsprFvUigN1bNm6OWLOHx4Zcy3N6Ni55awhF8iA4NYOKwzrKCwQ1kFZTwSWIy/7d4a6337ztUQHZhKV5K1Qhzm4Jz2oUxskckw7pHEhHsbw52fvUp9o+6jA/734HKLpK/C25IAr0xa9OGpMen8bdZXzD77JEElhSQkgUPf74RQP4hu5iy8gr+OJDHW6t380UtfVSUgvM6hBFrDwEg+UghG5Oz2X+4AC+b4tz2YYzoEcnQbpGEB1X7NLZ0Kdx6K1x0Ea0//x8/+Po6639J1DMJ9EZu8l5vYsLb0KwwB5/yckq9vCnEl+nLtkugW6i8QrM7M48NydlsTMnm6y0HSKllq/2ATi24Mr4VsfYQjhSUsHRTOos2pJF8pBBvm+K8ji24a2AHhnaPpHmTWoL6u+9g7FjTBvezz0DC3K1JoDdyqVmFpLTuQXzSZkq8fTgQFAZak5JVyJw1+xkeG0VIgI/VZXq0igrNnkP5bEzOdgR4FptTcygoKa/18RMGd+KOv3bAz9vGuqQjLNqQzjOLt5KaXYSPl+L8ji0YP7gTQ7u1JDTwBAG9Zg1cfDG0aQPLlpkjDIVbq9PGovoiyxZdT/9pK6pGfgmbV3LPDx/zcv+cQYD+AAAUgklEQVSrWRw7kDINvl42LuwSTkJvOxd2iahasyxOj9aafYcK2JCSzcbkLDYkZ7M5NafqQqa/j41AX28O55dU/UyLpn5c1dcsN4xpFsjafUdYvDGNJZvSOJBTjK+XjQvOasHIHlEM7tqybr+AN240B6GEhMDq1WY3sXBZ9bZsUXi2icM6V+0OnNf9QgJLi3j5y+eYWPIHh2f+l/kb0lm4IZVlmw8Q5OfN8NhIEuLs9Gsfhpftz1azCjDhnXS4kI0p2WxIyWKjY/okt8iEt6+3jW5RwYw9206niKYkHSlk7b4jrN13BC+bYlCXCMb1bcX5nVqwdt8R3l69h6Wb08nMLcbX28bAs8IZ1TOKQV0iCPI/hU9Rf/xhjisMCIBvvpEw9yAyQhfMW5fC9GXbSc0qJDo0gDcPrCR2xlPmEOB336Xc5sWPuw4yf30qSzelk1dcRkSQH5f0iiaht51YezBmQ3HjpR3TVJtSsqvmvTckZ5NdWAqYTzpdooLoYQ+hZ0wIsfYQzmoZxPb0XD5es5/561LJLS6jbVggV/VtTUJcNLsy8lm8KY2vNqdzMK8Efx8bg7pEMCI2igu7RNDU7zTGYzt3woUXQnGxmT/v0qWe3wnREOo6QpdAF7V7+ml45BEYNw5mzzZH2wFFpeV8szWD+etTWLk9g9JyTfvwJozpZSchLpo2YU0sLrzhaa1JzymqGnFXBnjlNIm3TdE5MoieMSH0sIfSM8aEt6+32Y2bXVDK/N9T+PjXJLak5eDnbWNUjygu6xNDaXkFSzels2xzOkcKSgn09WJQlwhG9ohiYOdwAn3P4EP19u0waBCUlJiRec+e9fF2CCeQQBdnbvp0ePBBuOwy+Ogj8Kn5sT67oJTFm9KYvz6FX/YcRmvo3SqUMb2jubhndM2lcW4sI6eoRnBvSM7moOPAbS+bolNEUxPeMaH0tIfQOTLouGsNWmt+3n2YOWv2s2RTOsVlFcTag7k0LoYWTX35fsdBvtpygOzCUpr6eTO4qxmJD+wcXj/XLbZsMWEOJsy7dz/z5xROI4Eu6seMGXDffZCQYLo1/smyttSsQhb+nsq89alsTcvBy6bo37EFY3pFMyw28vSmByxwMK/4mJF3FgdyTHjbFHSMaFo16u4RE0K3qOATBu6BnCI+XWu6G+47VECQvzcjY6OIDg1g36F8vt56gNyiMoL8vLmoW0tG9IhiQKcW9XvxecMGGDLEfMpasUKmWdyQBLqoP6++CvfcAyNGwCefQJMTT6v8cSCX+etTmL8+leQjhfj72BjStSUJve1ccFZ41dSD1Q7nl7DRsdrEfM8mNbsIMJt02rdoQs+Y0Kp5727RwXWa8igrr2Dl9kzmrNnPyu2ZlFdoercKJSrEnwqt+WHnIfKKywj292Zo90hG9YjivI5h+Hk3wAqiNWtg+HAIDDRh3qlT/b+GaHAS6KJ+zZoFt90GffvCokUQFnbSH6k80mzeulQWbUzjcH4JoYE+jOwRRUJvO/FtmmFz0kqZ7ILSqtUmlRcuk48c3ajTrkWTquDuYQ+huz3klD9V7D2Yz9zEJD5dm0xGbjFBft6ENfWlqb83uzPzKSgpJzTQh2HdIhnZM4pz24c17C+3ZcvMdFlEBCxfDu3bn/xnhEuSQBf1b948c5G0XTsTFq1b1/lHS8sr+H7HQeatT+GrzQcoLC3HHhpgVsrERdMlMrjeyswpKmWTY8S9McV87at2OlPr5oH0iAmhp91Mm8TaQwg+lWV/1RSVlrN0Uzofr9nPz7uPdo/2dbQjLimvIKyJL8NiIxkZG8U57Zs7p1XxBx/AjTdCbCwsWQKRkQ3/mqLBSKCLhvHddzB6NDRtakL9NC6u5ReXsXzrAeatS+G7HQcpr9B0bhnEmLhoRveKJqZZYJ2fK6+4jM0pR+e8N6Vks/tgftX99tCAqvnunvZQYu3BJ949WUebU7OZsyaJeetSyCk6/sDtFk39GBEbyYgekfylbXO8ndlv/rnnYOJEszxx3jwIrr9flsIaEuii4WzYYOZlCwvNnPqQIaf9VIfyilm8MY1561NZu+8IAH3bNmNMbzujekTRrFr/kYKSMrak5lRbbZLF7oP5VP4Vjg7xJ7Zy2sQx911r/5LTlFNUyvz1qcxdk8TGlOzj7m8Z7MeI2ChGxEYS37a58zdelZXBP/8JL70El19uRul+nrHSqLGTQBcNa+9euOQS2LoVXn4Z7rrrjJ8y6XAB89enMG99Kjsz8qpu9/W20TLYj5QjhVR2gW0Z7EcP+9F13rH2kAZZJqm15tc9h5mTmMTnvx3f4TAqxJ8RsVGM7BHJ2a2dd03gONnZ5ojBZctgwgR4/nnwkjYNnkK2/ouG1bYt/PCD2U16991mnfOMGVUbkE5FUWk529Nz2ZBiWr16HxOKJWUVJB02FzCv69eGOwZ2wN7Ap+hk5Bbx+W8pvPHtLrIKSmvcZw8NYFRPMxLvFRNqXYhX2rnT/HLduRPefNNcvBaNkgS6OH3BwWaO9uGHzSak7dtZ9MiLPP1zRlUbgWMPSCgpq+CPA7lVa7w3JGezPT236gCGZoE+9IgJZUjXllUXLPcfMiP3xRvTmP3zPpZsSuPintGM7h1NXKvQems7UFZewXc7Mnl15a6q6Z9K4UF+XHZ2DCN7RNLDHuI6rQ5WrDDTK0rB11+bhlui0ZIpF1E/3n2X8ttu50BAKHeOmcTv0ebYMj9vG5fG2fGyKTamZLMtLZeScnPWeEiAj5k2qbbixB4a8KdhWVxWzqrtmcxfn8LyrRmUlFXQJiyQMb2iGd3bTseIpqdV+v5DBby6cidzEpOOu+/uCzswIjaK7tEu1q+mogKefRYmTzYbhRYulGWJHkzm0IXT3Xz3azzx4RRWt+nNCwOu5WCTUDNyBIL8vOnhWONdueKkVfM/D++TySkqZdmmdOavT+XHXQep0BBrDyaht51LekXTMtj/hD9fVFrO7J/21Xp8250DOzC6VzRdIoNcK8QrHToE111nliNedRXMnCkrWTycBLpwunYPLSKoKI9++zewqn08Jd5HV5j0ijGbdbpHB9M9OoQutfQ7OV0ZOUUs3GB6ymxIzkYpOLd9GAm97QyLjazRH3zltgxufHfNcc8xrm8rbjq/HWe1dPFDHn7+Ga68Eg4cgBdfhDvvrPqlKTyXBLpwusrDMpSu4OY18xi7aQU/tOnNh/0vI7JbB7ak5lSt2bYp6BDetCrgu0UH0z36zNeI787MY/76VOavT2HvoQJ8vW3YQwPYU21teqV+7ZvzVEIsHSNcPMTBLEl85hmYMgVatTLLRfv0sboq4SQS6MLp5q1LqTosA+Ds5K28uPgFWmelo+6/Hz11KsmFms2pOWxJzWZLWg6bU3NIc/RPAbOCpFt0MN2iTMB3t4cQHeJ/ylMf+w7lc/kbP5GZW3zcfROHdeaOv3ZwnwM6tm2D6683fVmuvtr01mnWzOqqhBNJoAtLHHtYxkMDYrjkgxfhjTegWzfTW/3ss2v8zKG8Yrak5bAl1QT85tTsGhuGQgN9jga8YzTfvkWT43Zf7jmYz+yf9vHOD3uOq+vK+BjKKjTLNqWTX1JOy2A/LukZTUKc3fUueFaqqDBr/B9+2DREe/11uOIKq6sSFpBAF65l6VK46SbIyIDx4+HJJ094KHFBSRnb0nOrRvObU3PYlp5LSZlZIePnbaNLVDD+3jZ2H8yvdST+jyGduO2C9jU6JBaVljvaDqTy7R/mgI4O4U0Y09vOmN4udEDHxo1wxx3w44/mIOe33pJ+LI2YBLpwPYcPm9HmzJnmHMsZM0w3wDqOjkvLK9iVmce8dam88e2uP31crD2Y0b2izWg+KrhG+4DqsgpKWLwxveqADoC41qEk9LYzqmcULZpasG0+L8/8snvxRTOt8txzZrrFFT9BCKeRQBeu6+efzejz999NT5gXX4QuXY6brqnclKS1Zlt6rqPnS0rVrtFKwf7eDO7aksgQf3YcyD1uXj46xJ9u0ZUrbILpFh183Hr31KxCFvyeyrx1KWxLz8XLpji/YwvG9I5maHcnHNBRUQH/+5/5hZecDLfeai6C1qFNsfB8EujCtZWVwSuvwGOPQUEBexKu5vpWI0jyC6nxsO7RwRSUlB+3SsXP28ZdAztyeXxMrW0ATmVevptjbr5yXn57+tEDOlKyzAEdF3WLJKF3NAM6NcABHatWwQMPwG+/mZUrL78M551Xv68h3JoEunAPmZkwdSplr75GsZcP/x5wHR/3Hk6xT+3THaN6RjGubyv6d2hxyj1U6jovXz3o84vLWLY5nUUb0jhSUEqzygM64uz0OdNmXL/8YqZXliwxSxGfecasYrG5xolOwnVIoAu3MvD2t/jnt+/zwoBr2B3WqtbHtAz2o21YE0ICfGp+Bfocf5vj62R9yMvKK9iVmc9mR8BvcYzmq6+Xbx/elM4tgziUX8zOjDwO5pUAZonl6N7RJPS20znyFNay//STCfJly8yUysSJ5kJxQMM2HBPuSwJduJXKTUntDiXR8XAyX3c6t16et4mvF6GBvgQH+BAS4F0j7I/efvxXblEpW9NyHdM22cfNyx8ryN+buwZ2ZHTvaOyhAUyet5GPfkmiXGu8lOKaPpFMKd9hepX/9BOEh5ve5XfdZQ4LEeIEJNCFW5m3LoX75qyn8m9j68OpjN28grMOJZEaHM6+bmezt1NP9nsHkZxdRHlFzb+3XjZFs8CjQR3q+N7Uz4u84nKyC0vJKSwlq7CE7MJSsgtLKSqtOGFNQX7eNQK/QmtSsgpJySqkrv9sonIyuGzTCq5Zt4SovEPQsSPcey/cfPNJD9sWopIEunA7k+dt5MOf91P9b2RkWQFvl28gdt4H5lCNkBBKr7iS1LF/Y1/7ruw7XMi+QwXsPVTA/sP57DtUQHHZ0aD2silimgXQunkgbcOa0CYskDaO7y2D/SkuKyfHEfBZBaVVYV/jq5bbq7/GyWx/LoFfY2J5r+8Y3p7zmMyRi1MmgS7c0p8tXaS83PT+nj0bPv8c8vMhKspsurnkEhg8GAIDqajQZOQWs++QCfevtxzg+50HKSwtRwHH/m2PDPandVggbasFfZvmTWgdFoift43UrEJSs4rM9+xCftp1iPVJWXUO9FZH0qhQipRQsylo77RR9fuGiUZBAl14rrw8mD/fHK6xbBnk5pqzM/v1gwED4IIL4JxzmLcrt0ZvGQB/bxt3DuxA67BA1uw9ws+7DtU4VLpOtCagtJjo3Ey6Z+5hUOZ2OuzaRFTuQcKiw3m7eU+WdDqX3+xdamwI8lKKXc+MrK93QTQiTgl0pdRw4CXAC3hbaz3tRI+XQBf1rqQEvv3WLP1bvdqs5a4wo+fUZpFsDmvD8g5/4ffoThwKDCXHrwnlvn6gVNUpSafjb+uW8PRXr5Lj14QN7Xty/s2XwYgR0LUrk+dv4oOf9x/3M9f2a81TCT1O+zVF49XgZ4oqpbyAV4GLgGRgjVJqgdZ6y+k+pxCnzNcXLrrIfIEZrf/0EyQmkvjBMrpk7CU1OJxtEeY0H+/yMnyLC/EtL8W3ohxfXY5vRTl+FaX4lpfhV15q7i8uMo8pL8WvzHxXWpPnG0hWQFMymjRj1A0z2BrRDm3zYs8DR6dSKkO7+iqXq89pJWEuGtyZ7Gf+C7BTa70bQCn1MTAGkEAX1gkKgqFDYehQnrX1IyWrEO/yUuxZ6dhzMrHnZNKxPJe7zw6HnBzIyTbz8zabmR7x8oKIUNNHpVkL0xCrXTto25b+b/1OSi1LF2vbqfpUQg8JcOF0ZxLodqD6IYzJwDnHPkgpdRtwG0Dr1q3P4OWEODUTh3U2c+hASmgkKaGRBPh48czYHlDt4Oo6P9/wLsfNyQf4eDFxWOd6rFqI03cmgV7bnufjJiW11jOBmWDm0M/g9YQ4JQmO0K511YwLPJ8Q9e1MAj0ZqL5HOwZIPbNyhKhfCXH2eg3c+n4+IerTmexwWAN0Ukq1U0r5AuOABfVTlhBCiFN12iN0rXWZUuoeYBlm2eI7WuvN9VaZEEKIU3JGXfu11ouBxfVUixBCiDMgTSWEEMJDSKALIYSHkEAXQggP4dTmXEqpTGDfaf54C+BgPZbjaeT9OTF5f/6cvDcn5grvTxutdfjJHuTUQD8TSqnEujSnaazk/TkxeX/+nLw3J+ZO749MuQghhIeQQBdCCA/hToE+0+oCXJy8Pycm78+fk/fmxNzm/XGbOXQhhBAn5k4jdCGEECfg8oGulHpHKZWhlNpkdS2uRinVSim1Uim1VSm1WSk1weqaXIlSyl8p9atS6nfH+/Ok1TW5IqWUl1JqnVLqS6trcTVKqb1KqY1KqfVKKZc/P9Plp1yUUhcAecD7WutYq+txJUqpKCBKa/2bUioIWAskyDGAhlJKAU201nlKKR/ge2CC1vpni0tzKUqp+4F4IFhrfbHV9bgSpdReIF5rbfU69Dpx+RG61vo74LDVdbgirXWa1vo3x3/nAlsxJ0kJQBt5jj/6OL5cewTjZEqpGGAU8LbVtYgz5/KBLupGKdUWiAN+sbYS1+KYTlgPZABfa63l/alpBvAgUGF1IS5KA18ppdY6jtN0aRLoHkAp1RT4DPiH1jrH6npcida6XGvdG3Oi1l+UUjJt56CUuhjI0FqvtboWF9Zfa302MAK42zEF7LIk0N2cY274M+BDrfXnVtfjqrTWWcAqYLjFpbiS/sBoxzzxx8AgpdQH1pbkWrTWqY7vGcAXwF+srejEJNDdmOOi3yxgq9b6BavrcTVKqXClVKjjvwOAIcA2a6tyHVrrh7XWMVrrtpgjJFdora+1uCyXoZRq4lhsgFKqCTAUcOnVdi4f6Eqpj4CfgM5KqWSl1M1W1+RC+gPXYUZW6x1fI60uyoVEASuVUhswZ+B+rbWWpXmirloC3yulfgd+BRZprZdaXNMJufyyRSGEEHXj8iN0IYQQdSOBLoQQHkICXQghPIQEuhBCeAgJdCGE8BAS6EII4SEk0IUQwkNIoAshhIf4f47xGBFM5VOIAAAAAElFTkSuQmCC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9" name="图片 18" descr="下载 (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976" y="1214425"/>
            <a:ext cx="6643734" cy="450059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809984" y="200024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A</a:t>
            </a:r>
            <a:endParaRPr lang="zh-CN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524364" y="442913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B</a:t>
            </a:r>
            <a:endParaRPr lang="zh-CN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667504" y="500063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</a:t>
            </a:r>
            <a:endParaRPr lang="zh-CN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952992" y="471488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D</a:t>
            </a:r>
            <a:endParaRPr lang="zh-CN" alt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239008" y="442913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E</a:t>
            </a:r>
            <a:endParaRPr lang="zh-CN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524760" y="414338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Z</a:t>
            </a:r>
            <a:endParaRPr lang="zh-CN" altLang="en-US" b="1" dirty="0"/>
          </a:p>
        </p:txBody>
      </p:sp>
      <p:sp>
        <p:nvSpPr>
          <p:cNvPr id="26" name="矩形 25"/>
          <p:cNvSpPr/>
          <p:nvPr/>
        </p:nvSpPr>
        <p:spPr>
          <a:xfrm>
            <a:off x="3024166" y="5786457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b="1" dirty="0"/>
              <a:t>取值过小，迭代次数就会变大，效率降低，取值过大有可能找不到最优解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4115" y="192144"/>
            <a:ext cx="50581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sk-learn - SGDRegressor</a:t>
            </a:r>
            <a:endParaRPr lang="zh-CN" altLang="en-US" sz="28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rot="5400000">
            <a:off x="3632183" y="1677975"/>
            <a:ext cx="642942" cy="158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08660" y="1428736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</a:rPr>
              <a:t>特征抽取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09918" y="3214686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算法选择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09918" y="1000108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加载数据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67042" y="2000240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数据预处理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38481" y="5214950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模型评估</a:t>
            </a:r>
          </a:p>
        </p:txBody>
      </p:sp>
      <p:cxnSp>
        <p:nvCxnSpPr>
          <p:cNvPr id="23" name="直接箭头连接符 22"/>
          <p:cNvCxnSpPr>
            <a:endCxn id="14" idx="1"/>
          </p:cNvCxnSpPr>
          <p:nvPr/>
        </p:nvCxnSpPr>
        <p:spPr>
          <a:xfrm flipV="1">
            <a:off x="4595802" y="1628794"/>
            <a:ext cx="1212858" cy="442887"/>
          </a:xfrm>
          <a:prstGeom prst="straightConnector1">
            <a:avLst/>
          </a:prstGeom>
          <a:ln w="635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10248" y="200024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</a:rPr>
              <a:t>特征处理</a:t>
            </a:r>
          </a:p>
        </p:txBody>
      </p:sp>
      <p:cxnSp>
        <p:nvCxnSpPr>
          <p:cNvPr id="26" name="直接箭头连接符 25"/>
          <p:cNvCxnSpPr>
            <a:endCxn id="25" idx="1"/>
          </p:cNvCxnSpPr>
          <p:nvPr/>
        </p:nvCxnSpPr>
        <p:spPr>
          <a:xfrm flipV="1">
            <a:off x="4595802" y="2200298"/>
            <a:ext cx="1214446" cy="14259"/>
          </a:xfrm>
          <a:prstGeom prst="straightConnector1">
            <a:avLst/>
          </a:prstGeom>
          <a:ln w="635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10248" y="2500306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</a:rPr>
              <a:t>数据分割</a:t>
            </a:r>
          </a:p>
        </p:txBody>
      </p:sp>
      <p:cxnSp>
        <p:nvCxnSpPr>
          <p:cNvPr id="31" name="直接箭头连接符 30"/>
          <p:cNvCxnSpPr>
            <a:endCxn id="30" idx="1"/>
          </p:cNvCxnSpPr>
          <p:nvPr/>
        </p:nvCxnSpPr>
        <p:spPr>
          <a:xfrm>
            <a:off x="4595802" y="2357433"/>
            <a:ext cx="1214446" cy="342931"/>
          </a:xfrm>
          <a:prstGeom prst="straightConnector1">
            <a:avLst/>
          </a:prstGeom>
          <a:ln w="635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rot="5400000">
            <a:off x="3524233" y="2786057"/>
            <a:ext cx="857256" cy="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rot="5400000">
            <a:off x="3631390" y="3821908"/>
            <a:ext cx="642942" cy="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809720" y="4714884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超参数调整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309918" y="414338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模型训练</a:t>
            </a:r>
          </a:p>
        </p:txBody>
      </p:sp>
      <p:cxnSp>
        <p:nvCxnSpPr>
          <p:cNvPr id="45" name="直接箭头连接符 44"/>
          <p:cNvCxnSpPr/>
          <p:nvPr/>
        </p:nvCxnSpPr>
        <p:spPr>
          <a:xfrm rot="5400000">
            <a:off x="3595671" y="4857759"/>
            <a:ext cx="714380" cy="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endCxn id="44" idx="1"/>
          </p:cNvCxnSpPr>
          <p:nvPr/>
        </p:nvCxnSpPr>
        <p:spPr>
          <a:xfrm flipV="1">
            <a:off x="2452664" y="4343438"/>
            <a:ext cx="857254" cy="300011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1" idx="1"/>
          </p:cNvCxnSpPr>
          <p:nvPr/>
        </p:nvCxnSpPr>
        <p:spPr>
          <a:xfrm rot="10800000">
            <a:off x="2452668" y="5143520"/>
            <a:ext cx="785817" cy="271489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rot="5400000">
            <a:off x="3595671" y="5929329"/>
            <a:ext cx="714380" cy="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309918" y="628652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模型使用</a:t>
            </a:r>
          </a:p>
        </p:txBody>
      </p:sp>
      <p:sp>
        <p:nvSpPr>
          <p:cNvPr id="24" name="矩形 23"/>
          <p:cNvSpPr/>
          <p:nvPr/>
        </p:nvSpPr>
        <p:spPr>
          <a:xfrm>
            <a:off x="5238740" y="3627786"/>
            <a:ext cx="596696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class sklearn.linear_model.SGDRegressor(loss=’squared_loss’, penalty=’l2’, alpha=0.0001, l1_ratio=0.15, fit_intercept=True, max_iter=1000, tol=0.001, shuffle=True, verbose=0, epsilon=0.1, random_state=None, learning_rate=’invscaling’, eta0=0.01, power_t=0.25, early_stopping=False, validation_fraction=0.1, n_iter_no_change=5, warm_start=False, average=False)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95400" y="332656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pic>
        <p:nvPicPr>
          <p:cNvPr id="36" name="图片 35" descr="下载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546" y="1071546"/>
            <a:ext cx="5905542" cy="4000528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3583952" y="1071546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J(</a:t>
            </a:r>
            <a:r>
              <a:rPr lang="el-GR" altLang="zh-CN" sz="2000" b="1" dirty="0">
                <a:solidFill>
                  <a:srgbClr val="FF0000"/>
                </a:solidFill>
              </a:rPr>
              <a:t>θ</a:t>
            </a:r>
            <a:r>
              <a:rPr lang="en-US" altLang="zh-CN" sz="2000" b="1" dirty="0">
                <a:solidFill>
                  <a:srgbClr val="FF0000"/>
                </a:solidFill>
              </a:rPr>
              <a:t>)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525027" y="4572008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CN" sz="2000" b="1" dirty="0">
                <a:solidFill>
                  <a:srgbClr val="FF0000"/>
                </a:solidFill>
              </a:rPr>
              <a:t>θ </a:t>
            </a:r>
            <a:r>
              <a:rPr lang="en-US" altLang="zh-CN" sz="2000" b="1" dirty="0">
                <a:solidFill>
                  <a:srgbClr val="FF0000"/>
                </a:solidFill>
              </a:rPr>
              <a:t>=PI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738678" y="164305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A</a:t>
            </a:r>
            <a:endParaRPr lang="zh-CN" alt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024430" y="221455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B</a:t>
            </a:r>
            <a:endParaRPr lang="zh-CN" altLang="en-US" b="1" dirty="0"/>
          </a:p>
        </p:txBody>
      </p:sp>
      <p:cxnSp>
        <p:nvCxnSpPr>
          <p:cNvPr id="41" name="直接连接符 40"/>
          <p:cNvCxnSpPr/>
          <p:nvPr/>
        </p:nvCxnSpPr>
        <p:spPr>
          <a:xfrm rot="5400000">
            <a:off x="3274199" y="3321049"/>
            <a:ext cx="2642412" cy="794"/>
          </a:xfrm>
          <a:prstGeom prst="line">
            <a:avLst/>
          </a:prstGeom>
          <a:ln w="3810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rot="5400000">
            <a:off x="3702827" y="3536157"/>
            <a:ext cx="2214578" cy="1588"/>
          </a:xfrm>
          <a:prstGeom prst="line">
            <a:avLst/>
          </a:prstGeom>
          <a:ln w="3810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Object 5"/>
          <p:cNvGraphicFramePr>
            <a:graphicFrameLocks noChangeAspect="1"/>
          </p:cNvGraphicFramePr>
          <p:nvPr/>
        </p:nvGraphicFramePr>
        <p:xfrm>
          <a:off x="4524364" y="4714884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6" name="公式" r:id="rId4" imgW="164880" imgH="228600" progId="Equation.KSEE3">
                  <p:embed/>
                </p:oleObj>
              </mc:Choice>
              <mc:Fallback>
                <p:oleObj name="公式" r:id="rId4" imgW="164880" imgH="228600" progId="Equation.KSEE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4364" y="4714884"/>
                        <a:ext cx="1651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6"/>
          <p:cNvGraphicFramePr>
            <a:graphicFrameLocks noChangeAspect="1"/>
          </p:cNvGraphicFramePr>
          <p:nvPr/>
        </p:nvGraphicFramePr>
        <p:xfrm>
          <a:off x="4738678" y="4643446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7" name="公式" r:id="rId6" imgW="215640" imgH="279360" progId="Equation.KSEE3">
                  <p:embed/>
                </p:oleObj>
              </mc:Choice>
              <mc:Fallback>
                <p:oleObj name="公式" r:id="rId6" imgW="215640" imgH="279360" progId="Equation.KSEE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8678" y="4643446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矩形 44"/>
          <p:cNvSpPr/>
          <p:nvPr/>
        </p:nvSpPr>
        <p:spPr>
          <a:xfrm>
            <a:off x="1598211" y="1100892"/>
            <a:ext cx="15001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梯度的概念：</a:t>
            </a:r>
          </a:p>
        </p:txBody>
      </p:sp>
      <p:pic>
        <p:nvPicPr>
          <p:cNvPr id="46" name="Picture 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542083" y="5145116"/>
            <a:ext cx="4537843" cy="949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7" name="矩形 46"/>
          <p:cNvSpPr/>
          <p:nvPr/>
        </p:nvSpPr>
        <p:spPr>
          <a:xfrm>
            <a:off x="1674658" y="6093296"/>
            <a:ext cx="19348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SGDRegressor</a:t>
            </a:r>
            <a:r>
              <a:rPr lang="zh-CN" altLang="en-US" sz="2000" b="1" dirty="0"/>
              <a:t>类</a:t>
            </a:r>
          </a:p>
        </p:txBody>
      </p:sp>
      <p:sp>
        <p:nvSpPr>
          <p:cNvPr id="48" name="矩形 47"/>
          <p:cNvSpPr/>
          <p:nvPr/>
        </p:nvSpPr>
        <p:spPr>
          <a:xfrm>
            <a:off x="1775520" y="5329222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梯度下降算法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b="1" dirty="0" smtClean="0">
            <a:solidFill>
              <a:srgbClr val="FF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3764</TotalTime>
  <Words>552</Words>
  <Application>Microsoft Office PowerPoint</Application>
  <PresentationFormat>宽屏</PresentationFormat>
  <Paragraphs>94</Paragraphs>
  <Slides>10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 Light</vt:lpstr>
      <vt:lpstr>微软雅黑</vt:lpstr>
      <vt:lpstr>Arial</vt:lpstr>
      <vt:lpstr>Calibri</vt:lpstr>
      <vt:lpstr>Office 主题</vt:lpstr>
      <vt:lpstr>公式</vt:lpstr>
      <vt:lpstr>《按图索骥学-机器学习》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ohEasy</cp:lastModifiedBy>
  <cp:revision>199</cp:revision>
  <dcterms:created xsi:type="dcterms:W3CDTF">2019-10-12T03:52:51Z</dcterms:created>
  <dcterms:modified xsi:type="dcterms:W3CDTF">2020-01-09T00:45:02Z</dcterms:modified>
</cp:coreProperties>
</file>