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 autoAdjust="0"/>
  </p:normalViewPr>
  <p:slideViewPr>
    <p:cSldViewPr>
      <p:cViewPr varScale="1">
        <p:scale>
          <a:sx n="98" d="100"/>
          <a:sy n="98" d="100"/>
        </p:scale>
        <p:origin x="57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43CB-43CF-468B-961A-4A55F789C524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E27C-567E-4EDD-8A09-92BE4D9385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9765" y="2551837"/>
            <a:ext cx="52629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A01 	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什么是机器学习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讲 师 ： 程 钢</a:t>
            </a:r>
          </a:p>
        </p:txBody>
      </p:sp>
      <p:pic>
        <p:nvPicPr>
          <p:cNvPr id="5" name="Picture 2" descr="https://timgsa.baidu.com/timg?image&amp;quality=80&amp;size=b9999_10000&amp;sec=1577866285565&amp;di=e0059fc66138132421f10be79f54e84d&amp;imgtype=jpg&amp;src=http%3A%2F%2Fimg3.imgtn.bdimg.com%2Fit%2Fu%3D167871378%2C1057109053%26fm%3D214%26gp%3D0.jpg"/>
          <p:cNvPicPr>
            <a:picLocks noChangeAspect="1" noChangeArrowheads="1"/>
          </p:cNvPicPr>
          <p:nvPr/>
        </p:nvPicPr>
        <p:blipFill>
          <a:blip r:embed="rId2"/>
          <a:srcRect t="10267" b="11021"/>
          <a:stretch>
            <a:fillRect/>
          </a:stretch>
        </p:blipFill>
        <p:spPr bwMode="auto">
          <a:xfrm rot="2940708">
            <a:off x="9758524" y="549809"/>
            <a:ext cx="2176924" cy="1579848"/>
          </a:xfrm>
          <a:prstGeom prst="rect">
            <a:avLst/>
          </a:prstGeom>
          <a:noFill/>
        </p:spPr>
      </p:pic>
      <p:pic>
        <p:nvPicPr>
          <p:cNvPr id="10242" name="Picture 2" descr="https://timgsa.baidu.com/timg?image&amp;quality=80&amp;size=b9999_10000&amp;sec=1577895700956&amp;di=7f1c7fc87cfbc9cefaa5a8216b309888&amp;imgtype=0&amp;src=http%3A%2F%2Fimgsrc.baidu.com%2Fimgad%2Fpic%2Fitem%2Ff7246b600c3387449595d8b55b0fd9f9d62aa0a3.jpg"/>
          <p:cNvPicPr>
            <a:picLocks noChangeAspect="1" noChangeArrowheads="1"/>
          </p:cNvPicPr>
          <p:nvPr/>
        </p:nvPicPr>
        <p:blipFill>
          <a:blip r:embed="rId3"/>
          <a:srcRect l="15566" t="15000" r="14386" b="8500"/>
          <a:stretch>
            <a:fillRect/>
          </a:stretch>
        </p:blipFill>
        <p:spPr bwMode="auto">
          <a:xfrm>
            <a:off x="6770609" y="4005064"/>
            <a:ext cx="2704147" cy="2786082"/>
          </a:xfrm>
          <a:prstGeom prst="rect">
            <a:avLst/>
          </a:prstGeom>
          <a:noFill/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79361F3-FEEE-4544-9CBE-E17C4AF7BE7D}"/>
              </a:ext>
            </a:extLst>
          </p:cNvPr>
          <p:cNvSpPr txBox="1">
            <a:spLocks/>
          </p:cNvSpPr>
          <p:nvPr/>
        </p:nvSpPr>
        <p:spPr>
          <a:xfrm>
            <a:off x="1524000" y="126876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solidFill>
                  <a:srgbClr val="FF0000"/>
                </a:solidFill>
              </a:rPr>
              <a:t>《</a:t>
            </a:r>
            <a:r>
              <a:rPr lang="zh-CN" altLang="en-US" sz="5400" b="1" dirty="0">
                <a:solidFill>
                  <a:srgbClr val="FF0000"/>
                </a:solidFill>
              </a:rPr>
              <a:t>按图索骥学</a:t>
            </a:r>
            <a:r>
              <a:rPr lang="en-US" altLang="zh-CN" sz="5400" b="1" dirty="0">
                <a:solidFill>
                  <a:srgbClr val="FF0000"/>
                </a:solidFill>
              </a:rPr>
              <a:t>-</a:t>
            </a:r>
            <a:r>
              <a:rPr lang="zh-CN" altLang="en-US" sz="5400" b="1" dirty="0">
                <a:solidFill>
                  <a:srgbClr val="FF0000"/>
                </a:solidFill>
              </a:rPr>
              <a:t>机器学习</a:t>
            </a:r>
            <a:r>
              <a:rPr lang="en-US" altLang="zh-CN" sz="5400" b="1" dirty="0">
                <a:solidFill>
                  <a:srgbClr val="FF0000"/>
                </a:solidFill>
              </a:rPr>
              <a:t>》</a:t>
            </a:r>
            <a:br>
              <a:rPr lang="en-US" altLang="zh-CN" sz="5400" dirty="0"/>
            </a:br>
            <a:br>
              <a:rPr lang="en-US" altLang="zh-CN" sz="5400" dirty="0"/>
            </a:br>
            <a:endParaRPr lang="zh-CN" altLang="en-US" sz="5400" b="1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FAA1BE8D-B102-491E-912E-0DF859ECDFB3}"/>
              </a:ext>
            </a:extLst>
          </p:cNvPr>
          <p:cNvSpPr/>
          <p:nvPr/>
        </p:nvSpPr>
        <p:spPr>
          <a:xfrm>
            <a:off x="7999725" y="2518768"/>
            <a:ext cx="2272739" cy="1429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002060"/>
                </a:solidFill>
              </a:rPr>
              <a:t>夭寿啦！机器猫来抢工作了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60096" y="503095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下节课：？？？</a:t>
            </a:r>
          </a:p>
        </p:txBody>
      </p:sp>
      <p:sp>
        <p:nvSpPr>
          <p:cNvPr id="17" name="矩形 16"/>
          <p:cNvSpPr/>
          <p:nvPr/>
        </p:nvSpPr>
        <p:spPr>
          <a:xfrm>
            <a:off x="316141" y="117683"/>
            <a:ext cx="43577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意见，建议，</a:t>
            </a:r>
            <a:endParaRPr lang="en-US" altLang="zh-CN" sz="1200" b="1" dirty="0"/>
          </a:p>
          <a:p>
            <a:r>
              <a:rPr lang="zh-CN" altLang="en-US" sz="2800" b="1" dirty="0"/>
              <a:t>请联系 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855365555</a:t>
            </a:r>
            <a:r>
              <a:rPr lang="zh-CN" altLang="en-US" sz="2800" b="1" dirty="0"/>
              <a:t>（暗号：</a:t>
            </a:r>
            <a:r>
              <a:rPr lang="en-US" altLang="zh-CN" sz="2800" b="1" dirty="0"/>
              <a:t>code946</a:t>
            </a:r>
            <a:r>
              <a:rPr lang="zh-CN" altLang="en-US" sz="2800" b="1" dirty="0"/>
              <a:t>）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506" y="1101004"/>
            <a:ext cx="7133353" cy="399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24A799A-6E52-4C27-A1C0-194E4B047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548172"/>
            <a:ext cx="2744992" cy="3761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8FDB18-C3D3-4873-AA6A-719468CFB39A}"/>
              </a:ext>
            </a:extLst>
          </p:cNvPr>
          <p:cNvSpPr/>
          <p:nvPr/>
        </p:nvSpPr>
        <p:spPr>
          <a:xfrm>
            <a:off x="47328" y="5355322"/>
            <a:ext cx="63367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资源下载（点个</a:t>
            </a:r>
            <a:r>
              <a:rPr lang="en-US" altLang="zh-CN" sz="2800" b="1" dirty="0"/>
              <a:t>star</a:t>
            </a:r>
            <a:r>
              <a:rPr lang="zh-CN" altLang="en-US" sz="2800" b="1" dirty="0"/>
              <a:t>哈）：</a:t>
            </a:r>
            <a:r>
              <a:rPr lang="en-US" altLang="zh-CN" sz="2800" b="1" dirty="0"/>
              <a:t>https://github.com/code946/LearningAI</a:t>
            </a:r>
          </a:p>
          <a:p>
            <a:r>
              <a:rPr lang="en-US" altLang="zh-CN" sz="2800" b="1" dirty="0"/>
              <a:t>http://git.code946.com</a:t>
            </a:r>
          </a:p>
          <a:p>
            <a:endParaRPr lang="en-US" altLang="zh-CN" sz="12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71AD53-AB3E-4742-A357-F6CFEB8C59F9}"/>
              </a:ext>
            </a:extLst>
          </p:cNvPr>
          <p:cNvSpPr/>
          <p:nvPr/>
        </p:nvSpPr>
        <p:spPr>
          <a:xfrm>
            <a:off x="6312024" y="5288340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不方便出海的（赚点资源分）：</a:t>
            </a:r>
            <a:endParaRPr lang="en-US" altLang="zh-CN" sz="2800" b="1" dirty="0"/>
          </a:p>
          <a:p>
            <a:r>
              <a:rPr lang="en-US" altLang="zh-CN" sz="2800" b="1" dirty="0"/>
              <a:t>https://code946.blog.csdn.net/</a:t>
            </a:r>
          </a:p>
          <a:p>
            <a:r>
              <a:rPr lang="en-US" altLang="zh-CN" sz="2800" b="1" dirty="0"/>
              <a:t>http://csdn.code946.com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7109" y="29243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编程求圆形的周长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5538" y="1340768"/>
            <a:ext cx="7244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radius = 2 # </a:t>
            </a:r>
            <a:r>
              <a:rPr lang="zh-CN" altLang="en-US" sz="2400" dirty="0"/>
              <a:t>圆半径</a:t>
            </a:r>
          </a:p>
          <a:p>
            <a:r>
              <a:rPr lang="en-US" sz="2400" dirty="0"/>
              <a:t>circle = 2 * 3.14 * radius # </a:t>
            </a:r>
            <a:r>
              <a:rPr lang="zh-CN" altLang="en-US" sz="2400" dirty="0"/>
              <a:t>圆形周长</a:t>
            </a:r>
            <a:r>
              <a:rPr lang="en-US" sz="2400" dirty="0"/>
              <a:t>2*PI*</a:t>
            </a:r>
            <a:r>
              <a:rPr lang="zh-CN" altLang="en-US" sz="2400" dirty="0"/>
              <a:t>半径</a:t>
            </a:r>
            <a:r>
              <a:rPr lang="en-US" sz="2400" dirty="0"/>
              <a:t>r</a:t>
            </a:r>
            <a:endParaRPr lang="zh-CN" altLang="en-US" sz="2400" dirty="0"/>
          </a:p>
          <a:p>
            <a:r>
              <a:rPr lang="en-US" sz="2400" dirty="0"/>
              <a:t>print("</a:t>
            </a:r>
            <a:r>
              <a:rPr lang="zh-CN" altLang="en-US" sz="2400" dirty="0"/>
              <a:t>半径为</a:t>
            </a:r>
            <a:r>
              <a:rPr lang="en-US" sz="2400" dirty="0"/>
              <a:t>%d</a:t>
            </a:r>
            <a:r>
              <a:rPr lang="zh-CN" altLang="en-US" sz="2400" dirty="0"/>
              <a:t>的圆形周长为：</a:t>
            </a:r>
            <a:r>
              <a:rPr lang="en-US" sz="2400" dirty="0"/>
              <a:t>%f",(radius,circle))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340244" y="2820302"/>
            <a:ext cx="4051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传统的编程模式：数据</a:t>
            </a:r>
            <a:r>
              <a:rPr lang="en-US" sz="2400" b="1" dirty="0">
                <a:solidFill>
                  <a:srgbClr val="0070C0"/>
                </a:solidFill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</a:rPr>
              <a:t>算法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309786" y="3571877"/>
            <a:ext cx="3626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数据：</a:t>
            </a:r>
            <a:r>
              <a:rPr lang="zh-CN" altLang="en-US" sz="2400" b="1" dirty="0"/>
              <a:t>半径</a:t>
            </a:r>
            <a:endParaRPr lang="en-US" altLang="en-US" sz="2400" b="1" dirty="0"/>
          </a:p>
          <a:p>
            <a:r>
              <a:rPr lang="zh-CN" altLang="en-US" sz="2400" b="1" dirty="0">
                <a:solidFill>
                  <a:srgbClr val="0070C0"/>
                </a:solidFill>
              </a:rPr>
              <a:t>算法：</a:t>
            </a:r>
            <a:r>
              <a:rPr lang="zh-CN" altLang="en-US" sz="2400" b="1" dirty="0"/>
              <a:t>周长 </a:t>
            </a:r>
            <a:r>
              <a:rPr lang="en-US" altLang="zh-CN" sz="2400" b="1" dirty="0"/>
              <a:t>= 2 </a:t>
            </a:r>
            <a:r>
              <a:rPr lang="zh-CN" altLang="en-US" sz="2400" b="1" dirty="0"/>
              <a:t>* </a:t>
            </a:r>
            <a:r>
              <a:rPr lang="en-US" altLang="zh-CN" sz="2400" b="1" dirty="0"/>
              <a:t>PI </a:t>
            </a:r>
            <a:r>
              <a:rPr lang="zh-CN" altLang="en-US" sz="2400" b="1" dirty="0"/>
              <a:t>* 半径</a:t>
            </a:r>
          </a:p>
        </p:txBody>
      </p:sp>
      <p:sp>
        <p:nvSpPr>
          <p:cNvPr id="12" name="矩形 11"/>
          <p:cNvSpPr/>
          <p:nvPr/>
        </p:nvSpPr>
        <p:spPr>
          <a:xfrm>
            <a:off x="4167174" y="5429264"/>
            <a:ext cx="5333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假设人类从来没有发现</a:t>
            </a:r>
            <a:r>
              <a:rPr lang="en-US" sz="2400" b="1" dirty="0">
                <a:solidFill>
                  <a:srgbClr val="FF0000"/>
                </a:solidFill>
              </a:rPr>
              <a:t>2*PI*r</a:t>
            </a:r>
            <a:r>
              <a:rPr lang="zh-CN" altLang="en-US" sz="2400" b="1" dirty="0">
                <a:solidFill>
                  <a:srgbClr val="FF0000"/>
                </a:solidFill>
              </a:rPr>
              <a:t>这个公式</a:t>
            </a:r>
          </a:p>
        </p:txBody>
      </p:sp>
      <p:pic>
        <p:nvPicPr>
          <p:cNvPr id="1026" name="Picture 2" descr="https://timgsa.baidu.com/timg?image&amp;quality=80&amp;size=b9999_10000&amp;sec=1570875633280&amp;di=9208fa49cbbaee9820989ce2c3fd1441&amp;imgtype=0&amp;src=http%3A%2F%2Fb-ssl.duitang.com%2Fuploads%2Fitem%2F201511%2F18%2F20151118181543_yNMah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4626069"/>
            <a:ext cx="1905606" cy="19056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16699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公式没了</a:t>
            </a:r>
          </a:p>
        </p:txBody>
      </p:sp>
      <p:pic>
        <p:nvPicPr>
          <p:cNvPr id="15362" name="Picture 2" descr="ä¸è¸è«ç¶çè¡¨æå¾ç"/>
          <p:cNvPicPr>
            <a:picLocks noChangeAspect="1" noChangeArrowheads="1"/>
          </p:cNvPicPr>
          <p:nvPr/>
        </p:nvPicPr>
        <p:blipFill>
          <a:blip r:embed="rId2" cstate="print"/>
          <a:srcRect r="-2382" b="20542"/>
          <a:stretch>
            <a:fillRect/>
          </a:stretch>
        </p:blipFill>
        <p:spPr bwMode="auto">
          <a:xfrm>
            <a:off x="1978239" y="116632"/>
            <a:ext cx="973996" cy="928694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873753" y="141830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首先：圆周长是可以测量的</a:t>
            </a:r>
          </a:p>
        </p:txBody>
      </p:sp>
      <p:pic>
        <p:nvPicPr>
          <p:cNvPr id="14" name="图片 13" descr="https://timgsa.baidu.com/timg?image&amp;quality=80&amp;size=b9999_10000&amp;sec=1565677570466&amp;di=f9e05dc514889d6d4c915bdc05363e34&amp;imgtype=0&amp;src=http%3A%2F%2Fcbu01.alicdn.com%2Fimg%2Fibank%2F2017%2F092%2F041%2F4456140290_1460845147.220x220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81686" y="428605"/>
            <a:ext cx="1570990" cy="209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1847116" y="266688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其次：圆半径不好测量，但可以测量直径</a:t>
            </a:r>
          </a:p>
        </p:txBody>
      </p:sp>
      <p:sp>
        <p:nvSpPr>
          <p:cNvPr id="16" name="矩形 15"/>
          <p:cNvSpPr/>
          <p:nvPr/>
        </p:nvSpPr>
        <p:spPr>
          <a:xfrm>
            <a:off x="2465237" y="42930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形成数据集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22195"/>
              </p:ext>
            </p:extLst>
          </p:nvPr>
        </p:nvGraphicFramePr>
        <p:xfrm>
          <a:off x="4655840" y="3210815"/>
          <a:ext cx="4286280" cy="3566160"/>
        </p:xfrm>
        <a:graphic>
          <a:graphicData uri="http://schemas.openxmlformats.org/drawingml/2006/table">
            <a:tbl>
              <a:tblPr/>
              <a:tblGrid>
                <a:gridCol w="221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596">
                <a:tc>
                  <a:txBody>
                    <a:bodyPr/>
                    <a:lstStyle/>
                    <a:p>
                      <a:r>
                        <a:rPr lang="zh-CN" sz="1800" dirty="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直径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(diameter)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800">
                          <a:solidFill>
                            <a:srgbClr val="000000"/>
                          </a:solidFill>
                          <a:latin typeface="Courier New"/>
                          <a:cs typeface="Times New Roman"/>
                        </a:rPr>
                        <a:t>圆形周长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(circle)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1.6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3.95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11.46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7.16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22.43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9.65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29.54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4.93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13.65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4.39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4.19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15.48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6.7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20.23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10.45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32.71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10.59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32.24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79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urier New"/>
                          <a:cs typeface="宋体"/>
                        </a:rPr>
                        <a:t>...</a:t>
                      </a:r>
                      <a:endParaRPr lang="zh-CN" sz="1800" dirty="0"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5364" name="Picture 4" descr="http://images.glass.cn/biz/200812/6336581830601662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198" y="500043"/>
            <a:ext cx="2857520" cy="20002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51584" y="764704"/>
            <a:ext cx="772519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通过机器学习，程序能够发现周长与直径的关系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周长 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？ *</a:t>
            </a:r>
            <a:r>
              <a:rPr lang="en-US" altLang="zh-CN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直径</a:t>
            </a:r>
          </a:p>
        </p:txBody>
      </p:sp>
      <p:pic>
        <p:nvPicPr>
          <p:cNvPr id="16386" name="Picture 2" descr="https://timgsa.baidu.com/timg?image&amp;quality=80&amp;size=b9999_10000&amp;sec=1570877463529&amp;di=d4af0e1e869704dab0316b44abbede3a&amp;imgtype=0&amp;src=http%3A%2F%2Fimg.mp.itc.cn%2Fupload%2F20160819%2F95e860009d804bf9975d2cffe7832967_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2996952"/>
            <a:ext cx="5295900" cy="2819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7368" y="393088"/>
            <a:ext cx="588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一 ： 画出直径与周长的散点图</a:t>
            </a:r>
          </a:p>
        </p:txBody>
      </p:sp>
      <p:sp>
        <p:nvSpPr>
          <p:cNvPr id="13" name="矩形 12"/>
          <p:cNvSpPr/>
          <p:nvPr/>
        </p:nvSpPr>
        <p:spPr>
          <a:xfrm>
            <a:off x="4367808" y="553001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圆周长与直径呈线性关系</a:t>
            </a:r>
          </a:p>
        </p:txBody>
      </p:sp>
      <p:sp>
        <p:nvSpPr>
          <p:cNvPr id="18434" name="AutoShape 2" descr="data:image/png;base64,iVBORw0KGgoAAAANSUhEUgAABQ8AAAIWCAYAAAD5x3tyAAAABHNCSVQICAgIfAhkiAAAAAlwSFlzAAAMTQAADE0B0s6tTgAAADl0RVh0U29mdHdhcmUAbWF0cGxvdGxpYiB2ZXJzaW9uIDMuMC4yLCBodHRwOi8vbWF0cGxvdGxpYi5vcmcvOIA7rQAAIABJREFUeJzs3X+M5HlaH/bnUzU9d1t9zl5X9yHgaqYLA0HB54QfPTN3imHirH0yiJxj47MEOWajWTkQnYXI2DIKikJQ/kgU4nVk4T9sktbRBhtrcwo2P+Xs2ixG+K6nA4gcKEACVTM1GHz94w62a4+urfrkj+na7Z6pnqnqqR/fqn69pNFu1ffbXU9Vn/Zm3vM8nyflnAMAAAAA4FGlWRcAAAAAABST8BAAAAAAGEh4CAAAAAAMJDwEAAAAAAYSHgIAAAAAAwkPAQAAAICBhIcAAAAAwEDCQwAAAABgIOEhAAAAADCQ8BAAAAAAGOjSrAsY1bve9a78vve9b9ZlAAAAAMBcevDgwVHO+V3D3Dt34eH73ve+aLVasy4DAAAAAOZSSumzw95rbBkAAAAAGEh4CAAAAAAMJDwEAAAAAAYSHgIAAAAAAwkPAQAAAICBhIcAAAAAwEDCQwAAAABgIOEhAAAAADCQ8BAAAAAAGEh4CAAAAAAMJDwEAAAAAAYSHgIAAAAAAwkPAQAAAICBhIcAAAAAwEDCQwAAAABgIOEhAAAAADDQpVkXAAAAAMBwcs6x0zyIxu5h1NeWY2N9JVJKsy6rMHw+4yc8BAAAAJgDrYN23Nrcjvv77Vgql6LT7cWVaiW2bl+P2kpl1uXNnM9nMowtAwAAABRczjlubW5Hc68dnW6O9lE3Ot0czb12vLi5HTnnWZc4Uz6fyREeAgAAABTcTvMgWvtvRrd3OgTr9nLc22/HTvNgRpUVg89ncoSHAAAAAAXX2D2MS+XBZ/ctlUvR2D2cckXF4vOZHOEhAAAAQMHV15aj0+0NvNbp9qK+tjzliorF5zM5wkMAAACAgttYX4kr1UqUS6e768qlFFerldhYX5lRZcXg85kc4SEAAABAwaWUYuv29VhfrcRSOUXlcjmWyinqq5XYeulGpDR4ZPeiGNfnk3OOu439eGXnftxt7Fu0EhFp3j6EWq2WW63WrMsAAAAAmLqcc+w0D6Kxexj1teXYWF+58MHhSc/y+bQO2nFrczvu77djqVyKTrcXV6qV2Lp9PWorlQlXPl0ppQc559pQ9woPAQAAALjIcs7xwsuvR3OvfWpjc7n0sHvx1Ts3FyqkHSU8NLYMAAAAwIW20zyI1v6bp4LDiIhuL8e9/XbsNA9mVNnsCQ8BAAAAOJdFOSOwsXsYl8qDOwuXyqVo7B5OuaLiuDTrAgAAAACYP4t0RmB9bTk63d7Aa51uL+pry1OuqDh0HgIAAAAwkpxz3NrcjuZeOzrdHO2jbnS6OZp77Xhxc7vwHYiPdkx+/dX3xpVqJcql092H5VKKq9VKbKyvzKjS2dN5CAAAAMBIhjkj8Fq9OqPqnuysjsn/6Vv//fhbn/y1U89frVZi66UbC7UsZVTCQwAAAABG0j8j8Kj7+LX+GYFFDA9Pdkx2ezk63YdvoLnXju/95K/F//k93xA/tn0/PvPg8/GB9z8fH7txNUqliz24KzwEAAAAYCTzekbg0zomv+EHfz4++0d/HEvlUvwfv/IgPvFLjbk8w3GcLnZ0CgAAAMDINtZX5vKMwCdtVX6rm+PffP4Lc3mG4yQJDwEAAAAYSUoptm5fj/XVSiyVU1Qul2OpnKK+WuwzAp/UMZkj4tGM8OQZjheVsWUAAAAARlZbqcRrd27GTvMgGruHUV9bjo31lcIGhxHvdEz2zzzsK6WHweGg/sIin+E4DToPAQAAADiXlFJcq1fjoxtX4lq9WujgMOLsjskvef7dUT4jJSvyGY7ToPMQAAAAgAtjUMfk1199b/y5v/MLj3UkFv0Mx2lI83bgY61Wy61Wa9ZlAAAAALBAWgftuLW5Hff327FULkWn24ur1YdnOL7/vc/NuryxSik9yDnXhrpXeAgAAAAAETnnuTrD8bxGCQ+NLQMAAABAvHOG40VdjjKIhSkAAAAAwEDCQwAAAABgIGPLAAAAABN0Uc7RYzEJDwEAAAAmZNAG3yvVSmzdvh61lcqsy3uMoJNH2bYMAAAAMAE553jh5dejudeObu+d/KVcSlFfrcSrd24WKpgbJugULi4G25YBAAAAZmyneRCt/TdPBYcREd1ejnv77dhpHhRmq2/OOW5tbr8ddHa63YiIaO6148XN7Xj1zs148Lk356qLkvGwMAUAAABgAhq7h3GpPLgrb6lcisbu4ZQrOtvTgs67jf23w8VON0f7qBudbn47XJy3yVaGJzwEAAAAFl7OOe429uOVnftxt7E/lbCrvrYcnW5v4LVOtxf1teWJ1zCspwWdP/+bn31qFyWLydgyAAAAsNBmtbRkY30lrlQrA888vFqtxMb6ysRee1RPCzojIi6VUxx1H7/e76Isygg246XzEAAAAFhYJ8/ym/a4bUoptm5fj/XVSiyVU1Qul2Op/HBZytZLNwq1aKQfdJZLp2vqB53/0Ve9b266KBkvnYcAAADAwpr10pLaSiVeu3Oz8BuK+0Hnox2aV6sPg84vff7dc9NFyXgJDwEAAICF1T/Lb5bjtimluFavFn6s92lB55PCxaKFoYyP8BAAAABYWPO0tKQInhR0zksXJeMlPAQAAAAW1jwtLZkH89JFyfhMfGFKSumfp5R+LaX0qymlf5VS+prj578ypfRLKaXfSiltp5S+etK1AAAAABfLPC0tgSJKk9wqFBGRUnpvzvlzx//+n0bEf5tz/rqU0r+IiK2c8ydSSn8lIv5GzvlDT/t+tVott1qtidYMAAAALJacs3FbOJZSepBzrg1z78THlvvB4bHnI6KXUvqiiPi6iPjw8fOfjIgfSinVc86NSdcEAAAAXCzGbeF8pnLmYUppKyL+7PHDvxARVyLi93LOb0VE5JxzSuleRFyNiMY0agIAAAAAnmziZx5GROScb+Wcr0TEfxMRP9h/+pHbBvYKp5TupJRa/V9vvPHGJEsFAAAA5lDOOe429uOVnftxt7Efkz6mDS6KiZ95+NgLpvRmRNQj4rciYjXn/FZ6eMjAv4mIDz5tbNmZhwAAAMBJrYN23Nrcjvv77Vgql6LT7cWVaiW2bl+P2kpl1uVB4Yxy5uFEOw9TSv9OSulLTzz+SxGxFxH/NiJ+JSI+dnzpWyOi4bxDAAAAYBQ557i1uR3NvXZ0ujnaR93odHM099rx4uZ24ToQdUgybyZ95uHzEfHJlNJzEdGLiM9GxLccn3H4nRHxiZTS90XEH0bEixOuBQAAAFgwO82DaO2/Gd3e6RCu28txb78dO82DwixJ0SHJPJpoeJhzvh8R18+49psR8aFJvj4AAACw2Bq7h3GpnOKo+/i1pXIpGruHhQgPT3ZIdns5Ot2HBfc7JF+9czMenuoGxTKVhSkAAAAAk1BfW45OtzfwWqfbi/ra8pQrGmyYDkkoIuEhAAAAMLc21lfiSrUS5dLprr1yKcXVaiU21ldmVNlp/Q7JQfodklBEwkMAAABgbqWUYuv29VhfrcRSOUXlcjmWyinqq5XYeunGM40Cj3O5ybx0SMKjJr0wBQAAAGCiaiuVeO3OzdhpHkRj9zDqa8uxsb7yTMHhuJeb9Dsk+2ce9hWtQxIeleZtJXitVsutVmvWZQAAAAALKuccL7z8+sCgr75aOfdyk0GB5NXqww7J97/3uXG+BXiilNKDnHNtmHt1HgIAAACcMMxyk/NscJ5EhyRMmvAQAAAA4IT+cpOj7uPX+stNzhMeRjw8o/FavXrur4dpszAFAAAA4ATLTeAdwkMAAACAE/rLTcql0+PElptwEQkPAQAAAE5IKcXW7euxvlqJpXKKyuVyLJUfLkvZeumGMwq5UGxbBgAAABgg52y5CQvJtmUAAACAZ2S5CRhbBgAAAADOoPMQAAAA5oARWmAWhIcAAABQcK2Ddtza3I77++1YKpei0+3FlWoltm5fj9pKZdblAQvM2DIAAAAUWM45bm1uR3OvHZ1ujvZRNzrdHM29dry4uR3ztgh1kJxz3G3sxys79+NuY38h3hMsCp2HAAAAUGA7zYNo7b8Z3d7pQK3by3Fvvx07zYO5XuihqxKKTechAAAAFFhj9zAulQefbbhULkVj93DKFY3PrLsqdTzC0+k8BAAAgAKrry1Hp9sbeK3T7UV9bXngtXlYsDLLrkodjzAc4SEAAAAU2Mb6SlypVqK51z4VspVLKa5WK7GxvvLY18xLMNbvqjzqPn6t31U5ifDwZMdjt5ej031YQL/j8dU7NwsXtMKsGFsGAACAAkspxdbt67G+WomlcorK5XIslVPUVyux9dKNx0KuWY8Cj+K8XZXPapiOR+AhnYcAAABQcLWVSrx25+ZQY8jztGDlPF2V4zCrjkeYRzoPAQAAYA6klOJavRof3bgS1+rVM8dq52nByqhdleMyq45HmEc6DwEAAGCBzFswNkpX5bjMquMR5pHOQwAAAFgg/WCsXDodvhU5GBu2q3KcrzeLjkeYR6lIB6UOo1ar5VarNesyAAAAoLAGbVu+Wn0YjL3/vc/NurzCyDlPteMRiiKl9CDnXBvqXuEhAAAALB7BGHCWUcJDZx4CAADAAuqPAtsaDDwLZx4CAAAAAAMJDwEAAACAgYwtAwAAwAXS6/XiRz99Lz7z4PPxgfc/Hx+7cTVKJb1FwGAWpgAAAMAFsdPYj2/74U9Fp/tOFrBUTvGP/9oHY8PZiHBhjLIwxV8tAAAAwAXQ6/UeCw4jIjrdHN/2w5+KXq83o8qAIhMeAgAAwAXwo5++91hw2Nfp5vjRT9+bckXAPBAeAgAAwAXwmQeff6brwMUkPAQAAIAL4APvf/6ZrgMXk/AQAAAALoCP3bgaS+U08NpSOcXHblydckXAPBAeAgAAwAVQKpXiH/+1Dz4WIC6VU/z4f/GhKJVEBMDjUs6DD0stqlqtllut1qzLAAAAgLnU6/XiRz99Lz7z4PPxgfc/Hx+7cVVwCBdMSulBzrk2zL2XJl0MAAAAzJucc+w0D6Kxexj1teXYWF+JlAaP/M6bUqkUtz5Un3UZwJwQHgIAAMAJrYN23Nrcjvv77Vgql6LT7cWVaiW2bl+P2kpl1uUBTJW+ZAAAADiWc45bm9vR3GtHp5ujfdSNTjdHc68dL25ux7wd/QXwrISHAAAAcGyneRCt/Tej2zsdEnZ7Oe7tt2OneTCjygBmQ3gIAAAAxxq7h3GpPPhsw6VyKRq7h1OuCGC2hIcAAABwrL62HJ1ub+C1TrcX9bXlKVcEMFvCQwAAADi2sb4SV6qVKJdOdx+WSymuViuxsb4yo8oAZkN4CAAAAMdSSrF1+3qsr1ZiqZyicrkcS+UU9dVKbL10I1IaPNIMsKjSvG2KqtVqudVqzboMAAAAFljOOXaaB9HYPYz62nJsrK8IDoGFkVJ6kHOuDXPvpUkXAwAAAPMmpRTX6tW4Vq/OuhSAmTK2DAAAAAAMJDwEAAAAAAYSHgIAAAAAAwkPAQAAAICBhIcAAAAAwEDCQwAAAABgIOEhAAAAADCQ8BAAAAAAGEh4CAAAAAAMJDwEAAAAAAYSHgIAAAAAA12adQEAAACQc46d5kE0dg+jvrYcG+srkVKadVkAF57wEAAAYAqEY2drHbTj1uZ23N9vx1K5FJ1uL65UK7F1+3rUViqzLg/gQks551nXMJJarZZbrdasywAAABiacOxsOed44eXXo7nXjm7vnT+flksp6quVePXOzYmHrIJd4KJJKT3IOdeGuXeinYcppXdHxI9HxFdHRDsifj8ivivn3Egp/XxEXI2IPzy+/Udyzn9nkvUAAABMW845bm1uvx2OdbrdiIho7rXjxc3tqYRjRbbTPIjW/pungsOIiG4vx739duw0D+JavTqx11+0YFcQCozbNMaW/0FE/GzOOaeU/vrx4w8fX/vunPNPTaEGAACAmZh1OFZ0jd3DuFROcdR9/NpSuRSN3cOJfT6LFuwuWhAKFMNEty3nnL+Qc/6Z/M5s9Kci4k9O8jUBAACKpB+ODdIPxy6y+tpydLq9gdc63V7U15Yn9trDBLvz4mQQ2unmaB91o9PNbweh83ZkGVAcEw0PB/juiPjJE49/MKX0f6eU/klKaWComFK6k1Jq9X+98cYb06kUAABgDGYZjs1SzjnuNvbjlZ37cbexf2Z4tbG+EleqlSiXTges5VKKq9VKbKyvTKzGRQp2FykIBYplatuWU0rfFxFfGRHfdfzUd+Sc76eHPeAfj4ifiodnI56Sc345Il7uP67Vav66BAAAmBv9cGzQQpBJh2OzMsr4bEoptm5ff+z+q9VKbL10Y6Jjw4sU7M5y/BtYbFMJD1NKfzMi/nJE/LmcczsiIud8//ifOSJ+KKX0P6eUVnPOe9OoCQAAYBpmGY7NwnnOEaytVOK1OzenvuhjkYLdRQpCgWKZeHiYUroTEd8WD4PDzx0/dykiVnPOf3D8+Fsj4g8EhwAAwCKaVTg2C+ddEJNSimv16lS74xYp2F2kIBQolomGhymlWkT87Yj4nYj4l8f/4f3jiPiPI+KnU0rvioheROxGxEcmWQsAAMAszSIcm4V5G59dlGB3kYJQoFgmGh7mnFsRcdZ/oTYm+doAAABM3zyOzy5KsLsoQShQLFNbmAIAAMDiMz47W4sShALFUZp1AQAAACyO/vjs+mollsopKpfLsVROUV81Pgswj9LDZcfzo1ar5VarNesyAAAAeIKcs/FZgIJKKT3IOdeGudfYMgAAAGNnfBZgMRhbBgAAAAAGEh4CAAAAAAMJDwEAAACAgYSHAAAAAMBAwkMAAAAAYCDhIQAAAAAwkPAQAAAAABhIeAgAAAAADCQ8BAAAAAAGEh4CAAAAAAMJDwEAAACAgYSHAAAAAMBAwkMAAAAAYCDhIQAAAAAw0KVZFwAAABRPzjl2mgfR2D2M+tpybKyvREpp1mUBAFMmPAQAAE5pHbTj1uZ23N9vx1K5FJ1uL65UK7F1+3rUViqzLg8AmCJjywAAwNtyznFrczuae+3odHO0j7rR6eZo7rXjxc3tyDnPukQAYIqEhwAAwNt2mgfR2n8zur3TIWG3l6Oxexj/8FNNASIAXCDCQwAA4G2N3cO4VB58tmE3R/zAT/5GvPDy69E6aE/k9XPOcbexH6/s3I+7jX1BJQDMmDMPAQCAt9XXlqPT7Z15vdt7Z4T51Ts3x7pExVmLAFA8Og8BAIC3bayvxJVqJcqls0PBbi/Hvf127DQPxva6zloEgGISHgIAAG9LKcXW7euxvlqJM6aXIyJiqVyKxu7h2F73SWctjjuoBACGJzwEAABOqa1U4rU7N+P7P/KnzuxA7HR7UV9bHttrPumsxXEHleflPEYALiJnHgIAAI9JKcV3fHA9PvFLjWjutU91BJZLKa5WK7GxvjK213vSWYvjDirPw3mMAFxUOg8BAICBTo4wL5VTVC6XY6mcor5aia2Xbox1WcpZZy1OIqgclfMYAbjIdB4CAABn6o8w7zQPorF7GPW15dhYXxlrcBjxTlD5aHff1er4g8pRPe08xruN/UgpTfTzAYBZSfP2t2S1Wi23Wq1ZlwEAAExAznniQeWoXtm5H9//z3492kfdx669e6kUf+JdS/G5N4+MMwMwN1JKD3LOtWHuNbYMAAAURkoprtWr8dGNK3GtXp15cBjx5PMYv9Dpxd7hHxtnBmBhCQ8BAACe4KzzGPsPH5lmfnucead5MKUKAWByhIcAAABPcNbimNX3XI7nlsoDv2apXIrG7uGUKwWA8bMwBQAA4CkGLY7JOcd/9r9+euD9nW4v6mvLU64SAMZPeAgAADCE/nmM1+rViHi43OVKtRLNvfapTczlUoqr1UpsrK/MqlQAGBtjywAAAOdw1jhzfbUSWy/dKMSyFwB4VmneNoDVarXcarVmXQYAAEBEPOxAPDnOvLG+IjgEoNBSSg9yzrVh7jW2DAAAFNK8hHKPjjMDwCIRHgIAAM9kEiFf66Adtza34/5+O5bKpeh0e3GlWomt29ejtlIZU+Xza16CVQDmn7FlAADg3CYR8uWc44WXXx+4iKS+WolX79y80EGZYBWAZzXK2LKFKQAAMOdyznG3sR+v7NyPu439mFaDQM45bm1uR3OvHZ1ujvZRNzrdHM29dry4uX3uOnaaB9Haf/NUcBgR0e3luLffjp3mwTjKn0uT+swB4CzGlgEAYI7NsgttmJDvPOcANnYP41I5xVH38WtL5VI0dg8v7PmCk/rMAeAsOg8BAGBOzboLrR/yDdIP+c6jvrYcnW5v4LVOtxf1teVzfd9nNasOz5Mm9ZkDwFl0HgIAwJyadRfapEK+jfWVuFKtDDzz8Gq1EhvrK+f6vs9iGh2ewyxBKWqwCsDi0nkIAABzatZdaP2Qr1w6XcOzhnwppdi6fT3WVyuxVE5RuVyOpfLDZSlbL904FahNoxtwGh2erYN2vPDy6/HtP/yp+P5/9uvx7T/8qXjh5dejddA+dd+kPnMAOIvOQwAAmFOz7kLrh3yPduRdrT4e8o2qtlKJ1+7cfGIn3rTOe5x0h+fJcLLby9HpPjzssR9OntwuPcnPHAAGER4CAMCcKsJ47zAh33mllOJavTowmBslcHtWk17gMmo4OcnPHAAeZWwZAADm1CjjvZOu41q9Gh/duBLX6tWpvO4wgdu4TLrD8zzj57P4zAG4mHQeAgDAHLuoXWiT7gY8adIdnrMePweAJ9F5CAAAc+4idqFNM3CbdIenJSgAFJnOQwAAWEA554XuRpz2eY+TPtvREhQAiirlnJ9+V4HUarXcarVmXQYAABTWtLYQz1LOOX72M78f3/9Pfz0O2kdx+dLpwO39731u1iWObNEDXwCKI6X0IOdcG+pe4SEAACyOnHO88PLrAzvy6quVsW4hnpWT4eilUoqjbi+qy5fjv/vIn4pv/sCXDHx/gjkAeMco4aGxZQAAWCDDbCEe1yKRWcg5x63N7bfD0U734fvcP+zEy//8t+KbP/Alj33NRejEBIBJsTAFAAAKIuccdxv78crO/bjb2I/zTAn1txAP0t9CPM+GCUdPOhk2dro52kfd6HRzNPfa8eLm9rk+YwC4SHQeAgBAAYyrO26aW4hnoR+OHnUfv9YPR092Vi56JyYATJrOQwAAmLFxdsf1txCXS6e7Dye1hfhpxtFNedKo4eiid2ICwKTpPAQAgBkbZ3dcSim2bl9/rIuxv4V4mktCJnHWYD8cHbQQZlA4uuidmAAwacJDAACYsVFHcZ+mtlKJ1+7cnOl24ccXmzx8c/1uyvNufR41HB01bAQAThMeAgDAjE2iOy6lFNfq1Zmd5zfJswZHCUeL1IkJAPNIeAgAADO2iN1x4+6mfNQo4WgROjEBYF5NdGFKSundKaWfSCn9VkrpV1NKP5dSqh9f+6Ljx7+dUvpMSunPTLIWAAAoqn533PpqJZbKKSqXy7FUTlFfnd/uuKKdNdgPGz+6cSWu1atz+ZkCwCxMo/PwH0TEz+acc0rprx8//nBE/I8R8amc819IKV2LiP89pfTlOee3plATAAAUyqJ1xy1iNyUAXEQp5/z0u8b1YiltRMSP55y/IqX0RkR8Wc75s8fXtiPib+Wcf/5J36NWq+VWqzX5YgEAgGcyaNty/6zB97/3uVmXBwAXVkrpQc65Nsy90z7z8Lsj4idTSqsRUeoHh8caEXH10S9IKd2JiDv9x88///ykawQAAMZg0bopAeAimlp4mFL6voj4yoj4roh4LiIebXkc+DuInPPLEfFy/3GtVpteqyQAAPBMZr31GQB4NhNdmNKXUvqbEfGXI+Kbcs7tnPPe8fPvO3HbekTcm0Y9AAAAAMDTTTw8PB47/raI+PM558+duPRKRHz8+J5rEfHFEfGLk64HAAAAABjORMeWU0q1iPjbEfE7EfEvj882+eOc842I+N6I+Icppd+OiKOI+A6blgEAuMhyzs4HBAAKZaLhYc65FWefZfgHEfHhSb4+AADMi0Gbia9UK7F1+3rUViqzLg8AuKCmcuYhAABwtpxz3NrcjuZeOzrdHO2jbnS6OZp77XhxcztytjMQAJgN4SEAAMzYTvMgWvtvRrd3OiTs9nLc22/HTvNgRpUBABed8BAAAGassXsYl8qDzzZcKpeisXs45YoAAB6a6JmHAACwKCa5zKS+thydbm/gtU63F/W15bG8DgDAqISHAADwFJNeZrKxvhJXqpVo7rVPjS6XSymuViuxsb7yzK8BAHAexpYBAOAJRl1mknOOu439eGXnftxt7A+17CSlFFu3r8f6aiWWyikql8uxVE5RX63E1ks3xtbhCAAwKp2HAABMzCRHfadlmGUm1+rViHi2DsXaSiVeu3Nz7j8vAGCxCA8BAJiIYYO0ogeM/WUmR93Hr/WXmVyrV091KHZ7OTrdh1/Q71B89c7Np76vlFJcq1ffDiMBAGZNeAgAwNgNG6RN+izBcRh2mckoHYoAAPPCmYcAAIzdMEHaqGcJzkp/mUm5dLpr8NFlJv0OxUH6HYoAAPNGeAgAwNgNE6QNEzAWwbDLTIbtUAQAmCfGlgEAGLthgrRhzxIsgmGWmfQ7FPuj2n2PdigCAMwTnYcAAIzdMKO+89ap119m8tGNK3GtXn1s+cmwHYoAAPNE5yEAAGPXD9IeXYZytfpOkLaInXrDdCgCAMyTVJSDqIdVq9Vyq9WadRkAAAwh5/zEIG3QtuV+wPj+9z43w8oBABZXSulBzrk21L3CQwAAZulpASMAAOM1SnhobBkAgJnqnyVYlOUoAAC8Q3gIAEDh6EYEACgG4SEAAGP3LOHfoHMQr1QrsXX7etRWKhOuHACAk5x5CADAWD1L+Jdzjhdefn3gBub6aiVevXNTByIAwDMa5czD0ojf+GtSSt9+/O8rKaUvOU+BAAAsppxz3NrcjuZeOzrdHO2jbnS6OZp77Xhxczue9hfXO82DaO2/eSo4jIjo9nLc22/HTvNgkuUDAPCIocPDlNJ3RcQPvGe/AAAgAElEQVSPRMR/f/xUNSJ+bBJFAQAwn541/GvsHsal8uDOwqVyKRq7h2OrFQCApxul8/A7I+KDEfGHERE55/8vIr5oEkUBADCfnjX8q68tR6fbG3it0+1FfW35mWs8r5xz3G3sxys79+NuY/+pXZQAAItglIUpRznnNx85Y+atMdcDAMAce9bwb2N9Ja5UKwPPPLxarcTG+spY6x2WJS4AwEU1SufhZ1NK/25E5IiIlNJ3RMT9iVQFAMBc6od/5dLp7sNhw7+UUmzdvh7rq5VYKqeoXC7HUvnhspStl27MZFnKs57jCAAwz0bpPPyeiPhHEfFVKaVGRLQj4j+ZRFEAAMynfvj3aJfe1erw4V9tpRKv3bkZO82DaOweRn1tOTbWV2a2ZXmYcxyv1aszqQ0AYNKGDg9zzv9vSumDEfFVEZEi4jdzzt2JVQYAwFwaR/iXUopr9WohQrn+OY5HA37n2z/HsQh1AgBMwlPDw5TSo4e4NI//+a6UUuSc2+MvCwCAeVak8O9ZFXmJCwDApA3TefhGPDzn8ORfFfcf54goT6AuAAAohGkucck5F2ZcGwAgYojwMOc8ylIVAABYKOM4x3EYNjoDAEWUht0Ol1K6FhH/T875j44f/4mI+Kqc884E63tMrVbLrVZrmi8JAAAT7QrMOccLL78+sLuxvlqJV+/c1IEIAIxNSulBzrk2zL2jbFv++xFx7cTjN4+f+/oRvgcAAHPqoo/UTvIcRxudAYCiGiU8LJ3crpxzfiulNMrXAwAwp4zUTpaNzgBAUY1ynuFRSunL+w9SSl8REZ3xlwQAQJHknOPW5nY099rR6eZoH3Wj083R3GvHi5vbMewxOMO+1t3Gfryycz/uNvbH+r2LzEZnAKCoRukc/IGI+MWU0k8fP/6miHhp/CUBAFAk0xqpvcjdjdPc6AwAMIqhOw9zzj8dEd8YEb98/Osbc84/N6nCAAAohv5I7SD9kdpBRukinGZ3YxH1Nzqvr1ZiqZyicrkcS+WHy1LGudEZAGBUQ3UeppTKEfFzOec/HxG/PdmSAAAokvOM1I7aRWhhSERtpRKv3bl5oZfSAADFM1Tn4fGilHQcIgIAcIH0R2rLpdMh1lkjtefpIjxvd+Oi6W90/ujGlbhWrwoOAYCZG2Vhyqci4idSSn81pfTN/V+TKgwAgGIYdaR2mC7CR1kYAgBQTKMsTPkPj//5X554LkfEz4yvHAAAimiUkdp+F+FR9/Hv0+8ifHQE2cIQAIBiGjo8zDn/2UkWAgBAsfVHap929uB5ugj73Y2PnpN4tWphCADALD01PEwpfVnO+XdTSl896HrO+TfGXxYAAPPqvF2EFoYAABRPGnRg9akbUvqpnPO3pJR+Nx6OKZ/83VvOOf/JSRb4qFqtllut1jRfEgCAEQ3attzvInz/e5+bdXkAABdaSulBzrk21L1PCw9PfNOPRMS/yjkfHD9eiYg/k3P+yXNXeg7CQwCA+ZBz1kUIAFBAkwoPfzXn/DUnHqeI+OWc89eer8zzER4CAAAAwPmNEh6Wzvsi+WHqeO6vBwAAAACKbZTw7w9TSjf6D1JKH4yIPxp/SQAAAABAETx12/IJ3xsRP5FS+vXjx/9eRPyl8ZcEAAAAABTB0OFhzvlfp5S+OiI+dPzUL+WcPzeZsgAALiZLRgAAKJJROg/jeNPyz0yoFgCAC6110I5bm9txf78dS+VSdLq9uFKtxNbt61Fbqcy6PAAALiALTwAACiDnHLc2t6O5145ON0f7qBudbo7mXjte3NyOh7vqAABguoSHAAAFsNM8iNb+m9HtnQ4Ju70c9/bbsdM8mFFlAABcZMJDAIAxyznH3cZ+vLJzP+429ofqGmzsHsal8uCzDZfKpWjsHo67TAAAeKqRzjwEABjVRVsAct5zC+try9Hp9gZe63R7UV9bnlTJAABwJuEhAHDKOMO+i7YA5OS5hd1ejk63GxHx9rmFr965GSmlgZ/xxvpKXKlW3v7avnIpxdVqJTbWV2b1tgAAuMCEhwDA28YZ9g0bpI1DUbobhzm38Euef/eZn/HW7euPXbtarcTWSzcWulsTAIDiEh4CABEx/rBvmCDtWr36zHUXqbuxf27hUffxa0vlUvzuZ9+I7/3krz3xM37tzs1CBKEAABBhYQoAcGzc236ftACklNJYFoCcDDw73Rzto250uvntMG6YRSXj9LRzC7/wVu+pn3FKKa7Vq/HRjStxrV4VHAIAMFPCQwAgIsa/7fdJQdofv9WLv/Pqb0XroD1ynSeNO/B8Vv1zC8ul059j/9zC55bKNioDADBXhIcAQESMf9vvWUFa3+9//gvP3B047sDzWaWUYuv29VhfrcRSOUXlcjmWyinqqw/PLbRRGQCAeePMQwAgImLs2377Qdpf/fv/On7vc1947HovxzOffVjEMK62Ujnz3MIvff7dNioDADBXdB4CABHx9K6585y9V1upxPe88JXxrkuDf8vxrN2BTxsTnlUYd9a5hZP4jOdNzjnuNvbjlZ37cbexP/VzKQEAGM3EOw9TSn83Ij4SEesR8adzzp85fr4REV84/hUR8T/knP/JpOsBAM72pK658/qy970nemcERM/aHdgP4x7dtny1WtwwbhKf8bwo0mZsAACGkyb9t70ppW+MiN+JiF+MiG95JDx8+/GwarVabrVaY68TAJiMnHO88PLrA0d166uVePXOzWcOznLOFzKMmyfT+N8BAADDSSk9yDnXhrl34mPLOedfyDlL+wDggprGqO5ZY8JPYnx2uoq2GRsAgOHMemHKj6WUShHx6Yj4r3POn330hpTSnYi403/8/PPPT7E8AGAcijaqa3x2+vqbsY+6j1/rn3153sU5AABMziwXpnxjzvk/iIivi4i9iPiRQTflnF/OOdf6v97znvdMtUgAYDzO0x04CTnnuLW5Hc29dnS6OdpH3eh0czT32vHi5rYOxAkp4mZsAACebmbhYc753vE/OxHxv0TEN8yqFgDg4pjm+KzR6HcUdTM2AABPNpOx5ZTSckQs5Zw/d/zUt0XEr8yiFgDgYpnW+KzR6NPmcTM2AABTCA9TSn8vIv5iRHxxRLyaUnojIj4cEZ9MKZUjIsXDbcy3Jl0LAMA0xmdPjkZ3ezk63YdJZX80+qJuFi7a2ZcAADzdxMPDnPPHI+LjAy597aRfGwDgUf3x2X6w1zfO8dlhRqMv6nKQ/tmXF/X9AwDMm1kuTAEAmLr++Oz6aiWWyikql8uxVE5RXx3f+Gx/NHqQ/mg0AADMg5mceQgAMEuTHp+1WRgAgEUhPAQALqRJjs9OYzQaAACmwdgyAMCYDTManXOOu439eGXnftxt7EfO+enfGAAApizN229Ua7VabrVasy4DAOCpcs4DR6NbB+24tbkd9/fbsVQuRafbiyvVSmzdvh61lcqsywYAYMGllB7knGtD3Ss8BACYnpxzvPDy6wNHmuurlXj1zs2xnb0IAACDjBIeGlsGAJiineZBtPbfPBUcRkR0eznu7bdjp3kwo8oAAOBxwkMAgClq7B7GpfLgzsKlcikau4dTrggAAM4mPAQAmKL62nJ0ur2B1zrdXtTXlqdcEQAAnO3SrAsAAIZz1vINiudJP6uN9ZW4Uq0MPPPwarUSG+srsyobAAAeIzwEgDlgO+/8eNrPKqUUW7evP3bP1Woltl66IRAGAKBQbFsGgIKznXd+jPKz0kkKAMCs2LYMAAvEdt75McrPKqUU1+rV+OjGlbhWrwoOAQAoJOEhABSc7bzzw88KAIBFIzwEgIKznXd++FkBALBohIcAUHD97bzl0umONtt5i8fPCgCARSM8BICC62/nXV+txFI5ReVyOZbKDxdw2M5bLH5WAAAsGtuWAWBO2M47P/ysAAAoslG2LQsPAQAAAOACGSU8NLYMAAAAAAwkPAQAAAAABhIeAgAAAAADCQ8BAAAAgIGEhwAAAADAQMJDAAAAAGAg4SEAAAAAMJDwEAAAAAAYSHgIAAAAAAx0adYFAADjlXOOneZBNHYPo762HBvrK5FSmnVZAADAHBIeAkABjCvwax2049bmdtzfb8dSuRSdbi+uVCuxdft61FYqE6gcAABYZCnnPOsaRlKr1XKr1Zp1GQAwNuMK/HLO8cLLr0dzrx3d3jv//14upaivVuLVOzd1IAIAAJFSepBzrg1zrzMPAWCGcs5xa3M7mnvt6HRztI+60enmaO6148XN7RjlL/l2mgfR2n/zVHAYEdHt5bi3346d5sG4ywcAABac8BAAZmicgV9j9zAulQd3Fi6VS9HYPXymWgEAgItHeAhAoeWc425jP17ZuR93G/sjdeLNg3EGfvW15eh0ewOvdbq9qK8tn6vGcVn0nyUAACwiC1MAKKyLsPxjnIHfxvpKXKlWBp55eLVaiY31lWeu97wuws8SAAAWkc5DAAppnGcBFlk/8CuXTncfnifwSynF1u3rsb5aiaVyisrlciyVHy5L2XrpxsyWpVyUnyUAACwinYcAFNIwZwFeq1dnVN349AO/R7vyrlbPF/jVVirx2p2bsdM8iMbuYdTXlmNjfWWmW5Yvys8SAAAWkfAQgELqnwV41H38Wv8swEUJnMYd+KWU4lq9WpjP5yL9LAEAYNEIDwEopKIv/xi3ogV+43TRfpYAALBInHkIQCGN8yxAZsvPEgAA5pfwEIBCGufyj5xz3G3sxys79+NuY/+JCzpGuXeailrXMIq6yAUAAHi6NE9/+IiIqNVqudVqzboMAKYk5/xMZwG2DtqPLSO5Uq3E1u3rUVupnPveaSpqXaN61p8lAAAwHimlBznn2lD3Cg8BWFQ553jh5dejudc+tem3XHrY9fbqnZtvh1ej3FvU9wAAADCMUcJDY8sALKyd5kG09t88FbpFRHR7Oe7tt2OnefD2c3cb+3HvkYDurHunaZT3AAAAMG7CQwAWVmP3MC6VB3flLZVL0dg9jIiHY8Ef/0e/HG/1Bnfjn7x32oZ9DwAAAJNwadYFAHCxTPPcu/racnS6vYHXOt1e1NeWI+cctza3Y++NozO/T//eWRjmPQAAAEyK8BCAqZn24o+N9ZW4Uq0MPC/warUSG+srb48Fn9F0GKUUb987C8O8BwAAgEkxtgzAVPQ7/Jp77eh0c7SPutHp5mjutePFze2YxAKvlFJs3b4e66uVWCqnqFwux1L54aKRrZduRErpiWPBERFr73nX2/fOwjDvAQAAYFJ0HgIwFcMs/rhWr566No4R59pKJV67c/PM7/OkseByKeKHvv1r4/3vfW6k1xy3p70HAACASREeAjAV/Q6/o+7j1/qLP06Gh+MccU4pxbV69bFwMuLJY8H11crAr5mFJ70HAACASTG2DMBUjLL4Y5ojzsaCAQAAzqbzEICpGGXxx3lGnJ+FsWAAAIDBdB4CTEnOOe429uOVnftxt7E/kQUhRTZKh9+Tlpj0R5wnUd+1ejU+unElrtWrgkMAAIDQeQgwFeM8v2+eDdvhN8qIMwAAAJOj8xBgwqZ5ft88GKbDrz/iXC6dvjZoxBkAAIDJER4CTNgw5/ddFMOObltiAgAAUAzGlgEmrH9+31H38Wv98/vGufyjqEYd3bbEBAAAYPZ0HgJMmPP7zj+6bYkJAADAbAkPASbM+X1GtwEAAOaV8BBgwpzf987o9iD90W0AAACKx5mHAFNw0c/vM7oNAAAwn4SHAFPSP7/vIixHeVR/dLu51z41ujzJ0e2c84UNawEAAMZl4uFhSunvRsRHImI9Iv50zvkzx89/ZUT8SESsRcTnIuI/zzn/xqTrAWD6+qPbj25bvlqdzOj2qJudAQAAGCydteFybC+Q0jdGxO9ExC9GxLecCA//RURs5Zw/kVL6KxHxN3LOH3ra96vVarnVak20ZgAmYxrdgDnneOHl1wd2OdZXK/HqnZs6EAEAgAstpfQg51wb5t6Jdx7mnH8hIk79QS2l9EUR8XUR8eHjpz4ZET+UUqrnnBuTrgmA2ZjG6PYwm50v4ug4AADAecxq2/KViPi9nPNbERH5YfvjvYi4+uiNKaU7KaVW/9cbb7wx5VIBmCc2OwMAAIzPrMLDiIhH56UH/kkv5/xyzrnW//We97xnCqUBFEfOOe429uOVnftxt7Efkz5uYt7Z7AwAADA+s9q2fD8iaimlSznnt9LDmeYr8bD7EIBjFn+MbhabnQEAABbVTDoPc87/NiJ+JSI+dvzUt0ZEw3mHAO/IOcetze1o7rWj083RPupGp5ujudeOFze3dSCeob/ZeX21EkvlFJXL5VgqP1yWMonNzgAAAIts4p2HKaW/FxF/MSK+OCJeTSm9kXP+ioj4zoj4RErp+yLiDyPixUnXAjBPLP4YzaObnF/9r74x/q97n5voZmcAAIBFN41tyx+PiI8PeP43I+JDk359gHnVX/xx1H38Wn/xh/DwoSeNd/uMAAAAzm+WC1MAeAKLP4ZjvBsAAGByhIcABdVf/FEunR61tfjjtGHGuwEAADgf4SFAQVn8MZz+ePcg/fFuAAAAzmfiZx4CcH61lUq8dufmqUUgFn+cZrwbAABgcoSHAAWXUopr9arFH2foj3c399qnRpeNdwMAADw7Y8sAzDXj3QAAAJOT5m0LZa1Wy61Wa9ZlAFAwOWfj3QAAAENIKT3IOdeGudfYMkBBCcNGY7wbAABg/ISHAAXUOmjHrc3tuL/fjqVyKTrdXlypVmLr9vWorVRmXR4AAAAXhDMPAQom5xzf8b99Ohq7h9Hp5mgfdaPTzdHca8eLm9sxb8dNAAAAML+EhwAF87Of+f343d129B7JCLu9HPf227HTPJhNYQAAAFw4wkOAAsk5x/f/018/8/qlUorG7uEUKwIAAOAic+YhQIHsNA/ioH105vWjbi/qa8tP/T6WrQAAADAOwkOAAmnsHsblS6V466g78Hp1+XJsrK888XtYtgIAAMC4GFsGKJD62nJ0ur0zr//ARz7wxA7CnHPc2tyO5l7bshUAAACemfAQoEA21lfiSrUS5dLpgLCUIr78fcvxTR/44id+/U7zIFr7b0b3kW0rlq0AAABwHsJDgAJJKcXW7euxvlqJpXKKyuVyLJVTfNnacmy9dOOp5xY2dg/jUnnwPUvlkmUrAAAAjMSZhwAFU1upxGt3bp5r4cmTxp47Qy5bAQAAgD7hIUABpZTiWr0a1+rVkb6uP/bc3GufGl0ul1JcrVaeumwFAAAATjK2DLBAzhp7rq9Whhp7BgAAgJPSvG3erNVqudVqzboMgELLOZ9r7BkAAIDFl1J6kHOuDXOvsWWABXTesWcAAAA4ydgyAAAAADCQ8BAAAAAAGEh4CAAAAAAMJDwEAAAAAAYSHgIAAAAAAwkPAQAAAICBhIcAAAAAwEDCQwAAAABgIOEhAAAAADCQ8BAAAAAAGOjSrAsAmLWcc+w0D6Kxexj1teXYWF+JlNKsywIAAICZEx4CF1rroB23Nrfj/n47lsql6HR7caVaia3b16O2Upl1eQAAADBTxpaBCyvnHLc2t6O5145ON0f7qBudbo7mXjte3NyOnPOsSwQAAICZEh4CF9ZO8yBa+29Gt3c6JOz2ctzbb8dO82BGlQEAAEAxCA+BC6uxexiXyoPPNlwql6KxezjligAAAKBYhIfAhVVfW45Otzfw2v/f3v3HRp6fdwF/P57zhY4vpfZuCoTZtRuSFNEqvQTvXiOhbtCpTVtVChQEClR76h5CqAogrcofhB8VVYVakA4pagsN7YouKa24liIKpaA71JTQwK6TXGgCbSol9q2voLJrV+XW16wZf/hjPXe7d7N3Xq/tGc+8XpK19ny/nu/j0X7l2fd+ns+z3d/J0sm5I64IAAAAxovwEJhay4vzObXQTWfm7tWHnZnK6YVulhfnR1TZ0Wut5erqRp5euZarqxv2ewQAACCJacvAFKuqXL5w9jXTlk8vdHP5ycdSNbyledKYOA0AAMC91HFbXdLr9dr6+vqoywAmSGstK2ubWb1+M0sn57K8OD81wWFrLY8/9fGs3di6a3BMZ6aydKKbZy6em5rXAgAAYFpU1Quttd5ezrXyEJh6VZUzSws5s7Swr+8/zuHjXiZO7/d1AQAA4PgTHgI8gOPe8juYOH2r/9pjg4nTwkMAAIDpZWAKwD611nL+0pWs3djKdr9l61Y/2/2WtRtbeeLSlWMxdMTEaQAAAF6P8BBgn/bS8jvuTJwGAADg9QgPAfZp0PI7zKDld9wNJk4vnuhmtlPpPtzJbOf2sJRpmjgNAADAcPY8BNinSWn57c138+zFc8d26AsAAACHR3gIE+44TwIed4OW37UbW3e1Lh/Hlt8HnTgNAADAZBIewgQ77pOAx92g5ffVr/HpBS2/AAAATIY6DtNA79Tr9dr6+vqoy4Cx11rL4099fOiquKUT3Txz8Zxw64BY3QkAAMBxUlUvtNZ6eznXykM4Ju43oNrLJGAtqgdDyy8AAACTSngIx8B+2o8Hk4Bv9V97bDAJeBB2WTkHAAAADCM8hDHXWsv5S1debj/e7t9OA9dubOWJS1fu2X6810nA9kUEAAAA7mVm1AUAr28v7cfDDCYBd2buDhbvnAR8ZzC53W/ZutXPdr+9HEwetz1RAQAAgIMlPIQxN2g/HmbQfjzMYBLw4oluZjuV7sOdzHZuD0sZTALebzAJAAAATAdtyzDm9tp+PExvvptnL567536G97MvIgAAADB9hIcw5gbtx4M9DwfubD9+Pa83CfhBgkkAAABg8mlbhjG3l/bj/drLvogAAADA9KrjNhCh1+u19fX1UZcBR661ds/24wcxbNry6YXbweQf/qqvOIDKAQAAgHFSVS+01np7Old4CPd2WIHduJmWnxMAAAC4v/DQnodwD8NW5J1a6ObyhbPpzXdHXd6Ber19EQEAAIDpZc9DGKK1lvOXrmTtxla2+y1bt/rZ7res3djKE5eu5Lit2AUAAADYj5GGh1W1WlW/XlXP7X78+VHWAwMra5tZ33jprunGSdLfaXl+Yysra5sjqgwAAADg6IxD2/Kfba19btRFwJ1Wr9/MQ53Krf5rj812ZrJ6/aYWXwAAAGDiaVuGIZZOzmW7vzP02HZ/J0sn5464IgAAAICjNw7h4U9V1a9V1Y9X1VtefbCqLlbV+uDjxRdfHEWNTJnlxfmcWuimM3P3xOHOTOX0QjfLi/MjqgwAAADg6Iw6PPym1to3JHlPkhtJfvLVJ7TWnmqt9QYfjzzyyJEXyfSpqly+cDaLJ7qZ7VS6D3cy26ksnejm8pOPpare+EkAAAAAjrkal6mxVfWHknyhtfbm1zuv1+u19fX1I6qKadday8raZlav38zSybksL84LDgEAAIBjrapeaK319nLuyAamVNVcktnW2u/sPvTBJJ8ZVT0cnEkK3KoqZ5YWDEcBAAAAptIopy3/gSQ/V1WdJJXki0nOj7AeDsD65lbOX7qSaxtbme3MZLu/k1ML3Vy+cDa9+e6oywMAAADgPoxN2/JeaVseX621PP7Ux7N2Yyv9nVf+XnVmbu8V+MzFc8d2BSIAAADApLiftuVRD0xhgqysbWZ946W7gsMk6e+0PL+xlZW1zRFVBgAAAMB+CA85MKvXb+ahzvCVhbOdmaxev3nEFQEAAADwIISHHJilk3PZ7u8MPbbd38nSybkjrggAAACAByE85MAsL87n1EI3nZm7Vx92ZiqnF7pZXpwfUWUAAAAA7IfwkANTVbl84WwWT3Qz26l0H+5ktnN7WMrlJx8zLAUAAADgmDFtmQPXWsvK2mZWr9/M0sm5LC/OCw4fgNcTAAAAOEj3M235ocMuhulTVTmztJAzSwujLuXYW9/cyvlLV3JtYyuznZls93dyaqGbyxfOpjffHXV5AAAAwITTtgxjqrWW85euZO3GVrb7LVu3+tnut6zd2MoTl67kuK0aBgAAAI4f4SFTr7WWq6sbeXrlWq6uboxNKLeytpn1jZfS37m7nv5Oy/MbW1lZ2xxRZQAAAMC00LbMVBvntuDV6zfzUKdyq//aY7Odmaxev6k1HAAAADhUVh4ytca9LXjp5Fy2+ztDj233d7J0cu6IKwIAAACmjfCQY+EwWovHvS14eXE+pxa66czcPVm5M1M5vdDN8uL8iCoDAAAApoW2ZcbeYbUWj3tbcFXl8oWzr/nZTy90c/nJx1JVb/wkAAAAAA9AeMhYu7O1uL/Tst2/nfQNWoufuXhu3yHacWgL7s138+zFc1lZ28zq9ZtZOjmX5cV5wSEAAABwJISHjLW9tBbvd3XgoC14EEwOjFtbcFXlzNKC4SgAAADAkbPnIWNt0Fo8zKC1eL8GbcGLJ7qZ7VS6D3cy26ksndAWDAAAAJBYeciYO+zWYm3BAAAAAPcmPGSsHUVrsbZgAAAAgOG0LTPWtBYDAAAAjE611t74rDHS6/Xa+vr6qMvgiLXWjm1r8XGuHQAAAJg8VfVCa623l3O1LXMsHNfW4vXNrZy/dCXXNrYy25nJdn8npxa6uXzhbHrz3VGXBwAAAPC6tC3DIWmt5fylK1m7sZXtfsvWrX62+y1rN7byxKUrOW6rfgEAAIDpIzyEQ7Kytpn1jZfuGvSSJP2dluc3trKytjmiygAAAAD2RngId2it5erqRp5euZarqxsPtDpw9frNPNQZvrfhbGcmq9dv7vu5AQAAAI6CPQ9h10HvT7h0ci7b/Z2hx7b7O1k6OfegJQMAAAAcKisPIYezP+Hy4nxOLXTTmbl79WFnpnJ6oZvlxfmDKh8AAADgUAgPIYezP2FV5fKFs1k80c1sp9J9uJPZTmXpRDeXn3wsVcNbmgEAAADGhbZlyCv7E97qv/bYYH/CM0sL9/28vflunr14Litrm1m9fjNLJ+eyvDgvOAQAAACOBeEh5HD3J6yqnFla2Ff4CAAAADBK2pYh9icEAAAAGEZ4CLE/IQAAAB7OaRgAAAkRSURBVMAwtZ8psqPU6/Xa+vr6qMtgQrXW7E8IAAAATLSqeqG11tvLufY8nGCCsPtnf0IAAACAVwgPJ9T65lbOX7qSaxtbme3MZLu/k1ML3Vy+cDa9+e6oywMAAADgGLDn4QRqreX8pStZu7GV7X7L1q1+tvstaze28sSlKzlureoAAAAAjIbwcIy01nJ1dSNPr1zL1dWNfYd8K2ubWd94Kf2du7+/v9Py/MZWVtY2D6JcAAAAACactuUxcZBtxqvXb+ahTuVW/7XHZjszWb1+055+AAAAALwhKw/HwEG3GS+dnMt2f2fose3+TpZOzh1E2QAAAABMOOHhGDjoNuPlxfmcWuimM3P3ZOXOTOX0QjfLi/MPXDMAAAAAk094OAYGbcbDDNqM70dV5fKFs1k80c1sp9J9uJPZTmXpRDeXn3wsVcOvBQAAAAB3sufhGDiMNuPefDfPXjyXlbXNrF6/maWTc1lenBccAgAAALBnwsMxMGgzXruxdVfr8oO2GVdVziwtGI4CAAAAwL5oWx4D2owBAAAAGEd1v5N8R63X67X19fVRl3EoWmvajAEAAAA4VFX1Qmutt5dztS2PEW3GAAAAAIwTbcsAAAAAwFDCQwAAAABgKOEhAAAAADCU8BAAAAAAGEp4CAAAAAAMJTwEAAAAAIYSHgIAAAAAQwkPAQAAAIChhIcAAAAAwFDCQwAAAABgKOEhAAAAADCU8BAAAAAAGEp4CAAAAAAMJTwEAAAAAIYSHgIAAAAAQwkPAQAAAIChqrU26hruS1V9Ocn/2ce3PpLkxQMuB7g39xwcLfccHC33HBwt9xwcLffc5HtLa+1Neznx2IWH+1VV66213qjrgGnhnoOj5Z6Do+Weg6PlnoOj5Z7jTtqWAQAAAIChhIcAAAAAwFDTFB4+NeoCYMq45+BouefgaLnn4Gi55+Boued42dTseQgAAAAA3J9pWnkIAAAAANwH4SEAAAAAMNTEh4dV9Y6q+tWq+kJVXamqPzbqmmBSVdXvq6p/vXu/PVdVv1RVS6OuC6ZBVX1fVbWq+vpR1wKTrKreVFU/XFW/WVWfr6qPjbommGRV9f6q+lRVfaaqPldVT4y6JpgkVfWRqlp99ftIWQp3mvjwMMmPJfloa+2dSf5Bkp8YcT0w6T6a5Gtba48m+be7XwOHqKrek+Qbkzw/6lpgCvxgkp0k72ytfV2SvzHiemBiVVUl+RdJvru19u4k35Hkx6rqzaOtDCbKzyb5E0nWXvW4LIWXTXR4WFVfneQ9SQb/I/xzSb7GSig4HK2132ut/WJ7ZRLTf03ytlHWBJOuqt6U5EeSfE8SU9DgEFXVXJLvTvLhwe+61tr/Gm1VMBW+avfPr0xyI8mXR1gLTJTW2q+01tbvfEyWwqtNdHiY5FSS32qt/b8k2X2T93yS0yOtCqbHX0vyC6MuAibc9yf5WGvtS6MuBKbAH8nt4OJvV9VKVf3nqnp81EXBpNr999ufS/KvqmotySeSPNFauzXaymDiyVK4y6SHh8lrV2HUSKqAKVNVH07yjiR/a9S1wKSqqvcmOZPkR0ddC0yJ2dxeUf8/WmvLST6U5Geq6i2jLQsmU1U9lORvJvlAa20xyeNJfrKqFkZbGUwFWQovm/Tw8FqS3u4vncGeGadiTyg4VFX1vUm+M8m3tda2Rl0PTLBzSf5oki9V1WqSXpL/UFXfNtKqYHKt5fZ+hz+VJK21zyb5UpKvG2VRMMEeTfLW1tp/SZLW2tUkv5XkG0ZaFUw+WQp3mejwsLX220k+k+S7dh/6M0lWW2urIysKJlxVXUzywSTf3Fr7nVHXA5OstfaDrbW3ttaWWmtLSdaTvL+19u9HXBpMpNba9STPJnl/klTVYpKvSfIbo6wLJtggwPjaJKmqt+f29gFfGGlVMOFkKbxavTLXYDLt/qL5Z0lOJPnd3N4j4/MjLQomVFX1cvtN3heT/N/dh7/cWntsdFXB9NhdffgdrbXPjboWmFRV9bYkl3L7vWU/yd9rrf38aKuCyVVVH0zy4dxe9VtJ/n5r7WdGWxVMjqr6kSQfSPIHk1xP8mJr7e2yFO408eEhAAAAALA/E922DAAAAADsn/AQAAAAABhKeAgAAAAADCU8BAAAAACGEh4CAAAAAEMJDwEAAACAoYSHAACkqlpVPVJVz1XVVxzRNd9XVd9yFNcCAGB/hIcAALystfZoa+2lI7rc+5LsKzysqocOthQAAIYRHgIATKGq+s6q+vWq+mRV/Z07Hm9V9cju5/+wqq7urkb8eFW9Y/fxpaq6XlU/UFWf2X2e5ar6aFX996q6UlVvveM5v3f3sU9X1S9W1amqejTJX0lyfvf5/+7uue+vqk9U1aeq6r9V1TftPv6+3fM+UlWfTPKnj/DlAgCYWsJDAIApU1VfneSfJvlAa+29Sb58j1N/qLV2prX2aJJ/nOQf3XHsRJJPttbeneQnkjyT5Edba+9KspLkQ7vX+gtJ3pnkva219yT56SQ/3Fp7Lsk/SXJ5d7Xj91fV25J8X5Jvb6398SR/MclPV9Xs7jXfleRfttbe21p7+oBeDgAAXod2DwCA6fONST7dWvuN3a8/muSHhpz3LVX1V5O8Obf/0/kr7zj2Ymvt3+1+/ukk67uBYJJ8Ksk3737+p5IsJ/lUVSVJJ0n/HnV9a5K3J/mV3XMHTu3++YXW2ife+McDAOCgCA8BAKZPveEJVaeTfCTJ2dbaF6vqXUn+0x2n3LlasZ/k91719eB9ZiX5gdbapT3W9UuttfP3qOfFPTwHAAAHSNsyAMD0+WSSd1fVO3e//ktDzvn9SW4l+d91exngh/Z5rX+T5HuqaiFJqmq2qt69e+x3d68z8B+TfGtVff3ggao6u8/rAgBwAISHAABTprX220n+cpJfqKpfTbIz5JxfS/J0ks8n+eUkz+/zWv88yceS/HJVfTbJc0n+5O7hn0+yPBiY0lr7zSTfleTHq+qzVfU/k/z1/VwXAICDUa21UdcAAAAAAIwhKw8BAAAAgKGEhwAAAADAUMJDAAAAAGAo4SEAAAAAMJTwEAAAAAAYSngIAAAAAAwlPAQAAAAAhhIeAgAAAABD/X8RvwyWdpQKLwAAAABJRU5ErkJggg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 descr="下载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43318"/>
            <a:ext cx="10250832" cy="4226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360" y="260648"/>
            <a:ext cx="481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二 ： 使用数据训练模型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9496" y="1412776"/>
            <a:ext cx="936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lr = LinearRegression()</a:t>
            </a:r>
            <a:endParaRPr lang="zh-CN" altLang="en-US" sz="2400" dirty="0"/>
          </a:p>
          <a:p>
            <a:r>
              <a:rPr lang="en-US" sz="2400" dirty="0"/>
              <a:t>lr.fit(circular_train['diameter'].values.reshape(-1, 1),circular_train['circle'])</a:t>
            </a:r>
            <a:endParaRPr lang="zh-CN" altLang="en-US" sz="2400" dirty="0"/>
          </a:p>
        </p:txBody>
      </p:sp>
      <p:pic>
        <p:nvPicPr>
          <p:cNvPr id="17410" name="Picture 2" descr="http://ku.90sjimg.com/element_origin_min_pic/17/11/24/2b57f0e7181ee656b2d73b25c7e5ce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760" y="2636912"/>
            <a:ext cx="3585580" cy="3585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6714" y="299989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三 ： 训练结果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81357" y="1357299"/>
            <a:ext cx="2482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print(lr.coef_)</a:t>
            </a:r>
            <a:endParaRPr lang="zh-CN" altLang="en-US" sz="2400" dirty="0"/>
          </a:p>
          <a:p>
            <a:r>
              <a:rPr lang="en-US" sz="2400" dirty="0"/>
              <a:t>print(lr.intercept_)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024035" y="3071810"/>
            <a:ext cx="7076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最终模型：</a:t>
            </a:r>
            <a:r>
              <a:rPr lang="zh-CN" altLang="en-US" sz="2800" dirty="0"/>
              <a:t>圆周长 </a:t>
            </a:r>
            <a:r>
              <a:rPr lang="en-US" altLang="zh-CN" sz="2800" dirty="0"/>
              <a:t>= </a:t>
            </a:r>
            <a:r>
              <a:rPr lang="en-US" sz="2800" dirty="0"/>
              <a:t>coef_ * </a:t>
            </a:r>
            <a:r>
              <a:rPr lang="zh-CN" altLang="en-US" sz="2800" dirty="0"/>
              <a:t>直径</a:t>
            </a:r>
            <a:r>
              <a:rPr lang="en-US" sz="2800" dirty="0"/>
              <a:t> + intercept_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5360" y="316790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 四 ： 模型评价</a:t>
            </a:r>
          </a:p>
        </p:txBody>
      </p:sp>
      <p:sp>
        <p:nvSpPr>
          <p:cNvPr id="5" name="矩形 4"/>
          <p:cNvSpPr/>
          <p:nvPr/>
        </p:nvSpPr>
        <p:spPr>
          <a:xfrm>
            <a:off x="600612" y="1278095"/>
            <a:ext cx="5085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构建一个新的精确数据集，作测试用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610" y="1772816"/>
            <a:ext cx="597169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np.arange(10,100,10)</a:t>
            </a:r>
            <a:endParaRPr lang="zh-CN" altLang="en-US" sz="2000" dirty="0"/>
          </a:p>
          <a:p>
            <a:r>
              <a:rPr lang="en-US" sz="2000" dirty="0"/>
              <a:t>circular_test = {</a:t>
            </a:r>
            <a:endParaRPr lang="zh-CN" altLang="en-US" sz="2000" dirty="0"/>
          </a:p>
          <a:p>
            <a:r>
              <a:rPr lang="en-US" sz="2000" dirty="0"/>
              <a:t>    'diameter': d,</a:t>
            </a:r>
            <a:endParaRPr lang="zh-CN" altLang="en-US" sz="2000" dirty="0"/>
          </a:p>
          <a:p>
            <a:r>
              <a:rPr lang="en-US" sz="2000" dirty="0"/>
              <a:t>    'circle': 3.14*d</a:t>
            </a:r>
            <a:endParaRPr lang="zh-CN" altLang="en-US" sz="2000" dirty="0"/>
          </a:p>
          <a:p>
            <a:r>
              <a:rPr lang="en-US" sz="2000" dirty="0"/>
              <a:t>}</a:t>
            </a:r>
            <a:endParaRPr lang="zh-CN" altLang="en-US" sz="2000" dirty="0"/>
          </a:p>
          <a:p>
            <a:r>
              <a:rPr lang="en-US" sz="2000" dirty="0"/>
              <a:t>pred = lr.predict(circular_test['diameter'].reshape(-1,1))</a:t>
            </a:r>
            <a:endParaRPr lang="zh-CN" altLang="en-US" sz="2000" dirty="0"/>
          </a:p>
          <a:p>
            <a:r>
              <a:rPr lang="en-US" sz="2000" dirty="0"/>
              <a:t>print(pred)</a:t>
            </a:r>
            <a:endParaRPr lang="zh-CN" altLang="en-US" sz="2000" dirty="0"/>
          </a:p>
        </p:txBody>
      </p:sp>
      <p:pic>
        <p:nvPicPr>
          <p:cNvPr id="21506" name="Picture 2" descr="http://img1.cache.netease.com/catchpic/E/E2/E2967C16BBC838D47F45732C2459926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910" y="4286256"/>
            <a:ext cx="1952612" cy="2206452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810116" y="528638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print(lr.score(circular_test['diameter'].reshape(-1,1),circular_test['circle']))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667240" y="471488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模型评分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330032"/>
            <a:ext cx="3712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传统编程 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VS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095472" y="1000108"/>
            <a:ext cx="707236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椭圆 8"/>
          <p:cNvSpPr/>
          <p:nvPr/>
        </p:nvSpPr>
        <p:spPr>
          <a:xfrm>
            <a:off x="6238876" y="4572032"/>
            <a:ext cx="1714512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规则：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c=3.14 </a:t>
            </a:r>
            <a:r>
              <a:rPr lang="zh-CN" altLang="en-US" b="1" dirty="0">
                <a:solidFill>
                  <a:srgbClr val="FF0000"/>
                </a:solidFill>
              </a:rPr>
              <a:t>* </a:t>
            </a:r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666844" y="5072098"/>
            <a:ext cx="1857388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答案：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圆周长</a:t>
            </a:r>
            <a:r>
              <a:rPr lang="en-US" altLang="zh-CN" b="1" dirty="0">
                <a:solidFill>
                  <a:srgbClr val="0070C0"/>
                </a:solidFill>
              </a:rPr>
              <a:t>c=...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38612" y="4572032"/>
            <a:ext cx="1285884" cy="78581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机器学习</a:t>
            </a:r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3595670" y="4500595"/>
            <a:ext cx="642942" cy="464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6"/>
          </p:cNvCxnSpPr>
          <p:nvPr/>
        </p:nvCxnSpPr>
        <p:spPr>
          <a:xfrm flipV="1">
            <a:off x="3524232" y="5143536"/>
            <a:ext cx="714380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524496" y="5000660"/>
            <a:ext cx="71438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819244" y="4081490"/>
            <a:ext cx="1928826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直径</a:t>
            </a:r>
            <a:r>
              <a:rPr lang="en-US" altLang="zh-CN" b="1" dirty="0">
                <a:solidFill>
                  <a:srgbClr val="0070C0"/>
                </a:solidFill>
              </a:rPr>
              <a:t>d=...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810380" y="5929330"/>
            <a:ext cx="1714512" cy="857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新的数据：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（</a:t>
            </a:r>
            <a:r>
              <a:rPr lang="en-US" altLang="zh-CN" b="1" dirty="0">
                <a:solidFill>
                  <a:srgbClr val="0070C0"/>
                </a:solidFill>
              </a:rPr>
              <a:t>d:10</a:t>
            </a:r>
            <a:r>
              <a:rPr lang="zh-CN" altLang="en-US" b="1" dirty="0">
                <a:solidFill>
                  <a:srgbClr val="0070C0"/>
                </a:solidFill>
              </a:rPr>
              <a:t>）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16200000" flipV="1">
            <a:off x="7239008" y="5429264"/>
            <a:ext cx="500066" cy="5000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953388" y="5000660"/>
            <a:ext cx="64294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8596330" y="4643470"/>
            <a:ext cx="1928826" cy="85725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新的答案：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c=31.4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直接连接符 33"/>
          <p:cNvCxnSpPr>
            <a:cxnSpLocks/>
          </p:cNvCxnSpPr>
          <p:nvPr/>
        </p:nvCxnSpPr>
        <p:spPr>
          <a:xfrm>
            <a:off x="1343472" y="3824884"/>
            <a:ext cx="9002519" cy="377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455</Words>
  <Application>Microsoft Office PowerPoint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Calibri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ohEasy</cp:lastModifiedBy>
  <cp:revision>45</cp:revision>
  <dcterms:created xsi:type="dcterms:W3CDTF">2019-10-12T03:52:51Z</dcterms:created>
  <dcterms:modified xsi:type="dcterms:W3CDTF">2020-01-05T09:40:26Z</dcterms:modified>
</cp:coreProperties>
</file>