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8" r:id="rId5"/>
    <p:sldId id="267" r:id="rId6"/>
    <p:sldId id="269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72965" autoAdjust="0"/>
  </p:normalViewPr>
  <p:slideViewPr>
    <p:cSldViewPr>
      <p:cViewPr varScale="1">
        <p:scale>
          <a:sx n="99" d="100"/>
          <a:sy n="99" d="100"/>
        </p:scale>
        <p:origin x="54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4758-73B1-4715-A767-D9B204765F53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71B9-0870-43F9-AB7F-37CF0C11A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sklearn.datasets import load_boston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获取数据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 = load_boston()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print(lb['DESCR'])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print(lb.keys())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print(lb['feature_names'])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 in range(10):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print(lb.data[i])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print(lb.target[i])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5600" y="2484657"/>
            <a:ext cx="41985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A10		K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近邻算法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讲师：程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钢</a:t>
            </a:r>
          </a:p>
        </p:txBody>
      </p:sp>
      <p:pic>
        <p:nvPicPr>
          <p:cNvPr id="3" name="Picture 2" descr="https://timgsa.baidu.com/timg?image&amp;quality=80&amp;size=b9999_10000&amp;sec=1577866285565&amp;di=e0059fc66138132421f10be79f54e84d&amp;imgtype=jpg&amp;src=http%3A%2F%2Fimg3.imgtn.bdimg.com%2Fit%2Fu%3D167871378%2C1057109053%26fm%3D214%26gp%3D0.jpg">
            <a:extLst>
              <a:ext uri="{FF2B5EF4-FFF2-40B4-BE49-F238E27FC236}">
                <a16:creationId xmlns:a16="http://schemas.microsoft.com/office/drawing/2014/main" id="{1E24EE68-3427-4F7B-A0A9-B9725DE4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18D2837-F4A1-4043-9D88-022260ED99DD}"/>
              </a:ext>
            </a:extLst>
          </p:cNvPr>
          <p:cNvSpPr txBox="1">
            <a:spLocks/>
          </p:cNvSpPr>
          <p:nvPr/>
        </p:nvSpPr>
        <p:spPr>
          <a:xfrm>
            <a:off x="1524000" y="12687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FF0000"/>
                </a:solidFill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</a:rPr>
              <a:t>》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064013-4CB3-4C8A-91B8-027F495A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924944"/>
            <a:ext cx="3817986" cy="371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F1F2DE3-3286-4E4D-8765-5635A9673B4F}"/>
              </a:ext>
            </a:extLst>
          </p:cNvPr>
          <p:cNvSpPr txBox="1"/>
          <p:nvPr/>
        </p:nvSpPr>
        <p:spPr>
          <a:xfrm>
            <a:off x="8962583" y="3555347"/>
            <a:ext cx="677108" cy="3187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傻傻分不清楚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384" y="33265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鸢尾花数据集</a:t>
            </a:r>
          </a:p>
        </p:txBody>
      </p:sp>
      <p:sp>
        <p:nvSpPr>
          <p:cNvPr id="8" name="矩形 7"/>
          <p:cNvSpPr/>
          <p:nvPr/>
        </p:nvSpPr>
        <p:spPr>
          <a:xfrm>
            <a:off x="2952729" y="164305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特征值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14080"/>
              </p:ext>
            </p:extLst>
          </p:nvPr>
        </p:nvGraphicFramePr>
        <p:xfrm>
          <a:off x="4488645" y="1340768"/>
          <a:ext cx="3214710" cy="1219200"/>
        </p:xfrm>
        <a:graphic>
          <a:graphicData uri="http://schemas.openxmlformats.org/drawingml/2006/table">
            <a:tbl>
              <a:tblPr/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sepal length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花萼长度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宋体"/>
                          <a:cs typeface="Times New Roman"/>
                        </a:rPr>
                        <a:t>sepal width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花萼宽度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petal length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花瓣长度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宋体"/>
                          <a:cs typeface="Times New Roman"/>
                        </a:rPr>
                        <a:t>petal width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宋体"/>
                          <a:cs typeface="Times New Roman"/>
                        </a:rPr>
                        <a:t>花瓣宽度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218" name="Picture 2" descr="https://timgsa.baidu.com/timg?image&amp;quality=80&amp;size=b9999_10000&amp;sec=1571497023604&amp;di=1fa8f816d8ed2e78b94f366633f4449c&amp;imgtype=0&amp;src=http%3A%2F%2Fb-ssl.duitang.com%2Fuploads%2Fitem%2F201701%2F27%2F20170127084550_3ZCPh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29" y="2708920"/>
            <a:ext cx="6096349" cy="39321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5400" y="39957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算法分类</a:t>
            </a: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5249222" y="1214422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机器学习算法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9420" y="278605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无监督学习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6214" y="278605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监督学习</a:t>
            </a:r>
          </a:p>
        </p:txBody>
      </p:sp>
      <p:sp>
        <p:nvSpPr>
          <p:cNvPr id="14" name="流程图: 决策 13"/>
          <p:cNvSpPr/>
          <p:nvPr/>
        </p:nvSpPr>
        <p:spPr>
          <a:xfrm>
            <a:off x="5024430" y="1857364"/>
            <a:ext cx="1928826" cy="57150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目标值</a:t>
            </a:r>
          </a:p>
        </p:txBody>
      </p:sp>
      <p:cxnSp>
        <p:nvCxnSpPr>
          <p:cNvPr id="16" name="直接连接符 15"/>
          <p:cNvCxnSpPr>
            <a:endCxn id="11" idx="0"/>
          </p:cNvCxnSpPr>
          <p:nvPr/>
        </p:nvCxnSpPr>
        <p:spPr>
          <a:xfrm>
            <a:off x="4668034" y="2143910"/>
            <a:ext cx="46680" cy="64214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stCxn id="14" idx="1"/>
          </p:cNvCxnSpPr>
          <p:nvPr/>
        </p:nvCxnSpPr>
        <p:spPr>
          <a:xfrm flipH="1">
            <a:off x="4667240" y="2143116"/>
            <a:ext cx="35719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7134556" y="2461882"/>
            <a:ext cx="642148" cy="461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6953256" y="2142322"/>
            <a:ext cx="503888" cy="79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10116" y="178592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37824" y="178592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无</a:t>
            </a:r>
          </a:p>
        </p:txBody>
      </p:sp>
      <p:cxnSp>
        <p:nvCxnSpPr>
          <p:cNvPr id="38" name="直接连接符 37"/>
          <p:cNvCxnSpPr/>
          <p:nvPr/>
        </p:nvCxnSpPr>
        <p:spPr>
          <a:xfrm rot="5400000">
            <a:off x="3633697" y="3105221"/>
            <a:ext cx="857256" cy="79043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66925" y="3300383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目标值离散</a:t>
            </a:r>
          </a:p>
        </p:txBody>
      </p:sp>
      <p:cxnSp>
        <p:nvCxnSpPr>
          <p:cNvPr id="41" name="直接连接符 40"/>
          <p:cNvCxnSpPr>
            <a:cxnSpLocks/>
            <a:stCxn id="14" idx="0"/>
            <a:endCxn id="9" idx="2"/>
          </p:cNvCxnSpPr>
          <p:nvPr/>
        </p:nvCxnSpPr>
        <p:spPr>
          <a:xfrm flipV="1">
            <a:off x="5988843" y="1614532"/>
            <a:ext cx="126963" cy="24283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6200000" flipH="1">
            <a:off x="4774397" y="3250405"/>
            <a:ext cx="1000132" cy="64294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25164" y="3171765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目标值连续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81290" y="392906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回归算法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67306" y="4071942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分类算法</a:t>
            </a:r>
          </a:p>
        </p:txBody>
      </p:sp>
      <p:cxnSp>
        <p:nvCxnSpPr>
          <p:cNvPr id="51" name="直接连接符 50"/>
          <p:cNvCxnSpPr>
            <a:cxnSpLocks/>
          </p:cNvCxnSpPr>
          <p:nvPr/>
        </p:nvCxnSpPr>
        <p:spPr>
          <a:xfrm flipH="1">
            <a:off x="2452662" y="4329176"/>
            <a:ext cx="715657" cy="74289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66910" y="5072075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线性回归</a:t>
            </a:r>
            <a:endParaRPr lang="en-US" altLang="zh-CN" sz="2000" b="1" dirty="0"/>
          </a:p>
          <a:p>
            <a:r>
              <a:rPr lang="zh-CN" altLang="en-US" sz="2000" b="1" dirty="0"/>
              <a:t>岭回归</a:t>
            </a:r>
            <a:endParaRPr lang="en-US" altLang="zh-CN" sz="2000" b="1" dirty="0"/>
          </a:p>
        </p:txBody>
      </p:sp>
      <p:cxnSp>
        <p:nvCxnSpPr>
          <p:cNvPr id="53" name="直接连接符 52"/>
          <p:cNvCxnSpPr>
            <a:cxnSpLocks/>
            <a:stCxn id="50" idx="2"/>
          </p:cNvCxnSpPr>
          <p:nvPr/>
        </p:nvCxnSpPr>
        <p:spPr>
          <a:xfrm>
            <a:off x="5775806" y="4472052"/>
            <a:ext cx="248756" cy="74289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95934" y="5214950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KNN</a:t>
            </a:r>
            <a:r>
              <a:rPr lang="zh-CN" altLang="en-US" sz="2000" b="1" dirty="0"/>
              <a:t>分类算法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87508" y="4286256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连续：区间中任意数值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96198" y="4845618"/>
            <a:ext cx="3023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离散：区间中有限个数值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392" y="332656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近邻算法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3952" y="2834989"/>
            <a:ext cx="53244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图片 12" descr="https://gss2.bdstatic.com/9fo3dSag_xI4khGkpoWK1HF6hhy/baike/c0%3Dbaike80%2C5%2C5%2C80%2C26/sign=8fabe2c8d5c8a786aa27425c0660a258/03087bf40ad162d95867202e15dfa9ec8a13cd73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1424" y="1052736"/>
            <a:ext cx="41910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6261" y="334012"/>
            <a:ext cx="2722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K-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近邻算法流程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632183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08660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918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918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7042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8481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23" name="直接箭头连接符 22"/>
          <p:cNvCxnSpPr>
            <a:endCxn id="14" idx="1"/>
          </p:cNvCxnSpPr>
          <p:nvPr/>
        </p:nvCxnSpPr>
        <p:spPr>
          <a:xfrm flipV="1">
            <a:off x="4595802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81686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667240" y="2214555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0248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595802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3524233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3631390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81554" y="485776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09918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3595671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16200000" flipV="1">
            <a:off x="4445797" y="4436262"/>
            <a:ext cx="442887" cy="42862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43" idx="1"/>
          </p:cNvCxnSpPr>
          <p:nvPr/>
        </p:nvCxnSpPr>
        <p:spPr>
          <a:xfrm flipV="1">
            <a:off x="4381488" y="5057816"/>
            <a:ext cx="500066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3595671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09918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7310445" y="2643182"/>
            <a:ext cx="4186139" cy="1428760"/>
          </a:xfrm>
          <a:prstGeom prst="wedgeRectCallout">
            <a:avLst>
              <a:gd name="adj1" fmla="val -60296"/>
              <a:gd name="adj2" fmla="val -399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标准化：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std_x = StandardScaler()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x_train = std_x.fit_transform(x_train)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x_test = std_x.transform(x_test)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479391" y="2428868"/>
            <a:ext cx="3259155" cy="571504"/>
          </a:xfrm>
          <a:prstGeom prst="wedgeRectCallout">
            <a:avLst>
              <a:gd name="adj1" fmla="val 40887"/>
              <a:gd name="adj2" fmla="val 92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knn = KNeighborsClassifier</a:t>
            </a:r>
            <a:r>
              <a:rPr lang="en-US" sz="2000" dirty="0"/>
              <a:t>(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矩形标注 27"/>
          <p:cNvSpPr/>
          <p:nvPr/>
        </p:nvSpPr>
        <p:spPr>
          <a:xfrm>
            <a:off x="7103549" y="1085806"/>
            <a:ext cx="3964674" cy="985873"/>
          </a:xfrm>
          <a:prstGeom prst="wedgeRectCallout">
            <a:avLst>
              <a:gd name="adj1" fmla="val -55265"/>
              <a:gd name="adj2" fmla="val 539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x_train, x_test, y_train, y_test = train_test_split(iris.data, iris.target, test_size=0.25)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5738810" y="5214950"/>
            <a:ext cx="4286280" cy="1500198"/>
          </a:xfrm>
          <a:prstGeom prst="wedgeRectCallout">
            <a:avLst>
              <a:gd name="adj1" fmla="val -83048"/>
              <a:gd name="adj2" fmla="val -769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param = {"n_neighbors": [3, 5, 7, 10]}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gc = GridSearchCV(knn, param_grid=param, cv=5)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gc.fit(x_train, y_train)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1424" y="47667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决策边界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0903" y="1556792"/>
            <a:ext cx="7144175" cy="47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75884" y="31174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下节课：？？？</a:t>
            </a:r>
          </a:p>
        </p:txBody>
      </p:sp>
      <p:pic>
        <p:nvPicPr>
          <p:cNvPr id="2050" name="Picture 2" descr="https://timgsa.baidu.com/timg?image&amp;quality=80&amp;size=b9999_10000&amp;sec=1571500108025&amp;di=2fb83e37c608ee3a67e19718ddb0b9fd&amp;imgtype=0&amp;src=http%3A%2F%2Fphotocdn.sohu.com%2F20150729%2Fmp24677781_1438152831891_1_th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5825" y="1130445"/>
            <a:ext cx="5818807" cy="3882731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DB10D8-F4C0-476A-BBD7-2F09B5AC732C}"/>
              </a:ext>
            </a:extLst>
          </p:cNvPr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7720E8-6B96-4053-B638-E09582518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64C72DA-63EC-4D4D-9362-16436DC9EF44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7A0AB1-6A6A-49CC-B519-96B1D370E077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367</Words>
  <Application>Microsoft Office PowerPoint</Application>
  <PresentationFormat>宽屏</PresentationFormat>
  <Paragraphs>73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251</cp:revision>
  <dcterms:created xsi:type="dcterms:W3CDTF">2019-10-12T03:52:51Z</dcterms:created>
  <dcterms:modified xsi:type="dcterms:W3CDTF">2020-01-13T00:44:01Z</dcterms:modified>
</cp:coreProperties>
</file>