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5" y="2551837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A01 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什么是机器学习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 师 ： 程 钢</a:t>
            </a:r>
          </a:p>
        </p:txBody>
      </p:sp>
      <p:pic>
        <p:nvPicPr>
          <p:cNvPr id="5" name="Picture 2" descr="https://timgsa.baidu.com/timg?image&amp;quality=80&amp;size=b9999_10000&amp;sec=1577866285565&amp;di=e0059fc66138132421f10be79f54e84d&amp;imgtype=jpg&amp;src=http%3A%2F%2Fimg3.imgtn.bdimg.com%2Fit%2Fu%3D167871378%2C1057109053%26fm%3D214%26gp%3D0.jpg"/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pic>
        <p:nvPicPr>
          <p:cNvPr id="10242" name="Picture 2" descr="https://timgsa.baidu.com/timg?image&amp;quality=80&amp;size=b9999_10000&amp;sec=1577895700956&amp;di=7f1c7fc87cfbc9cefaa5a8216b309888&amp;imgtype=0&amp;src=http%3A%2F%2Fimgsrc.baidu.com%2Fimgad%2Fpic%2Fitem%2Ff7246b600c3387449595d8b55b0fd9f9d62aa0a3.jpg"/>
          <p:cNvPicPr>
            <a:picLocks noChangeAspect="1" noChangeArrowheads="1"/>
          </p:cNvPicPr>
          <p:nvPr/>
        </p:nvPicPr>
        <p:blipFill>
          <a:blip r:embed="rId3"/>
          <a:srcRect l="15566" t="15000" r="14386" b="8500"/>
          <a:stretch>
            <a:fillRect/>
          </a:stretch>
        </p:blipFill>
        <p:spPr bwMode="auto">
          <a:xfrm>
            <a:off x="6770609" y="4005064"/>
            <a:ext cx="2704147" cy="2786082"/>
          </a:xfrm>
          <a:prstGeom prst="rect">
            <a:avLst/>
          </a:prstGeom>
          <a:noFill/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79361F3-FEEE-4544-9CBE-E17C4AF7BE7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A1BE8D-B102-491E-912E-0DF859ECDFB3}"/>
              </a:ext>
            </a:extLst>
          </p:cNvPr>
          <p:cNvSpPr/>
          <p:nvPr/>
        </p:nvSpPr>
        <p:spPr>
          <a:xfrm>
            <a:off x="7999725" y="2518768"/>
            <a:ext cx="227273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夭寿啦！机器猫来抢工作了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0096" y="50309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7" name="矩形 16"/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506" y="1101004"/>
            <a:ext cx="7133353" cy="39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4A799A-6E52-4C27-A1C0-194E4B04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8FDB18-C3D3-4873-AA6A-719468CFB39A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71AD53-AB3E-4742-A357-F6CFEB8C59F9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09" y="2924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编程求圆形的周长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5538" y="1340768"/>
            <a:ext cx="72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radius = 2 # </a:t>
            </a:r>
            <a:r>
              <a:rPr lang="zh-CN" altLang="en-US" sz="2400" dirty="0"/>
              <a:t>圆半径</a:t>
            </a:r>
          </a:p>
          <a:p>
            <a:r>
              <a:rPr lang="en-US" sz="2400" dirty="0"/>
              <a:t>circle = 2 * 3.14 * radius # </a:t>
            </a:r>
            <a:r>
              <a:rPr lang="zh-CN" altLang="en-US" sz="2400" dirty="0"/>
              <a:t>圆形周长</a:t>
            </a:r>
            <a:r>
              <a:rPr lang="en-US" sz="2400" dirty="0"/>
              <a:t>2*PI*</a:t>
            </a:r>
            <a:r>
              <a:rPr lang="zh-CN" altLang="en-US" sz="2400" dirty="0"/>
              <a:t>半径</a:t>
            </a:r>
            <a:r>
              <a:rPr lang="en-US" sz="2400" dirty="0"/>
              <a:t>r</a:t>
            </a:r>
            <a:endParaRPr lang="zh-CN" altLang="en-US" sz="2400" dirty="0"/>
          </a:p>
          <a:p>
            <a:r>
              <a:rPr lang="en-US" sz="2400" dirty="0"/>
              <a:t>print("</a:t>
            </a:r>
            <a:r>
              <a:rPr lang="zh-CN" altLang="en-US" sz="2400" dirty="0"/>
              <a:t>半径为</a:t>
            </a:r>
            <a:r>
              <a:rPr lang="en-US" altLang="zh-CN" sz="2400" dirty="0"/>
              <a:t>%</a:t>
            </a:r>
            <a:r>
              <a:rPr lang="en-US" sz="2400" dirty="0"/>
              <a:t>d</a:t>
            </a:r>
            <a:r>
              <a:rPr lang="zh-CN" altLang="en-US" sz="2400" dirty="0"/>
              <a:t>的圆形周长为：</a:t>
            </a:r>
            <a:r>
              <a:rPr lang="en-US" altLang="zh-CN" sz="2400" dirty="0"/>
              <a:t>%</a:t>
            </a:r>
            <a:r>
              <a:rPr lang="en-US" sz="2400" dirty="0"/>
              <a:t>f" % (</a:t>
            </a:r>
            <a:r>
              <a:rPr lang="en-US" sz="2400" dirty="0" err="1"/>
              <a:t>radius,circle</a:t>
            </a:r>
            <a:r>
              <a:rPr lang="en-US" sz="2400"/>
              <a:t>))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40244" y="2820302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传统的编程模式：数据</a:t>
            </a:r>
            <a:r>
              <a:rPr lang="en-US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309786" y="3571877"/>
            <a:ext cx="3626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数据：</a:t>
            </a:r>
            <a:r>
              <a:rPr lang="zh-CN" altLang="en-US" sz="2400" b="1" dirty="0"/>
              <a:t>半径</a:t>
            </a:r>
            <a:endParaRPr lang="en-US" altLang="en-US" sz="2400" b="1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算法：</a:t>
            </a:r>
            <a:r>
              <a:rPr lang="zh-CN" altLang="en-US" sz="2400" b="1" dirty="0"/>
              <a:t>周长 </a:t>
            </a:r>
            <a:r>
              <a:rPr lang="en-US" altLang="zh-CN" sz="2400" b="1" dirty="0"/>
              <a:t>= 2 </a:t>
            </a:r>
            <a:r>
              <a:rPr lang="zh-CN" altLang="en-US" sz="2400" b="1" dirty="0"/>
              <a:t>* </a:t>
            </a:r>
            <a:r>
              <a:rPr lang="en-US" altLang="zh-CN" sz="2400" b="1" dirty="0"/>
              <a:t>PI </a:t>
            </a:r>
            <a:r>
              <a:rPr lang="zh-CN" altLang="en-US" sz="2400" b="1" dirty="0"/>
              <a:t>* 半径</a:t>
            </a:r>
          </a:p>
        </p:txBody>
      </p:sp>
      <p:sp>
        <p:nvSpPr>
          <p:cNvPr id="12" name="矩形 11"/>
          <p:cNvSpPr/>
          <p:nvPr/>
        </p:nvSpPr>
        <p:spPr>
          <a:xfrm>
            <a:off x="4167174" y="5429264"/>
            <a:ext cx="5333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假设人类从来没有发现</a:t>
            </a:r>
            <a:r>
              <a:rPr lang="en-US" sz="2400" b="1" dirty="0">
                <a:solidFill>
                  <a:srgbClr val="FF0000"/>
                </a:solidFill>
              </a:rPr>
              <a:t>2*PI*r</a:t>
            </a:r>
            <a:r>
              <a:rPr lang="zh-CN" altLang="en-US" sz="2400" b="1" dirty="0">
                <a:solidFill>
                  <a:srgbClr val="FF0000"/>
                </a:solidFill>
              </a:rPr>
              <a:t>这个公式</a:t>
            </a:r>
          </a:p>
        </p:txBody>
      </p:sp>
      <p:pic>
        <p:nvPicPr>
          <p:cNvPr id="1026" name="Picture 2" descr="https://timgsa.baidu.com/timg?image&amp;quality=80&amp;size=b9999_10000&amp;sec=1570875633280&amp;di=9208fa49cbbaee9820989ce2c3fd1441&amp;imgtype=0&amp;src=http%3A%2F%2Fb-ssl.duitang.com%2Fuploads%2Fitem%2F201511%2F18%2F20151118181543_yNMa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4626069"/>
            <a:ext cx="1905606" cy="190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1669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公式没了</a:t>
            </a:r>
          </a:p>
        </p:txBody>
      </p:sp>
      <p:pic>
        <p:nvPicPr>
          <p:cNvPr id="15362" name="Picture 2" descr="ä¸è¸è«ç¶çè¡¨æå¾ç"/>
          <p:cNvPicPr>
            <a:picLocks noChangeAspect="1" noChangeArrowheads="1"/>
          </p:cNvPicPr>
          <p:nvPr/>
        </p:nvPicPr>
        <p:blipFill>
          <a:blip r:embed="rId2" cstate="print"/>
          <a:srcRect r="-2382" b="20542"/>
          <a:stretch>
            <a:fillRect/>
          </a:stretch>
        </p:blipFill>
        <p:spPr bwMode="auto">
          <a:xfrm>
            <a:off x="1978239" y="116632"/>
            <a:ext cx="973996" cy="928694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873753" y="14183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首先：圆周长是可以测量的</a:t>
            </a:r>
          </a:p>
        </p:txBody>
      </p:sp>
      <p:pic>
        <p:nvPicPr>
          <p:cNvPr id="14" name="图片 13" descr="https://timgsa.baidu.com/timg?image&amp;quality=80&amp;size=b9999_10000&amp;sec=1565677570466&amp;di=f9e05dc514889d6d4c915bdc05363e34&amp;imgtype=0&amp;src=http%3A%2F%2Fcbu01.alicdn.com%2Fimg%2Fibank%2F2017%2F092%2F041%2F4456140290_1460845147.220x220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1686" y="428605"/>
            <a:ext cx="1570990" cy="209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847116" y="266688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其次：圆半径不好测量，但可以测量直径</a:t>
            </a:r>
          </a:p>
        </p:txBody>
      </p:sp>
      <p:sp>
        <p:nvSpPr>
          <p:cNvPr id="16" name="矩形 15"/>
          <p:cNvSpPr/>
          <p:nvPr/>
        </p:nvSpPr>
        <p:spPr>
          <a:xfrm>
            <a:off x="2465237" y="42930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形成数据集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22195"/>
              </p:ext>
            </p:extLst>
          </p:nvPr>
        </p:nvGraphicFramePr>
        <p:xfrm>
          <a:off x="4655840" y="3210815"/>
          <a:ext cx="4286280" cy="3566160"/>
        </p:xfrm>
        <a:graphic>
          <a:graphicData uri="http://schemas.openxmlformats.org/drawingml/2006/table">
            <a:tbl>
              <a:tblPr/>
              <a:tblGrid>
                <a:gridCol w="221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96">
                <a:tc>
                  <a:txBody>
                    <a:bodyPr/>
                    <a:lstStyle/>
                    <a:p>
                      <a:r>
                        <a:rPr lang="zh-CN" sz="1800" dirty="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直径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(diameter)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圆形周长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(circle)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1.6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11.46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7.16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22.43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9.65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29.54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4.93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13.65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4.39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4.19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15.48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6.7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20.23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10.45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32.71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10.59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32.24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364" name="Picture 4" descr="http://images.glass.cn/biz/200812/6336581830601662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98" y="500043"/>
            <a:ext cx="2857520" cy="200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764704"/>
            <a:ext cx="77251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通过机器学习，程序能够发现周长与直径的关系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周长 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？ *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直径</a:t>
            </a:r>
          </a:p>
        </p:txBody>
      </p:sp>
      <p:pic>
        <p:nvPicPr>
          <p:cNvPr id="16386" name="Picture 2" descr="https://timgsa.baidu.com/timg?image&amp;quality=80&amp;size=b9999_10000&amp;sec=1570877463529&amp;di=d4af0e1e869704dab0316b44abbede3a&amp;imgtype=0&amp;src=http%3A%2F%2Fimg.mp.itc.cn%2Fupload%2F20160819%2F95e860009d804bf9975d2cffe7832967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2996952"/>
            <a:ext cx="52959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93088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一 ： 画出直径与周长的散点图</a:t>
            </a:r>
          </a:p>
        </p:txBody>
      </p:sp>
      <p:sp>
        <p:nvSpPr>
          <p:cNvPr id="13" name="矩形 12"/>
          <p:cNvSpPr/>
          <p:nvPr/>
        </p:nvSpPr>
        <p:spPr>
          <a:xfrm>
            <a:off x="4367808" y="553001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圆周长与直径呈线性关系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 descr="下载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43318"/>
            <a:ext cx="10250832" cy="4226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60648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二 ： 使用数据训练模型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496" y="1412776"/>
            <a:ext cx="936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 = LinearRegression()</a:t>
            </a:r>
            <a:endParaRPr lang="zh-CN" altLang="en-US" sz="2400" dirty="0"/>
          </a:p>
          <a:p>
            <a:r>
              <a:rPr lang="en-US" sz="2400" dirty="0"/>
              <a:t>lr.fit(circular_train['diameter'].values.reshape(-1, 1),circular_train['circle'])</a:t>
            </a:r>
            <a:endParaRPr lang="zh-CN" altLang="en-US" sz="2400" dirty="0"/>
          </a:p>
        </p:txBody>
      </p:sp>
      <p:pic>
        <p:nvPicPr>
          <p:cNvPr id="17410" name="Picture 2" descr="http://ku.90sjimg.com/element_origin_min_pic/17/11/24/2b57f0e7181ee656b2d73b25c7e5c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760" y="2636912"/>
            <a:ext cx="3585580" cy="3585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6714" y="299989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三 ： 训练结果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1357" y="1357299"/>
            <a:ext cx="248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print(lr.coef_)</a:t>
            </a:r>
            <a:endParaRPr lang="zh-CN" altLang="en-US" sz="2400" dirty="0"/>
          </a:p>
          <a:p>
            <a:r>
              <a:rPr lang="en-US" sz="2400" dirty="0"/>
              <a:t>print(lr.intercept_)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4035" y="3071810"/>
            <a:ext cx="707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最终模型：</a:t>
            </a:r>
            <a:r>
              <a:rPr lang="zh-CN" altLang="en-US" sz="2800" dirty="0"/>
              <a:t>圆周长 </a:t>
            </a:r>
            <a:r>
              <a:rPr lang="en-US" altLang="zh-CN" sz="2800" dirty="0"/>
              <a:t>= </a:t>
            </a:r>
            <a:r>
              <a:rPr lang="en-US" sz="2800" dirty="0"/>
              <a:t>coef_ * </a:t>
            </a:r>
            <a:r>
              <a:rPr lang="zh-CN" altLang="en-US" sz="2800" dirty="0"/>
              <a:t>直径</a:t>
            </a:r>
            <a:r>
              <a:rPr lang="en-US" sz="2800" dirty="0"/>
              <a:t> + intercept_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360" y="316790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四 ： 模型评价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600612" y="1278095"/>
            <a:ext cx="508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构建一个新的精确数据集，作测试用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610" y="1772816"/>
            <a:ext cx="5971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np.arange(10,100,10)</a:t>
            </a:r>
            <a:endParaRPr lang="zh-CN" altLang="en-US" sz="2000" dirty="0"/>
          </a:p>
          <a:p>
            <a:r>
              <a:rPr lang="en-US" sz="2000" dirty="0"/>
              <a:t>circular_test = {</a:t>
            </a:r>
            <a:endParaRPr lang="zh-CN" altLang="en-US" sz="2000" dirty="0"/>
          </a:p>
          <a:p>
            <a:r>
              <a:rPr lang="en-US" sz="2000" dirty="0"/>
              <a:t>    'diameter': d,</a:t>
            </a:r>
            <a:endParaRPr lang="zh-CN" altLang="en-US" sz="2000" dirty="0"/>
          </a:p>
          <a:p>
            <a:r>
              <a:rPr lang="en-US" sz="2000" dirty="0"/>
              <a:t>    'circle': 3.14*d</a:t>
            </a:r>
            <a:endParaRPr lang="zh-CN" altLang="en-US" sz="2000" dirty="0"/>
          </a:p>
          <a:p>
            <a:r>
              <a:rPr lang="en-US" sz="2000" dirty="0"/>
              <a:t>}</a:t>
            </a:r>
            <a:endParaRPr lang="zh-CN" altLang="en-US" sz="2000" dirty="0"/>
          </a:p>
          <a:p>
            <a:r>
              <a:rPr lang="en-US" sz="2000" dirty="0"/>
              <a:t>pred = lr.predict(circular_test['diameter'].reshape(-1,1))</a:t>
            </a:r>
            <a:endParaRPr lang="zh-CN" altLang="en-US" sz="2000" dirty="0"/>
          </a:p>
          <a:p>
            <a:r>
              <a:rPr lang="en-US" sz="2000" dirty="0"/>
              <a:t>print(pred)</a:t>
            </a:r>
            <a:endParaRPr lang="zh-CN" altLang="en-US" sz="2000" dirty="0"/>
          </a:p>
        </p:txBody>
      </p:sp>
      <p:pic>
        <p:nvPicPr>
          <p:cNvPr id="21506" name="Picture 2" descr="http://img1.cache.netease.com/catchpic/E/E2/E2967C16BBC838D47F45732C245992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4286256"/>
            <a:ext cx="1952612" cy="220645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810116" y="52863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print(lr.score(circular_test['diameter'].reshape(-1,1),circular_test['circle']))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667240" y="4714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模型评分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330032"/>
            <a:ext cx="3712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传统编程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5472" y="1000108"/>
            <a:ext cx="70723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6238876" y="4572032"/>
            <a:ext cx="1714512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规则：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c=3.14 </a:t>
            </a:r>
            <a:r>
              <a:rPr lang="zh-CN" altLang="en-US" b="1" dirty="0">
                <a:solidFill>
                  <a:srgbClr val="FF0000"/>
                </a:solidFill>
              </a:rPr>
              <a:t>*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6844" y="5072098"/>
            <a:ext cx="1857388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答案：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圆周长</a:t>
            </a:r>
            <a:r>
              <a:rPr lang="en-US" altLang="zh-CN" b="1" dirty="0">
                <a:solidFill>
                  <a:srgbClr val="0070C0"/>
                </a:solidFill>
              </a:rPr>
              <a:t>c=...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8612" y="4572032"/>
            <a:ext cx="1285884" cy="78581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机器学习</a:t>
            </a: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3595670" y="4500595"/>
            <a:ext cx="642942" cy="464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</p:cNvCxnSpPr>
          <p:nvPr/>
        </p:nvCxnSpPr>
        <p:spPr>
          <a:xfrm flipV="1">
            <a:off x="3524232" y="5143536"/>
            <a:ext cx="71438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24496" y="5000660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19244" y="4081490"/>
            <a:ext cx="1928826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直径</a:t>
            </a:r>
            <a:r>
              <a:rPr lang="en-US" altLang="zh-CN" b="1" dirty="0">
                <a:solidFill>
                  <a:srgbClr val="0070C0"/>
                </a:solidFill>
              </a:rPr>
              <a:t>d=...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10380" y="5929330"/>
            <a:ext cx="1714512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新的数据：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d:10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7239008" y="5429264"/>
            <a:ext cx="500066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953388" y="500066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330" y="4643470"/>
            <a:ext cx="1928826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新的答案：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c=31.4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343472" y="3824884"/>
            <a:ext cx="9002519" cy="377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457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46</cp:revision>
  <dcterms:created xsi:type="dcterms:W3CDTF">2019-10-12T03:52:51Z</dcterms:created>
  <dcterms:modified xsi:type="dcterms:W3CDTF">2020-01-05T21:32:43Z</dcterms:modified>
</cp:coreProperties>
</file>