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x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81" r:id="rId9"/>
    <p:sldId id="285" r:id="rId10"/>
    <p:sldId id="284" r:id="rId11"/>
    <p:sldId id="283" r:id="rId12"/>
    <p:sldId id="282" r:id="rId13"/>
    <p:sldId id="276" r:id="rId14"/>
    <p:sldId id="266" r:id="rId15"/>
    <p:sldId id="259" r:id="rId16"/>
    <p:sldId id="270" r:id="rId17"/>
    <p:sldId id="278" r:id="rId18"/>
    <p:sldId id="279" r:id="rId19"/>
    <p:sldId id="267" r:id="rId20"/>
    <p:sldId id="264" r:id="rId21"/>
    <p:sldId id="265" r:id="rId22"/>
    <p:sldId id="258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63" d="100"/>
          <a:sy n="63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  <dgm:t>
        <a:bodyPr/>
        <a:lstStyle/>
        <a:p>
          <a:endParaRPr lang="en-US"/>
        </a:p>
      </dgm:t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EB72-443F-4AA4-942E-7BD137AAA030}" type="pres">
      <dgm:prSet presAssocID="{6987B0A4-918A-4683-BE19-0165C7A40E0C}" presName="wedge2" presStyleLbl="node1" presStyleIdx="1" presStyleCnt="3"/>
      <dgm:spPr/>
      <dgm:t>
        <a:bodyPr/>
        <a:lstStyle/>
        <a:p>
          <a:endParaRPr lang="en-US"/>
        </a:p>
      </dgm:t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DD3E-80F2-4B61-B7C6-3F1D5582DA66}" type="pres">
      <dgm:prSet presAssocID="{6987B0A4-918A-4683-BE19-0165C7A40E0C}" presName="wedge3" presStyleLbl="node1" presStyleIdx="2" presStyleCnt="3"/>
      <dgm:spPr/>
      <dgm:t>
        <a:bodyPr/>
        <a:lstStyle/>
        <a:p>
          <a:endParaRPr lang="en-US"/>
        </a:p>
      </dgm:t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</a:t>
          </a:r>
          <a:endParaRPr lang="en-US" sz="5800" kern="1200" dirty="0"/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Have</a:t>
          </a:r>
          <a:endParaRPr lang="en-US" sz="5800" kern="1200" dirty="0"/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Be</a:t>
          </a:r>
          <a:endParaRPr lang="en-US" sz="5800" kern="1200" dirty="0"/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Supervised: train from known outcomes</a:t>
            </a:r>
          </a:p>
          <a:p>
            <a:r>
              <a:rPr lang="en-US" baseline="0" dirty="0" smtClean="0"/>
              <a:t>Unsupervised: learn and discover relationships in data</a:t>
            </a:r>
          </a:p>
          <a:p>
            <a:r>
              <a:rPr lang="en-US" baseline="0" dirty="0" smtClean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Clockwise: be,</a:t>
            </a:r>
            <a:r>
              <a:rPr lang="en-US" baseline="0" dirty="0" smtClean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Banquet and collapsed temple.  Who was there?</a:t>
            </a:r>
          </a:p>
          <a:p>
            <a:r>
              <a:rPr lang="en-US" dirty="0" smtClean="0"/>
              <a:t>Treasure map, end point, start point, and basis with</a:t>
            </a:r>
            <a:r>
              <a:rPr lang="en-US" baseline="0" dirty="0" smtClean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Knowing All Data Science:</a:t>
            </a:r>
            <a:br>
              <a:rPr lang="en-US" dirty="0" smtClean="0"/>
            </a:br>
            <a:r>
              <a:rPr lang="en-US" dirty="0" smtClean="0"/>
              <a:t>a minutes long tour of the limits of the space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2018.Oct.18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https://github.com/SpeedCoder5/notes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Placing</a:t>
            </a:r>
          </a:p>
          <a:p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5" y="3281269"/>
            <a:ext cx="1318305" cy="1287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Numeric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Unsupervised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Categorical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$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$$$$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BAH Field Guide: </a:t>
            </a:r>
            <a:br>
              <a:rPr lang="en-US" dirty="0" smtClean="0"/>
            </a:br>
            <a:r>
              <a:rPr lang="en-US" b="1" dirty="0" smtClean="0"/>
              <a:t>Data Science is the art of turning data into actions: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Tradecraft </a:t>
            </a:r>
            <a:r>
              <a:rPr lang="en-US" sz="3200" i="1" dirty="0" smtClean="0"/>
              <a:t>creates </a:t>
            </a:r>
            <a:r>
              <a:rPr lang="en-US" sz="3200" b="1" i="1" dirty="0" smtClean="0"/>
              <a:t>data products</a:t>
            </a:r>
            <a:endParaRPr lang="en-US" sz="3200" b="1" dirty="0" smtClean="0"/>
          </a:p>
          <a:p>
            <a:pPr lvl="1"/>
            <a:r>
              <a:rPr lang="en-US" sz="3200" dirty="0" smtClean="0"/>
              <a:t>Drive </a:t>
            </a:r>
            <a:r>
              <a:rPr lang="en-US" sz="3200" dirty="0"/>
              <a:t>actions </a:t>
            </a:r>
            <a:r>
              <a:rPr lang="en-US" sz="3200" dirty="0" smtClean="0"/>
              <a:t>– </a:t>
            </a:r>
            <a:r>
              <a:rPr lang="en-US" sz="3200" b="1" i="1" dirty="0" smtClean="0"/>
              <a:t>advice</a:t>
            </a:r>
            <a:r>
              <a:rPr lang="en-US" sz="3200" dirty="0" smtClean="0"/>
              <a:t> – possibility and danger</a:t>
            </a:r>
          </a:p>
          <a:p>
            <a:pPr lvl="0"/>
            <a:r>
              <a:rPr lang="en-US" sz="3200" dirty="0" smtClean="0"/>
              <a:t>Supports and encourages shifting between:</a:t>
            </a:r>
          </a:p>
          <a:p>
            <a:pPr lvl="1"/>
            <a:r>
              <a:rPr lang="en-US" sz="3200" b="1" dirty="0" smtClean="0"/>
              <a:t>Deductive</a:t>
            </a:r>
            <a:r>
              <a:rPr lang="en-US" sz="3200" dirty="0" smtClean="0"/>
              <a:t> (hypothesis-based) reasoning</a:t>
            </a:r>
          </a:p>
          <a:p>
            <a:pPr lvl="1"/>
            <a:r>
              <a:rPr lang="en-US" sz="3200" b="1" dirty="0" smtClean="0"/>
              <a:t>Inductive</a:t>
            </a:r>
            <a:r>
              <a:rPr lang="en-US" sz="3200" dirty="0" smtClean="0"/>
              <a:t> (pattern-based) reasoning</a:t>
            </a:r>
          </a:p>
          <a:p>
            <a:pPr lvl="0"/>
            <a:r>
              <a:rPr lang="en-US" sz="3200" dirty="0"/>
              <a:t>N</a:t>
            </a:r>
            <a:r>
              <a:rPr lang="en-US" sz="3200" dirty="0" smtClean="0"/>
              <a:t>ecessary for companies to </a:t>
            </a:r>
            <a:r>
              <a:rPr lang="en-US" sz="3200" b="1" dirty="0" smtClean="0"/>
              <a:t>compete</a:t>
            </a:r>
          </a:p>
          <a:p>
            <a:pPr lvl="0"/>
            <a:r>
              <a:rPr lang="en-US" sz="3200" dirty="0" smtClean="0"/>
              <a:t>Capabilities </a:t>
            </a:r>
            <a:r>
              <a:rPr lang="en-US" sz="3200" b="1" dirty="0" smtClean="0"/>
              <a:t>can be built</a:t>
            </a:r>
            <a:r>
              <a:rPr lang="en-US" sz="3200" dirty="0" smtClean="0"/>
              <a:t> over time</a:t>
            </a:r>
          </a:p>
          <a:p>
            <a:pPr lvl="0"/>
            <a:r>
              <a:rPr lang="en-US" sz="3200" dirty="0" smtClean="0"/>
              <a:t>Different kind of team sport</a:t>
            </a:r>
          </a:p>
          <a:p>
            <a:pPr lvl="1"/>
            <a:r>
              <a:rPr lang="en-US" sz="2800" dirty="0" smtClean="0"/>
              <a:t>Company-wide </a:t>
            </a:r>
            <a:r>
              <a:rPr lang="en-US" sz="2800" i="1" dirty="0" smtClean="0"/>
              <a:t>open culture </a:t>
            </a:r>
            <a:r>
              <a:rPr lang="en-US" sz="2800" dirty="0" smtClean="0"/>
              <a:t>– commitment to insights from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</a:t>
            </a:r>
            <a:r>
              <a:rPr lang="en-US" baseline="0" dirty="0" smtClean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minutes?</a:t>
            </a:r>
          </a:p>
          <a:p>
            <a:r>
              <a:rPr lang="en-US" sz="4000" dirty="0" smtClean="0"/>
              <a:t>What?</a:t>
            </a:r>
          </a:p>
          <a:p>
            <a:r>
              <a:rPr lang="en-US" sz="4000" dirty="0" smtClean="0"/>
              <a:t>How?</a:t>
            </a:r>
          </a:p>
          <a:p>
            <a:r>
              <a:rPr lang="en-US" sz="4000" dirty="0" smtClean="0"/>
              <a:t>Why?</a:t>
            </a:r>
          </a:p>
          <a:p>
            <a:pPr marL="0" indent="0">
              <a:buNone/>
            </a:pPr>
            <a:r>
              <a:rPr lang="en-US" sz="4000" dirty="0" smtClean="0"/>
              <a:t>Wide – not deep.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6920" y="1825625"/>
            <a:ext cx="5516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For whom?</a:t>
            </a:r>
          </a:p>
          <a:p>
            <a:r>
              <a:rPr lang="en-US" sz="4000" dirty="0" smtClean="0"/>
              <a:t>New to Data Science</a:t>
            </a:r>
            <a:endParaRPr lang="en-US" sz="4000" dirty="0" smtClean="0"/>
          </a:p>
          <a:p>
            <a:r>
              <a:rPr lang="en-US" sz="4000" dirty="0" smtClean="0"/>
              <a:t>Business Folks - $</a:t>
            </a:r>
          </a:p>
          <a:p>
            <a:r>
              <a:rPr lang="en-US" sz="4000" dirty="0" smtClean="0"/>
              <a:t>Seasoned Data Scientists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Vs. DoD</a:t>
            </a:r>
            <a:r>
              <a:rPr lang="en-US" sz="3800" baseline="0" dirty="0" smtClean="0"/>
              <a:t> Process </a:t>
            </a:r>
            <a:r>
              <a:rPr lang="en-US" sz="3800" dirty="0" smtClean="0"/>
              <a:t>Capability Maturity Model (CMM) Levels?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Earned Value Management =</a:t>
            </a:r>
            <a:br>
              <a:rPr lang="en-US" baseline="0" dirty="0" smtClean="0"/>
            </a:br>
            <a:r>
              <a:rPr lang="en-US" baseline="0" dirty="0" smtClean="0"/>
              <a:t>value earned from work being done </a:t>
            </a:r>
            <a:r>
              <a:rPr lang="en-US" baseline="0" dirty="0" smtClean="0">
                <a:hlinkClick r:id="rId4"/>
              </a:rPr>
              <a:t>dau.mil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Plan your work work your plan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source: </a:t>
            </a:r>
            <a:r>
              <a:rPr lang="en-US" sz="1600" dirty="0" err="1" smtClean="0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37475" y="1512092"/>
            <a:ext cx="16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Effort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BAH Data CMM and DOD Process CMM</a:t>
            </a:r>
            <a:br>
              <a:rPr lang="en-US" dirty="0" smtClean="0"/>
            </a:br>
            <a:r>
              <a:rPr lang="en-US" dirty="0" smtClean="0"/>
              <a:t>Complement Each</a:t>
            </a:r>
            <a:r>
              <a:rPr lang="en-US" baseline="0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9" y="-34131"/>
            <a:ext cx="10515600" cy="1325563"/>
          </a:xfrm>
        </p:spPr>
        <p:txBody>
          <a:bodyPr/>
          <a:lstStyle/>
          <a:p>
            <a:r>
              <a:rPr lang="en-US" dirty="0" smtClean="0"/>
              <a:t>Limits of Data Science – States of Being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- clockwise (Opportunity):</a:t>
            </a:r>
            <a:endParaRPr lang="en-US" dirty="0"/>
          </a:p>
          <a:p>
            <a:pPr lvl="1"/>
            <a:r>
              <a:rPr lang="en-US" dirty="0" smtClean="0"/>
              <a:t>DS </a:t>
            </a:r>
            <a:r>
              <a:rPr lang="en-US" dirty="0"/>
              <a:t>provides </a:t>
            </a:r>
            <a:r>
              <a:rPr lang="en-US" dirty="0" smtClean="0"/>
              <a:t>Clarity</a:t>
            </a:r>
            <a:r>
              <a:rPr lang="en-US" dirty="0"/>
              <a:t>, </a:t>
            </a:r>
            <a:r>
              <a:rPr lang="en-US" dirty="0" smtClean="0"/>
              <a:t>Predictions,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You declare where to go (what to be) next</a:t>
            </a:r>
          </a:p>
          <a:p>
            <a:pPr lvl="2"/>
            <a:r>
              <a:rPr lang="en-US" dirty="0" smtClean="0"/>
              <a:t>Data is only a starting point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-&gt; Do -&gt;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Empowering</a:t>
            </a:r>
          </a:p>
          <a:p>
            <a:r>
              <a:rPr lang="en-US" dirty="0" smtClean="0"/>
              <a:t>Danger - counterclockwise (Constraint):</a:t>
            </a:r>
          </a:p>
          <a:p>
            <a:pPr lvl="1"/>
            <a:r>
              <a:rPr lang="en-US" dirty="0" smtClean="0"/>
              <a:t>DS provides </a:t>
            </a:r>
            <a:r>
              <a:rPr lang="en-US" dirty="0" smtClean="0">
                <a:solidFill>
                  <a:srgbClr val="FF0000"/>
                </a:solidFill>
              </a:rPr>
              <a:t>justification</a:t>
            </a:r>
            <a:r>
              <a:rPr lang="en-US" dirty="0" smtClean="0"/>
              <a:t> to constrain being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limits </a:t>
            </a:r>
            <a:r>
              <a:rPr lang="en-US" dirty="0"/>
              <a:t>where </a:t>
            </a:r>
            <a:r>
              <a:rPr lang="en-US" dirty="0" smtClean="0"/>
              <a:t>you can go next</a:t>
            </a:r>
          </a:p>
          <a:p>
            <a:pPr lvl="2"/>
            <a:r>
              <a:rPr lang="en-US" dirty="0" smtClean="0"/>
              <a:t>Data becomes beginning and ending</a:t>
            </a:r>
            <a:endParaRPr lang="en-US" dirty="0"/>
          </a:p>
          <a:p>
            <a:pPr lvl="1"/>
            <a:r>
              <a:rPr lang="en-US" dirty="0" smtClean="0"/>
              <a:t>Have -&gt; Do -&gt; Be</a:t>
            </a:r>
          </a:p>
          <a:p>
            <a:pPr lvl="1"/>
            <a:r>
              <a:rPr lang="en-US" dirty="0" smtClean="0"/>
              <a:t>Limiting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2087879" cy="11930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Advice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3" y="3358441"/>
            <a:ext cx="1038056" cy="1038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1637" y="5041106"/>
            <a:ext cx="1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Justification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804863" y="4712494"/>
            <a:ext cx="144934" cy="233798"/>
          </a:xfrm>
          <a:prstGeom prst="line">
            <a:avLst/>
          </a:prstGeom>
          <a:ln w="476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97780" y="4712494"/>
            <a:ext cx="145733" cy="245130"/>
          </a:xfrm>
          <a:prstGeom prst="line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we covered: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smtClean="0"/>
              <a:t>of Data Science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 smtClean="0"/>
              <a:t>Agenda: a perspective – open to suggestions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 smtClean="0"/>
              <a:t>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is data science?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Learn: A method to learn fast and recall more</a:t>
            </a:r>
          </a:p>
          <a:p>
            <a:r>
              <a:rPr lang="en-US" sz="4000" dirty="0" smtClean="0"/>
              <a:t>The space of </a:t>
            </a:r>
            <a:r>
              <a:rPr lang="en-US" sz="4000" dirty="0" err="1" smtClean="0"/>
              <a:t>sci</a:t>
            </a:r>
            <a:r>
              <a:rPr lang="en-US" sz="4000" dirty="0" smtClean="0"/>
              <a:t>-kit learn</a:t>
            </a:r>
          </a:p>
          <a:p>
            <a:r>
              <a:rPr lang="en-US" sz="4000" dirty="0" smtClean="0"/>
              <a:t>A capability maturity model for data science</a:t>
            </a:r>
          </a:p>
          <a:p>
            <a:r>
              <a:rPr lang="en-US" sz="4000" dirty="0" smtClean="0"/>
              <a:t>Deliverables</a:t>
            </a:r>
          </a:p>
          <a:p>
            <a:r>
              <a:rPr lang="en-US" sz="4000" dirty="0" smtClean="0"/>
              <a:t>Limits</a:t>
            </a:r>
          </a:p>
          <a:p>
            <a:endParaRPr lang="en-US" sz="4000" dirty="0" smtClean="0"/>
          </a:p>
          <a:p>
            <a:r>
              <a:rPr lang="en-US" sz="4000" u="sng" dirty="0" smtClean="0"/>
              <a:t>Arguably</a:t>
            </a:r>
            <a:r>
              <a:rPr lang="en-US" sz="4000" dirty="0" smtClean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Covered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Details of</a:t>
            </a:r>
          </a:p>
          <a:p>
            <a:r>
              <a:rPr lang="en-US" dirty="0" smtClean="0"/>
              <a:t>Neural </a:t>
            </a:r>
            <a:r>
              <a:rPr lang="en-US" sz="3100" dirty="0" smtClean="0"/>
              <a:t>Networks</a:t>
            </a:r>
            <a:r>
              <a:rPr lang="en-US" dirty="0" smtClean="0"/>
              <a:t> (NN)</a:t>
            </a:r>
          </a:p>
          <a:p>
            <a:r>
              <a:rPr lang="en-US" dirty="0" smtClean="0"/>
              <a:t>Artificial Intelligence (AI)</a:t>
            </a:r>
          </a:p>
          <a:p>
            <a:r>
              <a:rPr lang="en-US" dirty="0" smtClean="0"/>
              <a:t>Machine Learning (ML)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</a:t>
            </a:r>
            <a:br>
              <a:rPr lang="en-US" dirty="0" smtClean="0"/>
            </a:br>
            <a:r>
              <a:rPr lang="en-US" dirty="0" smtClean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Anything </a:t>
            </a:r>
            <a:r>
              <a:rPr lang="en-US" i="1" dirty="0" smtClean="0"/>
              <a:t>missing</a:t>
            </a:r>
            <a:r>
              <a:rPr lang="en-US" dirty="0" smtClean="0"/>
              <a:t> from above definition?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=&gt; Information =&gt; Knowledge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Predictive Model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dirty="0" smtClean="0"/>
              <a:t>Advice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Repeat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Data Science Wheel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Who</a:t>
            </a:r>
            <a:r>
              <a:rPr lang="en-US" dirty="0"/>
              <a:t>? Ancient Greek poet: Simonides of </a:t>
            </a:r>
            <a:r>
              <a:rPr lang="en-US" dirty="0" err="1"/>
              <a:t>Creos</a:t>
            </a:r>
            <a:endParaRPr lang="en-US" dirty="0" smtClean="0"/>
          </a:p>
          <a:p>
            <a:pPr lvl="0"/>
            <a:r>
              <a:rPr lang="en-US" dirty="0" smtClean="0"/>
              <a:t>Are we losing geo-spatial capability?</a:t>
            </a:r>
          </a:p>
          <a:p>
            <a:pPr lvl="0"/>
            <a:r>
              <a:rPr lang="en-US" dirty="0" smtClean="0"/>
              <a:t>Use mental “maps” to get to data:</a:t>
            </a:r>
            <a:br>
              <a:rPr lang="en-US" dirty="0" smtClean="0"/>
            </a:br>
            <a:r>
              <a:rPr lang="en-US" dirty="0" smtClean="0"/>
              <a:t>Getting to a desired destination requires both:</a:t>
            </a:r>
          </a:p>
          <a:p>
            <a:pPr lvl="1"/>
            <a:r>
              <a:rPr lang="en-US" dirty="0" smtClean="0"/>
              <a:t>start point </a:t>
            </a:r>
          </a:p>
          <a:p>
            <a:pPr lvl="1"/>
            <a:r>
              <a:rPr lang="en-US" dirty="0" smtClean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advertisementfeature.cnn.com/think-brilliant/memory-palace.html</a:t>
            </a: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Drawing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4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763</Words>
  <Application>Microsoft Office PowerPoint</Application>
  <PresentationFormat>Widescreen</PresentationFormat>
  <Paragraphs>190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Method of Loci Map</vt:lpstr>
      <vt:lpstr>Method of Loci Map</vt:lpstr>
      <vt:lpstr>Method of Loci Map</vt:lpstr>
      <vt:lpstr>Method of Loci Map</vt:lpstr>
      <vt:lpstr>Method of Loci Map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AFMS User</cp:lastModifiedBy>
  <cp:revision>134</cp:revision>
  <dcterms:created xsi:type="dcterms:W3CDTF">2018-08-01T19:56:12Z</dcterms:created>
  <dcterms:modified xsi:type="dcterms:W3CDTF">2018-10-22T21:15:48Z</dcterms:modified>
</cp:coreProperties>
</file>