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C1666B-731B-4136-A68B-2BB42412C686}">
  <a:tblStyle styleId="{16C1666B-731B-4136-A68B-2BB42412C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0ae01ea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0ae01ea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0ae01ea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0ae01ea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Cullen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0ae01ea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0ae01ea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Cullen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0ae01ea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0ae01ea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Cullen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0ae01e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0ae01e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Cullen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0ae01ea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0ae01ea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b52cc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b52cc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b52cc4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b52cc4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b52cc4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b52cc4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0ae01e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0ae01e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0ae01ea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0ae01ea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b52cc4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b52cc4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b52cc4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b52cc4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b52cc4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5b52cc4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b52cc4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b52cc4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5b52cc4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5b52cc4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b52cc4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b52cc4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b52cc4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5b52cc4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5b52cc4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5b52cc4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0ae01ea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0ae01ea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872e10d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872e10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3332c7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3332c7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2872e10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2872e10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2872e10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2872e10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2872e10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2872e10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872e10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872e10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872e10d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872e10d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2872e10d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2872e10d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2872e10d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2872e10d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0ae01ea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0ae01ea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2872e10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2872e10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2872e10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2872e10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3332c76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3332c76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5e894d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5e894d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65e894d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65e894d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f0ae01ea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f0ae01ea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f0ae01ea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f0ae01ea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116cbf0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116cbf0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65e894d1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65e894d1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0ae01e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0ae01e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0ae01ea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0ae01e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3332c76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3332c76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3332c76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3332c76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3332c76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3332c76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10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istill.pub/2019/activation-atlas/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1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gif"/><Relationship Id="rId4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Visual Analytics in Deep Learning: An Interrogative Survey for the Next Frontiers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Cullen Buchanan, Ron Neely, Jason Snouffer, and Jonathan Vedro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Rowan - Information Visualization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April 18, 2019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Ws &amp; How Example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interpret representations learned by deep models (</a:t>
            </a:r>
            <a:r>
              <a:rPr lang="en">
                <a:solidFill>
                  <a:srgbClr val="FF0000"/>
                </a:solidFill>
              </a:rPr>
              <a:t>why</a:t>
            </a:r>
            <a:r>
              <a:rPr lang="en"/>
              <a:t>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developers (</a:t>
            </a:r>
            <a:r>
              <a:rPr lang="en">
                <a:solidFill>
                  <a:srgbClr val="4A86E8"/>
                </a:solidFill>
              </a:rPr>
              <a:t>who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neuron activations in convolutional neural networks (</a:t>
            </a: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t-SNE embeddings (</a:t>
            </a: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training phase (</a:t>
            </a:r>
            <a:r>
              <a:rPr lang="en">
                <a:solidFill>
                  <a:srgbClr val="A64D79"/>
                </a:solidFill>
              </a:rPr>
              <a:t>when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solve an urban planning problem (</a:t>
            </a:r>
            <a:r>
              <a:rPr lang="en">
                <a:solidFill>
                  <a:schemeClr val="accent5"/>
                </a:solidFill>
              </a:rPr>
              <a:t>where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75100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Visualization/AI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Workshops, Journals, and Conferences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952500" y="155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{16C1666B-731B-4136-A68B-2BB42412C686}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Acronym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Full 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IEEE Conference on Visual Analytics Science and Technology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CVPR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Conference on Computer Vision and Pattern Recognition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VADL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IEEE VIS Workshop on Visual Analytics for Deep Learning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FILM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Workshop on Interpretation and Visualization of Deep Neural Nets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752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Noteable Papers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168" y="0"/>
            <a:ext cx="52498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67000" y="265075"/>
            <a:ext cx="88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</a:t>
            </a:r>
            <a:r>
              <a:rPr lang="en"/>
              <a:t> - Differences in Interpretability and Explainability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Interpretability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Directly explain what is happening within a given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Describe exactly </a:t>
            </a:r>
            <a:r>
              <a:rPr lang="en">
                <a:solidFill>
                  <a:srgbClr val="FF0000"/>
                </a:solidFill>
              </a:rPr>
              <a:t>what is happening</a:t>
            </a:r>
            <a:r>
              <a:rPr lang="en"/>
              <a:t> within the model/</a:t>
            </a:r>
            <a:r>
              <a:rPr lang="en"/>
              <a:t>algorithms</a:t>
            </a:r>
            <a:r>
              <a:rPr lang="en"/>
              <a:t>.</a:t>
            </a:r>
            <a:endParaRPr/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Explainability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 explanation can show predictions without elucidating the mechanisms by which models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Explain the model in “</a:t>
            </a:r>
            <a:r>
              <a:rPr lang="en">
                <a:solidFill>
                  <a:srgbClr val="FF0000"/>
                </a:solidFill>
              </a:rPr>
              <a:t>human terms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17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</a:t>
            </a:r>
            <a:r>
              <a:rPr lang="en"/>
              <a:t> - Areas of Application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8635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Debugging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track hyperparameters, </a:t>
            </a:r>
            <a:r>
              <a:rPr lang="en"/>
              <a:t>misclassifications</a:t>
            </a:r>
            <a:r>
              <a:rPr lang="en"/>
              <a:t>, and </a:t>
            </a:r>
            <a:r>
              <a:rPr lang="en"/>
              <a:t>more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Improving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</a:t>
            </a:r>
            <a:r>
              <a:rPr lang="en"/>
              <a:t> process, display the trends of past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Comparing and Selecting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Visually see how models are performing in comparison to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Teaching/Education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teach beginners ML, </a:t>
            </a:r>
            <a:r>
              <a:rPr lang="en"/>
              <a:t>architecture, algorithms and more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Who </a:t>
            </a:r>
            <a:r>
              <a:rPr lang="en"/>
              <a:t>uses it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section describes the groups of people who may stand to beneﬁt from deep learning visualization and visual analytics.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 sz="1800">
                <a:solidFill>
                  <a:srgbClr val="4A86E8"/>
                </a:solidFill>
              </a:rPr>
              <a:t>M</a:t>
            </a:r>
            <a:r>
              <a:rPr lang="en" sz="1800">
                <a:solidFill>
                  <a:srgbClr val="4A86E8"/>
                </a:solidFill>
              </a:rPr>
              <a:t>odel developers</a:t>
            </a:r>
            <a:endParaRPr sz="1800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 sz="1800">
                <a:solidFill>
                  <a:srgbClr val="4A86E8"/>
                </a:solidFill>
              </a:rPr>
              <a:t>Model users</a:t>
            </a:r>
            <a:endParaRPr sz="1800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 sz="1800">
                <a:solidFill>
                  <a:srgbClr val="4A86E8"/>
                </a:solidFill>
              </a:rPr>
              <a:t>Non-experts</a:t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Who </a:t>
            </a:r>
            <a:r>
              <a:rPr lang="en"/>
              <a:t>uses it - Developers/Builders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whose job is primarily focused on </a:t>
            </a:r>
            <a:r>
              <a:rPr lang="en">
                <a:solidFill>
                  <a:srgbClr val="4A86E8"/>
                </a:solidFill>
              </a:rPr>
              <a:t>developing, experimenting with, and deploying deep neural networks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strong understanding of deep learning techniques and a well-developed intuition surrounding model building.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seasoned in building large-scale models and training them on high-performance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Tooling and research is much more technically focused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Who </a:t>
            </a:r>
            <a:r>
              <a:rPr lang="en"/>
              <a:t>uses it - Users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These are users who may have </a:t>
            </a:r>
            <a:r>
              <a:rPr lang="en" sz="2400">
                <a:solidFill>
                  <a:srgbClr val="4A86E8"/>
                </a:solidFill>
              </a:rPr>
              <a:t>some technical background </a:t>
            </a:r>
            <a:r>
              <a:rPr lang="en" sz="2400"/>
              <a:t>but are </a:t>
            </a:r>
            <a:r>
              <a:rPr lang="en" sz="2400">
                <a:solidFill>
                  <a:srgbClr val="4A86E8"/>
                </a:solidFill>
              </a:rPr>
              <a:t>neural network novices</a:t>
            </a:r>
            <a:r>
              <a:rPr lang="en" sz="2400"/>
              <a:t>. They also include machine learning artists who use models to enable and showcase new forms of artistic expression.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Who </a:t>
            </a:r>
            <a:r>
              <a:rPr lang="en"/>
              <a:t>uses it - Non-experts (education)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</a:t>
            </a:r>
            <a:r>
              <a:rPr lang="en" sz="2400"/>
              <a:t>ndividuals who typically have </a:t>
            </a:r>
            <a:r>
              <a:rPr lang="en" sz="2400">
                <a:solidFill>
                  <a:srgbClr val="4A86E8"/>
                </a:solidFill>
              </a:rPr>
              <a:t>no prior knowledge</a:t>
            </a:r>
            <a:r>
              <a:rPr lang="en" sz="2400"/>
              <a:t> about deep learning may or may not have a technical background. They also include people who simply use AI-powered devices and consumer applications.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Tools built for non-experts, particularly with an </a:t>
            </a:r>
            <a:r>
              <a:rPr lang="en" sz="2400">
                <a:solidFill>
                  <a:srgbClr val="4A86E8"/>
                </a:solidFill>
              </a:rPr>
              <a:t>educational focus</a:t>
            </a:r>
            <a:r>
              <a:rPr lang="en" sz="2400"/>
              <a:t>, are becoming more popular on the web.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section discusses the </a:t>
            </a:r>
            <a:r>
              <a:rPr lang="en" sz="2400">
                <a:solidFill>
                  <a:srgbClr val="00FF00"/>
                </a:solidFill>
              </a:rPr>
              <a:t>technical components</a:t>
            </a:r>
            <a:r>
              <a:rPr lang="en" sz="2400"/>
              <a:t> of neural networks that could be visualized.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Edge Weights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Filters applied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Neuron Activations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 function/error measurement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High-dimensional neurons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Groups of instances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metrics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8625"/>
            <a:ext cx="87639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    -&gt;       Deep Learning Model -&gt;     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Recommendations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843838" y="2106525"/>
            <a:ext cx="20475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1       2       3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          4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875" y="2658988"/>
            <a:ext cx="1929425" cy="19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150" y="1036763"/>
            <a:ext cx="3069976" cy="3069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64" name="Google Shape;64;p14"/>
          <p:cNvGrpSpPr/>
          <p:nvPr/>
        </p:nvGrpSpPr>
        <p:grpSpPr>
          <a:xfrm>
            <a:off x="825500" y="1261375"/>
            <a:ext cx="2080850" cy="3307502"/>
            <a:chOff x="825500" y="1261375"/>
            <a:chExt cx="2080850" cy="3307502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5500" y="1261375"/>
              <a:ext cx="2080850" cy="15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00" y="2350750"/>
              <a:ext cx="981826" cy="936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1032199" y="3407152"/>
              <a:ext cx="1821950" cy="1161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800" y="2762250"/>
            <a:ext cx="2286799" cy="11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375" y="2223738"/>
            <a:ext cx="998899" cy="9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979625" y="1355875"/>
            <a:ext cx="517500" cy="20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219100" y="1332450"/>
            <a:ext cx="517500" cy="20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Architecture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●"/>
            </a:pPr>
            <a:r>
              <a:rPr lang="en" sz="2400">
                <a:solidFill>
                  <a:srgbClr val="00FF00"/>
                </a:solidFill>
              </a:rPr>
              <a:t>M</a:t>
            </a:r>
            <a:r>
              <a:rPr lang="en" sz="2400">
                <a:solidFill>
                  <a:srgbClr val="00FF00"/>
                </a:solidFill>
              </a:rPr>
              <a:t>odel architecture</a:t>
            </a:r>
            <a:endParaRPr sz="2400">
              <a:solidFill>
                <a:srgbClr val="00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computational / </a:t>
            </a:r>
            <a:r>
              <a:rPr lang="en" sz="1800">
                <a:solidFill>
                  <a:srgbClr val="00FF00"/>
                </a:solidFill>
              </a:rPr>
              <a:t>dataflow graph</a:t>
            </a:r>
            <a:endParaRPr sz="1800">
              <a:solidFill>
                <a:srgbClr val="00FF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Deﬁnes how a </a:t>
            </a:r>
            <a:r>
              <a:rPr lang="en" sz="1800">
                <a:solidFill>
                  <a:srgbClr val="00FF00"/>
                </a:solidFill>
              </a:rPr>
              <a:t>neural network model would train, test, save data</a:t>
            </a:r>
            <a:r>
              <a:rPr lang="en" sz="1800"/>
              <a:t> to disk, and checkpoint after epoch iterations.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Deﬁnes how data ﬂows from operation to operation to successfully train and </a:t>
            </a:r>
            <a:r>
              <a:rPr lang="en" sz="1800"/>
              <a:t>u</a:t>
            </a:r>
            <a:r>
              <a:rPr lang="en" sz="1800"/>
              <a:t>se a model.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Can be visualized to potentially inform model developers of the types of computations occurring within their model.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Edge Weights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models are built of </a:t>
            </a:r>
            <a:r>
              <a:rPr lang="en">
                <a:solidFill>
                  <a:srgbClr val="00FF00"/>
                </a:solidFill>
              </a:rPr>
              <a:t>many, and sometimes diverse, constructions of layers of neurons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</a:t>
            </a:r>
            <a:r>
              <a:rPr lang="en">
                <a:solidFill>
                  <a:srgbClr val="00FF00"/>
                </a:solidFill>
              </a:rPr>
              <a:t>sends information to the next layer via edge weights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Skipping certain layers can lead to better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has an edge with an accompanying weight that sends signal from one neuron in a layer to thousands of neurons in an adjacent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tweaked during the back propagation phase of training a deep model, and could be worthwhile to visualize for understanding what the model has learned.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Filters applied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●"/>
            </a:pPr>
            <a:r>
              <a:rPr lang="en" sz="2400">
                <a:solidFill>
                  <a:srgbClr val="00FF00"/>
                </a:solidFill>
              </a:rPr>
              <a:t>Convolutional filters</a:t>
            </a:r>
            <a:endParaRPr sz="2400">
              <a:solidFill>
                <a:srgbClr val="00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Neural Networks use them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Apply filters over the input data (images represented as a two-dimensional matrix of values) to </a:t>
            </a:r>
            <a:r>
              <a:rPr lang="en" sz="1800">
                <a:solidFill>
                  <a:srgbClr val="00FF00"/>
                </a:solidFill>
              </a:rPr>
              <a:t>generate smaller representations of the data</a:t>
            </a:r>
            <a:r>
              <a:rPr lang="en" sz="1800"/>
              <a:t> to pass to later layers in the network.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Updated throughout the training process to support a given task.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Neuron Activations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can be thought as a collection of layers of neurons connected by edge weights.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Neurons too can be a source of data to investigate.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given a trained model, one can perform inference on the model using a new data instance to obtain the neural network’s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neurons compute activations using </a:t>
            </a:r>
            <a:r>
              <a:rPr lang="en">
                <a:solidFill>
                  <a:srgbClr val="00FF00"/>
                </a:solidFill>
              </a:rPr>
              <a:t>activation functions</a:t>
            </a:r>
            <a:r>
              <a:rPr lang="en"/>
              <a:t> (e.g., weighted sum) to</a:t>
            </a:r>
            <a:r>
              <a:rPr lang="en">
                <a:solidFill>
                  <a:srgbClr val="00FF00"/>
                </a:solidFill>
              </a:rPr>
              <a:t> combine the signal from the previous layer</a:t>
            </a:r>
            <a:r>
              <a:rPr lang="en"/>
              <a:t> into a new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inference, we can recover the activations produced at each layer.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</a:t>
            </a:r>
            <a:r>
              <a:rPr lang="en">
                <a:solidFill>
                  <a:srgbClr val="00FF00"/>
                </a:solidFill>
              </a:rPr>
              <a:t>Cost function</a:t>
            </a:r>
            <a:r>
              <a:rPr lang="en"/>
              <a:t>/error measurement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Backpropagation </a:t>
            </a:r>
            <a:r>
              <a:rPr lang="en"/>
              <a:t>(of errors): a method to calculate the gradient of a speciﬁed cost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an optimization algorithm, we can compute the error at the output layer of a neural network and redistribute the error by updating the model weights using the computed gradient.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lang="en">
                <a:solidFill>
                  <a:srgbClr val="00FF00"/>
                </a:solidFill>
              </a:rPr>
              <a:t>gradients ﬂow from the output layer to the input layer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useful to visualize the gradients of a network to see how much error is produced at certain outputs and where it is distributed.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High-dimensional neurons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Think of the feature vectors recovered as </a:t>
            </a:r>
            <a:r>
              <a:rPr lang="en" sz="2400">
                <a:solidFill>
                  <a:srgbClr val="00FF00"/>
                </a:solidFill>
              </a:rPr>
              <a:t>vectors in a high-dimensional space</a:t>
            </a:r>
            <a:r>
              <a:rPr lang="en" sz="2400"/>
              <a:t>. Each neuron in a layer then becomes a “dimension.”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now take advantage of high-dimensional visualization techniques to visualize extracted activations.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FF00"/>
                </a:solidFill>
              </a:rPr>
              <a:t>Dimensionality reduction</a:t>
            </a:r>
            <a:r>
              <a:rPr lang="en" sz="2400"/>
              <a:t> is commonly used here to visualize in 2D or 3D space.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Groups of instances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nstance-level activations</a:t>
            </a:r>
            <a:r>
              <a:rPr lang="en"/>
              <a:t> allow one to recover the mapping from data input to a feature vector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done on collections of instances for unique advantages: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can compute all the activations simultaneously.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now compare these individual activations to see how similar or different they are from one another.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Take multiple groups, potentially from differing classes, and compare how the distribution of activations from one group compares or differs from another.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Could be useful for </a:t>
            </a:r>
            <a:r>
              <a:rPr lang="en" sz="1800">
                <a:solidFill>
                  <a:srgbClr val="00FF00"/>
                </a:solidFill>
              </a:rPr>
              <a:t>uncovering the learned decision boundary</a:t>
            </a:r>
            <a:r>
              <a:rPr lang="en" sz="1800"/>
              <a:t> in classiﬁcation tasks.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to Visualize - Model metrics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Instance- and group-level activations suffer from scalability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alternative object to visualize are model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Representing the state of a model through a single number, or handful of numbers, abstracts away much of the subtle and interesting features of deep neural networks.  </a:t>
            </a:r>
            <a:r>
              <a:rPr lang="en"/>
              <a:t>Examples: </a:t>
            </a:r>
            <a:r>
              <a:rPr lang="en">
                <a:solidFill>
                  <a:srgbClr val="00FF00"/>
                </a:solidFill>
              </a:rPr>
              <a:t>cost, accuracy, precision, recall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they are key indicators for communicating how the network is progressing and provide a quick and easy way to compare multiple models at once.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the previous section, we described what technical components of neural networks could be visualized.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this section, we summarize how the components are visualized and interacted with in existing literature.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Network architectures</a:t>
            </a:r>
            <a:r>
              <a:rPr lang="en" sz="1800"/>
              <a:t> are often represented as </a:t>
            </a:r>
            <a:r>
              <a:rPr lang="en" sz="1800">
                <a:solidFill>
                  <a:srgbClr val="FFFF00"/>
                </a:solidFill>
              </a:rPr>
              <a:t>node-link diagrams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Embeddings</a:t>
            </a:r>
            <a:r>
              <a:rPr lang="en" sz="1800"/>
              <a:t> typically represented as </a:t>
            </a:r>
            <a:r>
              <a:rPr lang="en" sz="1800">
                <a:solidFill>
                  <a:srgbClr val="FFFF00"/>
                </a:solidFill>
              </a:rPr>
              <a:t>scatter plots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Model metrics</a:t>
            </a:r>
            <a:r>
              <a:rPr lang="en" sz="1800"/>
              <a:t> over time are almost always represented as </a:t>
            </a:r>
            <a:r>
              <a:rPr lang="en" sz="1800">
                <a:solidFill>
                  <a:srgbClr val="FFFF00"/>
                </a:solidFill>
              </a:rPr>
              <a:t>line charts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Node link for data flow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most common way to visualize where </a:t>
            </a:r>
            <a:r>
              <a:rPr lang="en">
                <a:solidFill>
                  <a:srgbClr val="FFFF00"/>
                </a:solidFill>
              </a:rPr>
              <a:t>data ﬂows</a:t>
            </a:r>
            <a:r>
              <a:rPr lang="en"/>
              <a:t> and the magnitude of edge weights is a node-link diagram.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Displaying large numbers of links from complex models can generate “hairball” visualizations where many edge crossings impede pattern discovery.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weight magnitude and sign can then be encoded using color or link thickness.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Node-link diagrams for </a:t>
            </a:r>
            <a:r>
              <a:rPr lang="en">
                <a:solidFill>
                  <a:srgbClr val="FFFF00"/>
                </a:solidFill>
              </a:rPr>
              <a:t>network architecture work well for smaller networks</a:t>
            </a:r>
            <a:r>
              <a:rPr lang="en"/>
              <a:t>, but they also suffer from scalability issues.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8625"/>
            <a:ext cx="87639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    -&gt;       Deep Learning Model -&gt;     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Recommendations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843838" y="2106525"/>
            <a:ext cx="20475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1       2       3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          4</a:t>
            </a:r>
            <a:endParaRPr sz="2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875" y="2658988"/>
            <a:ext cx="1929425" cy="19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150" y="1036763"/>
            <a:ext cx="3069976" cy="3069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80" name="Google Shape;80;p15"/>
          <p:cNvGrpSpPr/>
          <p:nvPr/>
        </p:nvGrpSpPr>
        <p:grpSpPr>
          <a:xfrm>
            <a:off x="825500" y="1261375"/>
            <a:ext cx="2080850" cy="3307502"/>
            <a:chOff x="825500" y="1261375"/>
            <a:chExt cx="2080850" cy="3307502"/>
          </a:xfrm>
        </p:grpSpPr>
        <p:pic>
          <p:nvPicPr>
            <p:cNvPr id="81" name="Google Shape;8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5500" y="1261375"/>
              <a:ext cx="2080850" cy="15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00" y="2350750"/>
              <a:ext cx="981826" cy="936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1032199" y="3407152"/>
              <a:ext cx="1821950" cy="1161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800" y="2762250"/>
            <a:ext cx="2286799" cy="11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375" y="2223738"/>
            <a:ext cx="998899" cy="9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2979625" y="1355875"/>
            <a:ext cx="517500" cy="20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219100" y="1332450"/>
            <a:ext cx="517500" cy="20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979625" y="3866575"/>
            <a:ext cx="2020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400"/>
              <a:buChar char="-"/>
            </a:pPr>
            <a:r>
              <a:rPr lang="en" sz="2400">
                <a:solidFill>
                  <a:srgbClr val="A64D79"/>
                </a:solidFill>
              </a:rPr>
              <a:t>Training</a:t>
            </a:r>
            <a:endParaRPr sz="2400">
              <a:solidFill>
                <a:srgbClr val="A64D7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400"/>
              <a:buChar char="-"/>
            </a:pPr>
            <a:r>
              <a:rPr lang="en" sz="2400">
                <a:solidFill>
                  <a:srgbClr val="A64D79"/>
                </a:solidFill>
              </a:rPr>
              <a:t>Testing</a:t>
            </a:r>
            <a:endParaRPr sz="2400">
              <a:solidFill>
                <a:srgbClr val="A64D7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400"/>
              <a:buChar char="-"/>
            </a:pPr>
            <a:r>
              <a:rPr lang="en" sz="2400">
                <a:solidFill>
                  <a:srgbClr val="A64D79"/>
                </a:solidFill>
              </a:rPr>
              <a:t>Validation</a:t>
            </a:r>
            <a:endParaRPr sz="2400">
              <a:solidFill>
                <a:srgbClr val="A64D79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746600" y="3749900"/>
            <a:ext cx="6696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0000"/>
                </a:solidFill>
              </a:rPr>
              <a:t>?</a:t>
            </a:r>
            <a:endParaRPr b="1" sz="7200">
              <a:solidFill>
                <a:srgbClr val="FF0000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5473455" y="3804475"/>
            <a:ext cx="1161620" cy="9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Reduce dimensionality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technique to visualize embeddings is performing </a:t>
            </a:r>
            <a:r>
              <a:rPr lang="en">
                <a:solidFill>
                  <a:srgbClr val="FFFF00"/>
                </a:solidFill>
              </a:rPr>
              <a:t>dimensionality reduction</a:t>
            </a:r>
            <a:r>
              <a:rPr lang="en"/>
              <a:t> to reduce the number of columns/features to 2 or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</a:t>
            </a:r>
            <a:r>
              <a:rPr lang="en">
                <a:solidFill>
                  <a:srgbClr val="FFFF00"/>
                </a:solidFill>
              </a:rPr>
              <a:t>2D</a:t>
            </a:r>
            <a:r>
              <a:rPr lang="en"/>
              <a:t> case, we can plot all data instances as points in a scatter plot.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Viewing a </a:t>
            </a:r>
            <a:r>
              <a:rPr lang="en">
                <a:solidFill>
                  <a:srgbClr val="FFFF00"/>
                </a:solidFill>
              </a:rPr>
              <a:t>3D</a:t>
            </a:r>
            <a:r>
              <a:rPr lang="en"/>
              <a:t> space on a 2D medium (e.g., computer screen) may not be ideal for tasks like comparing exact distances.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common approach is to retrieve the original image and place it at the reduced coordinate 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possible to use time-dependent data and visualize how an embedding changes over time, or in the case of deep learning, over epochs.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these scatter plots raise problems too. The quality of the embeddings greatly depends on the algorithm used to perform the reduction.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Line Charts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developers track the progression of their deep learning models by monitoring and observing a number of different metrics computed after each epoch.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Loss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Accuracy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Different measure of errors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diagnosing the long training process of deep learning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visualization technique for visualizing this data is by considering the metrics as time series and plotting them in line charts.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Instance-based Analysis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esting </a:t>
            </a:r>
            <a:r>
              <a:rPr lang="en">
                <a:solidFill>
                  <a:srgbClr val="FFFF00"/>
                </a:solidFill>
              </a:rPr>
              <a:t>speciﬁc data instances</a:t>
            </a:r>
            <a:r>
              <a:rPr lang="en"/>
              <a:t> to understand how they </a:t>
            </a:r>
            <a:r>
              <a:rPr lang="en">
                <a:solidFill>
                  <a:srgbClr val="FFFF00"/>
                </a:solidFill>
              </a:rPr>
              <a:t>progress throughout a model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application is to use instances as unit tests for deep learning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common for experts to perform similar similar tasks using groups of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textual data, people often use words to group documents and provide aggregated data.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Instance-based Analysis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" sz="2400"/>
              <a:t>Instead of using individual data instances for testing and debugging a model, experts can further test the model by evaluating its </a:t>
            </a:r>
            <a:r>
              <a:rPr lang="en" sz="2400">
                <a:solidFill>
                  <a:srgbClr val="FFFF00"/>
                </a:solidFill>
              </a:rPr>
              <a:t>average and aggregate</a:t>
            </a:r>
            <a:r>
              <a:rPr lang="en" sz="2400"/>
              <a:t> performance across different groups.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Sometimes it can be challenging to deﬁne groups for images or text. For textual data, people often use words to group documents and provide aggregated data.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Interactive Experimentation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Interactive experimentation makes heavy use of interactions for users to experiment with models.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By using direct manipulation for testing models, a user can pose </a:t>
            </a:r>
            <a:r>
              <a:rPr lang="en">
                <a:solidFill>
                  <a:srgbClr val="FFFF00"/>
                </a:solidFill>
              </a:rPr>
              <a:t>“what if?”</a:t>
            </a:r>
            <a:r>
              <a:rPr lang="en"/>
              <a:t> questions and observe how the input data affects the results.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Called explorable explanations, this type of visual experimentation is popular for making sense of complex concepts and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systems require the user to provide some kind of input data into the system to obtain results.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Attribution &amp; Feature Visualization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ﬁnal method for how to visualize deep learning hails from the AI and computer vision communities. These are algorithmic techniques that entail image generation. Given a trained model, one can select a single image instance and use one of the algorithmic techniques to generate a new image of the same size that either highlights important regions of the image (often called </a:t>
            </a:r>
            <a:r>
              <a:rPr lang="en">
                <a:solidFill>
                  <a:srgbClr val="FFFF00"/>
                </a:solidFill>
              </a:rPr>
              <a:t>attribution</a:t>
            </a:r>
            <a:r>
              <a:rPr lang="en"/>
              <a:t>) or is an </a:t>
            </a:r>
            <a:r>
              <a:rPr lang="en">
                <a:solidFill>
                  <a:srgbClr val="FFFF00"/>
                </a:solidFill>
              </a:rPr>
              <a:t>entirely new image that supposedly is representative of the same class</a:t>
            </a:r>
            <a:r>
              <a:rPr lang="en"/>
              <a:t> (often called </a:t>
            </a:r>
            <a:r>
              <a:rPr lang="en">
                <a:solidFill>
                  <a:srgbClr val="FFFF00"/>
                </a:solidFill>
              </a:rPr>
              <a:t>feature visualization</a:t>
            </a:r>
            <a:r>
              <a:rPr lang="en"/>
              <a:t>). In these works, it is common to see large, full-page ﬁgures consisting of </a:t>
            </a:r>
            <a:r>
              <a:rPr lang="en">
                <a:solidFill>
                  <a:srgbClr val="FFFF00"/>
                </a:solidFill>
              </a:rPr>
              <a:t>hundreds of such images</a:t>
            </a:r>
            <a:r>
              <a:rPr lang="en"/>
              <a:t> corresponding to multiple images classes.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to visualize - Attribution &amp; Feature Visualization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enerates </a:t>
            </a:r>
            <a:r>
              <a:rPr lang="en">
                <a:solidFill>
                  <a:srgbClr val="FFFF00"/>
                </a:solidFill>
              </a:rPr>
              <a:t>translucent heatmaps that overlay images to highlight important regions that contribute towards classiﬁcation and their sensitivity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Invert representations, i.e., attempt to reconstruct an image using a feature vector to understand what a CNN has learned.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these methods fail to provide correct results. Thus, we should develop explanation methods that work on simpler models before extending them to the more complex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activation maximization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techniques developed in this research area have improved dramatically over the past few years, where now it is possibly to synthetically generate photorealistic images. Note that trustworthiness remains questionable.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When</a:t>
            </a:r>
            <a:r>
              <a:rPr lang="en"/>
              <a:t> to visualize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section describes when visualizing deep learning may be most relevant and useful.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training process is an </a:t>
            </a:r>
            <a:r>
              <a:rPr lang="en" sz="2400">
                <a:solidFill>
                  <a:srgbClr val="A64D79"/>
                </a:solidFill>
              </a:rPr>
              <a:t>iterative</a:t>
            </a:r>
            <a:r>
              <a:rPr lang="en" sz="2400"/>
              <a:t>, foundational procedure for using deep learning models.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two distinct, non-mutually exclusive times for when to visualize: </a:t>
            </a:r>
            <a:r>
              <a:rPr lang="en" sz="2400">
                <a:solidFill>
                  <a:srgbClr val="A64D79"/>
                </a:solidFill>
              </a:rPr>
              <a:t>during training</a:t>
            </a:r>
            <a:r>
              <a:rPr lang="en" sz="2400"/>
              <a:t> and </a:t>
            </a:r>
            <a:r>
              <a:rPr lang="en" sz="2400">
                <a:solidFill>
                  <a:srgbClr val="A64D79"/>
                </a:solidFill>
              </a:rPr>
              <a:t>after training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Visualizing both during and after training is possible.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When</a:t>
            </a:r>
            <a:r>
              <a:rPr lang="en"/>
              <a:t> to visualize - </a:t>
            </a:r>
            <a:r>
              <a:rPr lang="en">
                <a:solidFill>
                  <a:srgbClr val="A64D79"/>
                </a:solidFill>
              </a:rPr>
              <a:t>During Training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Artiﬁcial neural networks learn higher-level features that are useful for class discrimination as training progress.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potential to monitor one’s model as it learns to closely observe and track the model’s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updating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 visual analytics systems used during training support and show these updating visualizations as a primary view in the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systems help </a:t>
            </a:r>
            <a:r>
              <a:rPr lang="en">
                <a:solidFill>
                  <a:srgbClr val="A64D79"/>
                </a:solidFill>
              </a:rPr>
              <a:t>reduce development time and save computational resources</a:t>
            </a:r>
            <a:r>
              <a:rPr lang="en"/>
              <a:t> by visualizing metrics that indicate whether a model is successfully learning or not.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When</a:t>
            </a:r>
            <a:r>
              <a:rPr lang="en"/>
              <a:t> to visualize - </a:t>
            </a:r>
            <a:r>
              <a:rPr lang="en">
                <a:solidFill>
                  <a:srgbClr val="A64D79"/>
                </a:solidFill>
              </a:rPr>
              <a:t>After Training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</a:t>
            </a:r>
            <a:r>
              <a:rPr lang="en" sz="2400"/>
              <a:t>his assumes a trained model as input to the system or visualization technique. Many previously mentioned algorithmic techniques are performed after training.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traditional visual analytics systems have also been developed to inspect a model after it has ﬁnished training to </a:t>
            </a:r>
            <a:r>
              <a:rPr lang="en" sz="2400">
                <a:solidFill>
                  <a:srgbClr val="A64D79"/>
                </a:solidFill>
              </a:rPr>
              <a:t>show how model works</a:t>
            </a:r>
            <a:endParaRPr sz="24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58625"/>
            <a:ext cx="87639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 </a:t>
            </a:r>
            <a:r>
              <a:rPr lang="en"/>
              <a:t>do we care?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779350" y="647600"/>
            <a:ext cx="62670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Neural Network: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Interpretability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rgbClr val="FFFF00"/>
                </a:solidFill>
              </a:rPr>
              <a:t>How </a:t>
            </a:r>
            <a:r>
              <a:rPr lang="en" sz="2400">
                <a:solidFill>
                  <a:schemeClr val="dk1"/>
                </a:solidFill>
              </a:rPr>
              <a:t>does it work?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" sz="2400">
                <a:solidFill>
                  <a:schemeClr val="dk1"/>
                </a:solidFill>
              </a:rPr>
              <a:t>Security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Has it been compromised?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Trust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Is it correctly working?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615125" y="2979625"/>
            <a:ext cx="2813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944175" y="1470925"/>
            <a:ext cx="620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0000"/>
                </a:solidFill>
              </a:rPr>
              <a:t>?</a:t>
            </a:r>
            <a:endParaRPr b="1" sz="7200">
              <a:solidFill>
                <a:srgbClr val="FF0000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64581" y="1916125"/>
            <a:ext cx="1161620" cy="9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Where </a:t>
            </a:r>
            <a:r>
              <a:rPr lang="en"/>
              <a:t>has deep learning </a:t>
            </a:r>
            <a:r>
              <a:rPr lang="en"/>
              <a:t>visualization been used?</a:t>
            </a:r>
            <a:r>
              <a:rPr lang="en"/>
              <a:t> 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Domains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Neural machine translation</a:t>
            </a:r>
            <a:endParaRPr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Reinforcement learning</a:t>
            </a:r>
            <a:endParaRPr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Social good</a:t>
            </a:r>
            <a:endParaRPr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Autonomous vehicles</a:t>
            </a:r>
            <a:endParaRPr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Medical imaging </a:t>
            </a:r>
            <a:r>
              <a:rPr lang="en" sz="1800">
                <a:solidFill>
                  <a:srgbClr val="00FFFF"/>
                </a:solidFill>
              </a:rPr>
              <a:t>diagnostics</a:t>
            </a:r>
            <a:endParaRPr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Urban Planning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CNNs </a:t>
            </a:r>
            <a:r>
              <a:rPr lang="en" sz="1800"/>
              <a:t>(vision) -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RNNs </a:t>
            </a:r>
            <a:r>
              <a:rPr lang="en" sz="1800"/>
              <a:t>(memory,  LSTM) - time series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memory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GANs </a:t>
            </a:r>
            <a:r>
              <a:rPr lang="en" sz="1800"/>
              <a:t>(new)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Generative </a:t>
            </a:r>
            <a:r>
              <a:rPr lang="en" sz="1800"/>
              <a:t>Adversarial</a:t>
            </a:r>
            <a:r>
              <a:rPr lang="en" sz="1800"/>
              <a:t> Network</a:t>
            </a:r>
            <a:br>
              <a:rPr lang="en" sz="1800"/>
            </a:br>
            <a:r>
              <a:rPr lang="en" sz="1800"/>
              <a:t>“Fake Eyes” for training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like pair programming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Where </a:t>
            </a:r>
            <a:r>
              <a:rPr lang="en"/>
              <a:t>is </a:t>
            </a:r>
            <a:r>
              <a:rPr lang="en"/>
              <a:t>deep learning visualization research at? </a:t>
            </a:r>
            <a:endParaRPr/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Academic Communities</a:t>
            </a:r>
            <a:endParaRPr sz="1800"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Information Visualization</a:t>
            </a:r>
            <a:br>
              <a:rPr lang="en" sz="1800"/>
            </a:br>
            <a:r>
              <a:rPr lang="en" sz="1800"/>
              <a:t>&amp; Visual Analytics 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Artificial</a:t>
            </a:r>
            <a:r>
              <a:rPr lang="en" sz="1800"/>
              <a:t> Intelligence</a:t>
            </a:r>
            <a:br>
              <a:rPr lang="en" sz="1800"/>
            </a:br>
            <a:r>
              <a:rPr lang="en" sz="1800"/>
              <a:t>&amp; Deep Learning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Other (Cutting </a:t>
            </a:r>
            <a:r>
              <a:rPr lang="en" sz="1800"/>
              <a:t>Edge)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arXiv</a:t>
            </a:r>
            <a:endParaRPr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Pre-posts of papers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Github </a:t>
            </a:r>
            <a:endParaRPr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Open source projects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 sz="1800">
                <a:solidFill>
                  <a:srgbClr val="00FFFF"/>
                </a:solidFill>
              </a:rPr>
              <a:t>Blog(s)</a:t>
            </a:r>
            <a:endParaRPr sz="1800"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etc.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Comprehensive</a:t>
            </a:r>
            <a:r>
              <a:rPr lang="en"/>
              <a:t> timely survey on visualizing deep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Visualization helps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discover insights about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</a:t>
            </a:r>
            <a:r>
              <a:rPr lang="en"/>
              <a:t>iscern model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</a:t>
            </a:r>
            <a:r>
              <a:rPr lang="en"/>
              <a:t>nderstand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romote AI safety</a:t>
            </a:r>
            <a:endParaRPr/>
          </a:p>
        </p:txBody>
      </p:sp>
      <p:pic>
        <p:nvPicPr>
          <p:cNvPr id="341" name="Google Shape;3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350" y="1376788"/>
            <a:ext cx="3069976" cy="3069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2" name="Google Shape;342;p54"/>
          <p:cNvSpPr txBox="1"/>
          <p:nvPr/>
        </p:nvSpPr>
        <p:spPr>
          <a:xfrm>
            <a:off x="6455100" y="2120650"/>
            <a:ext cx="6696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0000"/>
                </a:solidFill>
              </a:rPr>
              <a:t>?</a:t>
            </a:r>
            <a:endParaRPr b="1" sz="7200">
              <a:solidFill>
                <a:srgbClr val="FF0000"/>
              </a:solidFill>
            </a:endParaRPr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083055" y="2274125"/>
            <a:ext cx="1161620" cy="9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Direction(s) fo</a:t>
            </a:r>
            <a:r>
              <a:rPr lang="en"/>
              <a:t>r Research and Problem Application</a:t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311700" y="1152475"/>
            <a:ext cx="431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Furthuring</a:t>
            </a:r>
            <a:r>
              <a:rPr lang="en"/>
              <a:t> Interpretability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Demo: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https://distill.pub/2019/activation-atlas/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and Visual </a:t>
            </a:r>
            <a:r>
              <a:rPr lang="en"/>
              <a:t>Scalability - large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Utility &amp; Usability Studies - user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Human and/or AI Paring - right controls “tune as you train”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Social Good &amp; Bias Detection - ethical, fair, &amp; 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Protect Against Adversarial Attacks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925" y="2998679"/>
            <a:ext cx="2958750" cy="18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925" y="1170125"/>
            <a:ext cx="2845763" cy="167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5" y="0"/>
            <a:ext cx="8182324" cy="51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</a:t>
            </a:r>
            <a:r>
              <a:rPr lang="en">
                <a:solidFill>
                  <a:srgbClr val="FFFFFF"/>
                </a:solidFill>
              </a:rPr>
              <a:t>ns?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mage result for question mark gif" id="364" name="Google Shape;3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750"/>
            <a:ext cx="2678300" cy="335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mark gif" id="365" name="Google Shape;36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575" y="1141750"/>
            <a:ext cx="4567019" cy="33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 </a:t>
            </a:r>
            <a:r>
              <a:rPr lang="en"/>
              <a:t>is </a:t>
            </a:r>
            <a:r>
              <a:rPr lang="en">
                <a:solidFill>
                  <a:srgbClr val="00FF00"/>
                </a:solidFill>
              </a:rPr>
              <a:t>deep learning</a:t>
            </a:r>
            <a:r>
              <a:rPr lang="en"/>
              <a:t>?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41850" y="1269850"/>
            <a:ext cx="78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is a speciﬁc set of techniques from the broader ﬁeld of machine learning (ML) that focus on the study and usage of deep artiﬁcial neural networks to learn structured representations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barrier to developing deep learning models is lower than ever before and deep learning applications are becoming pervasive.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this technological progress is impressive, it comes with unique and novel challenges.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will likely become even more widespread as more AI-powered systems are deployed in the world. Therefore, a general sense of model understanding is not only beneﬁcial, but often required to address the aforementioned issues.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300" y="68825"/>
            <a:ext cx="3256825" cy="12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1777125" y="516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906800" y="355775"/>
            <a:ext cx="892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shallow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324050" y="1191475"/>
            <a:ext cx="781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deep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 </a:t>
            </a:r>
            <a:r>
              <a:rPr lang="en"/>
              <a:t>will Data Vis help deep learning?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and visual analytics excel at </a:t>
            </a:r>
            <a:r>
              <a:rPr lang="en">
                <a:solidFill>
                  <a:srgbClr val="FFFF00"/>
                </a:solidFill>
              </a:rPr>
              <a:t>knowledge communication</a:t>
            </a:r>
            <a:r>
              <a:rPr lang="en"/>
              <a:t> and insight discovery by using encodings to transform abstract data into meaningful representations.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Deconvolutional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just a handful of years, many different techniques have been introduced to help interpret what neural networks are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 has also been incorporated into the model understanding process in visual analytics tools to help people gain insight.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survey, we summarize a large number of deep learning visualization works using the </a:t>
            </a:r>
            <a:r>
              <a:rPr lang="en">
                <a:solidFill>
                  <a:srgbClr val="FFFF00"/>
                </a:solidFill>
              </a:rPr>
              <a:t>Five W’s and How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Who</a:t>
            </a:r>
            <a:r>
              <a:rPr lang="en"/>
              <a:t> would use and benefit from visualizing deep learning?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59650"/>
            <a:ext cx="85206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Char char="-"/>
            </a:pPr>
            <a:r>
              <a:rPr lang="en">
                <a:solidFill>
                  <a:srgbClr val="6D9EEB"/>
                </a:solidFill>
              </a:rPr>
              <a:t>Model Developers &amp; Builders</a:t>
            </a:r>
            <a:endParaRPr>
              <a:solidFill>
                <a:srgbClr val="6D9EE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Char char="-"/>
            </a:pPr>
            <a:r>
              <a:rPr lang="en">
                <a:solidFill>
                  <a:srgbClr val="6D9EEB"/>
                </a:solidFill>
              </a:rPr>
              <a:t>Model Users</a:t>
            </a:r>
            <a:endParaRPr>
              <a:solidFill>
                <a:srgbClr val="6D9EE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Char char="-"/>
            </a:pPr>
            <a:r>
              <a:rPr lang="en">
                <a:solidFill>
                  <a:srgbClr val="6D9EEB"/>
                </a:solidFill>
              </a:rPr>
              <a:t>Non-experts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94750" y="22057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</a:t>
            </a:r>
            <a:r>
              <a:rPr lang="en"/>
              <a:t> data, features, and relationships in deep learning can be visualized?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3223375"/>
            <a:ext cx="8520600" cy="17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Computational Graph &amp; Network Architecture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Learned Model Parameters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Individual Computational Units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Neurons in High-dimensional Space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Aggregated Information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Where</a:t>
            </a:r>
            <a:r>
              <a:rPr lang="en"/>
              <a:t> has deep learning visualization been used?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92150" y="961975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>
                <a:solidFill>
                  <a:srgbClr val="00FFFF"/>
                </a:solidFill>
              </a:rPr>
              <a:t>Application Domains and Models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en">
                <a:solidFill>
                  <a:srgbClr val="00FFFF"/>
                </a:solidFill>
              </a:rPr>
              <a:t>Vibrant Research Community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973275"/>
            <a:ext cx="8520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When</a:t>
            </a:r>
            <a:r>
              <a:rPr lang="en"/>
              <a:t> is the deep learning process visualization process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2936325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800"/>
              <a:buChar char="-"/>
            </a:pPr>
            <a:r>
              <a:rPr lang="en">
                <a:solidFill>
                  <a:srgbClr val="A64D79"/>
                </a:solidFill>
              </a:rPr>
              <a:t>During Training</a:t>
            </a:r>
            <a:endParaRPr>
              <a:solidFill>
                <a:srgbClr val="A64D7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800"/>
              <a:buChar char="-"/>
            </a:pPr>
            <a:r>
              <a:rPr lang="en">
                <a:solidFill>
                  <a:srgbClr val="A64D79"/>
                </a:solidFill>
              </a:rPr>
              <a:t>After Training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92150" y="-63000"/>
            <a:ext cx="8520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How</a:t>
            </a:r>
            <a:r>
              <a:rPr lang="en"/>
              <a:t> can we visualize deep learning data, features, and relationships?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36125" y="800775"/>
            <a:ext cx="85206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Node-link diagrams for network architecture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Dimensionality reduction &amp; scatter plots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Line charts for temporal metrics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Instance-based analysis and exploration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Interactive experimentation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Algorithms for attribution and feature visualization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85950" y="3561550"/>
            <a:ext cx="85206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Interpretability and Explainability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Debugging &amp; Improving Models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Comparing &amp; Selecting Models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Teaching Deep Learning Concepts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85950" y="2673425"/>
            <a:ext cx="8520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</a:t>
            </a:r>
            <a:r>
              <a:rPr lang="en"/>
              <a:t> would one want to use visualization in deep learning?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