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62" r:id="rId5"/>
    <p:sldId id="268" r:id="rId6"/>
    <p:sldId id="269" r:id="rId7"/>
    <p:sldId id="261" r:id="rId8"/>
    <p:sldId id="276" r:id="rId9"/>
    <p:sldId id="266" r:id="rId10"/>
    <p:sldId id="259" r:id="rId11"/>
    <p:sldId id="270" r:id="rId12"/>
    <p:sldId id="267" r:id="rId13"/>
    <p:sldId id="264" r:id="rId14"/>
    <p:sldId id="265" r:id="rId15"/>
    <p:sldId id="258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4" autoAdjust="0"/>
    <p:restoredTop sz="86427" autoAdjust="0"/>
  </p:normalViewPr>
  <p:slideViewPr>
    <p:cSldViewPr snapToGrid="0">
      <p:cViewPr varScale="1">
        <p:scale>
          <a:sx n="94" d="100"/>
          <a:sy n="94" d="100"/>
        </p:scale>
        <p:origin x="8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7B0A4-918A-4683-BE19-0165C7A40E0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B291B58-8543-4920-8A08-8E94E9077C6E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59DA763A-C49A-4D5A-A42B-2C707DFDD8C2}" type="parTrans" cxnId="{B1718B12-9F03-4789-8A0F-AF831AFA3605}">
      <dgm:prSet/>
      <dgm:spPr/>
      <dgm:t>
        <a:bodyPr/>
        <a:lstStyle/>
        <a:p>
          <a:endParaRPr lang="en-US"/>
        </a:p>
      </dgm:t>
    </dgm:pt>
    <dgm:pt modelId="{7274D2C7-4F79-47F5-92BF-FA70223CBD08}" type="sibTrans" cxnId="{B1718B12-9F03-4789-8A0F-AF831AFA3605}">
      <dgm:prSet/>
      <dgm:spPr/>
      <dgm:t>
        <a:bodyPr/>
        <a:lstStyle/>
        <a:p>
          <a:endParaRPr lang="en-US"/>
        </a:p>
      </dgm:t>
    </dgm:pt>
    <dgm:pt modelId="{C20D2E13-2BA3-4253-A1A4-2EE65D927917}">
      <dgm:prSet phldrT="[Text]"/>
      <dgm:spPr/>
      <dgm:t>
        <a:bodyPr/>
        <a:lstStyle/>
        <a:p>
          <a:r>
            <a:rPr lang="en-US" dirty="0" smtClean="0"/>
            <a:t>Have</a:t>
          </a:r>
          <a:endParaRPr lang="en-US" dirty="0"/>
        </a:p>
      </dgm:t>
    </dgm:pt>
    <dgm:pt modelId="{618551F1-5299-4F3B-B702-F9B2722A9316}" type="parTrans" cxnId="{2437DAD4-E9AA-48EA-A71E-620139D58AE8}">
      <dgm:prSet/>
      <dgm:spPr/>
      <dgm:t>
        <a:bodyPr/>
        <a:lstStyle/>
        <a:p>
          <a:endParaRPr lang="en-US"/>
        </a:p>
      </dgm:t>
    </dgm:pt>
    <dgm:pt modelId="{76BEF13E-8338-4E87-8FFD-F7F55161A462}" type="sibTrans" cxnId="{2437DAD4-E9AA-48EA-A71E-620139D58AE8}">
      <dgm:prSet/>
      <dgm:spPr/>
      <dgm:t>
        <a:bodyPr/>
        <a:lstStyle/>
        <a:p>
          <a:endParaRPr lang="en-US"/>
        </a:p>
      </dgm:t>
    </dgm:pt>
    <dgm:pt modelId="{3D1955FB-63E4-4692-9E6F-B24212C0737B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CCC5272B-2CA5-4BE6-9995-86AF46C4D971}" type="parTrans" cxnId="{73BD643A-068D-4930-B936-38E6E7D020D8}">
      <dgm:prSet/>
      <dgm:spPr/>
      <dgm:t>
        <a:bodyPr/>
        <a:lstStyle/>
        <a:p>
          <a:endParaRPr lang="en-US"/>
        </a:p>
      </dgm:t>
    </dgm:pt>
    <dgm:pt modelId="{0B25A567-6F89-4B3E-BE4B-3818F25C5FAA}" type="sibTrans" cxnId="{73BD643A-068D-4930-B936-38E6E7D020D8}">
      <dgm:prSet/>
      <dgm:spPr/>
      <dgm:t>
        <a:bodyPr/>
        <a:lstStyle/>
        <a:p>
          <a:endParaRPr lang="en-US"/>
        </a:p>
      </dgm:t>
    </dgm:pt>
    <dgm:pt modelId="{5A91F801-7462-436C-88F8-5C8D32D5C3C1}" type="pres">
      <dgm:prSet presAssocID="{6987B0A4-918A-4683-BE19-0165C7A40E0C}" presName="compositeShape" presStyleCnt="0">
        <dgm:presLayoutVars>
          <dgm:chMax val="7"/>
          <dgm:dir/>
          <dgm:resizeHandles val="exact"/>
        </dgm:presLayoutVars>
      </dgm:prSet>
      <dgm:spPr/>
    </dgm:pt>
    <dgm:pt modelId="{5AD8CAFE-8930-455A-841F-62B13D4AB06A}" type="pres">
      <dgm:prSet presAssocID="{6987B0A4-918A-4683-BE19-0165C7A40E0C}" presName="wedge1" presStyleLbl="node1" presStyleIdx="0" presStyleCnt="3"/>
      <dgm:spPr/>
      <dgm:t>
        <a:bodyPr/>
        <a:lstStyle/>
        <a:p>
          <a:endParaRPr lang="en-US"/>
        </a:p>
      </dgm:t>
    </dgm:pt>
    <dgm:pt modelId="{E9CFDC91-B708-469B-A6E0-A1D8C63DB87D}" type="pres">
      <dgm:prSet presAssocID="{6987B0A4-918A-4683-BE19-0165C7A40E0C}" presName="dummy1a" presStyleCnt="0"/>
      <dgm:spPr/>
    </dgm:pt>
    <dgm:pt modelId="{5A5EB19D-9D30-404E-9767-7559A54D304B}" type="pres">
      <dgm:prSet presAssocID="{6987B0A4-918A-4683-BE19-0165C7A40E0C}" presName="dummy1b" presStyleCnt="0"/>
      <dgm:spPr/>
    </dgm:pt>
    <dgm:pt modelId="{65D4B9DF-5B1F-4301-925A-9631A5294869}" type="pres">
      <dgm:prSet presAssocID="{6987B0A4-918A-4683-BE19-0165C7A40E0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0EB72-443F-4AA4-942E-7BD137AAA030}" type="pres">
      <dgm:prSet presAssocID="{6987B0A4-918A-4683-BE19-0165C7A40E0C}" presName="wedge2" presStyleLbl="node1" presStyleIdx="1" presStyleCnt="3"/>
      <dgm:spPr/>
      <dgm:t>
        <a:bodyPr/>
        <a:lstStyle/>
        <a:p>
          <a:endParaRPr lang="en-US"/>
        </a:p>
      </dgm:t>
    </dgm:pt>
    <dgm:pt modelId="{BC9277E9-D66B-4AB4-AC45-D20B14227E49}" type="pres">
      <dgm:prSet presAssocID="{6987B0A4-918A-4683-BE19-0165C7A40E0C}" presName="dummy2a" presStyleCnt="0"/>
      <dgm:spPr/>
    </dgm:pt>
    <dgm:pt modelId="{80E0421E-5309-4FB5-9BE4-A903040E3DD8}" type="pres">
      <dgm:prSet presAssocID="{6987B0A4-918A-4683-BE19-0165C7A40E0C}" presName="dummy2b" presStyleCnt="0"/>
      <dgm:spPr/>
    </dgm:pt>
    <dgm:pt modelId="{08BFC4E1-2062-4F61-A280-E8A9A4979DC9}" type="pres">
      <dgm:prSet presAssocID="{6987B0A4-918A-4683-BE19-0165C7A40E0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FDD3E-80F2-4B61-B7C6-3F1D5582DA66}" type="pres">
      <dgm:prSet presAssocID="{6987B0A4-918A-4683-BE19-0165C7A40E0C}" presName="wedge3" presStyleLbl="node1" presStyleIdx="2" presStyleCnt="3"/>
      <dgm:spPr/>
      <dgm:t>
        <a:bodyPr/>
        <a:lstStyle/>
        <a:p>
          <a:endParaRPr lang="en-US"/>
        </a:p>
      </dgm:t>
    </dgm:pt>
    <dgm:pt modelId="{CBCF68D2-7703-46C9-8A9C-08BB1057D8C6}" type="pres">
      <dgm:prSet presAssocID="{6987B0A4-918A-4683-BE19-0165C7A40E0C}" presName="dummy3a" presStyleCnt="0"/>
      <dgm:spPr/>
    </dgm:pt>
    <dgm:pt modelId="{7F3BC77A-5C59-4BD7-9771-B81414E63472}" type="pres">
      <dgm:prSet presAssocID="{6987B0A4-918A-4683-BE19-0165C7A40E0C}" presName="dummy3b" presStyleCnt="0"/>
      <dgm:spPr/>
    </dgm:pt>
    <dgm:pt modelId="{F7113920-16E2-41FF-A583-1DA8FA9CAE38}" type="pres">
      <dgm:prSet presAssocID="{6987B0A4-918A-4683-BE19-0165C7A40E0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BDD4E-2F11-40D8-B564-39678649F1EB}" type="pres">
      <dgm:prSet presAssocID="{7274D2C7-4F79-47F5-92BF-FA70223CBD08}" presName="arrowWedge1" presStyleLbl="fgSibTrans2D1" presStyleIdx="0" presStyleCnt="3"/>
      <dgm:spPr/>
    </dgm:pt>
    <dgm:pt modelId="{4954D1C7-4418-4745-80B7-43093CB80E6B}" type="pres">
      <dgm:prSet presAssocID="{76BEF13E-8338-4E87-8FFD-F7F55161A462}" presName="arrowWedge2" presStyleLbl="fgSibTrans2D1" presStyleIdx="1" presStyleCnt="3"/>
      <dgm:spPr/>
    </dgm:pt>
    <dgm:pt modelId="{B07DE837-15EC-4925-B666-E6F7EA4404D7}" type="pres">
      <dgm:prSet presAssocID="{0B25A567-6F89-4B3E-BE4B-3818F25C5FAA}" presName="arrowWedge3" presStyleLbl="fgSibTrans2D1" presStyleIdx="2" presStyleCnt="3"/>
      <dgm:spPr/>
    </dgm:pt>
  </dgm:ptLst>
  <dgm:cxnLst>
    <dgm:cxn modelId="{F691EDEB-0F85-45A1-BE6A-F6EC3639E8D0}" type="presOf" srcId="{3D1955FB-63E4-4692-9E6F-B24212C0737B}" destId="{F7113920-16E2-41FF-A583-1DA8FA9CAE38}" srcOrd="1" destOrd="0" presId="urn:microsoft.com/office/officeart/2005/8/layout/cycle8"/>
    <dgm:cxn modelId="{2437DAD4-E9AA-48EA-A71E-620139D58AE8}" srcId="{6987B0A4-918A-4683-BE19-0165C7A40E0C}" destId="{C20D2E13-2BA3-4253-A1A4-2EE65D927917}" srcOrd="1" destOrd="0" parTransId="{618551F1-5299-4F3B-B702-F9B2722A9316}" sibTransId="{76BEF13E-8338-4E87-8FFD-F7F55161A462}"/>
    <dgm:cxn modelId="{7627B0F9-A184-4570-BAB7-563CB35C220C}" type="presOf" srcId="{C20D2E13-2BA3-4253-A1A4-2EE65D927917}" destId="{1B60EB72-443F-4AA4-942E-7BD137AAA030}" srcOrd="0" destOrd="0" presId="urn:microsoft.com/office/officeart/2005/8/layout/cycle8"/>
    <dgm:cxn modelId="{B53F88EC-A7EC-4B88-9B0B-11EE36F44162}" type="presOf" srcId="{6987B0A4-918A-4683-BE19-0165C7A40E0C}" destId="{5A91F801-7462-436C-88F8-5C8D32D5C3C1}" srcOrd="0" destOrd="0" presId="urn:microsoft.com/office/officeart/2005/8/layout/cycle8"/>
    <dgm:cxn modelId="{B1718B12-9F03-4789-8A0F-AF831AFA3605}" srcId="{6987B0A4-918A-4683-BE19-0165C7A40E0C}" destId="{3B291B58-8543-4920-8A08-8E94E9077C6E}" srcOrd="0" destOrd="0" parTransId="{59DA763A-C49A-4D5A-A42B-2C707DFDD8C2}" sibTransId="{7274D2C7-4F79-47F5-92BF-FA70223CBD08}"/>
    <dgm:cxn modelId="{327744FF-6B8F-4E66-8C5D-5A3985D4940A}" type="presOf" srcId="{3B291B58-8543-4920-8A08-8E94E9077C6E}" destId="{65D4B9DF-5B1F-4301-925A-9631A5294869}" srcOrd="1" destOrd="0" presId="urn:microsoft.com/office/officeart/2005/8/layout/cycle8"/>
    <dgm:cxn modelId="{8A109322-52E9-4ECE-9906-5F383857A1BA}" type="presOf" srcId="{3B291B58-8543-4920-8A08-8E94E9077C6E}" destId="{5AD8CAFE-8930-455A-841F-62B13D4AB06A}" srcOrd="0" destOrd="0" presId="urn:microsoft.com/office/officeart/2005/8/layout/cycle8"/>
    <dgm:cxn modelId="{73BD643A-068D-4930-B936-38E6E7D020D8}" srcId="{6987B0A4-918A-4683-BE19-0165C7A40E0C}" destId="{3D1955FB-63E4-4692-9E6F-B24212C0737B}" srcOrd="2" destOrd="0" parTransId="{CCC5272B-2CA5-4BE6-9995-86AF46C4D971}" sibTransId="{0B25A567-6F89-4B3E-BE4B-3818F25C5FAA}"/>
    <dgm:cxn modelId="{05B47110-EC5D-491E-8D9F-8DA6E7989A6E}" type="presOf" srcId="{3D1955FB-63E4-4692-9E6F-B24212C0737B}" destId="{D62FDD3E-80F2-4B61-B7C6-3F1D5582DA66}" srcOrd="0" destOrd="0" presId="urn:microsoft.com/office/officeart/2005/8/layout/cycle8"/>
    <dgm:cxn modelId="{92694FAE-C424-41BA-8555-617E3C4FD033}" type="presOf" srcId="{C20D2E13-2BA3-4253-A1A4-2EE65D927917}" destId="{08BFC4E1-2062-4F61-A280-E8A9A4979DC9}" srcOrd="1" destOrd="0" presId="urn:microsoft.com/office/officeart/2005/8/layout/cycle8"/>
    <dgm:cxn modelId="{01A533AE-13EA-4144-AE7A-6E1FE6142D42}" type="presParOf" srcId="{5A91F801-7462-436C-88F8-5C8D32D5C3C1}" destId="{5AD8CAFE-8930-455A-841F-62B13D4AB06A}" srcOrd="0" destOrd="0" presId="urn:microsoft.com/office/officeart/2005/8/layout/cycle8"/>
    <dgm:cxn modelId="{34F97093-A9E3-4EBA-B6C3-900FABE54DF3}" type="presParOf" srcId="{5A91F801-7462-436C-88F8-5C8D32D5C3C1}" destId="{E9CFDC91-B708-469B-A6E0-A1D8C63DB87D}" srcOrd="1" destOrd="0" presId="urn:microsoft.com/office/officeart/2005/8/layout/cycle8"/>
    <dgm:cxn modelId="{260C6C48-B981-4E9F-B030-3C7D1995A696}" type="presParOf" srcId="{5A91F801-7462-436C-88F8-5C8D32D5C3C1}" destId="{5A5EB19D-9D30-404E-9767-7559A54D304B}" srcOrd="2" destOrd="0" presId="urn:microsoft.com/office/officeart/2005/8/layout/cycle8"/>
    <dgm:cxn modelId="{A9459FD1-FFC8-4EDC-B070-4EF9066B3CD6}" type="presParOf" srcId="{5A91F801-7462-436C-88F8-5C8D32D5C3C1}" destId="{65D4B9DF-5B1F-4301-925A-9631A5294869}" srcOrd="3" destOrd="0" presId="urn:microsoft.com/office/officeart/2005/8/layout/cycle8"/>
    <dgm:cxn modelId="{818A2851-C82A-4D21-BD17-18BEB03AECE6}" type="presParOf" srcId="{5A91F801-7462-436C-88F8-5C8D32D5C3C1}" destId="{1B60EB72-443F-4AA4-942E-7BD137AAA030}" srcOrd="4" destOrd="0" presId="urn:microsoft.com/office/officeart/2005/8/layout/cycle8"/>
    <dgm:cxn modelId="{7DEABA77-2E0A-4ABB-86E2-99EF22534A64}" type="presParOf" srcId="{5A91F801-7462-436C-88F8-5C8D32D5C3C1}" destId="{BC9277E9-D66B-4AB4-AC45-D20B14227E49}" srcOrd="5" destOrd="0" presId="urn:microsoft.com/office/officeart/2005/8/layout/cycle8"/>
    <dgm:cxn modelId="{A09EAFD7-B976-4762-BECA-D74FD6C5C14A}" type="presParOf" srcId="{5A91F801-7462-436C-88F8-5C8D32D5C3C1}" destId="{80E0421E-5309-4FB5-9BE4-A903040E3DD8}" srcOrd="6" destOrd="0" presId="urn:microsoft.com/office/officeart/2005/8/layout/cycle8"/>
    <dgm:cxn modelId="{3F6BC449-3344-4B2D-B8BF-3D53EDA1F552}" type="presParOf" srcId="{5A91F801-7462-436C-88F8-5C8D32D5C3C1}" destId="{08BFC4E1-2062-4F61-A280-E8A9A4979DC9}" srcOrd="7" destOrd="0" presId="urn:microsoft.com/office/officeart/2005/8/layout/cycle8"/>
    <dgm:cxn modelId="{4FD172D5-0009-4558-9EAC-6B4D06B468E5}" type="presParOf" srcId="{5A91F801-7462-436C-88F8-5C8D32D5C3C1}" destId="{D62FDD3E-80F2-4B61-B7C6-3F1D5582DA66}" srcOrd="8" destOrd="0" presId="urn:microsoft.com/office/officeart/2005/8/layout/cycle8"/>
    <dgm:cxn modelId="{A7297519-0CAA-470F-AE7B-B04609B627EE}" type="presParOf" srcId="{5A91F801-7462-436C-88F8-5C8D32D5C3C1}" destId="{CBCF68D2-7703-46C9-8A9C-08BB1057D8C6}" srcOrd="9" destOrd="0" presId="urn:microsoft.com/office/officeart/2005/8/layout/cycle8"/>
    <dgm:cxn modelId="{5906DC1C-D209-4A20-A894-8BB234AC6CC4}" type="presParOf" srcId="{5A91F801-7462-436C-88F8-5C8D32D5C3C1}" destId="{7F3BC77A-5C59-4BD7-9771-B81414E63472}" srcOrd="10" destOrd="0" presId="urn:microsoft.com/office/officeart/2005/8/layout/cycle8"/>
    <dgm:cxn modelId="{C99E871D-9FBE-4D03-B6CE-3EA637173740}" type="presParOf" srcId="{5A91F801-7462-436C-88F8-5C8D32D5C3C1}" destId="{F7113920-16E2-41FF-A583-1DA8FA9CAE38}" srcOrd="11" destOrd="0" presId="urn:microsoft.com/office/officeart/2005/8/layout/cycle8"/>
    <dgm:cxn modelId="{91D44CFA-8F2D-4ED2-927A-F5F24251ED95}" type="presParOf" srcId="{5A91F801-7462-436C-88F8-5C8D32D5C3C1}" destId="{9C9BDD4E-2F11-40D8-B564-39678649F1EB}" srcOrd="12" destOrd="0" presId="urn:microsoft.com/office/officeart/2005/8/layout/cycle8"/>
    <dgm:cxn modelId="{94A81B6D-7EB8-4B91-AD71-A5675D6E52D5}" type="presParOf" srcId="{5A91F801-7462-436C-88F8-5C8D32D5C3C1}" destId="{4954D1C7-4418-4745-80B7-43093CB80E6B}" srcOrd="13" destOrd="0" presId="urn:microsoft.com/office/officeart/2005/8/layout/cycle8"/>
    <dgm:cxn modelId="{E2C0FFDB-975E-40FD-B050-C5C43EEC332D}" type="presParOf" srcId="{5A91F801-7462-436C-88F8-5C8D32D5C3C1}" destId="{B07DE837-15EC-4925-B666-E6F7EA4404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CAFE-8930-455A-841F-62B13D4AB06A}">
      <dsp:nvSpPr>
        <dsp:cNvPr id="0" name=""/>
        <dsp:cNvSpPr/>
      </dsp:nvSpPr>
      <dsp:spPr>
        <a:xfrm>
          <a:off x="695641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Do</a:t>
          </a:r>
          <a:endParaRPr lang="en-US" sz="5800" kern="1200" dirty="0"/>
        </a:p>
      </dsp:txBody>
      <dsp:txXfrm>
        <a:off x="2621978" y="1057375"/>
        <a:ext cx="1305401" cy="1087834"/>
      </dsp:txXfrm>
    </dsp:sp>
    <dsp:sp modelId="{1B60EB72-443F-4AA4-942E-7BD137AAA030}">
      <dsp:nvSpPr>
        <dsp:cNvPr id="0" name=""/>
        <dsp:cNvSpPr/>
      </dsp:nvSpPr>
      <dsp:spPr>
        <a:xfrm>
          <a:off x="620363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Have</a:t>
          </a:r>
          <a:endParaRPr lang="en-US" sz="5800" kern="1200" dirty="0"/>
        </a:p>
      </dsp:txBody>
      <dsp:txXfrm>
        <a:off x="1490630" y="2784856"/>
        <a:ext cx="1958102" cy="957294"/>
      </dsp:txXfrm>
    </dsp:sp>
    <dsp:sp modelId="{D62FDD3E-80F2-4B61-B7C6-3F1D5582DA66}">
      <dsp:nvSpPr>
        <dsp:cNvPr id="0" name=""/>
        <dsp:cNvSpPr/>
      </dsp:nvSpPr>
      <dsp:spPr>
        <a:xfrm>
          <a:off x="545084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Be</a:t>
          </a:r>
          <a:endParaRPr lang="en-US" sz="5800" kern="1200" dirty="0"/>
        </a:p>
      </dsp:txBody>
      <dsp:txXfrm>
        <a:off x="968470" y="1057375"/>
        <a:ext cx="1305401" cy="1087834"/>
      </dsp:txXfrm>
    </dsp:sp>
    <dsp:sp modelId="{9C9BDD4E-2F11-40D8-B564-39678649F1EB}">
      <dsp:nvSpPr>
        <dsp:cNvPr id="0" name=""/>
        <dsp:cNvSpPr/>
      </dsp:nvSpPr>
      <dsp:spPr>
        <a:xfrm>
          <a:off x="469673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4D1C7-4418-4745-80B7-43093CB80E6B}">
      <dsp:nvSpPr>
        <dsp:cNvPr id="0" name=""/>
        <dsp:cNvSpPr/>
      </dsp:nvSpPr>
      <dsp:spPr>
        <a:xfrm>
          <a:off x="394093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DE837-15EC-4925-B666-E6F7EA4404D7}">
      <dsp:nvSpPr>
        <dsp:cNvPr id="0" name=""/>
        <dsp:cNvSpPr/>
      </dsp:nvSpPr>
      <dsp:spPr>
        <a:xfrm>
          <a:off x="318513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724DD-C013-4DED-9F53-18D16E116C3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CA89-0B36-463A-B501-CC109FC4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7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Clockwise: be,</a:t>
            </a:r>
            <a:r>
              <a:rPr lang="en-US" baseline="0" dirty="0" smtClean="0"/>
              <a:t> do,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Banquet and collapsed temple.  Who was there?</a:t>
            </a:r>
          </a:p>
          <a:p>
            <a:r>
              <a:rPr lang="en-US" dirty="0" smtClean="0"/>
              <a:t>Treasure map, end point, start point, and basis with</a:t>
            </a:r>
            <a:r>
              <a:rPr lang="en-US" baseline="0" dirty="0" smtClean="0"/>
              <a:t> origin (North, South, East, West)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Start point: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Supervised: train from known outcomes</a:t>
            </a:r>
          </a:p>
          <a:p>
            <a:r>
              <a:rPr lang="en-US" baseline="0" dirty="0" smtClean="0"/>
              <a:t>Unsupervised: learn and discover relationships in data</a:t>
            </a:r>
          </a:p>
          <a:p>
            <a:r>
              <a:rPr lang="en-US" baseline="0" dirty="0" smtClean="0"/>
              <a:t>Loosely defined: can assign numbers to categories, can assign known labels to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 origin and basis vectors?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advice</a:t>
            </a:r>
            <a:r>
              <a:rPr lang="en-US" baseline="0" dirty="0" smtClean="0"/>
              <a:t> is the goal what proportion of effort constitutes it as a deliverable?  </a:t>
            </a:r>
            <a:r>
              <a:rPr lang="en-US" dirty="0" smtClean="0"/>
              <a:t>How much space does advise take</a:t>
            </a:r>
            <a:r>
              <a:rPr lang="en-US" baseline="0" dirty="0" smtClean="0"/>
              <a:t> up on the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0CA89-0B36-463A-B501-CC109FC43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1216-36D3-43A5-A9F7-6E5DCCF6D36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D8F5-B47A-42E3-B50C-630BAC139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dCoder5/not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zallen.com/s/insight/publication/field-guide-to-data-scienc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Capability_Maturity_Model_Integration" TargetMode="External"/><Relationship Id="rId4" Type="http://schemas.openxmlformats.org/officeDocument/2006/relationships/hyperlink" Target="https://www.dau.mil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dCoder5/no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ci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ertisementfeature.cnn.com/think-brilliant/memory-palac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737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Knowing All Data Science:</a:t>
            </a:r>
            <a:br>
              <a:rPr lang="en-US" dirty="0" smtClean="0"/>
            </a:br>
            <a:r>
              <a:rPr lang="en-US" dirty="0" smtClean="0"/>
              <a:t>a minutes long tour of the limits of the space of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9759"/>
          </a:xfrm>
        </p:spPr>
        <p:txBody>
          <a:bodyPr>
            <a:normAutofit/>
          </a:bodyPr>
          <a:lstStyle/>
          <a:p>
            <a:r>
              <a:rPr lang="en-US" dirty="0" smtClean="0"/>
              <a:t>Ron Neely</a:t>
            </a:r>
          </a:p>
          <a:p>
            <a:r>
              <a:rPr lang="en-US" dirty="0" smtClean="0"/>
              <a:t>2018.Aug.1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https://github.com/SpeedCoder5/notes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1153" cy="852407"/>
          </a:xfrm>
        </p:spPr>
        <p:txBody>
          <a:bodyPr>
            <a:normAutofit/>
          </a:bodyPr>
          <a:lstStyle/>
          <a:p>
            <a:pPr lvl="0"/>
            <a:r>
              <a:rPr lang="en-US" sz="3900" dirty="0"/>
              <a:t>Booz Allen Hamilton's (BAH's) </a:t>
            </a:r>
            <a:r>
              <a:rPr lang="en-US" sz="3900" dirty="0">
                <a:hlinkClick r:id="rId3"/>
              </a:rPr>
              <a:t>Field Guide to Data </a:t>
            </a:r>
            <a:r>
              <a:rPr lang="en-US" sz="3900" dirty="0" smtClean="0">
                <a:hlinkClick r:id="rId3"/>
              </a:rPr>
              <a:t>Science</a:t>
            </a:r>
            <a:endParaRPr lang="en-US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30" y="657876"/>
            <a:ext cx="9089502" cy="61717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2867025" cy="250507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Where are you?</a:t>
            </a:r>
          </a:p>
          <a:p>
            <a:pPr lvl="0"/>
            <a:r>
              <a:rPr lang="en-US" dirty="0" smtClean="0"/>
              <a:t>Individual</a:t>
            </a:r>
          </a:p>
          <a:p>
            <a:pPr lvl="0"/>
            <a:r>
              <a:rPr lang="en-US" dirty="0" smtClean="0"/>
              <a:t>Organization</a:t>
            </a:r>
          </a:p>
          <a:p>
            <a:pPr lvl="0"/>
            <a:r>
              <a:rPr lang="en-US" dirty="0" smtClean="0"/>
              <a:t>Per Project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Advice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" y="3686175"/>
            <a:ext cx="274358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BAH Field Guide: </a:t>
            </a:r>
            <a:br>
              <a:rPr lang="en-US" dirty="0" smtClean="0"/>
            </a:br>
            <a:r>
              <a:rPr lang="en-US" b="1" dirty="0" smtClean="0"/>
              <a:t>Data Science is the art of turning data into actions: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Tradecraft </a:t>
            </a:r>
            <a:r>
              <a:rPr lang="en-US" sz="3200" i="1" dirty="0" smtClean="0"/>
              <a:t>creates </a:t>
            </a:r>
            <a:r>
              <a:rPr lang="en-US" sz="3200" b="1" i="1" dirty="0" smtClean="0"/>
              <a:t>data products</a:t>
            </a:r>
            <a:endParaRPr lang="en-US" sz="3200" b="1" dirty="0" smtClean="0"/>
          </a:p>
          <a:p>
            <a:pPr lvl="1"/>
            <a:r>
              <a:rPr lang="en-US" sz="3200" dirty="0" smtClean="0"/>
              <a:t>Drive </a:t>
            </a:r>
            <a:r>
              <a:rPr lang="en-US" sz="3200" dirty="0"/>
              <a:t>actions </a:t>
            </a:r>
            <a:r>
              <a:rPr lang="en-US" sz="3200" dirty="0" smtClean="0"/>
              <a:t>– </a:t>
            </a:r>
            <a:r>
              <a:rPr lang="en-US" sz="3200" b="1" i="1" dirty="0" smtClean="0"/>
              <a:t>advice</a:t>
            </a:r>
            <a:r>
              <a:rPr lang="en-US" sz="3200" dirty="0" smtClean="0"/>
              <a:t> – possibility and danger</a:t>
            </a:r>
          </a:p>
          <a:p>
            <a:pPr lvl="0"/>
            <a:r>
              <a:rPr lang="en-US" sz="3200" dirty="0" smtClean="0"/>
              <a:t>Supports and encourages shifting between:</a:t>
            </a:r>
          </a:p>
          <a:p>
            <a:pPr lvl="1"/>
            <a:r>
              <a:rPr lang="en-US" sz="3200" b="1" dirty="0" smtClean="0"/>
              <a:t>Deductive</a:t>
            </a:r>
            <a:r>
              <a:rPr lang="en-US" sz="3200" dirty="0" smtClean="0"/>
              <a:t> (hypothesis-based) reasoning</a:t>
            </a:r>
          </a:p>
          <a:p>
            <a:pPr lvl="1"/>
            <a:r>
              <a:rPr lang="en-US" sz="3200" b="1" dirty="0" smtClean="0"/>
              <a:t>Inductive</a:t>
            </a:r>
            <a:r>
              <a:rPr lang="en-US" sz="3200" dirty="0" smtClean="0"/>
              <a:t> (pattern-based) reasoning</a:t>
            </a:r>
          </a:p>
          <a:p>
            <a:pPr lvl="0"/>
            <a:r>
              <a:rPr lang="en-US" sz="3200" dirty="0"/>
              <a:t>N</a:t>
            </a:r>
            <a:r>
              <a:rPr lang="en-US" sz="3200" dirty="0" smtClean="0"/>
              <a:t>ecessary for companies to </a:t>
            </a:r>
            <a:r>
              <a:rPr lang="en-US" sz="3200" b="1" dirty="0" smtClean="0"/>
              <a:t>compete</a:t>
            </a:r>
          </a:p>
          <a:p>
            <a:pPr lvl="0"/>
            <a:r>
              <a:rPr lang="en-US" sz="3200" dirty="0" smtClean="0"/>
              <a:t>Capabilities </a:t>
            </a:r>
            <a:r>
              <a:rPr lang="en-US" sz="3200" b="1" dirty="0" smtClean="0"/>
              <a:t>can be built</a:t>
            </a:r>
            <a:r>
              <a:rPr lang="en-US" sz="3200" dirty="0" smtClean="0"/>
              <a:t> over time</a:t>
            </a:r>
          </a:p>
          <a:p>
            <a:pPr lvl="0"/>
            <a:r>
              <a:rPr lang="en-US" sz="3200" dirty="0" smtClean="0"/>
              <a:t>Different kind of team sport</a:t>
            </a:r>
          </a:p>
          <a:p>
            <a:pPr lvl="1"/>
            <a:r>
              <a:rPr lang="en-US" sz="2800" dirty="0" smtClean="0"/>
              <a:t>Company-wide </a:t>
            </a:r>
            <a:r>
              <a:rPr lang="en-US" sz="2800" i="1" dirty="0" smtClean="0"/>
              <a:t>open culture </a:t>
            </a:r>
            <a:r>
              <a:rPr lang="en-US" sz="2800" dirty="0" smtClean="0"/>
              <a:t>– commitment to insights from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6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39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Vs. DoD</a:t>
            </a:r>
            <a:r>
              <a:rPr lang="en-US" sz="3800" baseline="0" dirty="0" smtClean="0"/>
              <a:t> Process </a:t>
            </a:r>
            <a:r>
              <a:rPr lang="en-US" sz="3800" dirty="0" smtClean="0"/>
              <a:t>Capability Maturity Model (CMM) Levels?</a:t>
            </a:r>
            <a:endParaRPr lang="en-US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1060989"/>
            <a:ext cx="4968240" cy="4880884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372599" y="1103713"/>
            <a:ext cx="2819401" cy="4795436"/>
          </a:xfrm>
        </p:spPr>
        <p:txBody>
          <a:bodyPr>
            <a:normAutofit/>
          </a:bodyPr>
          <a:lstStyle/>
          <a:p>
            <a:r>
              <a:rPr lang="en-US" baseline="0" dirty="0" smtClean="0"/>
              <a:t>Earned </a:t>
            </a:r>
            <a:r>
              <a:rPr lang="en-US" baseline="0" dirty="0" smtClean="0"/>
              <a:t>Value </a:t>
            </a:r>
            <a:r>
              <a:rPr lang="en-US" baseline="0" dirty="0" smtClean="0"/>
              <a:t>Management =</a:t>
            </a:r>
            <a:br>
              <a:rPr lang="en-US" baseline="0" dirty="0" smtClean="0"/>
            </a:br>
            <a:r>
              <a:rPr lang="en-US" baseline="0" dirty="0" smtClean="0"/>
              <a:t>value </a:t>
            </a:r>
            <a:r>
              <a:rPr lang="en-US" baseline="0" dirty="0" smtClean="0"/>
              <a:t>earned from work being done </a:t>
            </a:r>
            <a:r>
              <a:rPr lang="en-US" baseline="0" dirty="0" smtClean="0">
                <a:hlinkClick r:id="rId4"/>
              </a:rPr>
              <a:t>dau.mil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dirty="0" smtClean="0"/>
              <a:t>Plan your </a:t>
            </a:r>
            <a:r>
              <a:rPr lang="en-US" dirty="0" smtClean="0"/>
              <a:t>work </a:t>
            </a:r>
            <a:r>
              <a:rPr lang="en-US" dirty="0" smtClean="0"/>
              <a:t>work your </a:t>
            </a:r>
            <a:r>
              <a:rPr lang="en-US" dirty="0" smtClean="0"/>
              <a:t>plan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 smtClean="0"/>
              <a:t>source: </a:t>
            </a:r>
            <a:r>
              <a:rPr lang="en-US" sz="1600" dirty="0" err="1" smtClean="0">
                <a:hlinkClick r:id="rId5"/>
              </a:rPr>
              <a:t>wikipedia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6493" y="803528"/>
            <a:ext cx="8643708" cy="5277231"/>
            <a:chOff x="576492" y="803529"/>
            <a:chExt cx="11093345" cy="459055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83461" y="5377911"/>
              <a:ext cx="11086376" cy="161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76492" y="803529"/>
              <a:ext cx="6969" cy="45905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 rot="16200000">
            <a:off x="-576989" y="1551606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Effort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1457" y="6127761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Maturity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69" y="1574360"/>
            <a:ext cx="6926693" cy="5359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smtClean="0"/>
              <a:t>BAH Data CMM and DOD Process CMM</a:t>
            </a:r>
            <a:br>
              <a:rPr lang="en-US" dirty="0" smtClean="0"/>
            </a:br>
            <a:r>
              <a:rPr lang="en-US" dirty="0" smtClean="0"/>
              <a:t>Complement Each</a:t>
            </a:r>
            <a:r>
              <a:rPr lang="en-US" baseline="0" dirty="0" smtClean="0"/>
              <a:t>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706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“Noun-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ified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 Deliverables for Data Science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51" y="1414462"/>
            <a:ext cx="6084699" cy="5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4" y="4745831"/>
            <a:ext cx="995363" cy="995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Data Science – States of Being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48701"/>
              </p:ext>
            </p:extLst>
          </p:nvPr>
        </p:nvGraphicFramePr>
        <p:xfrm>
          <a:off x="561976" y="1701800"/>
          <a:ext cx="4895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5762627" y="1642744"/>
            <a:ext cx="6348093" cy="4819015"/>
          </a:xfrm>
        </p:spPr>
        <p:txBody>
          <a:bodyPr>
            <a:normAutofit/>
          </a:bodyPr>
          <a:lstStyle/>
          <a:p>
            <a:r>
              <a:rPr lang="en-US" dirty="0" smtClean="0"/>
              <a:t>Possibility - clockwise </a:t>
            </a:r>
            <a:r>
              <a:rPr lang="en-US" dirty="0" smtClean="0"/>
              <a:t>(Opportunity):</a:t>
            </a:r>
            <a:endParaRPr lang="en-US" dirty="0"/>
          </a:p>
          <a:p>
            <a:pPr lvl="1"/>
            <a:r>
              <a:rPr lang="en-US" dirty="0" smtClean="0"/>
              <a:t>DS </a:t>
            </a:r>
            <a:r>
              <a:rPr lang="en-US" dirty="0"/>
              <a:t>provides </a:t>
            </a:r>
            <a:r>
              <a:rPr lang="en-US" dirty="0" smtClean="0"/>
              <a:t>Clarity</a:t>
            </a:r>
            <a:r>
              <a:rPr lang="en-US" dirty="0"/>
              <a:t>, </a:t>
            </a:r>
            <a:r>
              <a:rPr lang="en-US" dirty="0" smtClean="0"/>
              <a:t>Predictions, </a:t>
            </a:r>
            <a:r>
              <a:rPr lang="en-US" dirty="0" smtClean="0">
                <a:solidFill>
                  <a:srgbClr val="00B050"/>
                </a:solidFill>
              </a:rPr>
              <a:t>Advice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You declare where to go (what to be) next</a:t>
            </a:r>
          </a:p>
          <a:p>
            <a:pPr lvl="2"/>
            <a:r>
              <a:rPr lang="en-US" dirty="0" smtClean="0"/>
              <a:t>Data is only a starting point</a:t>
            </a:r>
            <a:endParaRPr lang="en-US" dirty="0" smtClean="0"/>
          </a:p>
          <a:p>
            <a:pPr lvl="1"/>
            <a:r>
              <a:rPr lang="en-US" dirty="0" smtClean="0"/>
              <a:t>Be </a:t>
            </a:r>
            <a:r>
              <a:rPr lang="en-US" dirty="0"/>
              <a:t>-&gt; Do -&gt;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Empowering</a:t>
            </a:r>
          </a:p>
          <a:p>
            <a:r>
              <a:rPr lang="en-US" dirty="0" smtClean="0"/>
              <a:t>Danger - counterclockwise (Constraint):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/>
              <a:t>constrains being</a:t>
            </a:r>
            <a:endParaRPr lang="en-US" dirty="0" smtClean="0"/>
          </a:p>
          <a:p>
            <a:pPr lvl="1"/>
            <a:r>
              <a:rPr lang="en-US" dirty="0"/>
              <a:t>Data determines where </a:t>
            </a:r>
            <a:r>
              <a:rPr lang="en-US" dirty="0" smtClean="0"/>
              <a:t>you can go next</a:t>
            </a:r>
          </a:p>
          <a:p>
            <a:pPr lvl="2"/>
            <a:r>
              <a:rPr lang="en-US" dirty="0" smtClean="0"/>
              <a:t>Data becomes beginning and ending</a:t>
            </a:r>
            <a:endParaRPr lang="en-US" dirty="0"/>
          </a:p>
          <a:p>
            <a:pPr lvl="1"/>
            <a:r>
              <a:rPr lang="en-US" dirty="0" smtClean="0"/>
              <a:t>Have </a:t>
            </a:r>
            <a:r>
              <a:rPr lang="en-US" dirty="0" smtClean="0"/>
              <a:t>-&gt; Do -&gt; </a:t>
            </a:r>
            <a:r>
              <a:rPr lang="en-US" dirty="0" smtClean="0"/>
              <a:t>Be</a:t>
            </a:r>
          </a:p>
          <a:p>
            <a:pPr lvl="1"/>
            <a:r>
              <a:rPr lang="en-US" dirty="0" smtClean="0"/>
              <a:t>Limiting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09901" y="3848100"/>
            <a:ext cx="1876423" cy="110952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69169" y="3848100"/>
            <a:ext cx="2040732" cy="119300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957623"/>
            <a:ext cx="125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Advice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994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we covered: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Limits</a:t>
            </a:r>
          </a:p>
          <a:p>
            <a:pPr marL="0" indent="0">
              <a:buNone/>
            </a:pPr>
            <a:r>
              <a:rPr lang="en-US" dirty="0" smtClean="0"/>
              <a:t>of Data Science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What did you learn?  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Ron Neely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https://github.com/SpeedCoder5/notes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Is</a:t>
            </a:r>
            <a:r>
              <a:rPr lang="en-US" baseline="0" dirty="0" smtClean="0"/>
              <a:t> it possible to know all of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In minutes?</a:t>
            </a:r>
          </a:p>
          <a:p>
            <a:r>
              <a:rPr lang="en-US" sz="4000" dirty="0" smtClean="0"/>
              <a:t>What?</a:t>
            </a:r>
          </a:p>
          <a:p>
            <a:r>
              <a:rPr lang="en-US" sz="4000" dirty="0" smtClean="0"/>
              <a:t>How?</a:t>
            </a:r>
          </a:p>
          <a:p>
            <a:r>
              <a:rPr lang="en-US" sz="4000" dirty="0" smtClean="0"/>
              <a:t>Why?</a:t>
            </a:r>
          </a:p>
          <a:p>
            <a:pPr marL="0" indent="0">
              <a:buNone/>
            </a:pPr>
            <a:r>
              <a:rPr lang="en-US" sz="4000" dirty="0" smtClean="0"/>
              <a:t>Wide – not deep.</a:t>
            </a:r>
          </a:p>
        </p:txBody>
      </p:sp>
    </p:spTree>
    <p:extLst>
      <p:ext uri="{BB962C8B-B14F-4D97-AF65-F5344CB8AC3E}">
        <p14:creationId xmlns:p14="http://schemas.microsoft.com/office/powerpoint/2010/main" val="4005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438"/>
            <a:ext cx="10515600" cy="1325563"/>
          </a:xfrm>
        </p:spPr>
        <p:txBody>
          <a:bodyPr/>
          <a:lstStyle/>
          <a:p>
            <a:pPr lvl="0"/>
            <a:r>
              <a:rPr lang="en-US" dirty="0" smtClean="0"/>
              <a:t>Agenda: a perspective – open to suggestions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5913" y="1062038"/>
            <a:ext cx="6018212" cy="719138"/>
          </a:xfrm>
        </p:spPr>
        <p:txBody>
          <a:bodyPr/>
          <a:lstStyle/>
          <a:p>
            <a:r>
              <a:rPr lang="en-US" sz="3200" dirty="0" smtClean="0"/>
              <a:t>Covered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15913" y="1885950"/>
            <a:ext cx="6018212" cy="4362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u="sng" dirty="0" smtClean="0"/>
              <a:t>What is data science?</a:t>
            </a:r>
            <a:r>
              <a:rPr lang="en-US" sz="4000" dirty="0" smtClean="0"/>
              <a:t>  </a:t>
            </a:r>
          </a:p>
          <a:p>
            <a:r>
              <a:rPr lang="en-US" sz="4000" dirty="0" smtClean="0"/>
              <a:t>Learn: A method to learn fast and recall more</a:t>
            </a:r>
          </a:p>
          <a:p>
            <a:r>
              <a:rPr lang="en-US" sz="4000" dirty="0" smtClean="0"/>
              <a:t>The space of </a:t>
            </a:r>
            <a:r>
              <a:rPr lang="en-US" sz="4000" dirty="0" err="1" smtClean="0"/>
              <a:t>sci</a:t>
            </a:r>
            <a:r>
              <a:rPr lang="en-US" sz="4000" dirty="0" smtClean="0"/>
              <a:t>-kit learn</a:t>
            </a:r>
          </a:p>
          <a:p>
            <a:r>
              <a:rPr lang="en-US" sz="4000" dirty="0" smtClean="0"/>
              <a:t>A capability maturity model for data science</a:t>
            </a:r>
          </a:p>
          <a:p>
            <a:r>
              <a:rPr lang="en-US" sz="4000" dirty="0" smtClean="0"/>
              <a:t>Deliverables</a:t>
            </a:r>
          </a:p>
          <a:p>
            <a:r>
              <a:rPr lang="en-US" sz="4000" dirty="0" smtClean="0"/>
              <a:t>Limits</a:t>
            </a:r>
          </a:p>
          <a:p>
            <a:endParaRPr lang="en-US" sz="4000" dirty="0" smtClean="0"/>
          </a:p>
          <a:p>
            <a:r>
              <a:rPr lang="en-US" sz="4000" u="sng" dirty="0" smtClean="0"/>
              <a:t>Arguably</a:t>
            </a:r>
            <a:r>
              <a:rPr lang="en-US" sz="4000" dirty="0" smtClean="0"/>
              <a:t>: How NN, AI and ML fit 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34124" y="1173782"/>
            <a:ext cx="5183188" cy="6073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Covered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34124" y="1885950"/>
            <a:ext cx="5857875" cy="4057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Details of</a:t>
            </a:r>
          </a:p>
          <a:p>
            <a:r>
              <a:rPr lang="en-US" dirty="0" smtClean="0"/>
              <a:t>Neural </a:t>
            </a:r>
            <a:r>
              <a:rPr lang="en-US" sz="3100" dirty="0" smtClean="0"/>
              <a:t>Networks</a:t>
            </a:r>
            <a:r>
              <a:rPr lang="en-US" dirty="0" smtClean="0"/>
              <a:t> (NN)</a:t>
            </a:r>
          </a:p>
          <a:p>
            <a:r>
              <a:rPr lang="en-US" dirty="0" smtClean="0"/>
              <a:t>Artificial Intelligence (AI)</a:t>
            </a:r>
          </a:p>
          <a:p>
            <a:r>
              <a:rPr lang="en-US" dirty="0" smtClean="0"/>
              <a:t>Machine Learning (ML)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</a:t>
            </a:r>
            <a:br>
              <a:rPr lang="en-US" dirty="0" smtClean="0"/>
            </a:br>
            <a:r>
              <a:rPr lang="en-US" dirty="0" smtClean="0"/>
              <a:t>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Anything </a:t>
            </a:r>
            <a:r>
              <a:rPr lang="en-US" i="1" dirty="0" smtClean="0"/>
              <a:t>missing</a:t>
            </a:r>
            <a:r>
              <a:rPr lang="en-US" dirty="0" smtClean="0"/>
              <a:t> from above definition?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data science?  Is there anything new?  Has it all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: </a:t>
            </a:r>
            <a:r>
              <a:rPr lang="en-US" b="1" dirty="0" smtClean="0"/>
              <a:t>Data science</a:t>
            </a:r>
            <a:r>
              <a:rPr lang="en-US" dirty="0" smtClean="0"/>
              <a:t> is an interdisciplinary field that uses scientific methods, processes, algorithms and systems to extract knowledge and insights from data in various forms, both structured and unstructured.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=&gt; Information =&gt; Knowledge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Predictive Model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Advice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83" y="3604830"/>
            <a:ext cx="2743583" cy="274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2454" y="3014142"/>
            <a:ext cx="31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Data Science Wheel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n-lt"/>
                <a:ea typeface="+mn-ea"/>
                <a:cs typeface="+mn-cs"/>
              </a:rPr>
              <a:t>How do you learn quickly?  How do you remember what you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431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Loci  - Learn faster - </a:t>
            </a:r>
            <a:r>
              <a:rPr lang="en-US" sz="2800" dirty="0">
                <a:latin typeface="+mn-lt"/>
                <a:ea typeface="+mn-ea"/>
                <a:cs typeface="+mn-cs"/>
              </a:rPr>
              <a:t>Recall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9525"/>
            <a:ext cx="7086600" cy="292224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Who</a:t>
            </a:r>
            <a:r>
              <a:rPr lang="en-US" dirty="0"/>
              <a:t>? Ancient Greek poet: Simonides of </a:t>
            </a:r>
            <a:r>
              <a:rPr lang="en-US" dirty="0" err="1"/>
              <a:t>Creos</a:t>
            </a:r>
            <a:endParaRPr lang="en-US" dirty="0" smtClean="0"/>
          </a:p>
          <a:p>
            <a:pPr lvl="0"/>
            <a:r>
              <a:rPr lang="en-US" dirty="0" smtClean="0"/>
              <a:t>Are we losing geo-spatial capability?</a:t>
            </a:r>
          </a:p>
          <a:p>
            <a:pPr lvl="0"/>
            <a:r>
              <a:rPr lang="en-US" dirty="0" smtClean="0"/>
              <a:t>Use mental “maps” to get to data:</a:t>
            </a:r>
            <a:br>
              <a:rPr lang="en-US" dirty="0" smtClean="0"/>
            </a:br>
            <a:r>
              <a:rPr lang="en-US" dirty="0" smtClean="0"/>
              <a:t>Getting to a desired destination requires both:</a:t>
            </a:r>
          </a:p>
          <a:p>
            <a:pPr lvl="1"/>
            <a:r>
              <a:rPr lang="en-US" dirty="0" smtClean="0"/>
              <a:t>start point </a:t>
            </a:r>
          </a:p>
          <a:p>
            <a:pPr lvl="1"/>
            <a:r>
              <a:rPr lang="en-US" dirty="0" smtClean="0"/>
              <a:t>AND basis with origin 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advertisementfeature.cnn.com/think-brilliant/memory-palace.html</a:t>
            </a:r>
            <a:r>
              <a:rPr lang="en-US" sz="1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46" y="50370"/>
            <a:ext cx="479295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9" y="731892"/>
            <a:ext cx="3998321" cy="27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794"/>
            <a:ext cx="12192000" cy="1325563"/>
          </a:xfrm>
        </p:spPr>
        <p:txBody>
          <a:bodyPr/>
          <a:lstStyle/>
          <a:p>
            <a:pPr lvl="0" rtl="0" eaLnBrk="1" latinLnBrk="0" hangingPunct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Scikit-learn’s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“butterfly map” – with origin and ver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y loosely-defined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77" y="613933"/>
            <a:ext cx="10015050" cy="62440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536556" y="5982336"/>
            <a:ext cx="9059321" cy="37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14600" y="625643"/>
            <a:ext cx="43912" cy="53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6077" y="6077177"/>
            <a:ext cx="17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Numeric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941" y="4331436"/>
            <a:ext cx="239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70C0"/>
                </a:solidFill>
              </a:rPr>
              <a:t>Unsupervised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84297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upervised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861" y="6099068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Categorical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598</Words>
  <Application>Microsoft Office PowerPoint</Application>
  <PresentationFormat>Widescreen</PresentationFormat>
  <Paragraphs>133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Knowing All Data Science: a minutes long tour of the limits of the space of data science</vt:lpstr>
      <vt:lpstr>Is it possible to know all of Data Science?</vt:lpstr>
      <vt:lpstr>Agenda: a perspective – open to suggestions</vt:lpstr>
      <vt:lpstr>What is data science?  Is there anything new?  Has it all been done before?</vt:lpstr>
      <vt:lpstr>What is data science?  Is there anything new?  Has it all been done before?</vt:lpstr>
      <vt:lpstr>How do you learn quickly?  How do you remember what you learned?</vt:lpstr>
      <vt:lpstr>Method of Loci  - Learn faster - Recall more</vt:lpstr>
      <vt:lpstr>Scikit-learn’s “butterfly map”</vt:lpstr>
      <vt:lpstr>Scikit-learn’s “butterfly map” – with origin and very loosely-defined basis</vt:lpstr>
      <vt:lpstr>Booz Allen Hamilton's (BAH's) Field Guide to Data Science</vt:lpstr>
      <vt:lpstr>Booz Allen Hamilton's (BAH's) Field Guide to Data Science</vt:lpstr>
      <vt:lpstr>BAH Field Guide:  Data Science is the art of turning data into actions:</vt:lpstr>
      <vt:lpstr>Vs. DoD Process Capability Maturity Model (CMM) Levels?</vt:lpstr>
      <vt:lpstr>BAH Data CMM and DOD Process CMM Complement Each Other</vt:lpstr>
      <vt:lpstr>“Noun-ified”  Deliverables for Data Science Efforts</vt:lpstr>
      <vt:lpstr>Limits of Data Science – States of Being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All Data Science (what is the space of it)</dc:title>
  <dc:creator>AFMS User</dc:creator>
  <cp:lastModifiedBy>AFMS User</cp:lastModifiedBy>
  <cp:revision>102</cp:revision>
  <dcterms:created xsi:type="dcterms:W3CDTF">2018-08-01T19:56:12Z</dcterms:created>
  <dcterms:modified xsi:type="dcterms:W3CDTF">2018-08-03T21:16:27Z</dcterms:modified>
</cp:coreProperties>
</file>