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59" r:id="rId6"/>
    <p:sldId id="260" r:id="rId7"/>
    <p:sldId id="278" r:id="rId8"/>
    <p:sldId id="280" r:id="rId9"/>
    <p:sldId id="281" r:id="rId10"/>
    <p:sldId id="261" r:id="rId11"/>
    <p:sldId id="265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100" d="100"/>
          <a:sy n="100" d="100"/>
        </p:scale>
        <p:origin x="2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0E88-C2A2-4A50-9535-2BFB8B4A84F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9592F-BCEB-4788-B1C6-30CC66A8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9592F-BCEB-4788-B1C6-30CC66A8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0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9592F-BCEB-4788-B1C6-30CC66A8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6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9592F-BCEB-4788-B1C6-30CC66A8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9592F-BCEB-4788-B1C6-30CC66A8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9592F-BCEB-4788-B1C6-30CC66A8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CF51-7D2B-4FAB-918E-40755D4FF5B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ED92-99BE-4232-8BA7-DD4B129D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rinecadastre.gov/a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s.ie/coordinat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pandas-big-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313" y="0"/>
            <a:ext cx="975761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Bedford Ship Traffic Analysis</a:t>
            </a:r>
            <a:br>
              <a:rPr lang="en-US" dirty="0" smtClean="0"/>
            </a:br>
            <a:r>
              <a:rPr lang="en-US" dirty="0" smtClean="0"/>
              <a:t>(Fishy, Fishy)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997" y="2479675"/>
            <a:ext cx="9144000" cy="1655762"/>
          </a:xfrm>
        </p:spPr>
        <p:txBody>
          <a:bodyPr/>
          <a:lstStyle/>
          <a:p>
            <a:r>
              <a:rPr lang="en-US" dirty="0" smtClean="0"/>
              <a:t>Ron Neely</a:t>
            </a:r>
          </a:p>
          <a:p>
            <a:r>
              <a:rPr lang="en-US" dirty="0" smtClean="0"/>
              <a:t>Rowan Data Mining 2, December 18, 2018</a:t>
            </a:r>
          </a:p>
          <a:p>
            <a:r>
              <a:rPr lang="en-US" dirty="0" smtClean="0"/>
              <a:t>Professor: Anthony </a:t>
            </a:r>
            <a:r>
              <a:rPr lang="en-US" dirty="0" err="1" smtClean="0"/>
              <a:t>Breitzman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63" y="3967567"/>
            <a:ext cx="5070937" cy="28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Insight:</a:t>
            </a:r>
            <a:r>
              <a:rPr lang="en-US" baseline="0" dirty="0" smtClean="0"/>
              <a:t> Much More Boat Traffic in Summer with Overall Boat Traffic Trending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1325562"/>
            <a:ext cx="7223760" cy="55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89526"/>
            <a:ext cx="10210800" cy="542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65125"/>
            <a:ext cx="11917680" cy="1325563"/>
          </a:xfrm>
        </p:spPr>
        <p:txBody>
          <a:bodyPr/>
          <a:lstStyle/>
          <a:p>
            <a:r>
              <a:rPr lang="en-US" dirty="0" smtClean="0"/>
              <a:t>Insight: Top Messaging</a:t>
            </a:r>
            <a:r>
              <a:rPr lang="en-US" baseline="0" dirty="0" smtClean="0"/>
              <a:t> Vessels – Lots of </a:t>
            </a:r>
            <a:r>
              <a:rPr lang="en-US" baseline="0" dirty="0" err="1" smtClean="0"/>
              <a:t>McAllisters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320" y="1806140"/>
            <a:ext cx="6624320" cy="4981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0240" cy="1949015"/>
          </a:xfrm>
        </p:spPr>
        <p:txBody>
          <a:bodyPr>
            <a:normAutofit/>
          </a:bodyPr>
          <a:lstStyle/>
          <a:p>
            <a:r>
              <a:rPr lang="en-US" dirty="0" smtClean="0"/>
              <a:t>Insight: Weather Affects Message Traffic (Blizzard Jan 25-26 2015) - Not sure about sharp peak and drop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6270" y="3000375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Messages</a:t>
            </a:r>
          </a:p>
          <a:p>
            <a:r>
              <a:rPr lang="en-US" dirty="0" smtClean="0"/>
              <a:t>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Monthly: Boats spend most time in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862012"/>
            <a:ext cx="9229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– start to see traffic and fishing spots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842962"/>
            <a:ext cx="9248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Daily – more traffic lanes and fishing spots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842962"/>
            <a:ext cx="9248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Hourly – refined view of fishing spots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852487"/>
            <a:ext cx="92202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Monthly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47725"/>
            <a:ext cx="92392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Hourly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833437"/>
            <a:ext cx="9248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Minutely – wow very hot spot toward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895350"/>
            <a:ext cx="92487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Automatic Identification System (AIS) traffic provide insight for optimizing operation of the Port of New Bedford, Massachusetts?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1757"/>
            <a:ext cx="10515600" cy="42930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New Bedford tops nation in dollar value of fishing</a:t>
            </a:r>
          </a:p>
          <a:p>
            <a:pPr lvl="1"/>
            <a:r>
              <a:rPr lang="en-US" baseline="0" dirty="0" smtClean="0"/>
              <a:t>2015: $322</a:t>
            </a:r>
            <a:r>
              <a:rPr lang="en-US" dirty="0" smtClean="0"/>
              <a:t> million landings, 16 years running </a:t>
            </a:r>
            <a:r>
              <a:rPr lang="en-US" sz="1000" dirty="0" smtClean="0"/>
              <a:t>(fisherynation.com)</a:t>
            </a:r>
            <a:endParaRPr lang="en-US" sz="1000" baseline="0" dirty="0" smtClean="0"/>
          </a:p>
          <a:p>
            <a:r>
              <a:rPr lang="en-US" dirty="0" smtClean="0"/>
              <a:t>AIS tracks vessels via required transponders on each ship</a:t>
            </a:r>
          </a:p>
          <a:p>
            <a:pPr lvl="1"/>
            <a:r>
              <a:rPr lang="en-US" dirty="0" smtClean="0"/>
              <a:t>Originally meant for maritime safety</a:t>
            </a:r>
          </a:p>
          <a:p>
            <a:r>
              <a:rPr lang="en-US" dirty="0" smtClean="0"/>
              <a:t>What additional info can be gained?</a:t>
            </a:r>
          </a:p>
          <a:p>
            <a:pPr lvl="1"/>
            <a:r>
              <a:rPr lang="en-US" dirty="0" smtClean="0"/>
              <a:t>Port Congestion?</a:t>
            </a:r>
          </a:p>
          <a:p>
            <a:pPr lvl="1"/>
            <a:r>
              <a:rPr lang="en-US" dirty="0" smtClean="0"/>
              <a:t>Scheduling?</a:t>
            </a:r>
          </a:p>
          <a:p>
            <a:pPr lvl="1"/>
            <a:r>
              <a:rPr lang="en-US" dirty="0" smtClean="0"/>
              <a:t>Fishing hot spots?</a:t>
            </a:r>
          </a:p>
          <a:p>
            <a:pPr lvl="1"/>
            <a:r>
              <a:rPr lang="en-US" dirty="0" smtClean="0"/>
              <a:t>Fishing timing?</a:t>
            </a:r>
            <a:endParaRPr lang="en-US" dirty="0"/>
          </a:p>
          <a:p>
            <a:r>
              <a:rPr lang="en-US" dirty="0" smtClean="0"/>
              <a:t>Time is Money – Reduce time to unload fish</a:t>
            </a:r>
          </a:p>
          <a:p>
            <a:r>
              <a:rPr lang="en-US" dirty="0" smtClean="0"/>
              <a:t>Fresh fish is better for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3886200"/>
            <a:ext cx="469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Georges Bank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640715"/>
            <a:ext cx="10474960" cy="6059576"/>
          </a:xfrm>
        </p:spPr>
      </p:pic>
    </p:spTree>
    <p:extLst>
      <p:ext uri="{BB962C8B-B14F-4D97-AF65-F5344CB8AC3E}">
        <p14:creationId xmlns:p14="http://schemas.microsoft.com/office/powerpoint/2010/main" val="27184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Minutely – see navigational 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838200"/>
            <a:ext cx="92773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0"/>
            <a:ext cx="11744960" cy="6407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Minutely – In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847725"/>
            <a:ext cx="92678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Concept: </a:t>
            </a:r>
            <a:r>
              <a:rPr lang="en-US" dirty="0" err="1" smtClean="0"/>
              <a:t>Heatmaps</a:t>
            </a:r>
            <a:r>
              <a:rPr lang="en-US" dirty="0" smtClean="0"/>
              <a:t> for Fishing Hotspots</a:t>
            </a:r>
          </a:p>
          <a:p>
            <a:r>
              <a:rPr lang="en-US" dirty="0" smtClean="0"/>
              <a:t>Don’t bite off more </a:t>
            </a:r>
            <a:r>
              <a:rPr lang="en-US" i="1" dirty="0" smtClean="0"/>
              <a:t>data</a:t>
            </a:r>
            <a:r>
              <a:rPr lang="en-US" dirty="0" smtClean="0"/>
              <a:t> than</a:t>
            </a:r>
            <a:r>
              <a:rPr lang="en-US" baseline="0" dirty="0" smtClean="0"/>
              <a:t> you can chew</a:t>
            </a:r>
          </a:p>
          <a:p>
            <a:pPr lvl="1"/>
            <a:r>
              <a:rPr lang="en-US" dirty="0" smtClean="0"/>
              <a:t>Start with less data if needed</a:t>
            </a:r>
            <a:endParaRPr lang="en-US" baseline="0" dirty="0" smtClean="0"/>
          </a:p>
          <a:p>
            <a:r>
              <a:rPr lang="en-US" baseline="0" dirty="0" smtClean="0"/>
              <a:t>(Random) Down sample data to manageable</a:t>
            </a:r>
            <a:r>
              <a:rPr lang="en-US" dirty="0" smtClean="0"/>
              <a:t> chunks</a:t>
            </a:r>
          </a:p>
          <a:p>
            <a:r>
              <a:rPr lang="en-US" dirty="0" smtClean="0"/>
              <a:t>Minimize memory footprint of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err="1" smtClean="0"/>
              <a:t>csvkit</a:t>
            </a:r>
            <a:r>
              <a:rPr lang="en-US" dirty="0" smtClean="0"/>
              <a:t> is great for working with csv files</a:t>
            </a:r>
          </a:p>
          <a:p>
            <a:r>
              <a:rPr lang="en-US" dirty="0" smtClean="0"/>
              <a:t>Tableau is useful for looking at data</a:t>
            </a:r>
          </a:p>
          <a:p>
            <a:r>
              <a:rPr lang="en-US" dirty="0" smtClean="0"/>
              <a:t>George’s </a:t>
            </a:r>
            <a:r>
              <a:rPr lang="en-US" dirty="0" smtClean="0"/>
              <a:t>Banks </a:t>
            </a:r>
            <a:r>
              <a:rPr lang="en-US" dirty="0" smtClean="0"/>
              <a:t>Is A Great Fishing Spot</a:t>
            </a:r>
          </a:p>
        </p:txBody>
      </p:sp>
    </p:spTree>
    <p:extLst>
      <p:ext uri="{BB962C8B-B14F-4D97-AF65-F5344CB8AC3E}">
        <p14:creationId xmlns:p14="http://schemas.microsoft.com/office/powerpoint/2010/main" val="2140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“In Port” data vs. “Out of Port” data</a:t>
            </a:r>
          </a:p>
          <a:p>
            <a:r>
              <a:rPr lang="en-US" dirty="0" smtClean="0"/>
              <a:t>Predict when port will be congested</a:t>
            </a:r>
          </a:p>
          <a:p>
            <a:pPr lvl="1"/>
            <a:r>
              <a:rPr lang="en-US" dirty="0" smtClean="0"/>
              <a:t>Calendar analysis</a:t>
            </a:r>
          </a:p>
          <a:p>
            <a:pPr lvl="1"/>
            <a:r>
              <a:rPr lang="en-US" dirty="0" smtClean="0"/>
              <a:t>Straight math / vector path problem</a:t>
            </a:r>
          </a:p>
          <a:p>
            <a:pPr lvl="1"/>
            <a:r>
              <a:rPr lang="en-US" dirty="0" smtClean="0"/>
              <a:t>LSTM (may be overkill)</a:t>
            </a:r>
          </a:p>
          <a:p>
            <a:r>
              <a:rPr lang="en-US" dirty="0" smtClean="0"/>
              <a:t>Go</a:t>
            </a:r>
            <a:r>
              <a:rPr lang="en-US" baseline="0" dirty="0" smtClean="0"/>
              <a:t> fishing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Thank You – Ron Neely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63" y="3967567"/>
            <a:ext cx="5070937" cy="28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</a:t>
            </a:r>
            <a:r>
              <a:rPr lang="en-US" dirty="0" smtClean="0">
                <a:hlinkClick r:id="rId2"/>
              </a:rPr>
              <a:t>https://marinecadastre.gov/ais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AIS Vessel Traffic Data Collected by US Coast Guard</a:t>
            </a:r>
          </a:p>
          <a:p>
            <a:r>
              <a:rPr lang="en-US" dirty="0" smtClean="0"/>
              <a:t>2015-2017 down sampled per minute</a:t>
            </a:r>
          </a:p>
          <a:p>
            <a:r>
              <a:rPr lang="en-US" dirty="0" smtClean="0"/>
              <a:t>Zones 18, 19 – Northeastern US</a:t>
            </a:r>
          </a:p>
          <a:p>
            <a:r>
              <a:rPr lang="en-US" dirty="0" smtClean="0"/>
              <a:t>154 GB</a:t>
            </a:r>
          </a:p>
          <a:p>
            <a:r>
              <a:rPr lang="en-US" dirty="0" smtClean="0"/>
              <a:t>1,324,008,655  records</a:t>
            </a:r>
          </a:p>
          <a:p>
            <a:r>
              <a:rPr lang="en-US" dirty="0" smtClean="0"/>
              <a:t>36 CSV</a:t>
            </a:r>
            <a:r>
              <a:rPr lang="en-US" baseline="0" dirty="0" smtClean="0"/>
              <a:t> Files, 1 per month</a:t>
            </a:r>
          </a:p>
          <a:p>
            <a:pPr lvl="1"/>
            <a:r>
              <a:rPr lang="en-US" dirty="0" smtClean="0"/>
              <a:t>Max 4.1GB file</a:t>
            </a:r>
          </a:p>
          <a:p>
            <a:r>
              <a:rPr lang="en-US" dirty="0" smtClean="0"/>
              <a:t>25,000 boats (Zone 19)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78" y="2538668"/>
            <a:ext cx="5589722" cy="431933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585342" y="3270142"/>
            <a:ext cx="929899" cy="3041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8583" y="2092960"/>
            <a:ext cx="1197890" cy="1922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2960" y="1761816"/>
            <a:ext cx="2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Bedford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CSV Format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" y="1396047"/>
            <a:ext cx="12046220" cy="12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Pandas – DATA TOO </a:t>
            </a:r>
            <a:r>
              <a:rPr lang="en-US" sz="4800" dirty="0" smtClean="0"/>
              <a:t>BIG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err="1" smtClean="0"/>
              <a:t>Csvkit</a:t>
            </a:r>
            <a:r>
              <a:rPr lang="en-US" dirty="0" smtClean="0"/>
              <a:t> – cut, stack, SQL query CSV files from command line</a:t>
            </a:r>
          </a:p>
          <a:p>
            <a:r>
              <a:rPr lang="en-US" dirty="0" smtClean="0"/>
              <a:t>Tableau – </a:t>
            </a:r>
            <a:r>
              <a:rPr lang="en-US" dirty="0" err="1" smtClean="0"/>
              <a:t>heatmaps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577840"/>
          </a:xfrm>
        </p:spPr>
        <p:txBody>
          <a:bodyPr>
            <a:normAutofit/>
          </a:bodyPr>
          <a:lstStyle/>
          <a:p>
            <a:r>
              <a:rPr lang="en-US" dirty="0" smtClean="0"/>
              <a:t>Reduce size of files</a:t>
            </a:r>
          </a:p>
          <a:p>
            <a:pPr lvl="1"/>
            <a:r>
              <a:rPr lang="en-US" dirty="0" smtClean="0"/>
              <a:t>CSV Kit to stack files</a:t>
            </a:r>
          </a:p>
          <a:p>
            <a:pPr lvl="1"/>
            <a:r>
              <a:rPr lang="en-US" dirty="0" smtClean="0"/>
              <a:t>Python script iterate over files to/from disk</a:t>
            </a:r>
          </a:p>
          <a:p>
            <a:pPr lvl="2"/>
            <a:r>
              <a:rPr lang="en-US" dirty="0" smtClean="0"/>
              <a:t>Extract all ship in port (~1050 ships)</a:t>
            </a:r>
          </a:p>
          <a:p>
            <a:pPr lvl="1"/>
            <a:r>
              <a:rPr lang="en-US" dirty="0" smtClean="0"/>
              <a:t>Python script extract for 1050 ships from Zone 18 + Zone 19 files</a:t>
            </a:r>
          </a:p>
          <a:p>
            <a:pPr lvl="2"/>
            <a:r>
              <a:rPr lang="en-US" dirty="0" smtClean="0"/>
              <a:t>3 Days to Run</a:t>
            </a:r>
          </a:p>
          <a:p>
            <a:pPr lvl="3"/>
            <a:r>
              <a:rPr lang="en-US" dirty="0" smtClean="0"/>
              <a:t>O(N)*1050 </a:t>
            </a:r>
            <a:r>
              <a:rPr lang="en-US" dirty="0" smtClean="0"/>
              <a:t>search on 1 Trillion records</a:t>
            </a:r>
          </a:p>
          <a:p>
            <a:pPr lvl="1"/>
            <a:r>
              <a:rPr lang="en-US" dirty="0" smtClean="0"/>
              <a:t>Explore Data with Pandas and Tableau</a:t>
            </a:r>
            <a:endParaRPr lang="en-US" dirty="0"/>
          </a:p>
          <a:p>
            <a:r>
              <a:rPr lang="en-US" dirty="0" smtClean="0"/>
              <a:t>New Bedford </a:t>
            </a:r>
            <a:r>
              <a:rPr lang="en-US" dirty="0" err="1" smtClean="0"/>
              <a:t>Lat</a:t>
            </a:r>
            <a:r>
              <a:rPr lang="en-US" dirty="0" smtClean="0"/>
              <a:t> Long from </a:t>
            </a:r>
            <a:r>
              <a:rPr lang="en-US" dirty="0" smtClean="0">
                <a:hlinkClick r:id="rId2"/>
              </a:rPr>
              <a:t>https://www.maps.ie/coordinates.html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nb_top</a:t>
            </a:r>
            <a:r>
              <a:rPr lang="en-US" dirty="0" smtClean="0"/>
              <a:t> = 41.67983548546637 # Latitude</a:t>
            </a:r>
          </a:p>
          <a:p>
            <a:pPr lvl="1"/>
            <a:r>
              <a:rPr lang="en-US" dirty="0" err="1" smtClean="0"/>
              <a:t>nb_bottom</a:t>
            </a:r>
            <a:r>
              <a:rPr lang="en-US" dirty="0" smtClean="0"/>
              <a:t> = 41.616469012250825 # Latitude</a:t>
            </a:r>
          </a:p>
          <a:p>
            <a:pPr lvl="1"/>
            <a:r>
              <a:rPr lang="en-US" dirty="0" err="1" smtClean="0"/>
              <a:t>nb_left</a:t>
            </a:r>
            <a:r>
              <a:rPr lang="en-US" dirty="0" smtClean="0"/>
              <a:t> = -70.92945098876954 # Longitude</a:t>
            </a:r>
          </a:p>
          <a:p>
            <a:pPr lvl="1"/>
            <a:r>
              <a:rPr lang="en-US" dirty="0" err="1" smtClean="0"/>
              <a:t>nb_right</a:t>
            </a:r>
            <a:r>
              <a:rPr lang="en-US" dirty="0" smtClean="0"/>
              <a:t> = -70.89649200439454 # Longitude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5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 – Memory Optimization Baseline 2.3GB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0"/>
            <a:ext cx="10515600" cy="431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https://www.dataquest.io/blog/pandas-big-data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978535"/>
            <a:ext cx="7900987" cy="5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5325"/>
          </a:xfrm>
        </p:spPr>
        <p:txBody>
          <a:bodyPr>
            <a:normAutofit/>
          </a:bodyPr>
          <a:lstStyle/>
          <a:p>
            <a:r>
              <a:rPr lang="en-US" dirty="0" smtClean="0"/>
              <a:t>Pandas – Memory Optimization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4" y="577849"/>
            <a:ext cx="2867025" cy="602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@ </a:t>
            </a:r>
            <a:r>
              <a:rPr lang="en-US" dirty="0" err="1" smtClean="0"/>
              <a:t>read_csv</a:t>
            </a:r>
            <a:endParaRPr lang="en-US" dirty="0"/>
          </a:p>
          <a:p>
            <a:r>
              <a:rPr lang="en-US" dirty="0" err="1" smtClean="0"/>
              <a:t>parse_dates</a:t>
            </a:r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 err="1" smtClean="0"/>
              <a:t>dtypes</a:t>
            </a:r>
            <a:endParaRPr lang="en-US" dirty="0" smtClean="0"/>
          </a:p>
          <a:p>
            <a:r>
              <a:rPr lang="en-US" dirty="0" smtClean="0"/>
              <a:t>Use converters</a:t>
            </a:r>
          </a:p>
          <a:p>
            <a:r>
              <a:rPr lang="en-US" dirty="0" smtClean="0"/>
              <a:t>Downcast </a:t>
            </a:r>
            <a:r>
              <a:rPr lang="en-US" dirty="0" err="1" smtClean="0"/>
              <a:t>numerics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9" y="573087"/>
            <a:ext cx="7679624" cy="62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5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 – Memory Optimization Code – 943.2 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4" y="577849"/>
            <a:ext cx="2867025" cy="602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2.3GB -&gt; 943 MB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Memory reduction to </a:t>
            </a:r>
          </a:p>
          <a:p>
            <a:pPr marL="0" indent="0">
              <a:buNone/>
            </a:pPr>
            <a:r>
              <a:rPr lang="en-US" dirty="0" smtClean="0"/>
              <a:t>42% original size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695324"/>
            <a:ext cx="9406239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532</Words>
  <Application>Microsoft Office PowerPoint</Application>
  <PresentationFormat>Widescreen</PresentationFormat>
  <Paragraphs>100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New Bedford Ship Traffic Analysis (Fishy, Fishy)</vt:lpstr>
      <vt:lpstr>How can Automatic Identification System (AIS) traffic provide insight for optimizing operation of the Port of New Bedford, Massachusetts?</vt:lpstr>
      <vt:lpstr>Data: https://marinecadastre.gov/ais </vt:lpstr>
      <vt:lpstr>CSV Format</vt:lpstr>
      <vt:lpstr>Tools</vt:lpstr>
      <vt:lpstr>Process</vt:lpstr>
      <vt:lpstr>Pandas – Memory Optimization Baseline 2.3GB</vt:lpstr>
      <vt:lpstr>Pandas – Memory Optimization Code </vt:lpstr>
      <vt:lpstr>Pandas – Memory Optimization Code – 943.2 MB</vt:lpstr>
      <vt:lpstr>Insight: Much More Boat Traffic in Summer with Overall Boat Traffic Trending Up</vt:lpstr>
      <vt:lpstr>Insight: Top Messaging Vessels – Lots of McAllisters</vt:lpstr>
      <vt:lpstr>Insight: Weather Affects Message Traffic (Blizzard Jan 25-26 2015) - Not sure about sharp peak and drop</vt:lpstr>
      <vt:lpstr>Heatmap Monthly: Boats spend most time in port</vt:lpstr>
      <vt:lpstr>Heatmap – start to see traffic and fishing spots</vt:lpstr>
      <vt:lpstr>Heatmap Daily – more traffic lanes and fishing spots</vt:lpstr>
      <vt:lpstr>Heatmap Hourly – refined view of fishing spots</vt:lpstr>
      <vt:lpstr>Heatmap Monthly</vt:lpstr>
      <vt:lpstr>Heatmap Hourly</vt:lpstr>
      <vt:lpstr>Heatmap Minutely – wow very hot spot toward right</vt:lpstr>
      <vt:lpstr>Georges Bank</vt:lpstr>
      <vt:lpstr>Heatmap Minutely – see navigational lanes</vt:lpstr>
      <vt:lpstr>Heatmap Minutely – In Port</vt:lpstr>
      <vt:lpstr>Lessons Learned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AFMS User</dc:creator>
  <cp:lastModifiedBy>AFMS User</cp:lastModifiedBy>
  <cp:revision>59</cp:revision>
  <dcterms:created xsi:type="dcterms:W3CDTF">2018-12-19T00:54:06Z</dcterms:created>
  <dcterms:modified xsi:type="dcterms:W3CDTF">2018-12-19T18:24:51Z</dcterms:modified>
</cp:coreProperties>
</file>