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5" r:id="rId8"/>
    <p:sldId id="2146847061" r:id="rId9"/>
    <p:sldId id="266" r:id="rId10"/>
    <p:sldId id="2146847056" r:id="rId11"/>
    <p:sldId id="2146847060" r:id="rId12"/>
    <p:sldId id="267" r:id="rId13"/>
    <p:sldId id="2146847057" r:id="rId14"/>
    <p:sldId id="2146847058" r:id="rId15"/>
    <p:sldId id="2146847059"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4" d="100"/>
          <a:sy n="64" d="100"/>
        </p:scale>
        <p:origin x="14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45223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linear regression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49706" y="4586365"/>
            <a:ext cx="49810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9BFD45-AD96-8AF4-3D15-0D404FEAF88D}"/>
              </a:ext>
            </a:extLst>
          </p:cNvPr>
          <p:cNvPicPr>
            <a:picLocks noGrp="1" noChangeAspect="1"/>
          </p:cNvPicPr>
          <p:nvPr>
            <p:ph idx="1"/>
          </p:nvPr>
        </p:nvPicPr>
        <p:blipFill>
          <a:blip r:embed="rId2"/>
          <a:stretch>
            <a:fillRect/>
          </a:stretch>
        </p:blipFill>
        <p:spPr>
          <a:xfrm>
            <a:off x="721895" y="962527"/>
            <a:ext cx="11020926" cy="5402178"/>
          </a:xfrm>
        </p:spPr>
      </p:pic>
    </p:spTree>
    <p:extLst>
      <p:ext uri="{BB962C8B-B14F-4D97-AF65-F5344CB8AC3E}">
        <p14:creationId xmlns:p14="http://schemas.microsoft.com/office/powerpoint/2010/main" val="342908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3356CA-93FF-04A4-152A-3818E6364AF4}"/>
              </a:ext>
            </a:extLst>
          </p:cNvPr>
          <p:cNvPicPr>
            <a:picLocks noGrp="1" noChangeAspect="1"/>
          </p:cNvPicPr>
          <p:nvPr>
            <p:ph idx="1"/>
          </p:nvPr>
        </p:nvPicPr>
        <p:blipFill>
          <a:blip r:embed="rId2"/>
          <a:stretch>
            <a:fillRect/>
          </a:stretch>
        </p:blipFill>
        <p:spPr>
          <a:xfrm>
            <a:off x="581025" y="830179"/>
            <a:ext cx="11029950" cy="5325665"/>
          </a:xfrm>
        </p:spPr>
      </p:pic>
    </p:spTree>
    <p:extLst>
      <p:ext uri="{BB962C8B-B14F-4D97-AF65-F5344CB8AC3E}">
        <p14:creationId xmlns:p14="http://schemas.microsoft.com/office/powerpoint/2010/main" val="12513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B440D-7D38-BD37-5B13-418AA0D50273}"/>
              </a:ext>
            </a:extLst>
          </p:cNvPr>
          <p:cNvSpPr>
            <a:spLocks noGrp="1"/>
          </p:cNvSpPr>
          <p:nvPr>
            <p:ph idx="1"/>
          </p:nvPr>
        </p:nvSpPr>
        <p:spPr>
          <a:xfrm>
            <a:off x="581192" y="1302026"/>
            <a:ext cx="11029615" cy="1393048"/>
          </a:xfrm>
        </p:spPr>
        <p:txBody>
          <a:bodyPr/>
          <a:lstStyle/>
          <a:p>
            <a:r>
              <a:rPr lang="en-IN" dirty="0"/>
              <a:t>Git hub link below:-</a:t>
            </a:r>
          </a:p>
          <a:p>
            <a:r>
              <a:rPr lang="en-IN" dirty="0">
                <a:solidFill>
                  <a:srgbClr val="00B0F0"/>
                </a:solidFill>
              </a:rPr>
              <a:t>https://github.com/Swati2001-singh/Employee-Salary-Prediction-.git</a:t>
            </a:r>
          </a:p>
        </p:txBody>
      </p:sp>
    </p:spTree>
    <p:extLst>
      <p:ext uri="{BB962C8B-B14F-4D97-AF65-F5344CB8AC3E}">
        <p14:creationId xmlns:p14="http://schemas.microsoft.com/office/powerpoint/2010/main" val="376204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IN" dirty="0"/>
              <a:t>The </a:t>
            </a:r>
            <a:r>
              <a:rPr lang="en-IN" b="1" dirty="0"/>
              <a:t>Employee Salary Prediction</a:t>
            </a:r>
            <a:r>
              <a:rPr lang="en-IN" dirty="0"/>
              <a:t>  using </a:t>
            </a:r>
            <a:r>
              <a:rPr lang="en-IN" b="1" dirty="0"/>
              <a:t>Linear Regression</a:t>
            </a:r>
            <a:r>
              <a:rPr lang="en-IN" dirty="0"/>
              <a:t> demonstrates how machine learning can be used to predict outcomes based on historical data. In this case, we predicted an employee’s salary based on their years of experience.</a:t>
            </a:r>
          </a:p>
          <a:p>
            <a:r>
              <a:rPr lang="en-IN" dirty="0"/>
              <a:t>By training the model on a sample dataset, we established a linear relationship between experience and salary. The model was able to make reasonably accurate predictions, as seen in the test evaluation metrics and visual regression line.</a:t>
            </a:r>
          </a:p>
          <a:p>
            <a:r>
              <a:rPr lang="en-IN" dirty="0"/>
              <a:t>This project shows that </a:t>
            </a:r>
            <a:r>
              <a:rPr lang="en-IN" b="1" dirty="0"/>
              <a:t>Linear Regression</a:t>
            </a:r>
            <a:r>
              <a:rPr lang="en-IN" dirty="0"/>
              <a:t> is a simple yet effective algorithm for solving real-world regression problems. It can be useful for </a:t>
            </a:r>
            <a:r>
              <a:rPr lang="en-IN" b="1" dirty="0"/>
              <a:t>HR departments, job portals, and salary benchmarking platforms</a:t>
            </a:r>
            <a:r>
              <a:rPr lang="en-IN" dirty="0"/>
              <a:t> to make data-driven salary decisions.</a:t>
            </a:r>
          </a:p>
          <a:p>
            <a:r>
              <a:rPr lang="en-IN" dirty="0"/>
              <a:t>In future versions, we can improve accuracy by including more features like education level, job role, location, and skill sets, and using more advanced machine learning models.</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future scope of the </a:t>
            </a:r>
            <a:r>
              <a:rPr lang="en-IN" sz="2000" b="1" dirty="0">
                <a:latin typeface="Times New Roman" panose="02020603050405020304" pitchFamily="18" charset="0"/>
                <a:cs typeface="Times New Roman" panose="02020603050405020304" pitchFamily="18" charset="0"/>
              </a:rPr>
              <a:t>Employee Salary Prediction </a:t>
            </a:r>
            <a:r>
              <a:rPr lang="en-IN" sz="2000" dirty="0">
                <a:latin typeface="Times New Roman" panose="02020603050405020304" pitchFamily="18" charset="0"/>
                <a:cs typeface="Times New Roman" panose="02020603050405020304" pitchFamily="18" charset="0"/>
              </a:rPr>
              <a:t>is broad and promising. As the job market continues to evolve, this system can be enhanced by including more detailed features such as education level, skills, location, job title, and industry type to make predictions more accurate and personalized. In the long run, it can be integrated into HR management systems and recruitment platforms to help employers make data-driven decisions when offering salaries. Additionally, with the adoption of more advanced machine learning techniques like decision trees, ensemble models, or deep learning, the model's prediction capabilities can significantly improve. This project also has the potential to guide job seekers by showing them how to increase their earning potential based on market trends and career development paths. Ultimately, it contributes to building fair, transparent, and efficient compensation systems in both local and global job markets.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dirty="0">
                <a:hlinkClick r:id="rId2"/>
              </a:rPr>
              <a:t>https://www.google.com</a:t>
            </a:r>
            <a:endParaRPr lang="en-IN" dirty="0"/>
          </a:p>
          <a:p>
            <a:pPr marL="305435" indent="-305435"/>
            <a:r>
              <a:rPr lang="en-IN" dirty="0">
                <a:hlinkClick r:id="rId3"/>
              </a:rPr>
              <a:t>https://www.slideshare.net/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IN" dirty="0"/>
              <a:t>The main purpose of the </a:t>
            </a:r>
            <a:r>
              <a:rPr lang="en-IN" b="1" dirty="0"/>
              <a:t>Employee Salary Prediction</a:t>
            </a:r>
            <a:r>
              <a:rPr lang="en-IN" dirty="0"/>
              <a:t> project is to estimate an employee's salary based on experience or other factors</a:t>
            </a:r>
          </a:p>
          <a:p>
            <a:r>
              <a:rPr lang="en-IN" dirty="0"/>
              <a:t>The motive is to make the hiring and salary process more </a:t>
            </a:r>
            <a:r>
              <a:rPr lang="en-IN" b="1" dirty="0"/>
              <a:t>accurate, efficient, and data-driven</a:t>
            </a:r>
            <a:r>
              <a:rPr lang="en-IN" dirty="0"/>
              <a:t>.</a:t>
            </a:r>
          </a:p>
          <a:p>
            <a:r>
              <a:rPr lang="en-IN" dirty="0"/>
              <a:t>It’s also useful for learners to understand how </a:t>
            </a:r>
            <a:r>
              <a:rPr lang="en-IN" b="1" dirty="0"/>
              <a:t>machine learning</a:t>
            </a:r>
            <a:r>
              <a:rPr lang="en-IN" dirty="0"/>
              <a:t> can solve real business problems</a:t>
            </a:r>
          </a:p>
          <a:p>
            <a:r>
              <a:rPr lang="en-IN" dirty="0"/>
              <a:t>It supports data-based decision-making in hiring and budgeting</a:t>
            </a:r>
          </a:p>
          <a:p>
            <a:r>
              <a:rPr lang="en-IN" dirty="0"/>
              <a:t>Reduces manual effort in calculating salaries and minimizes human bias.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latin typeface="Arial" panose="020B0604020202020204" pitchFamily="34" charset="0"/>
                <a:cs typeface="Arial" panose="020B0604020202020204" pitchFamily="34" charset="0"/>
              </a:rPr>
              <a:t>1. System Requirements</a:t>
            </a:r>
          </a:p>
          <a:p>
            <a:pPr marL="0" indent="0">
              <a:buNone/>
            </a:pPr>
            <a:r>
              <a:rPr lang="en-IN" sz="2000" dirty="0">
                <a:latin typeface="Arial" panose="020B0604020202020204" pitchFamily="34" charset="0"/>
                <a:cs typeface="Arial" panose="020B0604020202020204" pitchFamily="34" charset="0"/>
              </a:rPr>
              <a:t>    To build and run this project, the following system setup is recommended:</a:t>
            </a:r>
          </a:p>
          <a:p>
            <a:pPr marL="0" indent="0">
              <a:buNone/>
            </a:pPr>
            <a:r>
              <a:rPr lang="en-IN" sz="2000" b="1" dirty="0">
                <a:latin typeface="Arial" panose="020B0604020202020204" pitchFamily="34" charset="0"/>
                <a:cs typeface="Arial" panose="020B0604020202020204" pitchFamily="34" charset="0"/>
              </a:rPr>
              <a:t>    Operating System</a:t>
            </a:r>
            <a:r>
              <a:rPr lang="en-IN" sz="2000" dirty="0">
                <a:latin typeface="Arial" panose="020B0604020202020204" pitchFamily="34" charset="0"/>
                <a:cs typeface="Arial" panose="020B0604020202020204" pitchFamily="34" charset="0"/>
              </a:rPr>
              <a:t>: Windows 10 / 11, Linux, or macOS</a:t>
            </a:r>
          </a:p>
          <a:p>
            <a:pPr marL="0" indent="0">
              <a:buNone/>
            </a:pPr>
            <a:r>
              <a:rPr lang="en-IN" sz="2000" b="1" dirty="0">
                <a:latin typeface="Arial" panose="020B0604020202020204" pitchFamily="34" charset="0"/>
                <a:cs typeface="Arial" panose="020B0604020202020204" pitchFamily="34" charset="0"/>
              </a:rPr>
              <a:t>     Processor</a:t>
            </a:r>
            <a:r>
              <a:rPr lang="en-IN" sz="2000" dirty="0">
                <a:latin typeface="Arial" panose="020B0604020202020204" pitchFamily="34" charset="0"/>
                <a:cs typeface="Arial" panose="020B0604020202020204" pitchFamily="34" charset="0"/>
              </a:rPr>
              <a:t>: Intel i3 or above (or equivalent)</a:t>
            </a:r>
          </a:p>
          <a:p>
            <a:pPr marL="0" indent="0">
              <a:buNone/>
            </a:pPr>
            <a:r>
              <a:rPr lang="en-IN" sz="2000" b="1" dirty="0">
                <a:latin typeface="Arial" panose="020B0604020202020204" pitchFamily="34" charset="0"/>
                <a:cs typeface="Arial" panose="020B0604020202020204" pitchFamily="34" charset="0"/>
              </a:rPr>
              <a:t>      RAM</a:t>
            </a:r>
            <a:r>
              <a:rPr lang="en-IN" sz="2000" dirty="0">
                <a:latin typeface="Arial" panose="020B0604020202020204" pitchFamily="34" charset="0"/>
                <a:cs typeface="Arial" panose="020B0604020202020204" pitchFamily="34" charset="0"/>
              </a:rPr>
              <a:t>: Minimum 4 GB (8 GB recommended)</a:t>
            </a:r>
          </a:p>
          <a:p>
            <a:r>
              <a:rPr lang="en-IN" sz="2000" b="1" dirty="0">
                <a:latin typeface="Arial" panose="020B0604020202020204" pitchFamily="34" charset="0"/>
                <a:cs typeface="Arial" panose="020B0604020202020204" pitchFamily="34" charset="0"/>
              </a:rPr>
              <a:t>Software</a:t>
            </a:r>
            <a:r>
              <a:rPr lang="en-IN" sz="2000" dirty="0">
                <a:latin typeface="Arial" panose="020B0604020202020204" pitchFamily="34" charset="0"/>
                <a:cs typeface="Arial" panose="020B0604020202020204" pitchFamily="34" charset="0"/>
              </a:rPr>
              <a:t>:</a:t>
            </a:r>
          </a:p>
          <a:p>
            <a:pPr marL="324000" lvl="1" indent="0">
              <a:buNone/>
            </a:pPr>
            <a:r>
              <a:rPr lang="en-IN" sz="2000" b="1" dirty="0">
                <a:latin typeface="Arial" panose="020B0604020202020204" pitchFamily="34" charset="0"/>
                <a:cs typeface="Arial" panose="020B0604020202020204" pitchFamily="34" charset="0"/>
              </a:rPr>
              <a:t>    Python</a:t>
            </a:r>
            <a:r>
              <a:rPr lang="en-IN" sz="2000" dirty="0">
                <a:latin typeface="Arial" panose="020B0604020202020204" pitchFamily="34" charset="0"/>
                <a:cs typeface="Arial" panose="020B0604020202020204" pitchFamily="34" charset="0"/>
              </a:rPr>
              <a:t> (version 3.7 or above)</a:t>
            </a:r>
          </a:p>
          <a:p>
            <a:pPr marL="324000" lvl="1" indent="0">
              <a:buNone/>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Jupyter</a:t>
            </a:r>
            <a:r>
              <a:rPr lang="en-IN" sz="2000" b="1" dirty="0">
                <a:latin typeface="Arial" panose="020B0604020202020204" pitchFamily="34" charset="0"/>
                <a:cs typeface="Arial" panose="020B0604020202020204" pitchFamily="34" charset="0"/>
              </a:rPr>
              <a:t> Notebook</a:t>
            </a:r>
            <a:r>
              <a:rPr lang="en-IN" sz="2000" dirty="0">
                <a:latin typeface="Arial" panose="020B0604020202020204" pitchFamily="34" charset="0"/>
                <a:cs typeface="Arial" panose="020B0604020202020204" pitchFamily="34" charset="0"/>
              </a:rPr>
              <a:t> or any Python IDE (VS Code, PyCharm, etc.)</a:t>
            </a:r>
          </a:p>
          <a:p>
            <a:pPr marL="324000" lvl="1" indent="0">
              <a:buNone/>
            </a:pPr>
            <a:r>
              <a:rPr lang="en-IN" sz="2000" b="1" dirty="0">
                <a:latin typeface="Arial" panose="020B0604020202020204" pitchFamily="34" charset="0"/>
                <a:cs typeface="Arial" panose="020B0604020202020204" pitchFamily="34" charset="0"/>
              </a:rPr>
              <a:t>     Web Browser</a:t>
            </a:r>
            <a:r>
              <a:rPr lang="en-IN" sz="2000" dirty="0">
                <a:latin typeface="Arial" panose="020B0604020202020204" pitchFamily="34" charset="0"/>
                <a:cs typeface="Arial" panose="020B0604020202020204" pitchFamily="34" charset="0"/>
              </a:rPr>
              <a:t> (for viewing notebooks or web app)</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C0A95-C734-7983-4FBF-21B2F7FC2C76}"/>
              </a:ext>
            </a:extLst>
          </p:cNvPr>
          <p:cNvSpPr>
            <a:spLocks noGrp="1"/>
          </p:cNvSpPr>
          <p:nvPr>
            <p:ph idx="1"/>
          </p:nvPr>
        </p:nvSpPr>
        <p:spPr/>
        <p:txBody>
          <a:bodyPr/>
          <a:lstStyle/>
          <a:p>
            <a:pPr marL="0" indent="0">
              <a:buNone/>
            </a:pPr>
            <a:r>
              <a:rPr lang="en-US" b="1" dirty="0">
                <a:latin typeface="Arial" panose="020B0604020202020204" pitchFamily="34" charset="0"/>
                <a:cs typeface="Arial" panose="020B0604020202020204" pitchFamily="34" charset="0"/>
              </a:rPr>
              <a:t>2. Libraries Required to Build the Model</a:t>
            </a:r>
          </a:p>
          <a:p>
            <a:pPr marL="0" indent="0">
              <a:buNone/>
            </a:pPr>
            <a:r>
              <a:rPr lang="en-US" dirty="0">
                <a:latin typeface="Arial" panose="020B0604020202020204" pitchFamily="34" charset="0"/>
                <a:cs typeface="Arial" panose="020B0604020202020204" pitchFamily="34" charset="0"/>
              </a:rPr>
              <a:t>The following Python libraries are used to build the Linear Regression model and support data handling and visualization</a:t>
            </a:r>
          </a:p>
          <a:p>
            <a:endParaRPr lang="en-US" dirty="0"/>
          </a:p>
          <a:p>
            <a:endParaRPr lang="en-IN" dirty="0"/>
          </a:p>
          <a:p>
            <a:endParaRPr lang="en-IN" dirty="0"/>
          </a:p>
          <a:p>
            <a:endParaRPr lang="en-IN" dirty="0"/>
          </a:p>
          <a:p>
            <a:endParaRPr lang="en-IN" dirty="0"/>
          </a:p>
          <a:p>
            <a:endParaRPr lang="en-IN" dirty="0"/>
          </a:p>
          <a:p>
            <a:endParaRPr lang="en-IN" dirty="0"/>
          </a:p>
        </p:txBody>
      </p:sp>
      <p:graphicFrame>
        <p:nvGraphicFramePr>
          <p:cNvPr id="16" name="Table 15">
            <a:extLst>
              <a:ext uri="{FF2B5EF4-FFF2-40B4-BE49-F238E27FC236}">
                <a16:creationId xmlns:a16="http://schemas.microsoft.com/office/drawing/2014/main" id="{A6421FE5-4318-68E0-8090-6DD96A8B5EC7}"/>
              </a:ext>
            </a:extLst>
          </p:cNvPr>
          <p:cNvGraphicFramePr>
            <a:graphicFrameLocks noGrp="1"/>
          </p:cNvGraphicFramePr>
          <p:nvPr>
            <p:extLst>
              <p:ext uri="{D42A27DB-BD31-4B8C-83A1-F6EECF244321}">
                <p14:modId xmlns:p14="http://schemas.microsoft.com/office/powerpoint/2010/main" val="1679792977"/>
              </p:ext>
            </p:extLst>
          </p:nvPr>
        </p:nvGraphicFramePr>
        <p:xfrm>
          <a:off x="721895" y="2971800"/>
          <a:ext cx="11285620" cy="3344778"/>
        </p:xfrm>
        <a:graphic>
          <a:graphicData uri="http://schemas.openxmlformats.org/drawingml/2006/table">
            <a:tbl>
              <a:tblPr/>
              <a:tblGrid>
                <a:gridCol w="5642810">
                  <a:extLst>
                    <a:ext uri="{9D8B030D-6E8A-4147-A177-3AD203B41FA5}">
                      <a16:colId xmlns:a16="http://schemas.microsoft.com/office/drawing/2014/main" val="3692379952"/>
                    </a:ext>
                  </a:extLst>
                </a:gridCol>
                <a:gridCol w="5642810">
                  <a:extLst>
                    <a:ext uri="{9D8B030D-6E8A-4147-A177-3AD203B41FA5}">
                      <a16:colId xmlns:a16="http://schemas.microsoft.com/office/drawing/2014/main" val="1516104203"/>
                    </a:ext>
                  </a:extLst>
                </a:gridCol>
              </a:tblGrid>
              <a:tr h="445970">
                <a:tc>
                  <a:txBody>
                    <a:bodyPr/>
                    <a:lstStyle/>
                    <a:p>
                      <a:pPr>
                        <a:buNone/>
                      </a:pPr>
                      <a:r>
                        <a:rPr lang="en-IN">
                          <a:latin typeface="Arial" panose="020B0604020202020204" pitchFamily="34" charset="0"/>
                          <a:cs typeface="Arial" panose="020B0604020202020204" pitchFamily="34" charset="0"/>
                        </a:rPr>
                        <a:t>Library</a:t>
                      </a:r>
                    </a:p>
                  </a:txBody>
                  <a:tcPr anchor="ctr">
                    <a:lnL>
                      <a:noFill/>
                    </a:lnL>
                    <a:lnR>
                      <a:noFill/>
                    </a:lnR>
                    <a:lnT>
                      <a:noFill/>
                    </a:lnT>
                    <a:lnB>
                      <a:noFill/>
                    </a:lnB>
                    <a:noFill/>
                  </a:tcPr>
                </a:tc>
                <a:tc>
                  <a:txBody>
                    <a:bodyPr/>
                    <a:lstStyle/>
                    <a:p>
                      <a:pPr>
                        <a:buNone/>
                      </a:pPr>
                      <a:r>
                        <a:rPr lang="en-IN">
                          <a:latin typeface="Arial" panose="020B0604020202020204" pitchFamily="34" charset="0"/>
                          <a:cs typeface="Arial" panose="020B0604020202020204" pitchFamily="34" charset="0"/>
                        </a:rPr>
                        <a:t>Purpose</a:t>
                      </a:r>
                    </a:p>
                  </a:txBody>
                  <a:tcPr anchor="ctr">
                    <a:lnL>
                      <a:noFill/>
                    </a:lnL>
                    <a:lnR>
                      <a:noFill/>
                    </a:lnR>
                    <a:lnT>
                      <a:noFill/>
                    </a:lnT>
                    <a:lnB>
                      <a:noFill/>
                    </a:lnB>
                    <a:noFill/>
                  </a:tcPr>
                </a:tc>
                <a:extLst>
                  <a:ext uri="{0D108BD9-81ED-4DB2-BD59-A6C34878D82A}">
                    <a16:rowId xmlns:a16="http://schemas.microsoft.com/office/drawing/2014/main" val="3568038999"/>
                  </a:ext>
                </a:extLst>
              </a:tr>
              <a:tr h="780449">
                <a:tc>
                  <a:txBody>
                    <a:bodyPr/>
                    <a:lstStyle/>
                    <a:p>
                      <a:pPr>
                        <a:buNone/>
                      </a:pPr>
                      <a:r>
                        <a:rPr lang="en-IN">
                          <a:latin typeface="Arial" panose="020B0604020202020204" pitchFamily="34" charset="0"/>
                          <a:cs typeface="Arial" panose="020B0604020202020204" pitchFamily="34" charset="0"/>
                        </a:rPr>
                        <a:t>pandas</a:t>
                      </a:r>
                    </a:p>
                  </a:txBody>
                  <a:tcPr anchor="ctr">
                    <a:lnL>
                      <a:noFill/>
                    </a:lnL>
                    <a:lnR>
                      <a:noFill/>
                    </a:lnR>
                    <a:lnT>
                      <a:noFill/>
                    </a:lnT>
                    <a:lnB>
                      <a:noFill/>
                    </a:lnB>
                    <a:noFill/>
                  </a:tcPr>
                </a:tc>
                <a:tc>
                  <a:txBody>
                    <a:bodyPr/>
                    <a:lstStyle/>
                    <a:p>
                      <a:pPr>
                        <a:buNone/>
                      </a:pPr>
                      <a:r>
                        <a:rPr lang="en-US">
                          <a:latin typeface="Arial" panose="020B0604020202020204" pitchFamily="34" charset="0"/>
                          <a:cs typeface="Arial" panose="020B0604020202020204" pitchFamily="34" charset="0"/>
                        </a:rPr>
                        <a:t>To load and manage structured data in table format (DataFrames)</a:t>
                      </a:r>
                    </a:p>
                  </a:txBody>
                  <a:tcPr anchor="ctr">
                    <a:lnL>
                      <a:noFill/>
                    </a:lnL>
                    <a:lnR>
                      <a:noFill/>
                    </a:lnR>
                    <a:lnT>
                      <a:noFill/>
                    </a:lnT>
                    <a:lnB>
                      <a:noFill/>
                    </a:lnB>
                    <a:noFill/>
                  </a:tcPr>
                </a:tc>
                <a:extLst>
                  <a:ext uri="{0D108BD9-81ED-4DB2-BD59-A6C34878D82A}">
                    <a16:rowId xmlns:a16="http://schemas.microsoft.com/office/drawing/2014/main" val="1451858718"/>
                  </a:ext>
                </a:extLst>
              </a:tr>
              <a:tr h="445970">
                <a:tc>
                  <a:txBody>
                    <a:bodyPr/>
                    <a:lstStyle/>
                    <a:p>
                      <a:pPr>
                        <a:buNone/>
                      </a:pPr>
                      <a:r>
                        <a:rPr lang="en-IN">
                          <a:latin typeface="Arial" panose="020B0604020202020204" pitchFamily="34" charset="0"/>
                          <a:cs typeface="Arial" panose="020B0604020202020204" pitchFamily="34" charset="0"/>
                        </a:rPr>
                        <a:t>numpy</a:t>
                      </a:r>
                    </a:p>
                  </a:txBody>
                  <a:tcPr anchor="ctr">
                    <a:lnL>
                      <a:noFill/>
                    </a:lnL>
                    <a:lnR>
                      <a:noFill/>
                    </a:lnR>
                    <a:lnT>
                      <a:noFill/>
                    </a:lnT>
                    <a:lnB>
                      <a:noFill/>
                    </a:lnB>
                    <a:noFill/>
                  </a:tcPr>
                </a:tc>
                <a:tc>
                  <a:txBody>
                    <a:bodyPr/>
                    <a:lstStyle/>
                    <a:p>
                      <a:pPr>
                        <a:buNone/>
                      </a:pPr>
                      <a:r>
                        <a:rPr lang="en-US">
                          <a:latin typeface="Arial" panose="020B0604020202020204" pitchFamily="34" charset="0"/>
                          <a:cs typeface="Arial" panose="020B0604020202020204" pitchFamily="34" charset="0"/>
                        </a:rPr>
                        <a:t>For numerical operations and array handling</a:t>
                      </a:r>
                    </a:p>
                  </a:txBody>
                  <a:tcPr anchor="ctr">
                    <a:lnL>
                      <a:noFill/>
                    </a:lnL>
                    <a:lnR>
                      <a:noFill/>
                    </a:lnR>
                    <a:lnT>
                      <a:noFill/>
                    </a:lnT>
                    <a:lnB>
                      <a:noFill/>
                    </a:lnB>
                    <a:noFill/>
                  </a:tcPr>
                </a:tc>
                <a:extLst>
                  <a:ext uri="{0D108BD9-81ED-4DB2-BD59-A6C34878D82A}">
                    <a16:rowId xmlns:a16="http://schemas.microsoft.com/office/drawing/2014/main" val="324894949"/>
                  </a:ext>
                </a:extLst>
              </a:tr>
              <a:tr h="445970">
                <a:tc>
                  <a:txBody>
                    <a:bodyPr/>
                    <a:lstStyle/>
                    <a:p>
                      <a:pPr>
                        <a:buNone/>
                      </a:pPr>
                      <a:r>
                        <a:rPr lang="en-IN" dirty="0">
                          <a:latin typeface="Arial" panose="020B0604020202020204" pitchFamily="34" charset="0"/>
                          <a:cs typeface="Arial" panose="020B0604020202020204" pitchFamily="34" charset="0"/>
                        </a:rPr>
                        <a:t>matplotlib</a:t>
                      </a:r>
                    </a:p>
                  </a:txBody>
                  <a:tcPr anchor="ctr">
                    <a:lnL>
                      <a:noFill/>
                    </a:lnL>
                    <a:lnR>
                      <a:noFill/>
                    </a:lnR>
                    <a:lnT>
                      <a:noFill/>
                    </a:lnT>
                    <a:lnB>
                      <a:noFill/>
                    </a:lnB>
                    <a:noFill/>
                  </a:tcPr>
                </a:tc>
                <a:tc>
                  <a:txBody>
                    <a:bodyPr/>
                    <a:lstStyle/>
                    <a:p>
                      <a:pPr>
                        <a:buNone/>
                      </a:pPr>
                      <a:r>
                        <a:rPr lang="en-US">
                          <a:latin typeface="Arial" panose="020B0604020202020204" pitchFamily="34" charset="0"/>
                          <a:cs typeface="Arial" panose="020B0604020202020204" pitchFamily="34" charset="0"/>
                        </a:rPr>
                        <a:t>To create basic graphs and visualizations</a:t>
                      </a:r>
                    </a:p>
                  </a:txBody>
                  <a:tcPr anchor="ctr">
                    <a:lnL>
                      <a:noFill/>
                    </a:lnL>
                    <a:lnR>
                      <a:noFill/>
                    </a:lnR>
                    <a:lnT>
                      <a:noFill/>
                    </a:lnT>
                    <a:lnB>
                      <a:noFill/>
                    </a:lnB>
                    <a:noFill/>
                  </a:tcPr>
                </a:tc>
                <a:extLst>
                  <a:ext uri="{0D108BD9-81ED-4DB2-BD59-A6C34878D82A}">
                    <a16:rowId xmlns:a16="http://schemas.microsoft.com/office/drawing/2014/main" val="1943344660"/>
                  </a:ext>
                </a:extLst>
              </a:tr>
              <a:tr h="445970">
                <a:tc>
                  <a:txBody>
                    <a:bodyPr/>
                    <a:lstStyle/>
                    <a:p>
                      <a:pPr>
                        <a:buNone/>
                      </a:pPr>
                      <a:r>
                        <a:rPr lang="en-IN">
                          <a:latin typeface="Arial" panose="020B0604020202020204" pitchFamily="34" charset="0"/>
                          <a:cs typeface="Arial" panose="020B0604020202020204" pitchFamily="34" charset="0"/>
                        </a:rPr>
                        <a:t>seaborn</a:t>
                      </a:r>
                    </a:p>
                  </a:txBody>
                  <a:tcPr anchor="ctr">
                    <a:lnL>
                      <a:noFill/>
                    </a:lnL>
                    <a:lnR>
                      <a:noFill/>
                    </a:lnR>
                    <a:lnT>
                      <a:noFill/>
                    </a:lnT>
                    <a:lnB>
                      <a:noFill/>
                    </a:lnB>
                    <a:noFill/>
                  </a:tcPr>
                </a:tc>
                <a:tc>
                  <a:txBody>
                    <a:bodyPr/>
                    <a:lstStyle/>
                    <a:p>
                      <a:pPr>
                        <a:buNone/>
                      </a:pPr>
                      <a:r>
                        <a:rPr lang="en-US">
                          <a:latin typeface="Arial" panose="020B0604020202020204" pitchFamily="34" charset="0"/>
                          <a:cs typeface="Arial" panose="020B0604020202020204" pitchFamily="34" charset="0"/>
                        </a:rPr>
                        <a:t>For advanced and beautiful data visualizations</a:t>
                      </a:r>
                    </a:p>
                  </a:txBody>
                  <a:tcPr anchor="ctr">
                    <a:lnL>
                      <a:noFill/>
                    </a:lnL>
                    <a:lnR>
                      <a:noFill/>
                    </a:lnR>
                    <a:lnT>
                      <a:noFill/>
                    </a:lnT>
                    <a:lnB>
                      <a:noFill/>
                    </a:lnB>
                    <a:noFill/>
                  </a:tcPr>
                </a:tc>
                <a:extLst>
                  <a:ext uri="{0D108BD9-81ED-4DB2-BD59-A6C34878D82A}">
                    <a16:rowId xmlns:a16="http://schemas.microsoft.com/office/drawing/2014/main" val="348629676"/>
                  </a:ext>
                </a:extLst>
              </a:tr>
              <a:tr h="780449">
                <a:tc>
                  <a:txBody>
                    <a:bodyPr/>
                    <a:lstStyle/>
                    <a:p>
                      <a:pPr>
                        <a:buNone/>
                      </a:pPr>
                      <a:r>
                        <a:rPr lang="en-IN">
                          <a:latin typeface="Arial" panose="020B0604020202020204" pitchFamily="34" charset="0"/>
                          <a:cs typeface="Arial" panose="020B0604020202020204" pitchFamily="34" charset="0"/>
                        </a:rPr>
                        <a:t>scikit-learn</a:t>
                      </a:r>
                    </a:p>
                  </a:txBody>
                  <a:tcPr anchor="ctr">
                    <a:lnL>
                      <a:noFill/>
                    </a:lnL>
                    <a:lnR>
                      <a:noFill/>
                    </a:lnR>
                    <a:lnT>
                      <a:noFill/>
                    </a:lnT>
                    <a:lnB>
                      <a:noFill/>
                    </a:lnB>
                    <a:noFill/>
                  </a:tcPr>
                </a:tc>
                <a:tc>
                  <a:txBody>
                    <a:bodyPr/>
                    <a:lstStyle/>
                    <a:p>
                      <a:pPr>
                        <a:buNone/>
                      </a:pPr>
                      <a:r>
                        <a:rPr lang="en-US" dirty="0">
                          <a:latin typeface="Arial" panose="020B0604020202020204" pitchFamily="34" charset="0"/>
                          <a:cs typeface="Arial" panose="020B0604020202020204" pitchFamily="34" charset="0"/>
                        </a:rPr>
                        <a:t>To perform machine learning tasks like regression, train-test split, and evaluation</a:t>
                      </a:r>
                    </a:p>
                  </a:txBody>
                  <a:tcPr anchor="ctr">
                    <a:lnL>
                      <a:noFill/>
                    </a:lnL>
                    <a:lnR>
                      <a:noFill/>
                    </a:lnR>
                    <a:lnT>
                      <a:noFill/>
                    </a:lnT>
                    <a:lnB>
                      <a:noFill/>
                    </a:lnB>
                    <a:noFill/>
                  </a:tcPr>
                </a:tc>
                <a:extLst>
                  <a:ext uri="{0D108BD9-81ED-4DB2-BD59-A6C34878D82A}">
                    <a16:rowId xmlns:a16="http://schemas.microsoft.com/office/drawing/2014/main" val="4231160604"/>
                  </a:ext>
                </a:extLst>
              </a:tr>
            </a:tbl>
          </a:graphicData>
        </a:graphic>
      </p:graphicFrame>
    </p:spTree>
    <p:extLst>
      <p:ext uri="{BB962C8B-B14F-4D97-AF65-F5344CB8AC3E}">
        <p14:creationId xmlns:p14="http://schemas.microsoft.com/office/powerpoint/2010/main" val="50706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20515"/>
            <a:ext cx="11029615" cy="4764505"/>
          </a:xfrm>
        </p:spPr>
        <p:txBody>
          <a:bodyPr>
            <a:normAutofit fontScale="25000" lnSpcReduction="20000"/>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4500" dirty="0"/>
          </a:p>
          <a:p>
            <a:pPr marL="0" indent="0">
              <a:buNone/>
            </a:pPr>
            <a:r>
              <a:rPr lang="en-US" sz="5500" b="1" dirty="0">
                <a:latin typeface="Arial" panose="020B0604020202020204" pitchFamily="34" charset="0"/>
                <a:cs typeface="Arial" panose="020B0604020202020204" pitchFamily="34" charset="0"/>
              </a:rPr>
              <a:t>Step 1: </a:t>
            </a:r>
            <a:r>
              <a:rPr lang="en-US" sz="5500" dirty="0">
                <a:latin typeface="Arial" panose="020B0604020202020204" pitchFamily="34" charset="0"/>
                <a:cs typeface="Arial" panose="020B0604020202020204" pitchFamily="34" charset="0"/>
              </a:rPr>
              <a:t>Import Required Libraries</a:t>
            </a:r>
          </a:p>
          <a:p>
            <a:pPr marL="0" indent="0">
              <a:buNone/>
            </a:pPr>
            <a:r>
              <a:rPr lang="en-US" sz="5500" dirty="0">
                <a:latin typeface="Arial" panose="020B0604020202020204" pitchFamily="34" charset="0"/>
                <a:cs typeface="Arial" panose="020B0604020202020204" pitchFamily="34" charset="0"/>
              </a:rPr>
              <a:t>Import required Python libraries for data handling, visualization, and machine learning</a:t>
            </a:r>
          </a:p>
          <a:p>
            <a:pPr marL="0" indent="0">
              <a:buNone/>
            </a:pPr>
            <a:r>
              <a:rPr lang="en-US" sz="5500" dirty="0">
                <a:latin typeface="Arial" panose="020B0604020202020204" pitchFamily="34" charset="0"/>
                <a:cs typeface="Arial" panose="020B0604020202020204" pitchFamily="34" charset="0"/>
              </a:rPr>
              <a:t>Each library serves a purpose:</a:t>
            </a:r>
          </a:p>
          <a:p>
            <a:pPr marL="0" indent="0">
              <a:buNone/>
            </a:pPr>
            <a:r>
              <a:rPr lang="en-US" sz="5500" dirty="0">
                <a:latin typeface="Arial" panose="020B0604020202020204" pitchFamily="34" charset="0"/>
                <a:cs typeface="Arial" panose="020B0604020202020204" pitchFamily="34" charset="0"/>
              </a:rPr>
              <a:t>  pandas- to work with data in table</a:t>
            </a:r>
          </a:p>
          <a:p>
            <a:pPr marL="0" indent="0">
              <a:buNone/>
            </a:pP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numpy</a:t>
            </a:r>
            <a:r>
              <a:rPr lang="en-US" sz="5500" dirty="0">
                <a:latin typeface="Arial" panose="020B0604020202020204" pitchFamily="34" charset="0"/>
                <a:cs typeface="Arial" panose="020B0604020202020204" pitchFamily="34" charset="0"/>
              </a:rPr>
              <a:t>- for numerical operations</a:t>
            </a:r>
          </a:p>
          <a:p>
            <a:pPr marL="0" indent="0">
              <a:buNone/>
            </a:pP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matplotlib.pyplot</a:t>
            </a:r>
            <a:r>
              <a:rPr lang="en-US" sz="5500" dirty="0">
                <a:latin typeface="Arial" panose="020B0604020202020204" pitchFamily="34" charset="0"/>
                <a:cs typeface="Arial" panose="020B0604020202020204" pitchFamily="34" charset="0"/>
              </a:rPr>
              <a:t> &amp; seaborn- for plotting graphs</a:t>
            </a:r>
          </a:p>
          <a:p>
            <a:pPr marL="0" indent="0">
              <a:buNone/>
            </a:pP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sklearn.linear_model.LinearRegression</a:t>
            </a:r>
            <a:r>
              <a:rPr lang="en-US" sz="5500" dirty="0">
                <a:latin typeface="Arial" panose="020B0604020202020204" pitchFamily="34" charset="0"/>
                <a:cs typeface="Arial" panose="020B0604020202020204" pitchFamily="34" charset="0"/>
              </a:rPr>
              <a:t> – to build our linear regression model</a:t>
            </a:r>
          </a:p>
          <a:p>
            <a:pPr marL="0" indent="0">
              <a:buNone/>
            </a:pP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train_test_split</a:t>
            </a:r>
            <a:r>
              <a:rPr lang="en-US" sz="5500" dirty="0">
                <a:latin typeface="Arial" panose="020B0604020202020204" pitchFamily="34" charset="0"/>
                <a:cs typeface="Arial" panose="020B0604020202020204" pitchFamily="34" charset="0"/>
              </a:rPr>
              <a:t> – to divide our data into training and test sets</a:t>
            </a:r>
          </a:p>
          <a:p>
            <a:pPr marL="0" indent="0">
              <a:buNone/>
            </a:pP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mean_squared_error</a:t>
            </a:r>
            <a:r>
              <a:rPr lang="en-US" sz="5500" dirty="0">
                <a:latin typeface="Arial" panose="020B0604020202020204" pitchFamily="34" charset="0"/>
                <a:cs typeface="Arial" panose="020B0604020202020204" pitchFamily="34" charset="0"/>
              </a:rPr>
              <a:t>, r2_score- to evaluate the model’s performance</a:t>
            </a:r>
          </a:p>
          <a:p>
            <a:pPr marL="0" indent="0">
              <a:buNone/>
            </a:pPr>
            <a:r>
              <a:rPr lang="en-US" sz="2800" dirty="0"/>
              <a:t>        </a:t>
            </a:r>
          </a:p>
          <a:p>
            <a:pPr marL="0" indent="0">
              <a:buNone/>
            </a:pPr>
            <a:r>
              <a:rPr lang="en-US" sz="2800" dirty="0"/>
              <a:t> </a:t>
            </a:r>
          </a:p>
          <a:p>
            <a:pPr marL="0" indent="0">
              <a:buNone/>
            </a:pPr>
            <a:endParaRPr lang="en-US" sz="2800" dirty="0"/>
          </a:p>
          <a:p>
            <a:pPr marL="0" indent="0">
              <a:buNone/>
            </a:pPr>
            <a:endParaRPr lang="en-US" sz="2800" dirty="0"/>
          </a:p>
          <a:p>
            <a:pPr marL="0" indent="0">
              <a:buNone/>
            </a:pPr>
            <a:endParaRPr lang="en-US" sz="2800" dirty="0"/>
          </a:p>
        </p:txBody>
      </p:sp>
      <p:sp>
        <p:nvSpPr>
          <p:cNvPr id="6" name="Rectangle 3">
            <a:extLst>
              <a:ext uri="{FF2B5EF4-FFF2-40B4-BE49-F238E27FC236}">
                <a16:creationId xmlns:a16="http://schemas.microsoft.com/office/drawing/2014/main" id="{9984795D-1EAF-564C-3391-73F147BB9CCC}"/>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76C5A-D6A4-C943-A73C-BC14381BB805}"/>
              </a:ext>
            </a:extLst>
          </p:cNvPr>
          <p:cNvSpPr txBox="1"/>
          <p:nvPr/>
        </p:nvSpPr>
        <p:spPr>
          <a:xfrm>
            <a:off x="410308" y="984738"/>
            <a:ext cx="11324492" cy="563231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Step 2: </a:t>
            </a:r>
            <a:r>
              <a:rPr lang="en-US" dirty="0">
                <a:latin typeface="Arial" panose="020B0604020202020204" pitchFamily="34" charset="0"/>
                <a:cs typeface="Arial" panose="020B0604020202020204" pitchFamily="34" charset="0"/>
              </a:rPr>
              <a:t>Create or Load the Dataset</a:t>
            </a:r>
          </a:p>
          <a:p>
            <a:r>
              <a:rPr lang="en-US" dirty="0">
                <a:latin typeface="Arial" panose="020B0604020202020204" pitchFamily="34" charset="0"/>
                <a:cs typeface="Arial" panose="020B0604020202020204" pitchFamily="34" charset="0"/>
              </a:rPr>
              <a:t>Create or load a dataset containing employee experience (in years) and their corresponding salaries</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data = {</a:t>
            </a:r>
          </a:p>
          <a:p>
            <a:r>
              <a:rPr lang="en-US" dirty="0">
                <a:latin typeface="Arial" panose="020B0604020202020204" pitchFamily="34" charset="0"/>
                <a:cs typeface="Arial" panose="020B0604020202020204" pitchFamily="34" charset="0"/>
              </a:rPr>
              <a:t>    'Experience': [1, 2, 3, ..., 10],</a:t>
            </a:r>
          </a:p>
          <a:p>
            <a:r>
              <a:rPr lang="en-US" dirty="0">
                <a:latin typeface="Arial" panose="020B0604020202020204" pitchFamily="34" charset="0"/>
                <a:cs typeface="Arial" panose="020B0604020202020204" pitchFamily="34" charset="0"/>
              </a:rPr>
              <a:t>    'Salary': [30000, 35000, ..., 80000]</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dataset maps years of experience to salary, allowing the model to learn the relationship between them</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Step 3: </a:t>
            </a:r>
            <a:r>
              <a:rPr lang="en-US" dirty="0">
                <a:latin typeface="Arial" panose="020B0604020202020204" pitchFamily="34" charset="0"/>
                <a:cs typeface="Arial" panose="020B0604020202020204" pitchFamily="34" charset="0"/>
              </a:rPr>
              <a:t>Visualize the Data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Plot a scatter graph of experience vs. salary to understand the pattern (usually linear in this case)</a:t>
            </a:r>
          </a:p>
          <a:p>
            <a:r>
              <a:rPr lang="en-US" dirty="0">
                <a:latin typeface="Arial" panose="020B0604020202020204" pitchFamily="34" charset="0"/>
                <a:cs typeface="Arial" panose="020B0604020202020204" pitchFamily="34" charset="0"/>
              </a:rPr>
              <a:t>To visually confirm that the data has a linear trend (as required by linear regression)</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Step 4: </a:t>
            </a:r>
            <a:r>
              <a:rPr lang="en-US" dirty="0">
                <a:latin typeface="Arial" panose="020B0604020202020204" pitchFamily="34" charset="0"/>
                <a:cs typeface="Arial" panose="020B0604020202020204" pitchFamily="34" charset="0"/>
              </a:rPr>
              <a:t>Split Data into Train and Test Sets</a:t>
            </a:r>
          </a:p>
          <a:p>
            <a:endParaRPr lang="en-US" dirty="0">
              <a:latin typeface="Arial" panose="020B0604020202020204" pitchFamily="34" charset="0"/>
              <a:cs typeface="Arial" panose="020B0604020202020204" pitchFamily="34" charset="0"/>
            </a:endParaRPr>
          </a:p>
          <a:p>
            <a:r>
              <a:rPr lang="en-US" dirty="0"/>
              <a:t>Split the dataset into training and testing sets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33C9733D-0CEE-835D-63B4-CD8B77F5B5B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487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43372-6979-29CF-3B1A-1DDBD63F6779}"/>
              </a:ext>
            </a:extLst>
          </p:cNvPr>
          <p:cNvSpPr txBox="1"/>
          <p:nvPr/>
        </p:nvSpPr>
        <p:spPr>
          <a:xfrm>
            <a:off x="515815" y="949569"/>
            <a:ext cx="11136923" cy="507831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Step 5</a:t>
            </a:r>
            <a:r>
              <a:rPr lang="en-US" dirty="0">
                <a:latin typeface="Arial" panose="020B0604020202020204" pitchFamily="34" charset="0"/>
                <a:cs typeface="Arial" panose="020B0604020202020204" pitchFamily="34" charset="0"/>
              </a:rPr>
              <a:t>: Train the Linear Regression Model</a:t>
            </a:r>
          </a:p>
          <a:p>
            <a:r>
              <a:rPr lang="en-US" dirty="0">
                <a:latin typeface="Arial" panose="020B0604020202020204" pitchFamily="34" charset="0"/>
                <a:cs typeface="Arial" panose="020B0604020202020204" pitchFamily="34" charset="0"/>
              </a:rPr>
              <a:t>      Create a linear regression model and train it using the training data (</a:t>
            </a:r>
            <a:r>
              <a:rPr lang="en-US" dirty="0" err="1">
                <a:latin typeface="Arial" panose="020B0604020202020204" pitchFamily="34" charset="0"/>
                <a:cs typeface="Arial" panose="020B0604020202020204" pitchFamily="34" charset="0"/>
              </a:rPr>
              <a:t>x_train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y_train</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Step 6: </a:t>
            </a:r>
            <a:r>
              <a:rPr lang="en-IN" dirty="0">
                <a:latin typeface="Arial" panose="020B0604020202020204" pitchFamily="34" charset="0"/>
                <a:cs typeface="Arial" panose="020B0604020202020204" pitchFamily="34" charset="0"/>
              </a:rPr>
              <a:t>Make Predictions</a:t>
            </a:r>
          </a:p>
          <a:p>
            <a:r>
              <a:rPr lang="en-IN" dirty="0">
                <a:latin typeface="Arial" panose="020B0604020202020204" pitchFamily="34" charset="0"/>
                <a:cs typeface="Arial" panose="020B0604020202020204" pitchFamily="34" charset="0"/>
              </a:rPr>
              <a:t>       Use the trained model to predict salaries for the test set (</a:t>
            </a:r>
            <a:r>
              <a:rPr lang="en-IN" dirty="0" err="1">
                <a:latin typeface="Arial" panose="020B0604020202020204" pitchFamily="34" charset="0"/>
                <a:cs typeface="Arial" panose="020B0604020202020204" pitchFamily="34" charset="0"/>
              </a:rPr>
              <a:t>x_test</a:t>
            </a:r>
            <a:r>
              <a:rPr lang="en-IN" dirty="0">
                <a:latin typeface="Arial" panose="020B0604020202020204" pitchFamily="34" charset="0"/>
                <a:cs typeface="Arial" panose="020B0604020202020204" pitchFamily="34" charset="0"/>
              </a:rPr>
              <a:t>) and compare with actual salaries</a:t>
            </a:r>
          </a:p>
          <a:p>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Step 7: </a:t>
            </a:r>
            <a:r>
              <a:rPr lang="en-US" dirty="0">
                <a:latin typeface="Arial" panose="020B0604020202020204" pitchFamily="34" charset="0"/>
                <a:cs typeface="Arial" panose="020B0604020202020204" pitchFamily="34" charset="0"/>
              </a:rPr>
              <a:t>Evaluate the Model</a:t>
            </a:r>
          </a:p>
          <a:p>
            <a:r>
              <a:rPr lang="en-US" dirty="0">
                <a:latin typeface="Arial" panose="020B0604020202020204" pitchFamily="34" charset="0"/>
                <a:cs typeface="Arial" panose="020B0604020202020204" pitchFamily="34" charset="0"/>
              </a:rPr>
              <a:t>       Measure the model's performance using evaluation metrics like:</a:t>
            </a:r>
          </a:p>
          <a:p>
            <a:pPr marL="285750" indent="-285750">
              <a:buFont typeface="Wingdings" panose="05000000000000000000" pitchFamily="2" charset="2"/>
              <a:buChar char="v"/>
            </a:pPr>
            <a:r>
              <a:rPr lang="en-US" b="1" dirty="0">
                <a:latin typeface="Arial" panose="020B0604020202020204" pitchFamily="34" charset="0"/>
                <a:cs typeface="Arial" panose="020B0604020202020204" pitchFamily="34" charset="0"/>
              </a:rPr>
              <a:t> Mean Squared Error (MSE)</a:t>
            </a: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latin typeface="Arial" panose="020B0604020202020204" pitchFamily="34" charset="0"/>
                <a:cs typeface="Arial" panose="020B0604020202020204" pitchFamily="34" charset="0"/>
              </a:rPr>
              <a:t> R² Score (Coefficient of Determination)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Step 8: </a:t>
            </a:r>
            <a:r>
              <a:rPr lang="en-US" dirty="0">
                <a:latin typeface="Arial" panose="020B0604020202020204" pitchFamily="34" charset="0"/>
                <a:cs typeface="Arial" panose="020B0604020202020204" pitchFamily="34" charset="0"/>
              </a:rPr>
              <a:t>Plot Regression Line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a:t>Plot the original data points and overlay the regression line to show the model's fit visually</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Step 9: </a:t>
            </a:r>
            <a:r>
              <a:rPr lang="en-US" dirty="0">
                <a:latin typeface="Arial" panose="020B0604020202020204" pitchFamily="34" charset="0"/>
                <a:cs typeface="Arial" panose="020B0604020202020204" pitchFamily="34" charset="0"/>
              </a:rPr>
              <a:t>Predict Salary for Custom Input</a:t>
            </a:r>
            <a:endParaRPr lang="en-IN" dirty="0">
              <a:latin typeface="Arial" panose="020B0604020202020204" pitchFamily="34" charset="0"/>
              <a:cs typeface="Arial" panose="020B0604020202020204" pitchFamily="34" charset="0"/>
            </a:endParaRPr>
          </a:p>
          <a:p>
            <a:r>
              <a:rPr lang="en-US" dirty="0"/>
              <a:t>            </a:t>
            </a:r>
            <a:r>
              <a:rPr lang="en-US" dirty="0">
                <a:latin typeface="Arial" panose="020B0604020202020204" pitchFamily="34" charset="0"/>
                <a:cs typeface="Arial" panose="020B0604020202020204" pitchFamily="34" charset="0"/>
              </a:rPr>
              <a:t>Take custom input (e.g., 6.5 years of experience), pass it to the model, and display the predicted salary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0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A763BA4-A537-F039-C7E2-83B8CEFD415A}"/>
              </a:ext>
            </a:extLst>
          </p:cNvPr>
          <p:cNvPicPr>
            <a:picLocks noGrp="1" noChangeAspect="1"/>
          </p:cNvPicPr>
          <p:nvPr>
            <p:ph idx="1"/>
          </p:nvPr>
        </p:nvPicPr>
        <p:blipFill>
          <a:blip r:embed="rId2"/>
          <a:stretch>
            <a:fillRect/>
          </a:stretch>
        </p:blipFill>
        <p:spPr>
          <a:xfrm>
            <a:off x="493294" y="1795045"/>
            <a:ext cx="9733547" cy="4673600"/>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182</TotalTime>
  <Words>1002</Words>
  <Application>Microsoft Office PowerPoint</Application>
  <PresentationFormat>Widescreen</PresentationFormat>
  <Paragraphs>115</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Franklin Gothic Book</vt:lpstr>
      <vt:lpstr>Franklin Gothic Demi</vt:lpstr>
      <vt:lpstr>Times New Roman</vt:lpstr>
      <vt:lpstr>Wingdings</vt:lpstr>
      <vt:lpstr>Wingdings 2</vt:lpstr>
      <vt:lpstr>DividendVTI</vt:lpstr>
      <vt:lpstr>Employee salary prediction using linear regression</vt:lpstr>
      <vt:lpstr>OUTLINE</vt:lpstr>
      <vt:lpstr>Problem Statement</vt:lpstr>
      <vt:lpstr>System  Approach</vt:lpstr>
      <vt:lpstr>PowerPoint Presentation</vt:lpstr>
      <vt:lpstr>Algorithm &amp; Deployment</vt:lpstr>
      <vt:lpstr>PowerPoint Presentation</vt:lpstr>
      <vt:lpstr>PowerPoint Presentation</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Swati Singh</cp:lastModifiedBy>
  <cp:revision>39</cp:revision>
  <dcterms:created xsi:type="dcterms:W3CDTF">2021-05-26T16:50:10Z</dcterms:created>
  <dcterms:modified xsi:type="dcterms:W3CDTF">2025-07-21T16:44:51Z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