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7" r:id="rId4"/>
    <p:sldId id="259" r:id="rId5"/>
    <p:sldId id="260" r:id="rId6"/>
    <p:sldId id="261" r:id="rId7"/>
    <p:sldId id="317" r:id="rId8"/>
    <p:sldId id="31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9" r:id="rId23"/>
    <p:sldId id="277" r:id="rId24"/>
    <p:sldId id="278" r:id="rId25"/>
    <p:sldId id="279" r:id="rId26"/>
    <p:sldId id="320" r:id="rId27"/>
    <p:sldId id="280" r:id="rId28"/>
    <p:sldId id="283" r:id="rId29"/>
    <p:sldId id="281" r:id="rId30"/>
    <p:sldId id="282" r:id="rId31"/>
    <p:sldId id="284" r:id="rId32"/>
    <p:sldId id="340" r:id="rId33"/>
    <p:sldId id="341" r:id="rId34"/>
    <p:sldId id="346" r:id="rId35"/>
    <p:sldId id="347" r:id="rId36"/>
    <p:sldId id="348" r:id="rId37"/>
    <p:sldId id="342" r:id="rId38"/>
    <p:sldId id="343" r:id="rId39"/>
    <p:sldId id="349" r:id="rId40"/>
    <p:sldId id="350" r:id="rId41"/>
    <p:sldId id="345" r:id="rId42"/>
    <p:sldId id="344" r:id="rId43"/>
    <p:sldId id="359" r:id="rId44"/>
    <p:sldId id="306" r:id="rId45"/>
    <p:sldId id="358" r:id="rId46"/>
    <p:sldId id="307" r:id="rId47"/>
    <p:sldId id="308" r:id="rId48"/>
    <p:sldId id="338" r:id="rId49"/>
    <p:sldId id="339" r:id="rId50"/>
    <p:sldId id="351" r:id="rId51"/>
    <p:sldId id="352" r:id="rId52"/>
    <p:sldId id="353" r:id="rId53"/>
    <p:sldId id="354" r:id="rId54"/>
    <p:sldId id="360" r:id="rId55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CB151-3114-9E44-A3A2-CAEDD7C74215}" type="datetimeFigureOut">
              <a:rPr lang="es-ES_tradnl" smtClean="0"/>
              <a:pPr/>
              <a:t>03/10/15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A1294-1A87-1246-87A1-F2DC331A71E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900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81E5829-0909-4A96-8B65-FFCCC89CAE02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D441ED-22D9-48D6-AD92-DEFB122789E0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1ED-22D9-48D6-AD92-DEFB122789E0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20D744-A176-4DCB-9147-2AE7B7E87481}" type="datetimeFigureOut">
              <a:rPr lang="en-US" smtClean="0"/>
              <a:pPr/>
              <a:t>03/10/15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3FFF1679-83E0-4571-98D7-4BB535B5F505}" type="slidenum">
              <a:rPr smtClean="0"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5047316"/>
            <a:ext cx="7973568" cy="1048684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 Lenguajes de marcas y sistemas de gestión de información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0400" y="6160008"/>
            <a:ext cx="5458968" cy="621792"/>
          </a:xfrm>
        </p:spPr>
        <p:txBody>
          <a:bodyPr/>
          <a:lstStyle/>
          <a:p>
            <a:r>
              <a:rPr lang="es-ES_tradnl" dirty="0" smtClean="0"/>
              <a:t>El lenguaje HTML</a:t>
            </a:r>
            <a:endParaRPr lang="es-ES_trad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XHTML</a:t>
            </a:r>
          </a:p>
        </p:txBody>
      </p:sp>
      <p:sp>
        <p:nvSpPr>
          <p:cNvPr id="22531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XHTML es una evolución de HTML que añade alguna norma.</a:t>
            </a:r>
          </a:p>
          <a:p>
            <a:endParaRPr lang="es-ES_tradnl" dirty="0" smtClean="0"/>
          </a:p>
          <a:p>
            <a:r>
              <a:rPr lang="es-ES_tradnl" dirty="0" smtClean="0"/>
              <a:t>Es bueno conocerlas para poder utilizarla desde el principio.</a:t>
            </a:r>
          </a:p>
          <a:p>
            <a:endParaRPr lang="es-ES_tradnl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Los tags no se pueden solapar</a:t>
            </a:r>
          </a:p>
        </p:txBody>
      </p:sp>
      <p:sp>
        <p:nvSpPr>
          <p:cNvPr id="23555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mtClean="0"/>
              <a:t>&lt;b&gt; es el tag para escribir en negrita (bold)</a:t>
            </a:r>
          </a:p>
          <a:p>
            <a:r>
              <a:rPr lang="es-ES_tradnl" smtClean="0"/>
              <a:t>&lt;i&gt; es el tag para escribir en cursiva (italics).</a:t>
            </a:r>
          </a:p>
          <a:p>
            <a:endParaRPr lang="es-ES_tradnl" smtClean="0"/>
          </a:p>
          <a:p>
            <a:r>
              <a:rPr lang="es-ES_tradnl" smtClean="0"/>
              <a:t>&lt;b&gt; &lt;i&gt; Titulo &lt;/b&gt; &lt;/i&gt;               es incorrecto</a:t>
            </a:r>
          </a:p>
          <a:p>
            <a:endParaRPr lang="es-ES_tradnl" smtClean="0"/>
          </a:p>
          <a:p>
            <a:r>
              <a:rPr lang="es-ES_tradnl" smtClean="0"/>
              <a:t>&lt;b&gt; &lt;i&gt; Titulo &lt;/i&gt; &lt;/b&gt;       	    es correcto</a:t>
            </a:r>
          </a:p>
          <a:p>
            <a:endParaRPr lang="es-ES_tradnl" smtClean="0"/>
          </a:p>
          <a:p>
            <a:r>
              <a:rPr lang="es-ES_tradnl" smtClean="0"/>
              <a:t>El resultado sería   </a:t>
            </a:r>
            <a:r>
              <a:rPr lang="es-ES_tradnl" b="1" i="1" smtClean="0"/>
              <a:t>Titulo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Todos los nombres de tag y sus atributos en minúsculas</a:t>
            </a:r>
          </a:p>
        </p:txBody>
      </p:sp>
      <p:sp>
        <p:nvSpPr>
          <p:cNvPr id="24579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smtClean="0"/>
          </a:p>
          <a:p>
            <a:r>
              <a:rPr lang="es-ES_tradnl" smtClean="0"/>
              <a:t>Una etiqueta &lt;BODY&gt; o &lt;Body&gt; no serán interpretadas correctamente.</a:t>
            </a:r>
          </a:p>
          <a:p>
            <a:endParaRPr lang="es-ES_tradnl" smtClean="0"/>
          </a:p>
          <a:p>
            <a:r>
              <a:rPr lang="es-ES_tradnl" smtClean="0"/>
              <a:t>Se tiene que escribir &lt;body&gt;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Todos los tags tienen que tener etiqueta de cierre</a:t>
            </a:r>
          </a:p>
        </p:txBody>
      </p:sp>
      <p:sp>
        <p:nvSpPr>
          <p:cNvPr id="2560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No se puede dejar un </a:t>
            </a:r>
            <a:r>
              <a:rPr lang="es-ES_tradnl" dirty="0" err="1" smtClean="0"/>
              <a:t>tag</a:t>
            </a:r>
            <a:r>
              <a:rPr lang="es-ES_tradnl" dirty="0" smtClean="0"/>
              <a:t> “abierto”. </a:t>
            </a:r>
          </a:p>
          <a:p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b</a:t>
            </a:r>
            <a:r>
              <a:rPr lang="es-ES_tradnl" dirty="0" smtClean="0"/>
              <a:t>&gt; hola  			incorrecto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b</a:t>
            </a:r>
            <a:r>
              <a:rPr lang="es-ES_tradnl" dirty="0" smtClean="0"/>
              <a:t>&gt; hola &lt;/</a:t>
            </a:r>
            <a:r>
              <a:rPr lang="es-ES_tradnl" dirty="0" err="1" smtClean="0"/>
              <a:t>b</a:t>
            </a:r>
            <a:r>
              <a:rPr lang="es-ES_tradnl" dirty="0" smtClean="0"/>
              <a:t>&gt;		correcto</a:t>
            </a:r>
          </a:p>
          <a:p>
            <a:endParaRPr lang="es-ES_tradnl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Los valores de los atributos tienen que estar entre comillas</a:t>
            </a:r>
          </a:p>
        </p:txBody>
      </p:sp>
      <p:sp>
        <p:nvSpPr>
          <p:cNvPr id="26627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Por ejemplo, el tag para crear una tabla con 3 filas sería:</a:t>
            </a:r>
          </a:p>
          <a:p>
            <a:endParaRPr lang="es-ES_tradnl" smtClean="0"/>
          </a:p>
          <a:p>
            <a:r>
              <a:rPr lang="es-ES_tradnl" smtClean="0"/>
              <a:t>&lt;table rows=3&gt; 		incorrecto</a:t>
            </a:r>
          </a:p>
          <a:p>
            <a:r>
              <a:rPr lang="es-ES_tradnl" smtClean="0"/>
              <a:t>&lt;table rows=“3”&gt;		correcto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Editor de HTML</a:t>
            </a:r>
          </a:p>
        </p:txBody>
      </p:sp>
      <p:sp>
        <p:nvSpPr>
          <p:cNvPr id="27651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7772401" cy="42672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Se puede crear una página </a:t>
            </a:r>
            <a:r>
              <a:rPr lang="es-ES_tradnl" dirty="0" err="1" smtClean="0"/>
              <a:t>web</a:t>
            </a:r>
            <a:r>
              <a:rPr lang="es-ES_tradnl" dirty="0" smtClean="0"/>
              <a:t> utilizando el </a:t>
            </a:r>
            <a:r>
              <a:rPr lang="es-ES_tradnl" dirty="0" err="1" smtClean="0"/>
              <a:t>textpad</a:t>
            </a:r>
            <a:r>
              <a:rPr lang="es-ES_tradnl" dirty="0" smtClean="0"/>
              <a:t> o el bloc de notas de </a:t>
            </a:r>
            <a:r>
              <a:rPr lang="es-ES_tradnl" dirty="0" err="1" smtClean="0"/>
              <a:t>windows</a:t>
            </a:r>
            <a:r>
              <a:rPr lang="es-ES_tradnl" dirty="0" smtClean="0"/>
              <a:t>. </a:t>
            </a:r>
            <a:br>
              <a:rPr lang="es-ES_tradnl" dirty="0" smtClean="0"/>
            </a:br>
            <a:r>
              <a:rPr lang="es-ES_tradnl" dirty="0" smtClean="0"/>
              <a:t>(¡¡cuidado con el </a:t>
            </a:r>
            <a:r>
              <a:rPr lang="es-ES_tradnl" dirty="0" err="1" smtClean="0"/>
              <a:t>wordpad</a:t>
            </a:r>
            <a:r>
              <a:rPr lang="es-ES_tradnl" dirty="0" smtClean="0"/>
              <a:t> o con el </a:t>
            </a:r>
            <a:r>
              <a:rPr lang="es-ES_tradnl" dirty="0" err="1" smtClean="0"/>
              <a:t>word</a:t>
            </a:r>
            <a:r>
              <a:rPr lang="es-ES_tradnl" dirty="0" smtClean="0"/>
              <a:t>!!) </a:t>
            </a:r>
          </a:p>
          <a:p>
            <a:endParaRPr lang="es-ES_tradnl" dirty="0" smtClean="0"/>
          </a:p>
          <a:p>
            <a:r>
              <a:rPr lang="es-ES_tradnl" dirty="0" smtClean="0"/>
              <a:t>Hay algunos programas que ofrecen algunas funcionalidad más para hacer más fácil la programación en HTML</a:t>
            </a:r>
          </a:p>
          <a:p>
            <a:endParaRPr lang="es-ES_tradnl" dirty="0" smtClean="0"/>
          </a:p>
          <a:p>
            <a:r>
              <a:rPr lang="es-ES_tradnl" dirty="0" smtClean="0"/>
              <a:t>Finalmente existen editores gráficos que “escriben” el código </a:t>
            </a:r>
            <a:r>
              <a:rPr lang="es-ES_tradnl" dirty="0" err="1" smtClean="0"/>
              <a:t>html</a:t>
            </a:r>
            <a:r>
              <a:rPr lang="es-ES_tradnl" dirty="0" smtClean="0"/>
              <a:t> a partir de operaciones gráficas que hacemos nosotros.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&lt;html&gt;</a:t>
            </a:r>
          </a:p>
        </p:txBody>
      </p:sp>
      <p:sp>
        <p:nvSpPr>
          <p:cNvPr id="28675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smtClean="0"/>
              <a:t>Para indicar al programa navegador que está leyendo una página web escrita en html, se pone el elemento &lt;html&gt;.</a:t>
            </a:r>
          </a:p>
          <a:p>
            <a:endParaRPr lang="es-ES_tradnl" smtClean="0"/>
          </a:p>
          <a:p>
            <a:endParaRPr lang="es-ES_tradnl" smtClean="0"/>
          </a:p>
          <a:p>
            <a:endParaRPr lang="es-ES_tradnl" smtClean="0"/>
          </a:p>
          <a:p>
            <a:endParaRPr lang="es-ES_tradnl" smtClean="0"/>
          </a:p>
          <a:p>
            <a:endParaRPr lang="es-ES_tradnl" smtClean="0"/>
          </a:p>
          <a:p>
            <a:r>
              <a:rPr lang="es-ES_tradnl" smtClean="0"/>
              <a:t>Todo lo que no esté entre estos dos tags no se visualizará en el navegador.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19200" y="3352800"/>
            <a:ext cx="6400800" cy="20574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_tradnl" sz="2400" dirty="0">
                <a:solidFill>
                  <a:schemeClr val="tx1"/>
                </a:solidFill>
              </a:rPr>
              <a:t>&lt;</a:t>
            </a:r>
            <a:r>
              <a:rPr lang="es-ES_tradnl" sz="2400" dirty="0" err="1">
                <a:solidFill>
                  <a:schemeClr val="tx1"/>
                </a:solidFill>
              </a:rPr>
              <a:t>html</a:t>
            </a:r>
            <a:r>
              <a:rPr lang="es-ES_tradnl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endParaRPr lang="es-ES_tradnl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s-ES_tradnl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s-ES_tradnl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ES_tradnl" sz="2400" dirty="0">
                <a:solidFill>
                  <a:schemeClr val="tx1"/>
                </a:solidFill>
              </a:rPr>
              <a:t>&lt;/</a:t>
            </a:r>
            <a:r>
              <a:rPr lang="es-ES_tradnl" sz="2400" dirty="0" err="1">
                <a:solidFill>
                  <a:schemeClr val="tx1"/>
                </a:solidFill>
              </a:rPr>
              <a:t>html</a:t>
            </a:r>
            <a:r>
              <a:rPr lang="es-ES_tradnl" sz="2400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&lt;head&gt; y &lt;body&gt;</a:t>
            </a:r>
          </a:p>
        </p:txBody>
      </p:sp>
      <p:sp>
        <p:nvSpPr>
          <p:cNvPr id="29699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Cada documento </a:t>
            </a:r>
            <a:r>
              <a:rPr lang="es-ES_tradnl" dirty="0" err="1" smtClean="0"/>
              <a:t>html</a:t>
            </a:r>
            <a:r>
              <a:rPr lang="es-ES_tradnl" dirty="0" smtClean="0"/>
              <a:t> tiene dos partes: 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head</a:t>
            </a:r>
            <a:r>
              <a:rPr lang="es-ES_tradnl" dirty="0" smtClean="0"/>
              <a:t>&gt; 		encabezado</a:t>
            </a:r>
          </a:p>
          <a:p>
            <a:pPr lvl="1"/>
            <a:r>
              <a:rPr lang="es-ES_tradnl" dirty="0" smtClean="0"/>
              <a:t>&lt;body&gt;		cuerpo del documento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lvl="1"/>
            <a:endParaRPr lang="es-ES_tradnl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838200" y="3352800"/>
            <a:ext cx="6400800" cy="32766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_tradnl" sz="2400" dirty="0">
                <a:solidFill>
                  <a:schemeClr val="tx1"/>
                </a:solidFill>
              </a:rPr>
              <a:t>&lt;</a:t>
            </a:r>
            <a:r>
              <a:rPr lang="es-ES_tradnl" sz="2400" dirty="0" err="1">
                <a:solidFill>
                  <a:schemeClr val="tx1"/>
                </a:solidFill>
              </a:rPr>
              <a:t>html</a:t>
            </a:r>
            <a:r>
              <a:rPr lang="es-ES_tradnl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sz="2400" dirty="0">
                <a:solidFill>
                  <a:schemeClr val="tx1"/>
                </a:solidFill>
              </a:rPr>
              <a:t>  &lt;</a:t>
            </a:r>
            <a:r>
              <a:rPr lang="es-ES_tradnl" sz="2400" dirty="0" err="1">
                <a:solidFill>
                  <a:schemeClr val="tx1"/>
                </a:solidFill>
              </a:rPr>
              <a:t>head</a:t>
            </a:r>
            <a:r>
              <a:rPr lang="es-ES_tradnl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endParaRPr lang="es-ES_tradnl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ES_tradnl" sz="2400" dirty="0">
                <a:solidFill>
                  <a:schemeClr val="tx1"/>
                </a:solidFill>
              </a:rPr>
              <a:t>  &lt;/</a:t>
            </a:r>
            <a:r>
              <a:rPr lang="es-ES_tradnl" sz="2400" dirty="0" err="1">
                <a:solidFill>
                  <a:schemeClr val="tx1"/>
                </a:solidFill>
              </a:rPr>
              <a:t>head</a:t>
            </a:r>
            <a:r>
              <a:rPr lang="es-ES_tradnl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sz="2400" dirty="0">
                <a:solidFill>
                  <a:schemeClr val="tx1"/>
                </a:solidFill>
              </a:rPr>
              <a:t>  &lt;body&gt;</a:t>
            </a:r>
          </a:p>
          <a:p>
            <a:pPr>
              <a:defRPr/>
            </a:pPr>
            <a:endParaRPr lang="es-ES_tradnl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ES_tradnl" sz="2400" dirty="0">
                <a:solidFill>
                  <a:schemeClr val="tx1"/>
                </a:solidFill>
              </a:rPr>
              <a:t>  &lt;/body&gt;</a:t>
            </a:r>
          </a:p>
          <a:p>
            <a:pPr>
              <a:defRPr/>
            </a:pPr>
            <a:r>
              <a:rPr lang="es-ES_tradnl" sz="2400" dirty="0">
                <a:solidFill>
                  <a:schemeClr val="tx1"/>
                </a:solidFill>
              </a:rPr>
              <a:t>&lt;/</a:t>
            </a:r>
            <a:r>
              <a:rPr lang="es-ES_tradnl" sz="2400" dirty="0" err="1">
                <a:solidFill>
                  <a:schemeClr val="tx1"/>
                </a:solidFill>
              </a:rPr>
              <a:t>html</a:t>
            </a:r>
            <a:r>
              <a:rPr lang="es-ES_tradnl" sz="2400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Marcador de contenido 2"/>
          <p:cNvSpPr>
            <a:spLocks noGrp="1"/>
          </p:cNvSpPr>
          <p:nvPr>
            <p:ph idx="1"/>
          </p:nvPr>
        </p:nvSpPr>
        <p:spPr>
          <a:xfrm>
            <a:off x="457199" y="1036637"/>
            <a:ext cx="6508377" cy="3916363"/>
          </a:xfrm>
        </p:spPr>
        <p:txBody>
          <a:bodyPr/>
          <a:lstStyle/>
          <a:p>
            <a:r>
              <a:rPr lang="es-ES_tradnl" dirty="0" smtClean="0"/>
              <a:t>En el encabezado del documento se puede meter:</a:t>
            </a:r>
          </a:p>
          <a:p>
            <a:pPr lvl="3"/>
            <a:r>
              <a:rPr lang="es-ES_tradnl" dirty="0" smtClean="0"/>
              <a:t>El </a:t>
            </a:r>
            <a:r>
              <a:rPr lang="es-ES_tradnl" dirty="0" err="1" smtClean="0"/>
              <a:t>tag</a:t>
            </a:r>
            <a:r>
              <a:rPr lang="es-ES_tradnl" dirty="0" smtClean="0"/>
              <a:t> &lt;</a:t>
            </a:r>
            <a:r>
              <a:rPr lang="es-ES_tradnl" dirty="0" err="1" smtClean="0"/>
              <a:t>title</a:t>
            </a:r>
            <a:r>
              <a:rPr lang="es-ES_tradnl" dirty="0" smtClean="0"/>
              <a:t>&gt;: define el titulo de </a:t>
            </a:r>
            <a:r>
              <a:rPr lang="es-ES_tradnl" dirty="0" err="1" smtClean="0"/>
              <a:t>nuesta</a:t>
            </a:r>
            <a:r>
              <a:rPr lang="es-ES_tradnl" dirty="0" smtClean="0"/>
              <a:t> página </a:t>
            </a:r>
            <a:r>
              <a:rPr lang="es-ES_tradnl" dirty="0" err="1" smtClean="0"/>
              <a:t>web</a:t>
            </a:r>
            <a:endParaRPr lang="es-ES_tradnl" dirty="0" smtClean="0"/>
          </a:p>
          <a:p>
            <a:pPr lvl="3"/>
            <a:r>
              <a:rPr lang="es-ES_tradnl" dirty="0" smtClean="0"/>
              <a:t>El </a:t>
            </a:r>
            <a:r>
              <a:rPr lang="es-ES_tradnl" dirty="0" err="1" smtClean="0"/>
              <a:t>tag</a:t>
            </a:r>
            <a:r>
              <a:rPr lang="es-ES_tradnl" dirty="0" smtClean="0"/>
              <a:t> &lt;meta&gt;: añade información sobre nuestra página para que los buscadores puedan funcionar mejor</a:t>
            </a:r>
          </a:p>
          <a:p>
            <a:pPr lvl="3"/>
            <a:r>
              <a:rPr lang="es-ES_tradnl" dirty="0" err="1" smtClean="0"/>
              <a:t>Javascript</a:t>
            </a:r>
            <a:r>
              <a:rPr lang="es-ES_tradnl" dirty="0" smtClean="0"/>
              <a:t>: es un lenguaje de programación para hacer cosas más avanzadas en la página </a:t>
            </a:r>
            <a:r>
              <a:rPr lang="es-ES_tradnl" dirty="0" err="1" smtClean="0"/>
              <a:t>web</a:t>
            </a:r>
            <a:endParaRPr lang="es-ES_tradnl" dirty="0" smtClean="0"/>
          </a:p>
          <a:p>
            <a:pPr lvl="3"/>
            <a:endParaRPr lang="es-ES_tradnl" dirty="0" smtClean="0"/>
          </a:p>
        </p:txBody>
      </p:sp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457199" y="76200"/>
            <a:ext cx="6508377" cy="1143000"/>
          </a:xfrm>
        </p:spPr>
        <p:txBody>
          <a:bodyPr/>
          <a:lstStyle/>
          <a:p>
            <a:r>
              <a:rPr lang="es-ES_tradnl" dirty="0" smtClean="0"/>
              <a:t>Contenido de &lt;</a:t>
            </a:r>
            <a:r>
              <a:rPr lang="es-ES_tradnl" dirty="0" err="1" smtClean="0"/>
              <a:t>head</a:t>
            </a:r>
            <a:r>
              <a:rPr lang="es-ES_tradnl" dirty="0" smtClean="0"/>
              <a:t>&gt;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4267200"/>
            <a:ext cx="6400800" cy="24384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&lt;</a:t>
            </a:r>
            <a:r>
              <a:rPr lang="es-ES_tradnl" dirty="0" err="1">
                <a:solidFill>
                  <a:schemeClr val="tx1"/>
                </a:solidFill>
              </a:rPr>
              <a:t>html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</a:t>
            </a:r>
            <a:r>
              <a:rPr lang="es-ES_tradnl" dirty="0" err="1">
                <a:solidFill>
                  <a:schemeClr val="tx1"/>
                </a:solidFill>
              </a:rPr>
              <a:t>head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  &lt;</a:t>
            </a:r>
            <a:r>
              <a:rPr lang="es-ES_tradnl" dirty="0" err="1">
                <a:solidFill>
                  <a:schemeClr val="tx1"/>
                </a:solidFill>
              </a:rPr>
              <a:t>title</a:t>
            </a:r>
            <a:r>
              <a:rPr lang="es-ES_tradnl" dirty="0">
                <a:solidFill>
                  <a:schemeClr val="tx1"/>
                </a:solidFill>
              </a:rPr>
              <a:t>&gt; Mi primera página </a:t>
            </a:r>
            <a:r>
              <a:rPr lang="es-ES_tradnl" dirty="0" err="1">
                <a:solidFill>
                  <a:schemeClr val="tx1"/>
                </a:solidFill>
              </a:rPr>
              <a:t>web</a:t>
            </a:r>
            <a:r>
              <a:rPr lang="es-ES_tradnl" dirty="0">
                <a:solidFill>
                  <a:schemeClr val="tx1"/>
                </a:solidFill>
              </a:rPr>
              <a:t> &lt;/</a:t>
            </a:r>
            <a:r>
              <a:rPr lang="es-ES_tradnl" dirty="0" err="1">
                <a:solidFill>
                  <a:schemeClr val="tx1"/>
                </a:solidFill>
              </a:rPr>
              <a:t>title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&lt;/</a:t>
            </a:r>
            <a:r>
              <a:rPr lang="es-ES_tradnl" dirty="0" err="1">
                <a:solidFill>
                  <a:schemeClr val="tx1"/>
                </a:solidFill>
              </a:rPr>
              <a:t>head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&lt;body&gt;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  !Hola mundo!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&lt;/body&gt;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&lt;/</a:t>
            </a:r>
            <a:r>
              <a:rPr lang="es-ES_tradnl" dirty="0" err="1">
                <a:solidFill>
                  <a:schemeClr val="tx1"/>
                </a:solidFill>
              </a:rPr>
              <a:t>html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14350"/>
          </a:xfrm>
        </p:spPr>
        <p:txBody>
          <a:bodyPr/>
          <a:lstStyle/>
          <a:p>
            <a:r>
              <a:rPr lang="es-ES_tradnl" smtClean="0"/>
              <a:t>Mi primera página web</a:t>
            </a:r>
          </a:p>
        </p:txBody>
      </p:sp>
      <p:sp>
        <p:nvSpPr>
          <p:cNvPr id="31747" name="Marcador de contenido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Escribe el código </a:t>
            </a:r>
            <a:r>
              <a:rPr lang="es-ES_tradnl" dirty="0" err="1" smtClean="0"/>
              <a:t>html</a:t>
            </a:r>
            <a:r>
              <a:rPr lang="es-ES_tradnl" dirty="0" smtClean="0"/>
              <a:t> en un editor de texto </a:t>
            </a:r>
            <a:br>
              <a:rPr lang="es-ES_tradnl" dirty="0" smtClean="0"/>
            </a:br>
            <a:r>
              <a:rPr lang="es-ES_tradnl" dirty="0" smtClean="0"/>
              <a:t>(por ejemplo bloc de notes).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Guarda el fichero con un nombre, por ejemplo “</a:t>
            </a:r>
            <a:r>
              <a:rPr lang="es-ES_tradnl" dirty="0" err="1" smtClean="0"/>
              <a:t>paginaweb</a:t>
            </a:r>
            <a:r>
              <a:rPr lang="es-ES_tradnl" dirty="0" smtClean="0"/>
              <a:t>”.</a:t>
            </a:r>
          </a:p>
          <a:p>
            <a:r>
              <a:rPr lang="es-ES_tradnl" dirty="0" smtClean="0"/>
              <a:t>Se creará un fichero “</a:t>
            </a:r>
            <a:r>
              <a:rPr lang="es-ES_tradnl" dirty="0" err="1" smtClean="0"/>
              <a:t>paginaweb.txt</a:t>
            </a:r>
            <a:r>
              <a:rPr lang="es-ES_tradnl" dirty="0" smtClean="0"/>
              <a:t>”</a:t>
            </a:r>
          </a:p>
          <a:p>
            <a:r>
              <a:rPr lang="es-ES_tradnl" dirty="0" smtClean="0"/>
              <a:t>Cambia el nombre del fichero en “</a:t>
            </a:r>
            <a:r>
              <a:rPr lang="es-ES_tradnl" dirty="0" err="1" smtClean="0"/>
              <a:t>paginaweb.html</a:t>
            </a:r>
            <a:r>
              <a:rPr lang="es-ES_tradnl" dirty="0" smtClean="0"/>
              <a:t>”</a:t>
            </a:r>
          </a:p>
          <a:p>
            <a:r>
              <a:rPr lang="es-ES_tradnl" dirty="0" smtClean="0"/>
              <a:t>Abre el fichero.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62000" y="1524000"/>
            <a:ext cx="6400800" cy="24384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&lt;</a:t>
            </a:r>
            <a:r>
              <a:rPr lang="es-ES_tradnl" dirty="0" err="1">
                <a:solidFill>
                  <a:schemeClr val="tx1"/>
                </a:solidFill>
              </a:rPr>
              <a:t>html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</a:t>
            </a:r>
            <a:r>
              <a:rPr lang="es-ES_tradnl" dirty="0" err="1">
                <a:solidFill>
                  <a:schemeClr val="tx1"/>
                </a:solidFill>
              </a:rPr>
              <a:t>head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  &lt;</a:t>
            </a:r>
            <a:r>
              <a:rPr lang="es-ES_tradnl" dirty="0" err="1">
                <a:solidFill>
                  <a:schemeClr val="tx1"/>
                </a:solidFill>
              </a:rPr>
              <a:t>title</a:t>
            </a:r>
            <a:r>
              <a:rPr lang="es-ES_tradnl" dirty="0">
                <a:solidFill>
                  <a:schemeClr val="tx1"/>
                </a:solidFill>
              </a:rPr>
              <a:t>&gt; Mi primera página </a:t>
            </a:r>
            <a:r>
              <a:rPr lang="es-ES_tradnl" dirty="0" err="1">
                <a:solidFill>
                  <a:schemeClr val="tx1"/>
                </a:solidFill>
              </a:rPr>
              <a:t>web</a:t>
            </a:r>
            <a:r>
              <a:rPr lang="es-ES_tradnl" dirty="0">
                <a:solidFill>
                  <a:schemeClr val="tx1"/>
                </a:solidFill>
              </a:rPr>
              <a:t> &lt;/</a:t>
            </a:r>
            <a:r>
              <a:rPr lang="es-ES_tradnl" dirty="0" err="1">
                <a:solidFill>
                  <a:schemeClr val="tx1"/>
                </a:solidFill>
              </a:rPr>
              <a:t>title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&lt;/</a:t>
            </a:r>
            <a:r>
              <a:rPr lang="es-ES_tradnl" dirty="0" err="1">
                <a:solidFill>
                  <a:schemeClr val="tx1"/>
                </a:solidFill>
              </a:rPr>
              <a:t>head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&lt;body&gt;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  !Hola mundo!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&lt;/body&gt;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&lt;/</a:t>
            </a:r>
            <a:r>
              <a:rPr lang="es-ES_tradnl" dirty="0" err="1">
                <a:solidFill>
                  <a:schemeClr val="tx1"/>
                </a:solidFill>
              </a:rPr>
              <a:t>html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Páginas web	</a:t>
            </a:r>
          </a:p>
        </p:txBody>
      </p:sp>
      <p:sp>
        <p:nvSpPr>
          <p:cNvPr id="1536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smtClean="0"/>
              <a:t>Las páginas web son documentos que tienen la propiedad de poder ser visualizadas en cualquier ordenador, independientemente del Sistema Operativo.</a:t>
            </a:r>
          </a:p>
          <a:p>
            <a:endParaRPr lang="es-ES_tradnl" smtClean="0"/>
          </a:p>
          <a:p>
            <a:r>
              <a:rPr lang="es-ES_tradnl" smtClean="0"/>
              <a:t>Esto se puede hacer porque utilizan un lenguaje estándar, compatible con todos los sistemas</a:t>
            </a:r>
          </a:p>
          <a:p>
            <a:endParaRPr lang="es-ES_tradnl" smtClean="0"/>
          </a:p>
          <a:p>
            <a:r>
              <a:rPr lang="es-ES_tradnl" smtClean="0"/>
              <a:t>Este lenguaje es el HiperText Markup Language (HTML)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6508377" cy="1143000"/>
          </a:xfrm>
        </p:spPr>
        <p:txBody>
          <a:bodyPr/>
          <a:lstStyle/>
          <a:p>
            <a:r>
              <a:rPr lang="es-ES_tradnl" dirty="0" smtClean="0"/>
              <a:t>Plantilla base</a:t>
            </a:r>
          </a:p>
        </p:txBody>
      </p:sp>
      <p:sp>
        <p:nvSpPr>
          <p:cNvPr id="32771" name="Marcador de contenido 2"/>
          <p:cNvSpPr>
            <a:spLocks noGrp="1"/>
          </p:cNvSpPr>
          <p:nvPr>
            <p:ph idx="1"/>
          </p:nvPr>
        </p:nvSpPr>
        <p:spPr>
          <a:xfrm>
            <a:off x="457199" y="1524000"/>
            <a:ext cx="6508377" cy="3916363"/>
          </a:xfrm>
        </p:spPr>
        <p:txBody>
          <a:bodyPr/>
          <a:lstStyle/>
          <a:p>
            <a:r>
              <a:rPr lang="es-ES_tradnl" dirty="0" smtClean="0"/>
              <a:t>Estos </a:t>
            </a:r>
            <a:r>
              <a:rPr lang="es-ES_tradnl" dirty="0" err="1" smtClean="0"/>
              <a:t>tags</a:t>
            </a:r>
            <a:r>
              <a:rPr lang="es-ES_tradnl" dirty="0" smtClean="0"/>
              <a:t> son obligatorios para todas las páginas </a:t>
            </a:r>
            <a:r>
              <a:rPr lang="es-ES_tradnl" dirty="0" err="1" smtClean="0"/>
              <a:t>web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Nota que el código está estructurado moviendo los </a:t>
            </a:r>
            <a:r>
              <a:rPr lang="es-ES_tradnl" dirty="0" err="1" smtClean="0"/>
              <a:t>tags</a:t>
            </a:r>
            <a:r>
              <a:rPr lang="es-ES_tradnl" dirty="0" smtClean="0"/>
              <a:t> hacia la derecha. Esto no es obligatorio, pero es recomendable puesto que hace más sencillo entender el código mismo.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6800" y="4114800"/>
            <a:ext cx="6400800" cy="24384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&lt;</a:t>
            </a:r>
            <a:r>
              <a:rPr lang="es-ES_tradnl" dirty="0" err="1">
                <a:solidFill>
                  <a:schemeClr val="tx1"/>
                </a:solidFill>
              </a:rPr>
              <a:t>html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</a:t>
            </a:r>
            <a:r>
              <a:rPr lang="es-ES_tradnl" dirty="0" err="1">
                <a:solidFill>
                  <a:schemeClr val="tx1"/>
                </a:solidFill>
              </a:rPr>
              <a:t>head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  &lt;</a:t>
            </a:r>
            <a:r>
              <a:rPr lang="es-ES_tradnl" dirty="0" err="1">
                <a:solidFill>
                  <a:schemeClr val="tx1"/>
                </a:solidFill>
              </a:rPr>
              <a:t>title</a:t>
            </a:r>
            <a:r>
              <a:rPr lang="es-ES_tradnl" dirty="0">
                <a:solidFill>
                  <a:schemeClr val="tx1"/>
                </a:solidFill>
              </a:rPr>
              <a:t>&gt; ……… &lt;/</a:t>
            </a:r>
            <a:r>
              <a:rPr lang="es-ES_tradnl" dirty="0" err="1">
                <a:solidFill>
                  <a:schemeClr val="tx1"/>
                </a:solidFill>
              </a:rPr>
              <a:t>title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&lt;/</a:t>
            </a:r>
            <a:r>
              <a:rPr lang="es-ES_tradnl" dirty="0" err="1">
                <a:solidFill>
                  <a:schemeClr val="tx1"/>
                </a:solidFill>
              </a:rPr>
              <a:t>head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&lt;body&gt;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  ……………….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 &lt;/body&gt;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&lt;/</a:t>
            </a:r>
            <a:r>
              <a:rPr lang="es-ES_tradnl" dirty="0" err="1">
                <a:solidFill>
                  <a:schemeClr val="tx1"/>
                </a:solidFill>
              </a:rPr>
              <a:t>html</a:t>
            </a:r>
            <a:r>
              <a:rPr lang="es-ES_tradnl" dirty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</p:spPr>
        <p:txBody>
          <a:bodyPr/>
          <a:lstStyle/>
          <a:p>
            <a:r>
              <a:rPr lang="es-ES_tradnl" smtClean="0"/>
              <a:t>ejercicio</a:t>
            </a:r>
          </a:p>
        </p:txBody>
      </p:sp>
      <p:sp>
        <p:nvSpPr>
          <p:cNvPr id="33795" name="Marcador de contenid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s-ES_tradnl" smtClean="0"/>
              <a:t>Crea una carpeta de trabajo </a:t>
            </a:r>
          </a:p>
          <a:p>
            <a:r>
              <a:rPr lang="es-ES_tradnl" smtClean="0"/>
              <a:t>Crea en esa carpeta, una carpeta llamada web</a:t>
            </a:r>
          </a:p>
          <a:p>
            <a:r>
              <a:rPr lang="es-ES_tradnl" smtClean="0"/>
              <a:t>Entra en web y crea un documento de texto</a:t>
            </a:r>
          </a:p>
          <a:p>
            <a:r>
              <a:rPr lang="es-ES_tradnl" smtClean="0"/>
              <a:t>Escribe una página web</a:t>
            </a:r>
          </a:p>
          <a:p>
            <a:r>
              <a:rPr lang="es-ES_tradnl" smtClean="0"/>
              <a:t>Guarda el fichero y cambia la extensión a html</a:t>
            </a:r>
          </a:p>
          <a:p>
            <a:r>
              <a:rPr lang="es-ES_tradnl" smtClean="0"/>
              <a:t>Abre el fichero (doble click)</a:t>
            </a:r>
          </a:p>
          <a:p>
            <a:r>
              <a:rPr lang="es-ES_tradnl" smtClean="0"/>
              <a:t>Haz click con el botón derecho sobre el fondo de la página web y selecciona “código fuente”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Comentarios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puede añadir comentarios a un documento HTML.</a:t>
            </a:r>
          </a:p>
          <a:p>
            <a:r>
              <a:rPr lang="es-ES_tradnl" dirty="0" smtClean="0"/>
              <a:t>Los comentarios NO se verán en el navegador</a:t>
            </a:r>
          </a:p>
          <a:p>
            <a:r>
              <a:rPr lang="es-ES_tradnl" dirty="0" smtClean="0"/>
              <a:t>Son útiles a los desarrolladores para entender el código HTML de un documento.</a:t>
            </a:r>
          </a:p>
          <a:p>
            <a:endParaRPr lang="es-ES_tradnl" dirty="0" smtClean="0"/>
          </a:p>
          <a:p>
            <a:pPr>
              <a:buNone/>
            </a:pPr>
            <a:r>
              <a:rPr lang="es-ES_tradnl" dirty="0" smtClean="0"/>
              <a:t>&lt;!-- este es  un comentario --&gt;</a:t>
            </a:r>
          </a:p>
          <a:p>
            <a:pPr>
              <a:buNone/>
            </a:pPr>
            <a:r>
              <a:rPr lang="es-ES_tradnl" dirty="0" smtClean="0"/>
              <a:t> &lt;!-- este es  un comentario</a:t>
            </a:r>
            <a:br>
              <a:rPr lang="es-ES_tradnl" dirty="0" smtClean="0"/>
            </a:br>
            <a:r>
              <a:rPr lang="es-ES_tradnl" dirty="0" smtClean="0"/>
              <a:t> de varias </a:t>
            </a:r>
            <a:br>
              <a:rPr lang="es-ES_tradnl" dirty="0" smtClean="0"/>
            </a:br>
            <a:r>
              <a:rPr lang="es-ES_tradnl" dirty="0" smtClean="0"/>
              <a:t>líneas --&gt;</a:t>
            </a:r>
          </a:p>
          <a:p>
            <a:pPr>
              <a:buNone/>
            </a:pPr>
            <a:endParaRPr lang="es-ES_trad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r>
              <a:rPr lang="es-ES_tradnl" smtClean="0"/>
              <a:t>Encabezados (headers)</a:t>
            </a:r>
          </a:p>
        </p:txBody>
      </p:sp>
      <p:sp>
        <p:nvSpPr>
          <p:cNvPr id="34819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smtClean="0"/>
              <a:t>Se puede utilizar 6 tamaños distintos para crear encabezados o títulos de las secciones de nuestra página web.</a:t>
            </a:r>
          </a:p>
          <a:p>
            <a:r>
              <a:rPr lang="es-ES_tradnl" smtClean="0"/>
              <a:t>Las etiquetas que se usan son:</a:t>
            </a:r>
          </a:p>
          <a:p>
            <a:pPr lvl="1"/>
            <a:r>
              <a:rPr lang="es-ES_tradnl" smtClean="0"/>
              <a:t>&lt;h1&gt;, &lt;h2&gt;, &lt;h3&gt;…. &lt;h6&gt;</a:t>
            </a:r>
          </a:p>
          <a:p>
            <a:endParaRPr lang="es-ES_tradnl" smtClean="0"/>
          </a:p>
          <a:p>
            <a:r>
              <a:rPr lang="es-ES_tradnl" smtClean="0"/>
              <a:t>Crea una página web que tenga un titulo de una noticia imaginaria, un subtitulo y al menos dos párrafos de texto.</a:t>
            </a:r>
          </a:p>
          <a:p>
            <a:r>
              <a:rPr lang="es-ES_tradnl" smtClean="0"/>
              <a:t>Abre el fichero con el navegador y nota que los párrafos salen uno seguido al otro.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&lt;p&gt;, &lt;br&gt; y &lt;hr&gt;</a:t>
            </a:r>
          </a:p>
        </p:txBody>
      </p:sp>
      <p:sp>
        <p:nvSpPr>
          <p:cNvPr id="3584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Para crear un párrafo en </a:t>
            </a:r>
            <a:r>
              <a:rPr lang="es-ES_tradnl" dirty="0" err="1" smtClean="0"/>
              <a:t>html</a:t>
            </a:r>
            <a:r>
              <a:rPr lang="es-ES_tradnl" dirty="0" smtClean="0"/>
              <a:t>, hay que usar el </a:t>
            </a:r>
            <a:r>
              <a:rPr lang="es-ES_tradnl" dirty="0" err="1" smtClean="0"/>
              <a:t>tag</a:t>
            </a:r>
            <a:r>
              <a:rPr lang="es-ES_tradnl" dirty="0" smtClean="0"/>
              <a:t> &lt;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p</a:t>
            </a:r>
            <a:r>
              <a:rPr lang="es-ES_tradnl" dirty="0" smtClean="0"/>
              <a:t>&gt; este es mi </a:t>
            </a:r>
            <a:r>
              <a:rPr lang="es-ES_tradnl" dirty="0" err="1" smtClean="0"/>
              <a:t>parrafo</a:t>
            </a:r>
            <a:r>
              <a:rPr lang="es-ES_tradnl" dirty="0" smtClean="0"/>
              <a:t>&lt;/</a:t>
            </a:r>
            <a:r>
              <a:rPr lang="es-ES_tradnl" dirty="0" err="1" smtClean="0"/>
              <a:t>p</a:t>
            </a:r>
            <a:r>
              <a:rPr lang="es-ES_tradnl" dirty="0" smtClean="0"/>
              <a:t>&gt; &lt;</a:t>
            </a:r>
            <a:r>
              <a:rPr lang="es-ES_tradnl" dirty="0" err="1" smtClean="0"/>
              <a:t>p</a:t>
            </a:r>
            <a:r>
              <a:rPr lang="es-ES_tradnl" dirty="0" smtClean="0"/>
              <a:t>&gt; este es otro&lt;/</a:t>
            </a:r>
            <a:r>
              <a:rPr lang="es-ES_tradnl" dirty="0" err="1" smtClean="0"/>
              <a:t>p</a:t>
            </a:r>
            <a:r>
              <a:rPr lang="es-ES_tradnl" dirty="0" smtClean="0"/>
              <a:t>&gt;</a:t>
            </a:r>
          </a:p>
          <a:p>
            <a:endParaRPr lang="es-ES_tradnl" dirty="0" smtClean="0"/>
          </a:p>
          <a:p>
            <a:r>
              <a:rPr lang="es-ES_tradnl" dirty="0" smtClean="0"/>
              <a:t>Si dentro de un párrafo, quiero poner un salto de línea, uso el </a:t>
            </a:r>
            <a:r>
              <a:rPr lang="es-ES_tradnl" dirty="0" err="1" smtClean="0"/>
              <a:t>tag</a:t>
            </a:r>
            <a:r>
              <a:rPr lang="es-ES_tradnl" dirty="0" smtClean="0"/>
              <a:t> &lt;br /&gt; . </a:t>
            </a:r>
          </a:p>
          <a:p>
            <a:r>
              <a:rPr lang="es-ES_tradnl" dirty="0" smtClean="0"/>
              <a:t>Si quiero añadir una línea que separe el texto de arriba y el de abajo uso &lt;</a:t>
            </a:r>
            <a:r>
              <a:rPr lang="es-ES_tradnl" dirty="0" err="1" smtClean="0"/>
              <a:t>hr</a:t>
            </a:r>
            <a:r>
              <a:rPr lang="es-ES_tradnl" dirty="0" smtClean="0"/>
              <a:t> /&gt;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ejercicio</a:t>
            </a:r>
          </a:p>
        </p:txBody>
      </p:sp>
      <p:sp>
        <p:nvSpPr>
          <p:cNvPr id="36867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Crea una página web y prueba los tags vistos.</a:t>
            </a:r>
          </a:p>
          <a:p>
            <a:endParaRPr lang="es-ES_tradnl" smtClean="0"/>
          </a:p>
          <a:p>
            <a:r>
              <a:rPr lang="es-ES_tradnl" smtClean="0"/>
              <a:t>Intenta que salga en el navegador un texto de este estilo:</a:t>
            </a:r>
          </a:p>
          <a:p>
            <a:endParaRPr lang="es-ES_tradnl" smtClean="0"/>
          </a:p>
          <a:p>
            <a:pPr>
              <a:buFont typeface="Wingdings 2" pitchFamily="-111" charset="2"/>
              <a:buNone/>
            </a:pPr>
            <a:r>
              <a:rPr lang="es-ES_tradnl" smtClean="0"/>
              <a:t> </a:t>
            </a:r>
          </a:p>
          <a:p>
            <a:endParaRPr lang="es-ES_tradnl" smtClean="0"/>
          </a:p>
        </p:txBody>
      </p:sp>
      <p:sp>
        <p:nvSpPr>
          <p:cNvPr id="5" name="Rectángulo 4"/>
          <p:cNvSpPr/>
          <p:nvPr/>
        </p:nvSpPr>
        <p:spPr>
          <a:xfrm>
            <a:off x="1143000" y="4191000"/>
            <a:ext cx="6400800" cy="24384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 Aquí empieza un párrafo, aquí hay un</a:t>
            </a:r>
            <a:br>
              <a:rPr lang="es-ES_tradnl" dirty="0">
                <a:solidFill>
                  <a:schemeClr val="tx1"/>
                </a:solidFill>
              </a:rPr>
            </a:br>
            <a:r>
              <a:rPr lang="es-ES_tradnl" dirty="0">
                <a:solidFill>
                  <a:schemeClr val="tx1"/>
                </a:solidFill>
              </a:rPr>
              <a:t>salto de línea y aquí termina el párrafo.</a:t>
            </a:r>
          </a:p>
          <a:p>
            <a:pPr>
              <a:defRPr/>
            </a:pPr>
            <a:endParaRPr lang="es-ES_tradnl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Aquí empieza un nuevo </a:t>
            </a:r>
            <a:r>
              <a:rPr lang="es-ES_tradnl" dirty="0" err="1">
                <a:solidFill>
                  <a:schemeClr val="tx1"/>
                </a:solidFill>
              </a:rPr>
              <a:t>parrafo</a:t>
            </a:r>
            <a:r>
              <a:rPr lang="es-ES_tradnl" dirty="0">
                <a:solidFill>
                  <a:schemeClr val="tx1"/>
                </a:solidFill>
              </a:rPr>
              <a:t>, luego hay una </a:t>
            </a: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______________________________________________________</a:t>
            </a:r>
          </a:p>
          <a:p>
            <a:pPr>
              <a:defRPr/>
            </a:pPr>
            <a:r>
              <a:rPr lang="es-ES_tradnl" dirty="0" err="1">
                <a:solidFill>
                  <a:schemeClr val="tx1"/>
                </a:solidFill>
              </a:rPr>
              <a:t>linea</a:t>
            </a:r>
            <a:r>
              <a:rPr lang="es-ES_tradnl" dirty="0">
                <a:solidFill>
                  <a:schemeClr val="tx1"/>
                </a:solidFill>
              </a:rPr>
              <a:t> de separación y se acaba el </a:t>
            </a:r>
            <a:r>
              <a:rPr lang="es-ES_tradnl" dirty="0" err="1">
                <a:solidFill>
                  <a:schemeClr val="tx1"/>
                </a:solidFill>
              </a:rPr>
              <a:t>parrafo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s-ES_tradnl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ES_tradnl" dirty="0">
                <a:solidFill>
                  <a:schemeClr val="tx1"/>
                </a:solidFill>
              </a:rPr>
              <a:t>fin.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Atributos de &lt;</a:t>
            </a:r>
            <a:r>
              <a:rPr lang="es-ES_tradnl" dirty="0" err="1" smtClean="0"/>
              <a:t>hr</a:t>
            </a:r>
            <a:r>
              <a:rPr lang="es-ES_tradnl" dirty="0" smtClean="0"/>
              <a:t> /&gt;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686801" cy="3916363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err="1" smtClean="0"/>
              <a:t>size</a:t>
            </a:r>
            <a:r>
              <a:rPr lang="es-ES_tradnl" dirty="0" smtClean="0"/>
              <a:t>		altura en pixeles del separador</a:t>
            </a:r>
          </a:p>
          <a:p>
            <a:r>
              <a:rPr lang="es-ES_tradnl" dirty="0" err="1" smtClean="0"/>
              <a:t>width</a:t>
            </a:r>
            <a:r>
              <a:rPr lang="es-ES_tradnl" dirty="0" smtClean="0"/>
              <a:t>		ancho en pixeles (</a:t>
            </a:r>
            <a:r>
              <a:rPr lang="es-ES_tradnl" dirty="0" err="1" smtClean="0"/>
              <a:t>ej</a:t>
            </a:r>
            <a:r>
              <a:rPr lang="es-ES_tradnl" dirty="0" smtClean="0"/>
              <a:t>:300) o en porcentaje (</a:t>
            </a:r>
            <a:r>
              <a:rPr lang="es-ES_tradnl" dirty="0" err="1" smtClean="0"/>
              <a:t>ej</a:t>
            </a:r>
            <a:r>
              <a:rPr lang="es-ES_tradnl" dirty="0" smtClean="0"/>
              <a:t>:20%)</a:t>
            </a:r>
          </a:p>
          <a:p>
            <a:r>
              <a:rPr lang="es-ES_tradnl" dirty="0" err="1" smtClean="0"/>
              <a:t>align</a:t>
            </a:r>
            <a:r>
              <a:rPr lang="es-ES_tradnl" dirty="0" smtClean="0"/>
              <a:t>		alineamiento del separador (</a:t>
            </a:r>
            <a:r>
              <a:rPr lang="es-ES_tradnl" dirty="0" err="1" smtClean="0"/>
              <a:t>right</a:t>
            </a:r>
            <a:r>
              <a:rPr lang="es-ES_tradnl" dirty="0" smtClean="0"/>
              <a:t>, </a:t>
            </a:r>
            <a:r>
              <a:rPr lang="es-ES_tradnl" dirty="0" err="1" smtClean="0"/>
              <a:t>left</a:t>
            </a:r>
            <a:r>
              <a:rPr lang="es-ES_tradnl" dirty="0" smtClean="0"/>
              <a:t>, </a:t>
            </a:r>
            <a:r>
              <a:rPr lang="es-ES_tradnl" dirty="0" err="1" smtClean="0"/>
              <a:t>center</a:t>
            </a:r>
            <a:r>
              <a:rPr lang="es-ES_tradnl" dirty="0" smtClean="0"/>
              <a:t>)</a:t>
            </a:r>
          </a:p>
          <a:p>
            <a:pPr>
              <a:buNone/>
            </a:pPr>
            <a:r>
              <a:rPr lang="es-ES_tradnl" dirty="0" smtClean="0"/>
              <a:t>	</a:t>
            </a:r>
          </a:p>
          <a:p>
            <a:pPr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hr</a:t>
            </a:r>
            <a:r>
              <a:rPr lang="es-ES_tradnl" dirty="0" smtClean="0"/>
              <a:t> </a:t>
            </a:r>
            <a:r>
              <a:rPr lang="es-ES_tradnl" dirty="0" err="1" smtClean="0"/>
              <a:t>size</a:t>
            </a:r>
            <a:r>
              <a:rPr lang="es-ES_tradnl" dirty="0" smtClean="0"/>
              <a:t>=“20” </a:t>
            </a:r>
            <a:r>
              <a:rPr lang="es-ES_tradnl" dirty="0" err="1" smtClean="0"/>
              <a:t>width</a:t>
            </a:r>
            <a:r>
              <a:rPr lang="es-ES_tradnl" dirty="0" smtClean="0"/>
              <a:t>=“35%” /&gt;</a:t>
            </a:r>
            <a:endParaRPr lang="es-ES_trad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ejercicio</a:t>
            </a:r>
          </a:p>
        </p:txBody>
      </p:sp>
      <p:sp>
        <p:nvSpPr>
          <p:cNvPr id="37891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 un nuevo fichero HTML</a:t>
            </a:r>
          </a:p>
          <a:p>
            <a:r>
              <a:rPr lang="es-ES_tradnl" dirty="0" smtClean="0"/>
              <a:t>Escribe un texto que tenga varios </a:t>
            </a:r>
            <a:r>
              <a:rPr lang="es-ES_tradnl" dirty="0" err="1" smtClean="0"/>
              <a:t>parrafos</a:t>
            </a:r>
            <a:r>
              <a:rPr lang="es-ES_tradnl" dirty="0" smtClean="0"/>
              <a:t> (por ejemplo una noticia de un </a:t>
            </a:r>
            <a:r>
              <a:rPr lang="es-ES_tradnl" dirty="0" err="1" smtClean="0"/>
              <a:t>periodico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Visualiza el fichero HTML con el navegador y </a:t>
            </a:r>
            <a:r>
              <a:rPr lang="es-ES_tradnl" dirty="0" err="1" smtClean="0"/>
              <a:t>fijate</a:t>
            </a:r>
            <a:r>
              <a:rPr lang="es-ES_tradnl" dirty="0" smtClean="0"/>
              <a:t> en el hecho que no se respetan los saltos de </a:t>
            </a:r>
            <a:r>
              <a:rPr lang="es-ES_tradnl" dirty="0" err="1" smtClean="0"/>
              <a:t>linea</a:t>
            </a:r>
            <a:r>
              <a:rPr lang="es-ES_tradnl" dirty="0" smtClean="0"/>
              <a:t> puestos en el editor.</a:t>
            </a:r>
          </a:p>
          <a:p>
            <a:r>
              <a:rPr lang="es-ES_tradnl" dirty="0" smtClean="0"/>
              <a:t>Añade las etiquetas necesarias para que el navegador visualice los </a:t>
            </a:r>
            <a:r>
              <a:rPr lang="es-ES_tradnl" dirty="0" err="1" smtClean="0"/>
              <a:t>parrafos</a:t>
            </a:r>
            <a:r>
              <a:rPr lang="es-ES_tradnl" dirty="0" smtClean="0"/>
              <a:t> de forma correcta.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/>
          <a:lstStyle/>
          <a:p>
            <a:r>
              <a:rPr lang="es-ES_tradnl" smtClean="0"/>
              <a:t>Otros estilos de texto y fuente</a:t>
            </a:r>
          </a:p>
        </p:txBody>
      </p:sp>
      <p:sp>
        <p:nvSpPr>
          <p:cNvPr id="40963" name="Rectángulo 3"/>
          <p:cNvSpPr>
            <a:spLocks noChangeArrowheads="1"/>
          </p:cNvSpPr>
          <p:nvPr/>
        </p:nvSpPr>
        <p:spPr bwMode="auto">
          <a:xfrm>
            <a:off x="1524000" y="1752600"/>
            <a:ext cx="67056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ES_tradnl" sz="3200"/>
              <a:t>&lt;b&gt; &lt;/b&gt;			</a:t>
            </a:r>
            <a:r>
              <a:rPr lang="es-ES_tradnl" sz="3200" b="1"/>
              <a:t>Negrita	</a:t>
            </a:r>
          </a:p>
          <a:p>
            <a:r>
              <a:rPr lang="es-ES_tradnl" sz="3200"/>
              <a:t>&lt;i&gt; &lt;/i&gt;			</a:t>
            </a:r>
            <a:r>
              <a:rPr lang="es-ES_tradnl" sz="3200" i="1"/>
              <a:t>Cursiva	</a:t>
            </a:r>
          </a:p>
          <a:p>
            <a:r>
              <a:rPr lang="es-ES_tradnl" sz="3200"/>
              <a:t>&lt;sub&gt; &lt;/sub&gt;		Sub</a:t>
            </a:r>
            <a:r>
              <a:rPr lang="es-ES_tradnl" sz="3200" baseline="-25000"/>
              <a:t>índice</a:t>
            </a:r>
            <a:r>
              <a:rPr lang="es-ES_tradnl" sz="3200"/>
              <a:t>	</a:t>
            </a:r>
          </a:p>
          <a:p>
            <a:r>
              <a:rPr lang="es-ES_tradnl" sz="3200"/>
              <a:t>&lt;sup&gt; &lt;/sup&gt;		Super</a:t>
            </a:r>
            <a:r>
              <a:rPr lang="es-ES_tradnl" sz="3200" baseline="30000"/>
              <a:t>índice</a:t>
            </a:r>
            <a:r>
              <a:rPr lang="es-ES_tradnl" sz="3200"/>
              <a:t>	</a:t>
            </a:r>
          </a:p>
          <a:p>
            <a:r>
              <a:rPr lang="es-ES_tradnl" sz="3200"/>
              <a:t>&lt;tt&gt; &lt;/tt&gt;			Tipográfico	</a:t>
            </a:r>
          </a:p>
          <a:p>
            <a:r>
              <a:rPr lang="es-ES_tradnl" sz="3200"/>
              <a:t>&lt;big&gt; &lt;/big&gt;		Grande	</a:t>
            </a:r>
          </a:p>
          <a:p>
            <a:r>
              <a:rPr lang="es-ES_tradnl" sz="3200"/>
              <a:t>&lt;small&gt; &lt;/small&gt;	pequeño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66750"/>
          </a:xfrm>
        </p:spPr>
        <p:txBody>
          <a:bodyPr/>
          <a:lstStyle/>
          <a:p>
            <a:r>
              <a:rPr lang="es-ES_tradnl" smtClean="0"/>
              <a:t>Elementos de frase</a:t>
            </a:r>
          </a:p>
        </p:txBody>
      </p:sp>
      <p:sp>
        <p:nvSpPr>
          <p:cNvPr id="38915" name="Rectángulo 4"/>
          <p:cNvSpPr>
            <a:spLocks noChangeArrowheads="1"/>
          </p:cNvSpPr>
          <p:nvPr/>
        </p:nvSpPr>
        <p:spPr bwMode="auto">
          <a:xfrm>
            <a:off x="76200" y="457200"/>
            <a:ext cx="8763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ES_tradnl" b="1"/>
              <a:t>	</a:t>
            </a:r>
          </a:p>
          <a:p>
            <a:r>
              <a:rPr lang="es-ES_tradnl"/>
              <a:t>&lt;em&gt; &lt;/em&gt;		</a:t>
            </a:r>
            <a:r>
              <a:rPr lang="es-ES_tradnl" i="1"/>
              <a:t>Indica énfasis	</a:t>
            </a:r>
          </a:p>
          <a:p>
            <a:r>
              <a:rPr lang="es-ES_tradnl"/>
              <a:t>&lt;strong&gt; &lt;/strong&gt;	</a:t>
            </a:r>
            <a:r>
              <a:rPr lang="es-ES_tradnl" b="1"/>
              <a:t>Indica un énfasis más fuerte	</a:t>
            </a:r>
          </a:p>
          <a:p>
            <a:r>
              <a:rPr lang="es-ES_tradnl"/>
              <a:t>&lt;cite&gt; &lt;/cite&gt;		</a:t>
            </a:r>
            <a:r>
              <a:rPr lang="es-ES_tradnl" i="1"/>
              <a:t>Contiene una cita o una referencia a otras fuentes	</a:t>
            </a:r>
          </a:p>
          <a:p>
            <a:r>
              <a:rPr lang="es-ES_tradnl"/>
              <a:t>&lt;dfn&gt; &lt;/dfn&gt;		Indica que aquí es donde se define este término	</a:t>
            </a:r>
          </a:p>
          <a:p>
            <a:r>
              <a:rPr lang="es-ES_tradnl"/>
              <a:t>&lt;code&gt; &lt;/code&gt;		Designa un fragmento de código de computadora	</a:t>
            </a:r>
          </a:p>
          <a:p>
            <a:r>
              <a:rPr lang="es-ES_tradnl"/>
              <a:t>&lt;samp&gt; &lt;/samp&gt;		Designa una muestra de la salida de un programa, script, etc.	</a:t>
            </a:r>
          </a:p>
          <a:p>
            <a:r>
              <a:rPr lang="es-ES_tradnl"/>
              <a:t>&lt;kbd&gt; &lt;/kbd&gt;		Indica texto que debe ser introducido por el usuario	</a:t>
            </a:r>
          </a:p>
          <a:p>
            <a:r>
              <a:rPr lang="es-ES_tradnl"/>
              <a:t>&lt;abbr&gt; &lt;/abbr&gt;		Indica una forma abreviada (p.ej., Sr., Atte., Exmo., etc.)	</a:t>
            </a:r>
          </a:p>
          <a:p>
            <a:r>
              <a:rPr lang="es-ES_tradnl"/>
              <a:t>&lt;acronym&gt; &lt;/acronym&gt;	Indica un acrónimo (p.ej., WWW, OTAN, EEUU, etc.)	</a:t>
            </a:r>
          </a:p>
        </p:txBody>
      </p:sp>
      <p:sp>
        <p:nvSpPr>
          <p:cNvPr id="38916" name="Rectángulo 5"/>
          <p:cNvSpPr>
            <a:spLocks noChangeArrowheads="1"/>
          </p:cNvSpPr>
          <p:nvPr/>
        </p:nvSpPr>
        <p:spPr bwMode="auto">
          <a:xfrm>
            <a:off x="152400" y="3657600"/>
            <a:ext cx="8839200" cy="307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ES_tradnl" sz="1600" dirty="0"/>
              <a:t>Todas estas etiquetas tienen unos atributos opcionales que se pueden utilizar en ellas:</a:t>
            </a:r>
          </a:p>
          <a:p>
            <a:endParaRPr lang="es-ES_tradnl" sz="1600" dirty="0"/>
          </a:p>
          <a:p>
            <a:r>
              <a:rPr lang="es-ES_tradnl" sz="1600" dirty="0" err="1"/>
              <a:t>title</a:t>
            </a:r>
            <a:r>
              <a:rPr lang="es-ES_tradnl" sz="1600" dirty="0"/>
              <a:t>	Este atributo podemos utilizarlo en todas las etiquetas de </a:t>
            </a:r>
            <a:r>
              <a:rPr lang="es-ES_tradnl" sz="1600" dirty="0" err="1"/>
              <a:t>Html</a:t>
            </a:r>
            <a:r>
              <a:rPr lang="es-ES_tradnl" sz="1600" dirty="0"/>
              <a:t> para dar información sobre </a:t>
            </a:r>
            <a:r>
              <a:rPr lang="es-ES_tradnl" sz="1600" dirty="0" err="1"/>
              <a:t>ésta.En</a:t>
            </a:r>
            <a:r>
              <a:rPr lang="es-ES_tradnl" sz="1600" dirty="0"/>
              <a:t> este caso podríamos usarla para indicar, por ejemplo, el significado del acrónimo WWW.</a:t>
            </a:r>
          </a:p>
          <a:p>
            <a:r>
              <a:rPr lang="es-ES_tradnl" sz="1600" dirty="0"/>
              <a:t>&lt;</a:t>
            </a:r>
            <a:r>
              <a:rPr lang="es-ES_tradnl" sz="1600" dirty="0" err="1"/>
              <a:t>acronym</a:t>
            </a:r>
            <a:r>
              <a:rPr lang="es-ES_tradnl" sz="1600" dirty="0"/>
              <a:t> </a:t>
            </a:r>
            <a:r>
              <a:rPr lang="es-ES_tradnl" sz="1600" dirty="0" err="1"/>
              <a:t>title</a:t>
            </a:r>
            <a:r>
              <a:rPr lang="es-ES_tradnl" sz="1600" dirty="0"/>
              <a:t>="World Wide Web"&gt;WWW&lt;/</a:t>
            </a:r>
            <a:r>
              <a:rPr lang="es-ES_tradnl" sz="1600" dirty="0" err="1"/>
              <a:t>acronym</a:t>
            </a:r>
            <a:r>
              <a:rPr lang="es-ES_tradnl" sz="1600" dirty="0"/>
              <a:t>&gt;Si pasas el cursor por encima verás el significado.</a:t>
            </a:r>
          </a:p>
          <a:p>
            <a:r>
              <a:rPr lang="es-ES_tradnl" sz="1600" dirty="0"/>
              <a:t>	</a:t>
            </a:r>
          </a:p>
          <a:p>
            <a:r>
              <a:rPr lang="es-ES_tradnl" sz="1600" dirty="0" err="1"/>
              <a:t>lang</a:t>
            </a:r>
            <a:r>
              <a:rPr lang="es-ES_tradnl" sz="1600" dirty="0"/>
              <a:t>	Este atributo también es común a la mayoría de etiquetas de </a:t>
            </a:r>
            <a:r>
              <a:rPr lang="es-ES_tradnl" sz="1600" dirty="0" err="1"/>
              <a:t>Html</a:t>
            </a:r>
            <a:r>
              <a:rPr lang="es-ES_tradnl" sz="1600" dirty="0"/>
              <a:t> para dar información sobre el </a:t>
            </a:r>
            <a:r>
              <a:rPr lang="es-ES_tradnl" sz="1600" dirty="0" err="1"/>
              <a:t>idioma.En</a:t>
            </a:r>
            <a:r>
              <a:rPr lang="es-ES_tradnl" sz="1600" dirty="0"/>
              <a:t> el caso anterior indicaríamos que proviene del inglés mediante:	</a:t>
            </a:r>
          </a:p>
          <a:p>
            <a:r>
              <a:rPr lang="es-ES_tradnl" sz="1600" dirty="0"/>
              <a:t>&lt;</a:t>
            </a:r>
            <a:r>
              <a:rPr lang="es-ES_tradnl" sz="1600" dirty="0" err="1"/>
              <a:t>acronym</a:t>
            </a:r>
            <a:r>
              <a:rPr lang="es-ES_tradnl" sz="1600" dirty="0"/>
              <a:t> </a:t>
            </a:r>
            <a:r>
              <a:rPr lang="es-ES_tradnl" sz="1600" dirty="0" err="1"/>
              <a:t>lang</a:t>
            </a:r>
            <a:r>
              <a:rPr lang="es-ES_tradnl" sz="1600" dirty="0"/>
              <a:t>="en" </a:t>
            </a:r>
            <a:r>
              <a:rPr lang="es-ES_tradnl" sz="1600" dirty="0" err="1"/>
              <a:t>title</a:t>
            </a:r>
            <a:r>
              <a:rPr lang="es-ES_tradnl" sz="1600" dirty="0"/>
              <a:t>="World Wide Web"&gt;WWW&lt;/</a:t>
            </a:r>
            <a:r>
              <a:rPr lang="es-ES_tradnl" sz="1600" dirty="0" err="1"/>
              <a:t>acronym</a:t>
            </a:r>
            <a:r>
              <a:rPr lang="es-ES_tradnl" sz="1600" dirty="0"/>
              <a:t>&gt;</a:t>
            </a:r>
            <a:r>
              <a:rPr lang="es-ES_tradnl" dirty="0"/>
              <a:t>	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Lenguaje HTML	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Qué es HTML?</a:t>
            </a:r>
          </a:p>
          <a:p>
            <a:pPr lvl="1"/>
            <a:r>
              <a:rPr lang="es-ES_tradnl" dirty="0" smtClean="0"/>
              <a:t>Es un lenguaje para publicación y estructuración de documentos y especificación de hipervínculos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Basado en marcas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Un documento HTML contiene tanto la información que se desea presentar como instrucciones para describir su presentación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Para visualizar documentos HTML se emplea un navegador. </a:t>
            </a:r>
            <a:endParaRPr lang="es-ES_trad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ejercicio</a:t>
            </a:r>
          </a:p>
        </p:txBody>
      </p:sp>
      <p:sp>
        <p:nvSpPr>
          <p:cNvPr id="39939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Abre el fichero con la noticia con notepad</a:t>
            </a:r>
          </a:p>
          <a:p>
            <a:endParaRPr lang="es-ES_tradnl" smtClean="0"/>
          </a:p>
          <a:p>
            <a:r>
              <a:rPr lang="es-ES_tradnl" smtClean="0"/>
              <a:t>Señala las abreviaturas y los acrónimos (si no los hay, añade alguno)</a:t>
            </a:r>
          </a:p>
          <a:p>
            <a:endParaRPr lang="es-ES_tradnl" smtClean="0"/>
          </a:p>
          <a:p>
            <a:r>
              <a:rPr lang="es-ES_tradnl" smtClean="0"/>
              <a:t>Añade el atributo necesario para indicar el significado de las abreviatura y acrónimos</a:t>
            </a:r>
          </a:p>
          <a:p>
            <a:r>
              <a:rPr lang="es-ES_tradnl" smtClean="0"/>
              <a:t>Guarda el archivo y abrelo con el navegador</a:t>
            </a:r>
          </a:p>
          <a:p>
            <a:endParaRPr lang="es-ES_tradnl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>
          <a:xfrm>
            <a:off x="0" y="-571500"/>
            <a:ext cx="2057400" cy="3086100"/>
          </a:xfrm>
        </p:spPr>
        <p:txBody>
          <a:bodyPr/>
          <a:lstStyle/>
          <a:p>
            <a:r>
              <a:rPr lang="es-ES_tradnl" sz="2400" smtClean="0"/>
              <a:t>Ejercicio: escribe este texto</a:t>
            </a:r>
          </a:p>
        </p:txBody>
      </p:sp>
      <p:pic>
        <p:nvPicPr>
          <p:cNvPr id="41987" name="Marcador de contenido 4" descr="agua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79588" y="0"/>
            <a:ext cx="7364412" cy="6858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Alineamiento horizontal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Algunos elementos (por ejemplo &lt;</a:t>
            </a:r>
            <a:r>
              <a:rPr lang="es-ES_tradnl" dirty="0" err="1" smtClean="0"/>
              <a:t>p</a:t>
            </a:r>
            <a:r>
              <a:rPr lang="es-ES_tradnl" dirty="0" smtClean="0"/>
              <a:t>&gt; o &lt;h1&gt; ) admiten el uso del atributo “</a:t>
            </a:r>
            <a:r>
              <a:rPr lang="es-ES_tradnl" dirty="0" err="1" smtClean="0"/>
              <a:t>align</a:t>
            </a:r>
            <a:r>
              <a:rPr lang="es-ES_tradnl" dirty="0" smtClean="0"/>
              <a:t>”</a:t>
            </a:r>
          </a:p>
          <a:p>
            <a:r>
              <a:rPr lang="es-ES_tradnl" dirty="0" smtClean="0"/>
              <a:t>Este atributo está en desuso.</a:t>
            </a:r>
          </a:p>
          <a:p>
            <a:r>
              <a:rPr lang="es-ES_tradnl" dirty="0" smtClean="0"/>
              <a:t>Align admite los siguientes valores</a:t>
            </a:r>
          </a:p>
          <a:p>
            <a:pPr lvl="1"/>
            <a:r>
              <a:rPr lang="es-ES_tradnl" dirty="0" err="1" smtClean="0"/>
              <a:t>left</a:t>
            </a:r>
            <a:r>
              <a:rPr lang="es-ES_tradnl" dirty="0" smtClean="0"/>
              <a:t> 		alineamiento a la izquierda</a:t>
            </a:r>
          </a:p>
          <a:p>
            <a:pPr lvl="1"/>
            <a:r>
              <a:rPr lang="es-ES_tradnl" dirty="0" err="1" smtClean="0"/>
              <a:t>center</a:t>
            </a:r>
            <a:r>
              <a:rPr lang="es-ES_tradnl" dirty="0" smtClean="0"/>
              <a:t>	alineamiento centrado</a:t>
            </a:r>
          </a:p>
          <a:p>
            <a:pPr lvl="1"/>
            <a:r>
              <a:rPr lang="es-ES_tradnl" dirty="0" err="1" smtClean="0"/>
              <a:t>rigth</a:t>
            </a:r>
            <a:r>
              <a:rPr lang="es-ES_tradnl" dirty="0" smtClean="0"/>
              <a:t>	alineamiento a la derecha</a:t>
            </a:r>
          </a:p>
          <a:p>
            <a:pPr lvl="1"/>
            <a:r>
              <a:rPr lang="es-ES_tradnl" dirty="0" err="1" smtClean="0"/>
              <a:t>justify</a:t>
            </a:r>
            <a:r>
              <a:rPr lang="es-ES_tradnl" dirty="0" smtClean="0"/>
              <a:t>	texto justificado</a:t>
            </a:r>
            <a:endParaRPr lang="es-ES_trad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Caracteres especiales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Existen algunos caracteres que </a:t>
            </a:r>
            <a:r>
              <a:rPr lang="es-ES_tradnl" dirty="0" err="1" smtClean="0"/>
              <a:t>html</a:t>
            </a:r>
            <a:r>
              <a:rPr lang="es-ES_tradnl" dirty="0" smtClean="0"/>
              <a:t> podría no entender si se ponen directamente</a:t>
            </a:r>
          </a:p>
          <a:p>
            <a:r>
              <a:rPr lang="es-ES_tradnl" dirty="0" smtClean="0"/>
              <a:t>Para poder escribir dichos caracteres se pone un código especial.</a:t>
            </a:r>
          </a:p>
          <a:p>
            <a:r>
              <a:rPr lang="es-ES_tradnl" dirty="0" smtClean="0"/>
              <a:t>Ejemplos:</a:t>
            </a:r>
          </a:p>
          <a:p>
            <a:pPr lvl="1"/>
            <a:r>
              <a:rPr lang="es-ES_tradnl" dirty="0" smtClean="0"/>
              <a:t>&amp;</a:t>
            </a:r>
            <a:r>
              <a:rPr lang="es-ES_tradnl" dirty="0" err="1" smtClean="0"/>
              <a:t>lt</a:t>
            </a:r>
            <a:r>
              <a:rPr lang="es-ES_tradnl" dirty="0" smtClean="0"/>
              <a:t>		&lt;</a:t>
            </a:r>
          </a:p>
          <a:p>
            <a:pPr lvl="1"/>
            <a:r>
              <a:rPr lang="es-ES_tradnl" dirty="0" smtClean="0"/>
              <a:t>&amp;</a:t>
            </a:r>
            <a:r>
              <a:rPr lang="es-ES_tradnl" dirty="0" err="1" smtClean="0"/>
              <a:t>gt</a:t>
            </a:r>
            <a:r>
              <a:rPr lang="es-ES_tradnl" dirty="0" smtClean="0"/>
              <a:t>		&gt;</a:t>
            </a:r>
          </a:p>
          <a:p>
            <a:pPr lvl="1"/>
            <a:r>
              <a:rPr lang="es-ES_tradnl" dirty="0" smtClean="0"/>
              <a:t>&amp;</a:t>
            </a:r>
            <a:r>
              <a:rPr lang="es-ES_tradnl" dirty="0" err="1" smtClean="0"/>
              <a:t>amp</a:t>
            </a:r>
            <a:r>
              <a:rPr lang="es-ES_tradnl" dirty="0" smtClean="0"/>
              <a:t>	&amp;</a:t>
            </a:r>
          </a:p>
          <a:p>
            <a:pPr lvl="1"/>
            <a:r>
              <a:rPr lang="es-ES_tradnl" dirty="0" smtClean="0"/>
              <a:t>&amp;euro	</a:t>
            </a:r>
            <a:r>
              <a:rPr lang="es-ES_tradnl" dirty="0" err="1" smtClean="0"/>
              <a:t>€</a:t>
            </a:r>
            <a:endParaRPr lang="es-ES_tradnl" dirty="0" smtClean="0"/>
          </a:p>
          <a:p>
            <a:pPr lvl="1"/>
            <a:r>
              <a:rPr lang="es-ES_tradnl" dirty="0" smtClean="0"/>
              <a:t>&amp;</a:t>
            </a:r>
            <a:r>
              <a:rPr lang="es-ES_tradnl" dirty="0" err="1" smtClean="0"/>
              <a:t>nbsp</a:t>
            </a:r>
            <a:r>
              <a:rPr lang="es-ES_tradnl" dirty="0" smtClean="0"/>
              <a:t>	espacio en blanco </a:t>
            </a:r>
            <a:endParaRPr lang="es-ES_trad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Fuentes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elemento &lt;</a:t>
            </a:r>
            <a:r>
              <a:rPr lang="es-ES_tradnl" dirty="0" err="1" smtClean="0"/>
              <a:t>font</a:t>
            </a:r>
            <a:r>
              <a:rPr lang="es-ES_tradnl" dirty="0" smtClean="0"/>
              <a:t>&gt; (en desuso) permite especificar una fuente usando los atributos+</a:t>
            </a:r>
          </a:p>
          <a:p>
            <a:pPr>
              <a:buNone/>
            </a:pPr>
            <a:endParaRPr lang="es-ES_tradnl" dirty="0" smtClean="0"/>
          </a:p>
          <a:p>
            <a:pPr lvl="1"/>
            <a:r>
              <a:rPr lang="es-ES_tradnl" dirty="0" err="1" smtClean="0"/>
              <a:t>size</a:t>
            </a:r>
            <a:r>
              <a:rPr lang="es-ES_tradnl" dirty="0" smtClean="0"/>
              <a:t>: especifica el tamaño con un valor entre 1 y 7</a:t>
            </a:r>
          </a:p>
          <a:p>
            <a:pPr lvl="1"/>
            <a:r>
              <a:rPr lang="es-ES_tradnl" dirty="0" smtClean="0"/>
              <a:t>color: especifica el color de la fuente</a:t>
            </a:r>
          </a:p>
          <a:p>
            <a:pPr lvl="1"/>
            <a:r>
              <a:rPr lang="es-ES_tradnl" dirty="0" err="1" smtClean="0"/>
              <a:t>face</a:t>
            </a:r>
            <a:r>
              <a:rPr lang="es-ES_tradnl" dirty="0" smtClean="0"/>
              <a:t>: especifica la familia de la fuente (</a:t>
            </a:r>
            <a:r>
              <a:rPr lang="es-ES_tradnl" dirty="0" err="1" smtClean="0"/>
              <a:t>ej:Verdana</a:t>
            </a:r>
            <a:r>
              <a:rPr lang="es-ES_tradnl" dirty="0" smtClean="0"/>
              <a:t>)</a:t>
            </a:r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Colores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err="1" smtClean="0"/>
              <a:t>html</a:t>
            </a:r>
            <a:r>
              <a:rPr lang="es-ES_tradnl" dirty="0" smtClean="0"/>
              <a:t> se pueden especificar los colores de dos formas:</a:t>
            </a:r>
          </a:p>
          <a:p>
            <a:pPr lvl="1"/>
            <a:r>
              <a:rPr lang="es-ES_tradnl" dirty="0" smtClean="0"/>
              <a:t>Con su nombre en inglés (red, blue, orange…)</a:t>
            </a:r>
          </a:p>
          <a:p>
            <a:pPr lvl="1"/>
            <a:r>
              <a:rPr lang="es-ES_tradnl" dirty="0" smtClean="0"/>
              <a:t>Indicando la cantidad de rojo, verde y azul. Cada componente tendrá un valor entre 0 y 255 expresado en hexadecimal.</a:t>
            </a:r>
          </a:p>
          <a:p>
            <a:pPr lvl="1"/>
            <a:r>
              <a:rPr lang="es-ES_tradnl" dirty="0" smtClean="0"/>
              <a:t>Formato: #</a:t>
            </a:r>
            <a:r>
              <a:rPr lang="es-ES_tradnl" dirty="0" err="1" smtClean="0"/>
              <a:t>rrggbb</a:t>
            </a:r>
            <a:endParaRPr lang="es-ES_tradnl" dirty="0" smtClean="0"/>
          </a:p>
          <a:p>
            <a:pPr lvl="1"/>
            <a:r>
              <a:rPr lang="es-ES_tradnl" dirty="0" smtClean="0"/>
              <a:t>Ejemplos:</a:t>
            </a:r>
          </a:p>
          <a:p>
            <a:pPr lvl="2"/>
            <a:r>
              <a:rPr lang="es-ES_tradnl" dirty="0" smtClean="0"/>
              <a:t>Rojo: #ff0000</a:t>
            </a:r>
          </a:p>
          <a:p>
            <a:pPr lvl="2"/>
            <a:r>
              <a:rPr lang="es-ES_tradnl" dirty="0" smtClean="0"/>
              <a:t>Verde: #00ff00</a:t>
            </a:r>
          </a:p>
          <a:p>
            <a:pPr lvl="2"/>
            <a:r>
              <a:rPr lang="es-ES_tradnl" dirty="0" smtClean="0"/>
              <a:t>Gris: #888888</a:t>
            </a:r>
            <a:endParaRPr lang="es-ES_trad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Colores en &lt;body&gt;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elemento body admite dos atributos para el color</a:t>
            </a:r>
          </a:p>
          <a:p>
            <a:endParaRPr lang="es-ES_tradnl" dirty="0" smtClean="0"/>
          </a:p>
          <a:p>
            <a:pPr lvl="1"/>
            <a:r>
              <a:rPr lang="es-ES_tradnl" dirty="0" err="1" smtClean="0"/>
              <a:t>bgcolor</a:t>
            </a:r>
            <a:r>
              <a:rPr lang="es-ES_tradnl" dirty="0" smtClean="0"/>
              <a:t>: color del fondo</a:t>
            </a:r>
          </a:p>
          <a:p>
            <a:pPr lvl="1"/>
            <a:r>
              <a:rPr lang="es-ES_tradnl" dirty="0" err="1" smtClean="0"/>
              <a:t>text</a:t>
            </a:r>
            <a:r>
              <a:rPr lang="es-ES_tradnl" dirty="0" smtClean="0"/>
              <a:t>: color del texto</a:t>
            </a:r>
          </a:p>
          <a:p>
            <a:pPr lvl="1"/>
            <a:endParaRPr lang="es-ES_tradnl" dirty="0" smtClean="0"/>
          </a:p>
          <a:p>
            <a:r>
              <a:rPr lang="es-ES_tradnl" dirty="0" err="1" smtClean="0"/>
              <a:t>Ej</a:t>
            </a:r>
            <a:r>
              <a:rPr lang="es-ES_tradnl" dirty="0" smtClean="0"/>
              <a:t>: &lt;body </a:t>
            </a:r>
            <a:r>
              <a:rPr lang="es-ES_tradnl" dirty="0" err="1" smtClean="0"/>
              <a:t>bgcolor</a:t>
            </a:r>
            <a:r>
              <a:rPr lang="es-ES_tradnl" dirty="0" smtClean="0"/>
              <a:t>=“</a:t>
            </a:r>
            <a:r>
              <a:rPr lang="es-ES_tradnl" dirty="0" err="1" smtClean="0"/>
              <a:t>yellow</a:t>
            </a:r>
            <a:r>
              <a:rPr lang="es-ES_tradnl" dirty="0" smtClean="0"/>
              <a:t>” </a:t>
            </a:r>
            <a:r>
              <a:rPr lang="es-ES_tradnl" dirty="0" err="1" smtClean="0"/>
              <a:t>text</a:t>
            </a:r>
            <a:r>
              <a:rPr lang="es-ES_tradnl" dirty="0" smtClean="0"/>
              <a:t>=“#00ffff”&gt;….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Listas</a:t>
            </a:r>
          </a:p>
        </p:txBody>
      </p:sp>
      <p:sp>
        <p:nvSpPr>
          <p:cNvPr id="68611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En una página web se pueden crear listas. De tres tipos. Los primeros dos tipos son:</a:t>
            </a:r>
          </a:p>
          <a:p>
            <a:endParaRPr lang="es-ES_tradnl" smtClean="0"/>
          </a:p>
          <a:p>
            <a:pPr lvl="1"/>
            <a:r>
              <a:rPr lang="es-ES_tradnl" smtClean="0"/>
              <a:t>Listas numeradas: &lt;ol&gt; &lt;/ol&gt;</a:t>
            </a:r>
          </a:p>
          <a:p>
            <a:pPr lvl="1"/>
            <a:r>
              <a:rPr lang="es-ES_tradnl" smtClean="0"/>
              <a:t>Listas no numeradas: &lt;ul&gt; &lt;/ul&gt;</a:t>
            </a:r>
          </a:p>
          <a:p>
            <a:endParaRPr lang="es-ES_tradnl" smtClean="0"/>
          </a:p>
          <a:p>
            <a:pPr lvl="1"/>
            <a:r>
              <a:rPr lang="es-ES_tradnl" smtClean="0"/>
              <a:t>Cada elemento dentro de está definido por el tag 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&lt;li&gt; &lt;/li&gt;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Ejemplo Lista</a:t>
            </a:r>
          </a:p>
        </p:txBody>
      </p:sp>
      <p:sp>
        <p:nvSpPr>
          <p:cNvPr id="69635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-111" charset="2"/>
              <a:buNone/>
            </a:pPr>
            <a:r>
              <a:rPr lang="es-ES_tradnl" smtClean="0"/>
              <a:t>&lt;ul&gt;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   &lt;li&gt; elemento 1 &lt;/li&gt;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  &lt;li&gt; elemento 2 &lt;/li&gt;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   &lt;li&gt; elemento 3 &lt;/li&gt;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&lt;/ul&gt;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no numeradas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Se puede cambiar la viñeta usando el atributo “</a:t>
            </a:r>
            <a:r>
              <a:rPr lang="es-ES_tradnl" dirty="0" err="1" smtClean="0"/>
              <a:t>type</a:t>
            </a:r>
            <a:r>
              <a:rPr lang="es-ES_tradnl" dirty="0" smtClean="0"/>
              <a:t>” tanto en el </a:t>
            </a:r>
            <a:r>
              <a:rPr lang="es-ES_tradnl" dirty="0" err="1" smtClean="0"/>
              <a:t>tag</a:t>
            </a:r>
            <a:r>
              <a:rPr lang="es-ES_tradnl" dirty="0" smtClean="0"/>
              <a:t> &lt;</a:t>
            </a:r>
            <a:r>
              <a:rPr lang="es-ES_tradnl" dirty="0" err="1" smtClean="0"/>
              <a:t>ul</a:t>
            </a:r>
            <a:r>
              <a:rPr lang="es-ES_tradnl" dirty="0" smtClean="0"/>
              <a:t>&gt; cuanto en el </a:t>
            </a:r>
            <a:r>
              <a:rPr lang="es-ES_tradnl" dirty="0" err="1" smtClean="0"/>
              <a:t>tag</a:t>
            </a:r>
            <a:r>
              <a:rPr lang="es-ES_tradnl" dirty="0" smtClean="0"/>
              <a:t> &lt;li&gt;</a:t>
            </a:r>
          </a:p>
          <a:p>
            <a:r>
              <a:rPr lang="es-ES_tradnl" dirty="0" err="1" smtClean="0"/>
              <a:t>Type</a:t>
            </a:r>
            <a:r>
              <a:rPr lang="es-ES_tradnl" dirty="0" smtClean="0"/>
              <a:t> admite los siguientes valores</a:t>
            </a:r>
          </a:p>
          <a:p>
            <a:pPr lvl="1"/>
            <a:r>
              <a:rPr lang="es-ES_tradnl" dirty="0" err="1" smtClean="0"/>
              <a:t>circle</a:t>
            </a:r>
            <a:r>
              <a:rPr lang="es-ES_tradnl" dirty="0" smtClean="0"/>
              <a:t>	circulo </a:t>
            </a:r>
          </a:p>
          <a:p>
            <a:pPr lvl="1"/>
            <a:r>
              <a:rPr lang="es-ES_tradnl" dirty="0" err="1" smtClean="0"/>
              <a:t>square</a:t>
            </a:r>
            <a:r>
              <a:rPr lang="es-ES_tradnl" dirty="0" smtClean="0"/>
              <a:t>	cuadrado</a:t>
            </a:r>
          </a:p>
          <a:p>
            <a:pPr lvl="1"/>
            <a:r>
              <a:rPr lang="es-ES_tradnl" dirty="0" err="1" smtClean="0"/>
              <a:t>disc</a:t>
            </a:r>
            <a:r>
              <a:rPr lang="es-ES_tradnl" dirty="0" smtClean="0"/>
              <a:t>		circulo relleno</a:t>
            </a:r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HTML</a:t>
            </a:r>
          </a:p>
        </p:txBody>
      </p:sp>
      <p:sp>
        <p:nvSpPr>
          <p:cNvPr id="16387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Existen distintas versiones de HTML.</a:t>
            </a:r>
          </a:p>
          <a:p>
            <a:endParaRPr lang="es-ES_tradnl" dirty="0" smtClean="0"/>
          </a:p>
          <a:p>
            <a:r>
              <a:rPr lang="es-ES_tradnl" dirty="0" smtClean="0"/>
              <a:t>En muchos casos se usa la versión </a:t>
            </a:r>
            <a:r>
              <a:rPr lang="es-ES_tradnl" dirty="0" smtClean="0"/>
              <a:t>4.01 o 5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Existe XHTML que es una versión muy parecida al HTML pero con unas cuantas restricciones más</a:t>
            </a:r>
          </a:p>
          <a:p>
            <a:r>
              <a:rPr lang="es-ES_tradnl" dirty="0" smtClean="0"/>
              <a:t>La versi</a:t>
            </a:r>
            <a:r>
              <a:rPr lang="es-ES_tradnl" dirty="0" smtClean="0"/>
              <a:t>ón 5 ahora mismo está soportada por la mayoría de los navegadores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6508377" cy="533400"/>
          </a:xfrm>
        </p:spPr>
        <p:txBody>
          <a:bodyPr/>
          <a:lstStyle/>
          <a:p>
            <a:r>
              <a:rPr lang="es-ES_tradnl" dirty="0" smtClean="0"/>
              <a:t>Listas numeradas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762000"/>
            <a:ext cx="6508377" cy="5364163"/>
          </a:xfrm>
        </p:spPr>
        <p:txBody>
          <a:bodyPr/>
          <a:lstStyle/>
          <a:p>
            <a:r>
              <a:rPr lang="es-ES_tradnl" dirty="0" smtClean="0"/>
              <a:t>Se puede cambiar el símbolo de numeración con el atributo </a:t>
            </a:r>
            <a:r>
              <a:rPr lang="es-ES_tradnl" dirty="0" err="1" smtClean="0"/>
              <a:t>type</a:t>
            </a:r>
            <a:r>
              <a:rPr lang="es-ES_tradnl" dirty="0" smtClean="0"/>
              <a:t>, tanto en &lt;</a:t>
            </a:r>
            <a:r>
              <a:rPr lang="es-ES_tradnl" dirty="0" err="1" smtClean="0"/>
              <a:t>ol</a:t>
            </a:r>
            <a:r>
              <a:rPr lang="es-ES_tradnl" dirty="0" smtClean="0"/>
              <a:t>&gt; como en &lt;li&gt;</a:t>
            </a:r>
          </a:p>
          <a:p>
            <a:r>
              <a:rPr lang="es-ES_tradnl" dirty="0" err="1" smtClean="0"/>
              <a:t>type</a:t>
            </a:r>
            <a:r>
              <a:rPr lang="es-ES_tradnl" dirty="0" smtClean="0"/>
              <a:t> admite los siguientes valores:</a:t>
            </a:r>
          </a:p>
          <a:p>
            <a:pPr lvl="1"/>
            <a:r>
              <a:rPr lang="es-ES_tradnl" dirty="0" smtClean="0"/>
              <a:t>1	números</a:t>
            </a:r>
          </a:p>
          <a:p>
            <a:pPr lvl="1"/>
            <a:r>
              <a:rPr lang="es-ES_tradnl" dirty="0" smtClean="0"/>
              <a:t>A	letras mayúsculas</a:t>
            </a:r>
          </a:p>
          <a:p>
            <a:pPr lvl="1"/>
            <a:r>
              <a:rPr lang="es-ES_tradnl" dirty="0" smtClean="0"/>
              <a:t>a	letras minúsculas</a:t>
            </a:r>
          </a:p>
          <a:p>
            <a:pPr lvl="1"/>
            <a:r>
              <a:rPr lang="es-ES_tradnl" dirty="0" smtClean="0"/>
              <a:t>I	números romanos en mayúscula</a:t>
            </a:r>
          </a:p>
          <a:p>
            <a:pPr lvl="1"/>
            <a:r>
              <a:rPr lang="es-ES_tradnl" dirty="0" err="1" smtClean="0"/>
              <a:t>i</a:t>
            </a:r>
            <a:r>
              <a:rPr lang="es-ES_tradnl" dirty="0" smtClean="0"/>
              <a:t>	números romanos en minúscula</a:t>
            </a:r>
          </a:p>
          <a:p>
            <a:r>
              <a:rPr lang="es-ES_tradnl" dirty="0" smtClean="0"/>
              <a:t>El atributo </a:t>
            </a:r>
            <a:r>
              <a:rPr lang="es-ES_tradnl" dirty="0" err="1" smtClean="0"/>
              <a:t>start</a:t>
            </a:r>
            <a:r>
              <a:rPr lang="es-ES_tradnl" dirty="0" smtClean="0"/>
              <a:t> del </a:t>
            </a:r>
            <a:r>
              <a:rPr lang="es-ES_tradnl" dirty="0" err="1" smtClean="0"/>
              <a:t>tag</a:t>
            </a:r>
            <a:r>
              <a:rPr lang="es-ES_tradnl" dirty="0" smtClean="0"/>
              <a:t> &lt;</a:t>
            </a:r>
            <a:r>
              <a:rPr lang="es-ES_tradnl" dirty="0" err="1" smtClean="0"/>
              <a:t>ol</a:t>
            </a:r>
            <a:r>
              <a:rPr lang="es-ES_tradnl" dirty="0" smtClean="0"/>
              <a:t>&gt; indica por qué numero empieza la numeración</a:t>
            </a:r>
          </a:p>
          <a:p>
            <a:r>
              <a:rPr lang="es-ES_tradnl" dirty="0" smtClean="0"/>
              <a:t>El atributo </a:t>
            </a:r>
            <a:r>
              <a:rPr lang="es-ES_tradnl" dirty="0" err="1" smtClean="0"/>
              <a:t>value</a:t>
            </a:r>
            <a:r>
              <a:rPr lang="es-ES_tradnl" dirty="0" smtClean="0"/>
              <a:t> del </a:t>
            </a:r>
            <a:r>
              <a:rPr lang="es-ES_tradnl" dirty="0" err="1" smtClean="0"/>
              <a:t>tag</a:t>
            </a:r>
            <a:r>
              <a:rPr lang="es-ES_tradnl" dirty="0" smtClean="0"/>
              <a:t> &lt;li&gt; indica por que numero continúa la numeración</a:t>
            </a:r>
            <a:endParaRPr lang="es-ES_tradn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Ejercicio: crea esta página web</a:t>
            </a:r>
          </a:p>
        </p:txBody>
      </p:sp>
      <p:pic>
        <p:nvPicPr>
          <p:cNvPr id="71683" name="Imagen 6" descr="pastel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09800"/>
            <a:ext cx="61976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Lista de definiciones</a:t>
            </a:r>
          </a:p>
        </p:txBody>
      </p:sp>
      <p:sp>
        <p:nvSpPr>
          <p:cNvPr id="70659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_tradnl" smtClean="0"/>
              <a:t>Esta es una lista que permite indicar elementos (con &lt;dt&gt;) y las definiciones de esto elementos (con &lt;dd&gt;:</a:t>
            </a:r>
          </a:p>
          <a:p>
            <a:pPr>
              <a:buFont typeface="Wingdings 2" pitchFamily="-111" charset="2"/>
              <a:buNone/>
            </a:pPr>
            <a:endParaRPr lang="es-ES_tradnl" smtClean="0"/>
          </a:p>
          <a:p>
            <a:pPr>
              <a:buFont typeface="Wingdings 2" pitchFamily="-111" charset="2"/>
              <a:buNone/>
            </a:pPr>
            <a:r>
              <a:rPr lang="es-ES_tradnl" smtClean="0"/>
              <a:t>&lt;dl&gt;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    &lt;dt&gt; elemento 1 &lt;/dt&gt;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    &lt;dd&gt; definición 1 &lt;/dd&gt;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    &lt;dt&gt; elemento 2 &lt;/dt&gt;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    &lt;dd&gt; definición 2 &lt;/dd&gt;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&lt;/dl&gt;</a:t>
            </a:r>
          </a:p>
          <a:p>
            <a:pPr>
              <a:buFont typeface="Wingdings 2" pitchFamily="-111" charset="2"/>
              <a:buNone/>
            </a:pPr>
            <a:r>
              <a:rPr lang="es-ES_tradnl" smtClean="0"/>
              <a:t>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r>
              <a:rPr lang="es-ES_tradnl" smtClean="0"/>
              <a:t>Ejercicio musica</a:t>
            </a:r>
          </a:p>
        </p:txBody>
      </p:sp>
      <p:sp>
        <p:nvSpPr>
          <p:cNvPr id="74755" name="Marcador de contenido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438"/>
          </a:xfrm>
        </p:spPr>
        <p:txBody>
          <a:bodyPr>
            <a:normAutofit fontScale="92500"/>
          </a:bodyPr>
          <a:lstStyle/>
          <a:p>
            <a:endParaRPr lang="es-ES_tradnl" sz="2000" smtClean="0"/>
          </a:p>
          <a:p>
            <a:r>
              <a:rPr lang="es-ES_tradnl" sz="2000" smtClean="0"/>
              <a:t>Crea un archivo musica.html en el que vamos a crear la lista de tus grupos favoritos utilizando el formato de listas</a:t>
            </a:r>
          </a:p>
          <a:p>
            <a:r>
              <a:rPr lang="es-ES_tradnl" sz="2000" smtClean="0"/>
              <a:t>Escribe un título centrado que diga MIS GRUPOS FAVORITOS</a:t>
            </a:r>
          </a:p>
          <a:p>
            <a:r>
              <a:rPr lang="es-ES_tradnl" sz="2000" smtClean="0"/>
              <a:t>Crea una lista de viñetas con grupos o cantantes que te gusten</a:t>
            </a:r>
          </a:p>
          <a:p>
            <a:r>
              <a:rPr lang="es-ES_tradnl" sz="2000" smtClean="0"/>
              <a:t>Dentro de cada grupo crea una lista de definiciones con tres álbumes suyos</a:t>
            </a:r>
          </a:p>
          <a:p>
            <a:r>
              <a:rPr lang="es-ES_tradnl" sz="2000" smtClean="0"/>
              <a:t>En la definición de cada autor escribe una lista numerada de las canciones del álbum con números romanos</a:t>
            </a:r>
          </a:p>
          <a:p>
            <a:r>
              <a:rPr lang="es-ES_tradnl" sz="2000" smtClean="0"/>
              <a:t>Guarda la página y ábrela en el navegador para ver el resultado.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Crear un vínculo</a:t>
            </a:r>
          </a:p>
        </p:txBody>
      </p:sp>
      <p:sp>
        <p:nvSpPr>
          <p:cNvPr id="64515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smtClean="0"/>
              <a:t>Se usa el tag &lt;a&gt;</a:t>
            </a:r>
          </a:p>
          <a:p>
            <a:endParaRPr lang="es-ES_tradnl" smtClean="0"/>
          </a:p>
          <a:p>
            <a:pPr>
              <a:buFont typeface="Wingdings 2" pitchFamily="-111" charset="2"/>
              <a:buNone/>
            </a:pPr>
            <a:r>
              <a:rPr lang="es-ES_tradnl" smtClean="0"/>
              <a:t>&lt;a href=“http://www.google.es”&gt; google &lt;/a&gt;</a:t>
            </a:r>
          </a:p>
          <a:p>
            <a:pPr>
              <a:buFont typeface="Wingdings 2" pitchFamily="-111" charset="2"/>
              <a:buNone/>
            </a:pPr>
            <a:endParaRPr lang="es-ES_tradnl" smtClean="0"/>
          </a:p>
          <a:p>
            <a:r>
              <a:rPr lang="es-ES_tradnl" smtClean="0"/>
              <a:t>Para hacer un vinculo a una página en la carpeta donde estamos trabajando, simplemente ponemos el nombre del fichero</a:t>
            </a:r>
          </a:p>
          <a:p>
            <a:endParaRPr lang="es-ES_tradnl" smtClean="0"/>
          </a:p>
          <a:p>
            <a:pPr>
              <a:buFont typeface="Wingdings 2" pitchFamily="-111" charset="2"/>
              <a:buNone/>
            </a:pPr>
            <a:r>
              <a:rPr lang="es-ES_tradnl" smtClean="0"/>
              <a:t>&lt;a href=“agua.html”&gt; agua &lt;/a&gt;</a:t>
            </a:r>
          </a:p>
          <a:p>
            <a:endParaRPr lang="es-ES_tradnl" smtClean="0"/>
          </a:p>
          <a:p>
            <a:endParaRPr lang="es-ES_tradnl" smtClean="0"/>
          </a:p>
          <a:p>
            <a:endParaRPr lang="es-ES_tradnl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6508377" cy="533400"/>
          </a:xfrm>
        </p:spPr>
        <p:txBody>
          <a:bodyPr/>
          <a:lstStyle/>
          <a:p>
            <a:r>
              <a:rPr lang="es-ES_tradnl" dirty="0" smtClean="0"/>
              <a:t>URL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762000"/>
            <a:ext cx="7315201" cy="5638800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Uniform</a:t>
            </a:r>
            <a:r>
              <a:rPr lang="es-ES_tradnl" dirty="0" smtClean="0"/>
              <a:t> </a:t>
            </a:r>
            <a:r>
              <a:rPr lang="es-ES_tradnl" dirty="0" err="1" smtClean="0"/>
              <a:t>Resource</a:t>
            </a:r>
            <a:r>
              <a:rPr lang="es-ES_tradnl" dirty="0" smtClean="0"/>
              <a:t> </a:t>
            </a:r>
            <a:r>
              <a:rPr lang="es-ES_tradnl" dirty="0" err="1" smtClean="0"/>
              <a:t>Locator</a:t>
            </a:r>
            <a:endParaRPr lang="es-ES_tradnl" dirty="0" smtClean="0"/>
          </a:p>
          <a:p>
            <a:r>
              <a:rPr lang="es-ES_tradnl" dirty="0" smtClean="0"/>
              <a:t>Permite indicar la ubicación exacta de un recurso en </a:t>
            </a:r>
            <a:r>
              <a:rPr lang="es-ES_tradnl" dirty="0" err="1" smtClean="0"/>
              <a:t>internet</a:t>
            </a:r>
            <a:r>
              <a:rPr lang="es-ES_tradnl" dirty="0" smtClean="0"/>
              <a:t> y la forma de acceder al mismo</a:t>
            </a:r>
          </a:p>
          <a:p>
            <a:r>
              <a:rPr lang="es-ES_tradnl" dirty="0" smtClean="0"/>
              <a:t>El atributo </a:t>
            </a:r>
            <a:r>
              <a:rPr lang="es-ES_tradnl" dirty="0" err="1" smtClean="0"/>
              <a:t>href</a:t>
            </a:r>
            <a:r>
              <a:rPr lang="es-ES_tradnl" dirty="0" smtClean="0"/>
              <a:t> puede tomar una URL como valor</a:t>
            </a:r>
          </a:p>
          <a:p>
            <a:r>
              <a:rPr lang="es-ES_tradnl" dirty="0" smtClean="0"/>
              <a:t>Sigue el siguiente formato:</a:t>
            </a:r>
          </a:p>
          <a:p>
            <a:r>
              <a:rPr lang="es-ES_tradnl" dirty="0" smtClean="0"/>
              <a:t>http://</a:t>
            </a:r>
            <a:r>
              <a:rPr lang="es-ES_tradnl" dirty="0" err="1" smtClean="0"/>
              <a:t>servidor:puerto</a:t>
            </a:r>
            <a:r>
              <a:rPr lang="es-ES_tradnl" dirty="0" smtClean="0"/>
              <a:t>/ruta/</a:t>
            </a:r>
            <a:r>
              <a:rPr lang="es-ES_tradnl" dirty="0" err="1" smtClean="0"/>
              <a:t>recurso?querystring</a:t>
            </a:r>
            <a:endParaRPr lang="es-ES_tradnl" dirty="0" smtClean="0"/>
          </a:p>
          <a:p>
            <a:pPr lvl="1"/>
            <a:r>
              <a:rPr lang="es-ES_tradnl" dirty="0" smtClean="0"/>
              <a:t>http: es el protocolo usado en la comunicación</a:t>
            </a:r>
          </a:p>
          <a:p>
            <a:pPr lvl="1"/>
            <a:r>
              <a:rPr lang="es-ES_tradnl" dirty="0" smtClean="0"/>
              <a:t>Servidor: el nombre o la IP de la maquina que tiene el recurso</a:t>
            </a:r>
          </a:p>
          <a:p>
            <a:pPr lvl="1"/>
            <a:r>
              <a:rPr lang="es-ES_tradnl" dirty="0" smtClean="0"/>
              <a:t>Puerto: el numero de puerto done el servidor escucha (por defecto: 80)</a:t>
            </a:r>
          </a:p>
          <a:p>
            <a:pPr lvl="1"/>
            <a:r>
              <a:rPr lang="es-ES_tradnl" dirty="0" smtClean="0"/>
              <a:t>Ruta: indica la localización del recurso en la maquina servidor</a:t>
            </a:r>
          </a:p>
          <a:p>
            <a:pPr lvl="1"/>
            <a:r>
              <a:rPr lang="es-ES_tradnl" dirty="0" smtClean="0"/>
              <a:t>Recurso: nombre del recurso </a:t>
            </a:r>
          </a:p>
          <a:p>
            <a:pPr lvl="1"/>
            <a:r>
              <a:rPr lang="es-ES_tradnl" dirty="0" err="1" smtClean="0"/>
              <a:t>Querystring</a:t>
            </a:r>
            <a:r>
              <a:rPr lang="es-ES_tradnl" dirty="0" smtClean="0"/>
              <a:t>: permite enviar información al recurso</a:t>
            </a:r>
            <a:endParaRPr lang="es-ES_tradn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ejercicio</a:t>
            </a:r>
          </a:p>
        </p:txBody>
      </p:sp>
      <p:sp>
        <p:nvSpPr>
          <p:cNvPr id="65539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Crea una página que tenga 2 enlaces. Uno a la página de la primera noticia, uno a la segunda.</a:t>
            </a:r>
          </a:p>
          <a:p>
            <a:endParaRPr lang="es-ES_tradnl" smtClean="0"/>
          </a:p>
          <a:p>
            <a:r>
              <a:rPr lang="es-ES_tradnl" smtClean="0"/>
              <a:t>Añade en cada una de las páginas de las noticias un vínculo hacia l página que has creado en el punto anterior.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s-ES_tradnl" smtClean="0"/>
              <a:t>Vínculos dentro de una página</a:t>
            </a:r>
          </a:p>
        </p:txBody>
      </p:sp>
      <p:sp>
        <p:nvSpPr>
          <p:cNvPr id="66563" name="Marcador de contenido 2"/>
          <p:cNvSpPr>
            <a:spLocks noGrp="1"/>
          </p:cNvSpPr>
          <p:nvPr>
            <p:ph idx="1"/>
          </p:nvPr>
        </p:nvSpPr>
        <p:spPr>
          <a:xfrm>
            <a:off x="457200" y="1935162"/>
            <a:ext cx="8229600" cy="4389438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 smtClean="0"/>
              <a:t>Puedo crear puntos en la página a los que puedo saltar haciendo </a:t>
            </a:r>
            <a:r>
              <a:rPr lang="es-ES_tradnl" dirty="0" err="1" smtClean="0"/>
              <a:t>click</a:t>
            </a:r>
            <a:r>
              <a:rPr lang="es-ES_tradnl" dirty="0" smtClean="0"/>
              <a:t> sobre un vínculo</a:t>
            </a:r>
          </a:p>
          <a:p>
            <a:endParaRPr lang="es-ES_tradnl" dirty="0" smtClean="0"/>
          </a:p>
          <a:p>
            <a:r>
              <a:rPr lang="es-ES_tradnl" dirty="0" smtClean="0"/>
              <a:t>Por ejemplo si pongo, al principio de la página</a:t>
            </a:r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&lt;a </a:t>
            </a:r>
            <a:r>
              <a:rPr lang="es-ES_tradnl" dirty="0" err="1" smtClean="0"/>
              <a:t>name</a:t>
            </a:r>
            <a:r>
              <a:rPr lang="es-ES_tradnl" dirty="0" smtClean="0"/>
              <a:t>=“arriba”&gt;&lt;/a&gt;</a:t>
            </a:r>
          </a:p>
          <a:p>
            <a:pPr>
              <a:buFont typeface="Wingdings 2" pitchFamily="-111" charset="2"/>
              <a:buNone/>
            </a:pPr>
            <a:endParaRPr lang="es-ES_tradnl" dirty="0" smtClean="0"/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Y luego al final de la página pongo el </a:t>
            </a:r>
            <a:r>
              <a:rPr lang="es-ES_tradnl" dirty="0" err="1" smtClean="0"/>
              <a:t>codigo</a:t>
            </a:r>
            <a:endParaRPr lang="es-ES_tradnl" dirty="0" smtClean="0"/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&lt;a </a:t>
            </a:r>
            <a:r>
              <a:rPr lang="es-ES_tradnl" dirty="0" err="1" smtClean="0"/>
              <a:t>href</a:t>
            </a:r>
            <a:r>
              <a:rPr lang="es-ES_tradnl" dirty="0" smtClean="0"/>
              <a:t>=“#arriba”&gt;vuelve arriba &lt;/a&gt;</a:t>
            </a:r>
          </a:p>
          <a:p>
            <a:pPr>
              <a:buFont typeface="Wingdings 2" pitchFamily="-111" charset="2"/>
              <a:buNone/>
            </a:pPr>
            <a:endParaRPr lang="es-ES_tradnl" dirty="0" smtClean="0"/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Creo un vinculo que al darle, vuelvo al principio de la página</a:t>
            </a:r>
          </a:p>
          <a:p>
            <a:endParaRPr lang="es-ES_tradnl" dirty="0" smtClean="0"/>
          </a:p>
          <a:p>
            <a:endParaRPr lang="es-ES_tradnl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Organización de páginas web</a:t>
            </a:r>
          </a:p>
        </p:txBody>
      </p:sp>
      <p:sp>
        <p:nvSpPr>
          <p:cNvPr id="19459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la estructura de la página tiene que ser clara. Los usuarios buscan páginas rápidas y sencillas. Si la estructura no es clara, los usuarios no usarán la página.</a:t>
            </a:r>
          </a:p>
          <a:p>
            <a:pPr lvl="1"/>
            <a:r>
              <a:rPr lang="es-ES_tradnl" smtClean="0"/>
              <a:t>La página principal (home page) tiene que tener enlace a las otras páginas</a:t>
            </a:r>
          </a:p>
          <a:p>
            <a:pPr lvl="1"/>
            <a:r>
              <a:rPr lang="es-ES_tradnl" smtClean="0"/>
              <a:t>Mejor no poner páginas de presentación e ir directamente a la home</a:t>
            </a:r>
          </a:p>
          <a:p>
            <a:pPr lvl="1"/>
            <a:r>
              <a:rPr lang="es-ES_tradnl" smtClean="0"/>
              <a:t>Poner solo los recursos necesarios y optimizados (ej: evitar imágenes demasiado grandes)</a:t>
            </a:r>
          </a:p>
          <a:p>
            <a:pPr lvl="1"/>
            <a:r>
              <a:rPr lang="es-ES_tradnl" smtClean="0"/>
              <a:t>No sobrecargar la página con “efectos especiales” o colores demasiado llamativos</a:t>
            </a:r>
          </a:p>
          <a:p>
            <a:pPr lvl="1"/>
            <a:endParaRPr lang="es-ES_tradnl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Ficheros y páginas web</a:t>
            </a:r>
          </a:p>
        </p:txBody>
      </p:sp>
      <p:sp>
        <p:nvSpPr>
          <p:cNvPr id="2048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7620001" cy="3916363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Cada página </a:t>
            </a:r>
            <a:r>
              <a:rPr lang="es-ES_tradnl" dirty="0" err="1" smtClean="0"/>
              <a:t>web</a:t>
            </a:r>
            <a:r>
              <a:rPr lang="es-ES_tradnl" dirty="0" smtClean="0"/>
              <a:t> se corresponde a un fichero .</a:t>
            </a:r>
            <a:r>
              <a:rPr lang="es-ES_tradnl" dirty="0" err="1" smtClean="0"/>
              <a:t>html</a:t>
            </a:r>
            <a:r>
              <a:rPr lang="es-ES_tradnl" dirty="0" smtClean="0"/>
              <a:t> o .htm</a:t>
            </a:r>
          </a:p>
          <a:p>
            <a:endParaRPr lang="es-ES_tradnl" dirty="0" smtClean="0"/>
          </a:p>
          <a:p>
            <a:r>
              <a:rPr lang="es-ES_tradnl" dirty="0" smtClean="0"/>
              <a:t>La </a:t>
            </a:r>
            <a:r>
              <a:rPr lang="es-ES_tradnl" dirty="0" err="1" smtClean="0"/>
              <a:t>home</a:t>
            </a:r>
            <a:r>
              <a:rPr lang="es-ES_tradnl" dirty="0" smtClean="0"/>
              <a:t> </a:t>
            </a:r>
            <a:r>
              <a:rPr lang="es-ES_tradnl" dirty="0" err="1" smtClean="0"/>
              <a:t>page</a:t>
            </a:r>
            <a:r>
              <a:rPr lang="es-ES_tradnl" dirty="0" smtClean="0"/>
              <a:t> tiene que llamarse “</a:t>
            </a:r>
            <a:r>
              <a:rPr lang="es-ES_tradnl" dirty="0" err="1" smtClean="0"/>
              <a:t>index.html</a:t>
            </a:r>
            <a:r>
              <a:rPr lang="es-ES_tradnl" dirty="0" smtClean="0"/>
              <a:t>” siempre</a:t>
            </a:r>
          </a:p>
          <a:p>
            <a:endParaRPr lang="es-ES_tradnl" dirty="0" smtClean="0"/>
          </a:p>
          <a:p>
            <a:r>
              <a:rPr lang="es-ES_tradnl" dirty="0" smtClean="0"/>
              <a:t>Es recomendable usar siempre </a:t>
            </a:r>
            <a:r>
              <a:rPr lang="es-ES_tradnl" dirty="0" err="1" smtClean="0"/>
              <a:t>minusculas</a:t>
            </a:r>
            <a:r>
              <a:rPr lang="es-ES_tradnl" dirty="0" smtClean="0"/>
              <a:t> para nombre de archivos y evitar letras acentuadas, eñes </a:t>
            </a:r>
            <a:r>
              <a:rPr lang="es-ES_tradnl" dirty="0" err="1" smtClean="0"/>
              <a:t>etc</a:t>
            </a:r>
            <a:r>
              <a:rPr lang="es-ES_tradnl" dirty="0" smtClean="0"/>
              <a:t>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Mejor evitar también espacios en los nombres de fichero.</a:t>
            </a:r>
          </a:p>
          <a:p>
            <a:endParaRPr lang="es-ES_tradnl" dirty="0" smtClean="0"/>
          </a:p>
          <a:p>
            <a:endParaRPr lang="es-ES_tradnl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s-ES_tradnl" smtClean="0"/>
              <a:t>etiquetas</a:t>
            </a:r>
          </a:p>
        </p:txBody>
      </p:sp>
      <p:sp>
        <p:nvSpPr>
          <p:cNvPr id="17411" name="Marcador de contenido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389438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HTML se basa en un conjunto de etiquetas (llamadas “</a:t>
            </a:r>
            <a:r>
              <a:rPr lang="es-ES_tradnl" dirty="0" err="1" smtClean="0"/>
              <a:t>tag</a:t>
            </a:r>
            <a:r>
              <a:rPr lang="es-ES_tradnl" dirty="0" smtClean="0"/>
              <a:t>”) que permiten asociar una característica definida a los contenidos de una página </a:t>
            </a:r>
            <a:r>
              <a:rPr lang="es-ES_tradnl" dirty="0" err="1" smtClean="0"/>
              <a:t>web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La mayoría de los </a:t>
            </a:r>
            <a:r>
              <a:rPr lang="es-ES_tradnl" dirty="0" err="1" smtClean="0"/>
              <a:t>tags</a:t>
            </a:r>
            <a:r>
              <a:rPr lang="es-ES_tradnl" dirty="0" smtClean="0"/>
              <a:t> se componen de un </a:t>
            </a:r>
            <a:r>
              <a:rPr lang="es-ES_tradnl" dirty="0" err="1" smtClean="0"/>
              <a:t>tag</a:t>
            </a:r>
            <a:r>
              <a:rPr lang="es-ES_tradnl" dirty="0" smtClean="0"/>
              <a:t> de inicio y un </a:t>
            </a:r>
            <a:r>
              <a:rPr lang="es-ES_tradnl" dirty="0" err="1" smtClean="0"/>
              <a:t>tag</a:t>
            </a:r>
            <a:r>
              <a:rPr lang="es-ES_tradnl" dirty="0" smtClean="0"/>
              <a:t> de fin. La característica que añaden se aplica a los contenidos que están entre el </a:t>
            </a:r>
            <a:r>
              <a:rPr lang="es-ES_tradnl" dirty="0" err="1" smtClean="0"/>
              <a:t>tag</a:t>
            </a:r>
            <a:r>
              <a:rPr lang="es-ES_tradnl" dirty="0" smtClean="0"/>
              <a:t> de inicio y el de fin.</a:t>
            </a:r>
          </a:p>
          <a:p>
            <a:endParaRPr lang="es-ES_tradnl" dirty="0" smtClean="0"/>
          </a:p>
          <a:p>
            <a:r>
              <a:rPr lang="es-ES_tradnl" dirty="0" smtClean="0"/>
              <a:t>Un ejemplo de </a:t>
            </a:r>
            <a:r>
              <a:rPr lang="es-ES_tradnl" dirty="0" err="1" smtClean="0"/>
              <a:t>tag</a:t>
            </a:r>
            <a:r>
              <a:rPr lang="es-ES_tradnl" dirty="0" smtClean="0"/>
              <a:t> es el </a:t>
            </a:r>
            <a:r>
              <a:rPr lang="es-ES_tradnl" dirty="0" err="1" smtClean="0"/>
              <a:t>tag</a:t>
            </a:r>
            <a:r>
              <a:rPr lang="es-ES_tradnl" dirty="0" smtClean="0"/>
              <a:t> &lt;</a:t>
            </a:r>
            <a:r>
              <a:rPr lang="es-ES_tradnl" dirty="0" err="1" smtClean="0"/>
              <a:t>b</a:t>
            </a:r>
            <a:r>
              <a:rPr lang="es-ES_tradnl" dirty="0" smtClean="0"/>
              <a:t>&gt; que hace que el texto que contiene se vea en negrita. </a:t>
            </a:r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b</a:t>
            </a:r>
            <a:r>
              <a:rPr lang="es-ES_tradnl" dirty="0" smtClean="0"/>
              <a:t>&gt; HOLA &lt;/</a:t>
            </a:r>
            <a:r>
              <a:rPr lang="es-ES_tradnl" dirty="0" err="1" smtClean="0"/>
              <a:t>b</a:t>
            </a:r>
            <a:r>
              <a:rPr lang="es-ES_tradnl" dirty="0" smtClean="0"/>
              <a:t>&gt;</a:t>
            </a:r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El resultado sería </a:t>
            </a:r>
            <a:r>
              <a:rPr lang="es-ES_tradnl" b="1" dirty="0" smtClean="0"/>
              <a:t>HOLA </a:t>
            </a:r>
            <a:r>
              <a:rPr lang="es-ES_tradnl" dirty="0" smtClean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Insertar una imágen</a:t>
            </a:r>
          </a:p>
        </p:txBody>
      </p:sp>
      <p:sp>
        <p:nvSpPr>
          <p:cNvPr id="60419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Para insertar una imagen se usa el tag &lt;img&gt;.</a:t>
            </a:r>
          </a:p>
          <a:p>
            <a:endParaRPr lang="es-ES_tradnl" smtClean="0"/>
          </a:p>
          <a:p>
            <a:r>
              <a:rPr lang="es-ES_tradnl" smtClean="0"/>
              <a:t>Si en la misma carpeta donde está el fichero htm, tengo la imagen “picture.jpg”, el código para insertarla en la página web será</a:t>
            </a:r>
          </a:p>
          <a:p>
            <a:endParaRPr lang="es-ES_tradnl" smtClean="0"/>
          </a:p>
          <a:p>
            <a:pPr>
              <a:buFont typeface="Wingdings 2" pitchFamily="-111" charset="2"/>
              <a:buNone/>
            </a:pPr>
            <a:r>
              <a:rPr lang="es-ES_tradnl" smtClean="0"/>
              <a:t>&lt;img src=“picture.jpg”&gt;</a:t>
            </a:r>
          </a:p>
          <a:p>
            <a:pPr>
              <a:buFont typeface="Wingdings 2" pitchFamily="-111" charset="2"/>
              <a:buNone/>
            </a:pPr>
            <a:endParaRPr lang="es-ES_tradnl" smtClean="0"/>
          </a:p>
          <a:p>
            <a:pPr>
              <a:buFont typeface="Wingdings 2" pitchFamily="-111" charset="2"/>
              <a:buNone/>
            </a:pPr>
            <a:endParaRPr lang="es-ES_tradnl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Insertar una imágen</a:t>
            </a:r>
          </a:p>
        </p:txBody>
      </p:sp>
      <p:sp>
        <p:nvSpPr>
          <p:cNvPr id="6144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-111" charset="2"/>
              <a:buNone/>
            </a:pPr>
            <a:endParaRPr lang="es-ES_tradnl" smtClean="0"/>
          </a:p>
          <a:p>
            <a:r>
              <a:rPr lang="es-ES_tradnl" smtClean="0"/>
              <a:t>Si en la misma carpeta donde está el fichero htm, tengo la carpeta “imagenes” que contiene  la imagen “picture.jpg”, el código para insertarla en la página web será</a:t>
            </a:r>
          </a:p>
          <a:p>
            <a:endParaRPr lang="es-ES_tradnl" smtClean="0"/>
          </a:p>
          <a:p>
            <a:pPr>
              <a:buFont typeface="Wingdings 2" pitchFamily="-111" charset="2"/>
              <a:buNone/>
            </a:pPr>
            <a:r>
              <a:rPr lang="es-ES_tradnl" smtClean="0"/>
              <a:t>&lt;img src=“imagenes/picture.jpg”&gt;</a:t>
            </a:r>
          </a:p>
          <a:p>
            <a:pPr>
              <a:buFont typeface="Wingdings 2" pitchFamily="-111" charset="2"/>
              <a:buNone/>
            </a:pPr>
            <a:endParaRPr lang="es-ES_tradnl" smtClean="0"/>
          </a:p>
          <a:p>
            <a:pPr>
              <a:buFont typeface="Wingdings 2" pitchFamily="-111" charset="2"/>
              <a:buNone/>
            </a:pPr>
            <a:endParaRPr lang="es-ES_tradnl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imagen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457200" y="2141221"/>
          <a:ext cx="8229600" cy="192595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12" charset="0"/>
                          <a:ea typeface="ＭＳ Ｐゴシック" pitchFamily="-112" charset="-128"/>
                          <a:cs typeface="ＭＳ Ｐゴシック" pitchFamily="-112" charset="-128"/>
                        </a:rPr>
                        <a:t>atributo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-112" charset="0"/>
                          <a:ea typeface="ＭＳ Ｐゴシック" pitchFamily="-112" charset="-128"/>
                          <a:cs typeface="ＭＳ Ｐゴシック" pitchFamily="-112" charset="-128"/>
                        </a:rPr>
                        <a:t>función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12" charset="0"/>
                          <a:ea typeface="ＭＳ Ｐゴシック" pitchFamily="-112" charset="-128"/>
                          <a:cs typeface="ＭＳ Ｐゴシック" pitchFamily="-112" charset="-128"/>
                        </a:rPr>
                        <a:t>alt=“texto”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12" charset="0"/>
                          <a:ea typeface="ＭＳ Ｐゴシック" pitchFamily="-112" charset="-128"/>
                          <a:cs typeface="ＭＳ Ｐゴシック" pitchFamily="-112" charset="-128"/>
                        </a:rPr>
                        <a:t>Texto alternativo. Se ve cuando no se puede cargar la imagen. O cuando se pasa el mouse sobre ella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12" charset="0"/>
                          <a:ea typeface="ＭＳ Ｐゴシック" pitchFamily="-112" charset="-128"/>
                          <a:cs typeface="ＭＳ Ｐゴシック" pitchFamily="-112" charset="-128"/>
                        </a:rPr>
                        <a:t>Width=“numero”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12" charset="0"/>
                          <a:ea typeface="ＭＳ Ｐゴシック" pitchFamily="-112" charset="-128"/>
                          <a:cs typeface="ＭＳ Ｐゴシック" pitchFamily="-112" charset="-128"/>
                        </a:rPr>
                        <a:t>Height=“numero”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12" charset="0"/>
                          <a:ea typeface="ＭＳ Ｐゴシック" pitchFamily="-112" charset="-128"/>
                          <a:cs typeface="ＭＳ Ｐゴシック" pitchFamily="-112" charset="-128"/>
                        </a:rPr>
                        <a:t>Indica las dimensiones de la </a:t>
                      </a:r>
                      <a:r>
                        <a:rPr kumimoji="0" lang="es-ES_tradn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-112" charset="0"/>
                          <a:ea typeface="ＭＳ Ｐゴシック" pitchFamily="-112" charset="-128"/>
                          <a:cs typeface="ＭＳ Ｐゴシック" pitchFamily="-112" charset="-128"/>
                        </a:rPr>
                        <a:t>imágen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-112" charset="0"/>
                        <a:ea typeface="ＭＳ Ｐゴシック" pitchFamily="-112" charset="-128"/>
                        <a:cs typeface="ＭＳ Ｐゴシック" pitchFamily="-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Ejercicio</a:t>
            </a:r>
          </a:p>
        </p:txBody>
      </p:sp>
      <p:sp>
        <p:nvSpPr>
          <p:cNvPr id="63491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 una página en la que salga una imagen que tenga una descripción</a:t>
            </a:r>
          </a:p>
          <a:p>
            <a:endParaRPr lang="es-ES_tradnl" dirty="0" smtClean="0"/>
          </a:p>
          <a:p>
            <a:r>
              <a:rPr lang="es-ES_tradnl" dirty="0" smtClean="0"/>
              <a:t>Haz que la imagen sea un vinculo a otra página que has creado.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 body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971800"/>
            <a:ext cx="6508377" cy="3154363"/>
          </a:xfrm>
        </p:spPr>
        <p:txBody>
          <a:bodyPr/>
          <a:lstStyle/>
          <a:p>
            <a:r>
              <a:rPr lang="es-ES_tradnl" dirty="0" smtClean="0"/>
              <a:t>Atributos del elemento body:</a:t>
            </a:r>
          </a:p>
          <a:p>
            <a:pPr lvl="1"/>
            <a:r>
              <a:rPr lang="es-ES_tradnl" dirty="0" err="1" smtClean="0"/>
              <a:t>bgcolor</a:t>
            </a:r>
            <a:r>
              <a:rPr lang="es-ES_tradnl" dirty="0" smtClean="0"/>
              <a:t> 		color del fondo</a:t>
            </a:r>
          </a:p>
          <a:p>
            <a:pPr lvl="1"/>
            <a:r>
              <a:rPr lang="es-ES_tradnl" dirty="0" smtClean="0"/>
              <a:t>background	imagen del fondo</a:t>
            </a:r>
          </a:p>
          <a:p>
            <a:pPr lvl="1"/>
            <a:r>
              <a:rPr lang="es-ES_tradnl" dirty="0" err="1" smtClean="0"/>
              <a:t>text</a:t>
            </a:r>
            <a:r>
              <a:rPr lang="es-ES_tradnl" dirty="0" smtClean="0"/>
              <a:t>			color del texto</a:t>
            </a:r>
          </a:p>
          <a:p>
            <a:pPr lvl="1"/>
            <a:r>
              <a:rPr lang="es-ES_tradnl" dirty="0" smtClean="0"/>
              <a:t>link			color de los enlaces no visitados</a:t>
            </a:r>
          </a:p>
          <a:p>
            <a:pPr lvl="1"/>
            <a:r>
              <a:rPr lang="es-ES_tradnl" dirty="0" err="1" smtClean="0"/>
              <a:t>alink</a:t>
            </a:r>
            <a:r>
              <a:rPr lang="es-ES_tradnl" dirty="0" smtClean="0"/>
              <a:t>		color de los enlaces seleccionados</a:t>
            </a:r>
          </a:p>
          <a:p>
            <a:pPr lvl="1"/>
            <a:r>
              <a:rPr lang="es-ES_tradnl" dirty="0" err="1" smtClean="0"/>
              <a:t>vlink</a:t>
            </a:r>
            <a:r>
              <a:rPr lang="es-ES_tradnl" dirty="0" smtClean="0"/>
              <a:t>		color de los enlaces visitados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atributos</a:t>
            </a:r>
          </a:p>
        </p:txBody>
      </p:sp>
      <p:sp>
        <p:nvSpPr>
          <p:cNvPr id="18435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8001001" cy="43434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Los </a:t>
            </a:r>
            <a:r>
              <a:rPr lang="es-ES_tradnl" dirty="0" err="1" smtClean="0"/>
              <a:t>tags</a:t>
            </a:r>
            <a:r>
              <a:rPr lang="es-ES_tradnl" dirty="0" smtClean="0"/>
              <a:t> tienen unos parámetros que se llaman “atributos”. Estos parámetros se especifican dentro del </a:t>
            </a:r>
            <a:r>
              <a:rPr lang="es-ES_tradnl" dirty="0" err="1" smtClean="0"/>
              <a:t>tag</a:t>
            </a:r>
            <a:r>
              <a:rPr lang="es-ES_tradnl" dirty="0" smtClean="0"/>
              <a:t> de inicio </a:t>
            </a:r>
          </a:p>
          <a:p>
            <a:endParaRPr lang="es-ES_tradnl" dirty="0" smtClean="0"/>
          </a:p>
          <a:p>
            <a:r>
              <a:rPr lang="es-ES_tradnl" dirty="0" smtClean="0"/>
              <a:t>Por ejemplo </a:t>
            </a:r>
          </a:p>
          <a:p>
            <a:endParaRPr lang="es-ES_tradnl" dirty="0" smtClean="0"/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&lt;a </a:t>
            </a:r>
            <a:r>
              <a:rPr lang="es-ES_tradnl" dirty="0" err="1" smtClean="0"/>
              <a:t>href</a:t>
            </a:r>
            <a:r>
              <a:rPr lang="es-ES_tradnl" dirty="0" smtClean="0"/>
              <a:t>=“http://</a:t>
            </a:r>
            <a:r>
              <a:rPr lang="es-ES_tradnl" dirty="0" err="1" smtClean="0"/>
              <a:t>www.google.es</a:t>
            </a:r>
            <a:r>
              <a:rPr lang="es-ES_tradnl" dirty="0" smtClean="0"/>
              <a:t>”&gt; link a </a:t>
            </a:r>
            <a:r>
              <a:rPr lang="es-ES_tradnl" dirty="0" err="1" smtClean="0"/>
              <a:t>google</a:t>
            </a:r>
            <a:r>
              <a:rPr lang="es-ES_tradnl" dirty="0" smtClean="0"/>
              <a:t> &lt;/a&gt;</a:t>
            </a:r>
          </a:p>
          <a:p>
            <a:pPr>
              <a:buFont typeface="Wingdings 2" pitchFamily="-111" charset="2"/>
              <a:buNone/>
            </a:pPr>
            <a:endParaRPr lang="es-ES_tradnl" dirty="0" smtClean="0"/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El </a:t>
            </a:r>
            <a:r>
              <a:rPr lang="es-ES_tradnl" dirty="0" err="1" smtClean="0"/>
              <a:t>tag</a:t>
            </a:r>
            <a:r>
              <a:rPr lang="es-ES_tradnl" dirty="0" smtClean="0"/>
              <a:t> es el </a:t>
            </a:r>
            <a:r>
              <a:rPr lang="es-ES_tradnl" dirty="0" err="1" smtClean="0"/>
              <a:t>tag</a:t>
            </a:r>
            <a:r>
              <a:rPr lang="es-ES_tradnl" dirty="0" smtClean="0"/>
              <a:t> “&lt;a&gt;”.</a:t>
            </a:r>
          </a:p>
          <a:p>
            <a:pPr>
              <a:buFont typeface="Wingdings 2" pitchFamily="-111" charset="2"/>
              <a:buNone/>
            </a:pPr>
            <a:r>
              <a:rPr lang="es-ES_tradnl" dirty="0" smtClean="0"/>
              <a:t>“</a:t>
            </a:r>
            <a:r>
              <a:rPr lang="es-ES_tradnl" dirty="0" err="1" smtClean="0"/>
              <a:t>href</a:t>
            </a:r>
            <a:r>
              <a:rPr lang="es-ES_tradnl" dirty="0" smtClean="0"/>
              <a:t>” es un atributo de ese </a:t>
            </a:r>
            <a:r>
              <a:rPr lang="es-ES_tradnl" dirty="0" err="1" smtClean="0"/>
              <a:t>tag</a:t>
            </a:r>
            <a:r>
              <a:rPr lang="es-ES_tradnl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24000" y="3771900"/>
            <a:ext cx="3505200" cy="53340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redondeado 4"/>
          <p:cNvSpPr/>
          <p:nvPr/>
        </p:nvSpPr>
        <p:spPr>
          <a:xfrm>
            <a:off x="6172200" y="3771900"/>
            <a:ext cx="762000" cy="53340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7772401" cy="3916363"/>
          </a:xfrm>
        </p:spPr>
        <p:txBody>
          <a:bodyPr/>
          <a:lstStyle/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            &lt;a </a:t>
            </a:r>
            <a:r>
              <a:rPr lang="es-ES_tradnl" dirty="0" err="1" smtClean="0"/>
              <a:t>href</a:t>
            </a:r>
            <a:r>
              <a:rPr lang="es-ES_tradnl" dirty="0" smtClean="0"/>
              <a:t>=“</a:t>
            </a:r>
            <a:r>
              <a:rPr lang="es-ES_tradnl" dirty="0" err="1" smtClean="0"/>
              <a:t>www.google.es</a:t>
            </a:r>
            <a:r>
              <a:rPr lang="es-ES_tradnl" dirty="0" smtClean="0"/>
              <a:t>”&gt;  </a:t>
            </a:r>
            <a:r>
              <a:rPr lang="es-ES_tradnl" dirty="0" err="1" smtClean="0"/>
              <a:t>google</a:t>
            </a:r>
            <a:r>
              <a:rPr lang="es-ES_tradnl" dirty="0" smtClean="0"/>
              <a:t>   &lt;/a&gt;</a:t>
            </a:r>
            <a:endParaRPr lang="es-ES_tradn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Etiquetas</a:t>
            </a:r>
            <a:endParaRPr lang="es-ES_tradnl" dirty="0"/>
          </a:p>
        </p:txBody>
      </p:sp>
      <p:sp>
        <p:nvSpPr>
          <p:cNvPr id="6" name="Flecha abajo 5"/>
          <p:cNvSpPr/>
          <p:nvPr/>
        </p:nvSpPr>
        <p:spPr>
          <a:xfrm>
            <a:off x="2971800" y="2819400"/>
            <a:ext cx="381000" cy="9525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Flecha abajo 6"/>
          <p:cNvSpPr/>
          <p:nvPr/>
        </p:nvSpPr>
        <p:spPr>
          <a:xfrm rot="10800000">
            <a:off x="6400800" y="4305300"/>
            <a:ext cx="381000" cy="9525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22860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Etiqueta inicial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8800" y="52578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Etiqueta final</a:t>
            </a:r>
            <a:endParaRPr lang="es-ES_trad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5105400" y="3771900"/>
            <a:ext cx="914400" cy="53340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redondeado 3"/>
          <p:cNvSpPr/>
          <p:nvPr/>
        </p:nvSpPr>
        <p:spPr>
          <a:xfrm>
            <a:off x="1981200" y="3771900"/>
            <a:ext cx="2819400" cy="53340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09800"/>
            <a:ext cx="7772401" cy="3916363"/>
          </a:xfrm>
        </p:spPr>
        <p:txBody>
          <a:bodyPr/>
          <a:lstStyle/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            &lt;a </a:t>
            </a:r>
            <a:r>
              <a:rPr lang="es-ES_tradnl" dirty="0" err="1" smtClean="0"/>
              <a:t>href</a:t>
            </a:r>
            <a:r>
              <a:rPr lang="es-ES_tradnl" dirty="0" smtClean="0"/>
              <a:t>=“</a:t>
            </a:r>
            <a:r>
              <a:rPr lang="es-ES_tradnl" dirty="0" err="1" smtClean="0"/>
              <a:t>www.google.es</a:t>
            </a:r>
            <a:r>
              <a:rPr lang="es-ES_tradnl" dirty="0" smtClean="0"/>
              <a:t>”&gt;  </a:t>
            </a:r>
            <a:r>
              <a:rPr lang="es-ES_tradnl" dirty="0" err="1" smtClean="0"/>
              <a:t>google</a:t>
            </a:r>
            <a:r>
              <a:rPr lang="es-ES_tradnl" dirty="0" smtClean="0"/>
              <a:t>   &lt;/a&gt;</a:t>
            </a:r>
            <a:endParaRPr lang="es-ES_tradn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Atributos y contenido</a:t>
            </a:r>
            <a:endParaRPr lang="es-ES_tradnl" dirty="0"/>
          </a:p>
        </p:txBody>
      </p:sp>
      <p:sp>
        <p:nvSpPr>
          <p:cNvPr id="6" name="Flecha abajo 5"/>
          <p:cNvSpPr/>
          <p:nvPr/>
        </p:nvSpPr>
        <p:spPr>
          <a:xfrm>
            <a:off x="2971800" y="2819400"/>
            <a:ext cx="381000" cy="9525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Flecha abajo 6"/>
          <p:cNvSpPr/>
          <p:nvPr/>
        </p:nvSpPr>
        <p:spPr>
          <a:xfrm rot="10800000">
            <a:off x="5410201" y="4305300"/>
            <a:ext cx="381000" cy="9525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524000" y="2438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Atributo del elemento “a”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4876800" y="52578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contenido</a:t>
            </a:r>
            <a:endParaRPr lang="es-ES_trad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Fichero y extensiones</a:t>
            </a:r>
          </a:p>
        </p:txBody>
      </p:sp>
      <p:sp>
        <p:nvSpPr>
          <p:cNvPr id="21507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Nos viene bien poder ver las extensiones de los ficheros porque en ciertos casos podríamos tener que modificarlos.</a:t>
            </a:r>
          </a:p>
          <a:p>
            <a:endParaRPr lang="es-ES_tradnl" smtClean="0"/>
          </a:p>
          <a:p>
            <a:pPr lvl="1"/>
            <a:r>
              <a:rPr lang="es-ES_tradnl" smtClean="0"/>
              <a:t>Abre el explorador de windows.</a:t>
            </a:r>
          </a:p>
          <a:p>
            <a:pPr lvl="1"/>
            <a:r>
              <a:rPr lang="es-ES_tradnl" smtClean="0"/>
              <a:t>Menú Herramientas &gt; opciones de carpeta</a:t>
            </a:r>
          </a:p>
          <a:p>
            <a:pPr lvl="1"/>
            <a:r>
              <a:rPr lang="es-ES_tradnl" smtClean="0"/>
              <a:t>Pulsa la pestaña ver</a:t>
            </a:r>
          </a:p>
          <a:p>
            <a:pPr lvl="1"/>
            <a:r>
              <a:rPr lang="es-ES_tradnl" smtClean="0"/>
              <a:t>Si la casilla “ocultar extensiones para los tipos de archivos conocidos” está activada, desactívala.</a:t>
            </a:r>
          </a:p>
          <a:p>
            <a:pPr lvl="1"/>
            <a:r>
              <a:rPr lang="es-ES_tradnl" smtClean="0"/>
              <a:t>Pulsa aceptar.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8518</TotalTime>
  <Words>2591</Words>
  <Application>Microsoft Macintosh PowerPoint</Application>
  <PresentationFormat>On-screen Show (4:3)</PresentationFormat>
  <Paragraphs>424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Plaza</vt:lpstr>
      <vt:lpstr> Lenguajes de marcas y sistemas de gestión de información</vt:lpstr>
      <vt:lpstr>Páginas web </vt:lpstr>
      <vt:lpstr>Lenguaje HTML </vt:lpstr>
      <vt:lpstr>HTML</vt:lpstr>
      <vt:lpstr>etiquetas</vt:lpstr>
      <vt:lpstr>atributos</vt:lpstr>
      <vt:lpstr>Etiquetas</vt:lpstr>
      <vt:lpstr>Atributos y contenido</vt:lpstr>
      <vt:lpstr>Fichero y extensiones</vt:lpstr>
      <vt:lpstr>XHTML</vt:lpstr>
      <vt:lpstr>Los tags no se pueden solapar</vt:lpstr>
      <vt:lpstr>Todos los nombres de tag y sus atributos en minúsculas</vt:lpstr>
      <vt:lpstr>Todos los tags tienen que tener etiqueta de cierre</vt:lpstr>
      <vt:lpstr>Los valores de los atributos tienen que estar entre comillas</vt:lpstr>
      <vt:lpstr>Editor de HTML</vt:lpstr>
      <vt:lpstr>&lt;html&gt;</vt:lpstr>
      <vt:lpstr>&lt;head&gt; y &lt;body&gt;</vt:lpstr>
      <vt:lpstr>Contenido de &lt;head&gt;</vt:lpstr>
      <vt:lpstr>Mi primera página web</vt:lpstr>
      <vt:lpstr>Plantilla base</vt:lpstr>
      <vt:lpstr>ejercicio</vt:lpstr>
      <vt:lpstr>Comentarios</vt:lpstr>
      <vt:lpstr>Encabezados (headers)</vt:lpstr>
      <vt:lpstr>&lt;p&gt;, &lt;br&gt; y &lt;hr&gt;</vt:lpstr>
      <vt:lpstr>ejercicio</vt:lpstr>
      <vt:lpstr>Atributos de &lt;hr /&gt;</vt:lpstr>
      <vt:lpstr>ejercicio</vt:lpstr>
      <vt:lpstr>Otros estilos de texto y fuente</vt:lpstr>
      <vt:lpstr>Elementos de frase</vt:lpstr>
      <vt:lpstr>ejercicio</vt:lpstr>
      <vt:lpstr>Ejercicio: escribe este texto</vt:lpstr>
      <vt:lpstr>Alineamiento horizontal</vt:lpstr>
      <vt:lpstr>Caracteres especiales</vt:lpstr>
      <vt:lpstr>Fuentes</vt:lpstr>
      <vt:lpstr>Colores</vt:lpstr>
      <vt:lpstr>Colores en &lt;body&gt;</vt:lpstr>
      <vt:lpstr>Listas</vt:lpstr>
      <vt:lpstr>Ejemplo Lista</vt:lpstr>
      <vt:lpstr>Listas no numeradas</vt:lpstr>
      <vt:lpstr>Listas numeradas</vt:lpstr>
      <vt:lpstr>Ejercicio: crea esta página web</vt:lpstr>
      <vt:lpstr>Lista de definiciones</vt:lpstr>
      <vt:lpstr>Ejercicio musica</vt:lpstr>
      <vt:lpstr>Crear un vínculo</vt:lpstr>
      <vt:lpstr>URL</vt:lpstr>
      <vt:lpstr>ejercicio</vt:lpstr>
      <vt:lpstr>Vínculos dentro de una página</vt:lpstr>
      <vt:lpstr>Organización de páginas web</vt:lpstr>
      <vt:lpstr>Ficheros y páginas web</vt:lpstr>
      <vt:lpstr>Insertar una imágen</vt:lpstr>
      <vt:lpstr>Insertar una imágen</vt:lpstr>
      <vt:lpstr>imagen</vt:lpstr>
      <vt:lpstr>Ejercicio</vt:lpstr>
      <vt:lpstr>Elemento body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Lenguajes de marcas</dc:title>
  <dc:creator>Stefano Chiesa</dc:creator>
  <cp:lastModifiedBy>T</cp:lastModifiedBy>
  <cp:revision>223</cp:revision>
  <dcterms:created xsi:type="dcterms:W3CDTF">2011-10-13T19:06:18Z</dcterms:created>
  <dcterms:modified xsi:type="dcterms:W3CDTF">2015-10-03T08:24:11Z</dcterms:modified>
</cp:coreProperties>
</file>