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5" r:id="rId8"/>
    <p:sldId id="266" r:id="rId9"/>
    <p:sldId id="268" r:id="rId10"/>
    <p:sldId id="269" r:id="rId11"/>
    <p:sldId id="270" r:id="rId12"/>
    <p:sldId id="271" r:id="rId13"/>
    <p:sldId id="272" r:id="rId14"/>
    <p:sldId id="258" r:id="rId15"/>
    <p:sldId id="273" r:id="rId16"/>
    <p:sldId id="274" r:id="rId17"/>
    <p:sldId id="275" r:id="rId18"/>
    <p:sldId id="279" r:id="rId19"/>
    <p:sldId id="276" r:id="rId20"/>
    <p:sldId id="277" r:id="rId21"/>
    <p:sldId id="278" r:id="rId22"/>
    <p:sldId id="259" r:id="rId23"/>
    <p:sldId id="260" r:id="rId24"/>
    <p:sldId id="280" r:id="rId25"/>
    <p:sldId id="281" r:id="rId26"/>
    <p:sldId id="283" r:id="rId27"/>
    <p:sldId id="284" r:id="rId28"/>
    <p:sldId id="285"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B80998-E30A-4696-A51B-2B200382D31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BBABA93-554C-4913-8A2A-B7E3DE23C640}">
      <dgm:prSet/>
      <dgm:spPr/>
      <dgm:t>
        <a:bodyPr/>
        <a:lstStyle/>
        <a:p>
          <a:r>
            <a:rPr lang="es-ES" b="1" i="1" dirty="0">
              <a:solidFill>
                <a:srgbClr val="0070C0"/>
              </a:solidFill>
            </a:rPr>
            <a:t>Lenguajes imperativos. </a:t>
          </a:r>
          <a:r>
            <a:rPr lang="es-ES" b="1" i="1" dirty="0"/>
            <a:t>Son lenguajes donde las instrucciones se ejecutan secuencialmente y van modificando la memoria del ordenador para producir las salidas requeridas. La mayoría de lenguajes (C, Pascal, Basic, Cobol, ...son de este tipo. Dentro de estos lenguajes están también los lenguajes orientados a objetos (C++, Java, C#,...).</a:t>
          </a:r>
          <a:endParaRPr lang="en-US" dirty="0"/>
        </a:p>
      </dgm:t>
    </dgm:pt>
    <dgm:pt modelId="{C3610359-891B-40B3-AAF9-BDB1C86CE8FA}" type="parTrans" cxnId="{E050B71B-4C95-4A90-A4E3-E2129D3452EB}">
      <dgm:prSet/>
      <dgm:spPr/>
      <dgm:t>
        <a:bodyPr/>
        <a:lstStyle/>
        <a:p>
          <a:endParaRPr lang="en-US"/>
        </a:p>
      </dgm:t>
    </dgm:pt>
    <dgm:pt modelId="{29A0CDC0-426D-4061-8319-20E1C5CB0C79}" type="sibTrans" cxnId="{E050B71B-4C95-4A90-A4E3-E2129D3452EB}">
      <dgm:prSet/>
      <dgm:spPr/>
      <dgm:t>
        <a:bodyPr/>
        <a:lstStyle/>
        <a:p>
          <a:endParaRPr lang="en-US"/>
        </a:p>
      </dgm:t>
    </dgm:pt>
    <dgm:pt modelId="{7C557A2B-4312-4252-8C07-7C13099D9185}">
      <dgm:prSet/>
      <dgm:spPr/>
      <dgm:t>
        <a:bodyPr/>
        <a:lstStyle/>
        <a:p>
          <a:r>
            <a:rPr lang="es-ES" b="1" i="1" dirty="0">
              <a:solidFill>
                <a:srgbClr val="0070C0"/>
              </a:solidFill>
            </a:rPr>
            <a:t>Lenguajes declarativos. </a:t>
          </a:r>
          <a:r>
            <a:rPr lang="es-ES" b="1" i="1" dirty="0"/>
            <a:t>Son lenguajes que se concentran más en el qué, que en el cómo (cómo resolver el problema es la pregunta a realizarse cuando se usan lenguajes imperativos). Los lenguajes que se programan usando la pregunta ¿qué queremos? son los declarativos. El más conocido de ellos es el lenguaje de consulta de Bases de datos, SQL.</a:t>
          </a:r>
          <a:endParaRPr lang="en-US" dirty="0"/>
        </a:p>
      </dgm:t>
    </dgm:pt>
    <dgm:pt modelId="{AACA5F09-7108-49E2-AC59-8E41682CFE34}" type="parTrans" cxnId="{2FA2E1A5-B05C-40AF-B7DB-BD49D98A06ED}">
      <dgm:prSet/>
      <dgm:spPr/>
      <dgm:t>
        <a:bodyPr/>
        <a:lstStyle/>
        <a:p>
          <a:endParaRPr lang="en-US"/>
        </a:p>
      </dgm:t>
    </dgm:pt>
    <dgm:pt modelId="{2CA512BD-32E0-4244-BF20-14B578AD1645}" type="sibTrans" cxnId="{2FA2E1A5-B05C-40AF-B7DB-BD49D98A06ED}">
      <dgm:prSet/>
      <dgm:spPr/>
      <dgm:t>
        <a:bodyPr/>
        <a:lstStyle/>
        <a:p>
          <a:endParaRPr lang="en-US"/>
        </a:p>
      </dgm:t>
    </dgm:pt>
    <dgm:pt modelId="{0B921327-0CA6-415B-AE4B-30D8DA1E7961}" type="pres">
      <dgm:prSet presAssocID="{91B80998-E30A-4696-A51B-2B200382D317}" presName="linear" presStyleCnt="0">
        <dgm:presLayoutVars>
          <dgm:animLvl val="lvl"/>
          <dgm:resizeHandles val="exact"/>
        </dgm:presLayoutVars>
      </dgm:prSet>
      <dgm:spPr/>
    </dgm:pt>
    <dgm:pt modelId="{79C92B17-AE50-41AC-B0F7-3B9F5DB46B7E}" type="pres">
      <dgm:prSet presAssocID="{7BBABA93-554C-4913-8A2A-B7E3DE23C640}" presName="parentText" presStyleLbl="node1" presStyleIdx="0" presStyleCnt="2">
        <dgm:presLayoutVars>
          <dgm:chMax val="0"/>
          <dgm:bulletEnabled val="1"/>
        </dgm:presLayoutVars>
      </dgm:prSet>
      <dgm:spPr/>
    </dgm:pt>
    <dgm:pt modelId="{48217B94-8271-482A-9EAB-A60A6304A23C}" type="pres">
      <dgm:prSet presAssocID="{29A0CDC0-426D-4061-8319-20E1C5CB0C79}" presName="spacer" presStyleCnt="0"/>
      <dgm:spPr/>
    </dgm:pt>
    <dgm:pt modelId="{35FEEFB4-1C57-4A86-A85B-B528419336FE}" type="pres">
      <dgm:prSet presAssocID="{7C557A2B-4312-4252-8C07-7C13099D9185}" presName="parentText" presStyleLbl="node1" presStyleIdx="1" presStyleCnt="2">
        <dgm:presLayoutVars>
          <dgm:chMax val="0"/>
          <dgm:bulletEnabled val="1"/>
        </dgm:presLayoutVars>
      </dgm:prSet>
      <dgm:spPr/>
    </dgm:pt>
  </dgm:ptLst>
  <dgm:cxnLst>
    <dgm:cxn modelId="{52A1DE16-AB68-4239-BB9A-B05D0BCD6055}" type="presOf" srcId="{91B80998-E30A-4696-A51B-2B200382D317}" destId="{0B921327-0CA6-415B-AE4B-30D8DA1E7961}" srcOrd="0" destOrd="0" presId="urn:microsoft.com/office/officeart/2005/8/layout/vList2"/>
    <dgm:cxn modelId="{E050B71B-4C95-4A90-A4E3-E2129D3452EB}" srcId="{91B80998-E30A-4696-A51B-2B200382D317}" destId="{7BBABA93-554C-4913-8A2A-B7E3DE23C640}" srcOrd="0" destOrd="0" parTransId="{C3610359-891B-40B3-AAF9-BDB1C86CE8FA}" sibTransId="{29A0CDC0-426D-4061-8319-20E1C5CB0C79}"/>
    <dgm:cxn modelId="{9D9DE31B-2118-4C93-8376-DA166A2EDAB8}" type="presOf" srcId="{7BBABA93-554C-4913-8A2A-B7E3DE23C640}" destId="{79C92B17-AE50-41AC-B0F7-3B9F5DB46B7E}" srcOrd="0" destOrd="0" presId="urn:microsoft.com/office/officeart/2005/8/layout/vList2"/>
    <dgm:cxn modelId="{2FA2E1A5-B05C-40AF-B7DB-BD49D98A06ED}" srcId="{91B80998-E30A-4696-A51B-2B200382D317}" destId="{7C557A2B-4312-4252-8C07-7C13099D9185}" srcOrd="1" destOrd="0" parTransId="{AACA5F09-7108-49E2-AC59-8E41682CFE34}" sibTransId="{2CA512BD-32E0-4244-BF20-14B578AD1645}"/>
    <dgm:cxn modelId="{C305ECAB-48BE-430A-B6F4-03C7C00DBE15}" type="presOf" srcId="{7C557A2B-4312-4252-8C07-7C13099D9185}" destId="{35FEEFB4-1C57-4A86-A85B-B528419336FE}" srcOrd="0" destOrd="0" presId="urn:microsoft.com/office/officeart/2005/8/layout/vList2"/>
    <dgm:cxn modelId="{D3BDB2F6-DDF2-45C7-89E8-16734A29BCBA}" type="presParOf" srcId="{0B921327-0CA6-415B-AE4B-30D8DA1E7961}" destId="{79C92B17-AE50-41AC-B0F7-3B9F5DB46B7E}" srcOrd="0" destOrd="0" presId="urn:microsoft.com/office/officeart/2005/8/layout/vList2"/>
    <dgm:cxn modelId="{BBA9F047-80F8-41B6-86E2-5A40B1512A75}" type="presParOf" srcId="{0B921327-0CA6-415B-AE4B-30D8DA1E7961}" destId="{48217B94-8271-482A-9EAB-A60A6304A23C}" srcOrd="1" destOrd="0" presId="urn:microsoft.com/office/officeart/2005/8/layout/vList2"/>
    <dgm:cxn modelId="{90D3B15E-04C8-4F6E-BF61-CA551F3E1DEA}" type="presParOf" srcId="{0B921327-0CA6-415B-AE4B-30D8DA1E7961}" destId="{35FEEFB4-1C57-4A86-A85B-B528419336F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B80998-E30A-4696-A51B-2B200382D31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BBABA93-554C-4913-8A2A-B7E3DE23C640}">
      <dgm:prSet/>
      <dgm:spPr/>
      <dgm:t>
        <a:bodyPr/>
        <a:lstStyle/>
        <a:p>
          <a:r>
            <a:rPr lang="es-ES" b="1" i="1" dirty="0">
              <a:solidFill>
                <a:srgbClr val="0070C0"/>
              </a:solidFill>
            </a:rPr>
            <a:t>Lenguajes funcionales. </a:t>
          </a:r>
          <a:r>
            <a:rPr lang="es-ES" b="1" i="1" dirty="0"/>
            <a:t>Definen funciones, expresiones que nos responden a través de una serie de argumentos. Son lenguajes que usan expresiones matemáticas, absolutamente diferentes del lenguaje usado por las máquinas. El más conocido de ellos es el LISP.</a:t>
          </a:r>
        </a:p>
      </dgm:t>
    </dgm:pt>
    <dgm:pt modelId="{C3610359-891B-40B3-AAF9-BDB1C86CE8FA}" type="parTrans" cxnId="{E050B71B-4C95-4A90-A4E3-E2129D3452EB}">
      <dgm:prSet/>
      <dgm:spPr/>
      <dgm:t>
        <a:bodyPr/>
        <a:lstStyle/>
        <a:p>
          <a:endParaRPr lang="en-US"/>
        </a:p>
      </dgm:t>
    </dgm:pt>
    <dgm:pt modelId="{29A0CDC0-426D-4061-8319-20E1C5CB0C79}" type="sibTrans" cxnId="{E050B71B-4C95-4A90-A4E3-E2129D3452EB}">
      <dgm:prSet/>
      <dgm:spPr/>
      <dgm:t>
        <a:bodyPr/>
        <a:lstStyle/>
        <a:p>
          <a:endParaRPr lang="en-US"/>
        </a:p>
      </dgm:t>
    </dgm:pt>
    <dgm:pt modelId="{7C557A2B-4312-4252-8C07-7C13099D9185}">
      <dgm:prSet/>
      <dgm:spPr/>
      <dgm:t>
        <a:bodyPr/>
        <a:lstStyle/>
        <a:p>
          <a:r>
            <a:rPr lang="es-ES" b="1" i="1" dirty="0">
              <a:solidFill>
                <a:srgbClr val="0070C0"/>
              </a:solidFill>
            </a:rPr>
            <a:t>Lenguajes lógicos. </a:t>
          </a:r>
          <a:r>
            <a:rPr lang="es-ES" b="1" i="1" dirty="0"/>
            <a:t>Lenguajes utilizados para resolver expresiones lógicas. Utilizan la lógica para producir resultados. El más conocido es el PROLOG.</a:t>
          </a:r>
          <a:endParaRPr lang="en-US" dirty="0"/>
        </a:p>
      </dgm:t>
    </dgm:pt>
    <dgm:pt modelId="{AACA5F09-7108-49E2-AC59-8E41682CFE34}" type="parTrans" cxnId="{2FA2E1A5-B05C-40AF-B7DB-BD49D98A06ED}">
      <dgm:prSet/>
      <dgm:spPr/>
      <dgm:t>
        <a:bodyPr/>
        <a:lstStyle/>
        <a:p>
          <a:endParaRPr lang="en-US"/>
        </a:p>
      </dgm:t>
    </dgm:pt>
    <dgm:pt modelId="{2CA512BD-32E0-4244-BF20-14B578AD1645}" type="sibTrans" cxnId="{2FA2E1A5-B05C-40AF-B7DB-BD49D98A06ED}">
      <dgm:prSet/>
      <dgm:spPr/>
      <dgm:t>
        <a:bodyPr/>
        <a:lstStyle/>
        <a:p>
          <a:endParaRPr lang="en-US"/>
        </a:p>
      </dgm:t>
    </dgm:pt>
    <dgm:pt modelId="{0B921327-0CA6-415B-AE4B-30D8DA1E7961}" type="pres">
      <dgm:prSet presAssocID="{91B80998-E30A-4696-A51B-2B200382D317}" presName="linear" presStyleCnt="0">
        <dgm:presLayoutVars>
          <dgm:animLvl val="lvl"/>
          <dgm:resizeHandles val="exact"/>
        </dgm:presLayoutVars>
      </dgm:prSet>
      <dgm:spPr/>
    </dgm:pt>
    <dgm:pt modelId="{79C92B17-AE50-41AC-B0F7-3B9F5DB46B7E}" type="pres">
      <dgm:prSet presAssocID="{7BBABA93-554C-4913-8A2A-B7E3DE23C640}" presName="parentText" presStyleLbl="node1" presStyleIdx="0" presStyleCnt="2">
        <dgm:presLayoutVars>
          <dgm:chMax val="0"/>
          <dgm:bulletEnabled val="1"/>
        </dgm:presLayoutVars>
      </dgm:prSet>
      <dgm:spPr/>
    </dgm:pt>
    <dgm:pt modelId="{48217B94-8271-482A-9EAB-A60A6304A23C}" type="pres">
      <dgm:prSet presAssocID="{29A0CDC0-426D-4061-8319-20E1C5CB0C79}" presName="spacer" presStyleCnt="0"/>
      <dgm:spPr/>
    </dgm:pt>
    <dgm:pt modelId="{35FEEFB4-1C57-4A86-A85B-B528419336FE}" type="pres">
      <dgm:prSet presAssocID="{7C557A2B-4312-4252-8C07-7C13099D9185}" presName="parentText" presStyleLbl="node1" presStyleIdx="1" presStyleCnt="2">
        <dgm:presLayoutVars>
          <dgm:chMax val="0"/>
          <dgm:bulletEnabled val="1"/>
        </dgm:presLayoutVars>
      </dgm:prSet>
      <dgm:spPr/>
    </dgm:pt>
  </dgm:ptLst>
  <dgm:cxnLst>
    <dgm:cxn modelId="{52A1DE16-AB68-4239-BB9A-B05D0BCD6055}" type="presOf" srcId="{91B80998-E30A-4696-A51B-2B200382D317}" destId="{0B921327-0CA6-415B-AE4B-30D8DA1E7961}" srcOrd="0" destOrd="0" presId="urn:microsoft.com/office/officeart/2005/8/layout/vList2"/>
    <dgm:cxn modelId="{E050B71B-4C95-4A90-A4E3-E2129D3452EB}" srcId="{91B80998-E30A-4696-A51B-2B200382D317}" destId="{7BBABA93-554C-4913-8A2A-B7E3DE23C640}" srcOrd="0" destOrd="0" parTransId="{C3610359-891B-40B3-AAF9-BDB1C86CE8FA}" sibTransId="{29A0CDC0-426D-4061-8319-20E1C5CB0C79}"/>
    <dgm:cxn modelId="{9D9DE31B-2118-4C93-8376-DA166A2EDAB8}" type="presOf" srcId="{7BBABA93-554C-4913-8A2A-B7E3DE23C640}" destId="{79C92B17-AE50-41AC-B0F7-3B9F5DB46B7E}" srcOrd="0" destOrd="0" presId="urn:microsoft.com/office/officeart/2005/8/layout/vList2"/>
    <dgm:cxn modelId="{2FA2E1A5-B05C-40AF-B7DB-BD49D98A06ED}" srcId="{91B80998-E30A-4696-A51B-2B200382D317}" destId="{7C557A2B-4312-4252-8C07-7C13099D9185}" srcOrd="1" destOrd="0" parTransId="{AACA5F09-7108-49E2-AC59-8E41682CFE34}" sibTransId="{2CA512BD-32E0-4244-BF20-14B578AD1645}"/>
    <dgm:cxn modelId="{C305ECAB-48BE-430A-B6F4-03C7C00DBE15}" type="presOf" srcId="{7C557A2B-4312-4252-8C07-7C13099D9185}" destId="{35FEEFB4-1C57-4A86-A85B-B528419336FE}" srcOrd="0" destOrd="0" presId="urn:microsoft.com/office/officeart/2005/8/layout/vList2"/>
    <dgm:cxn modelId="{D3BDB2F6-DDF2-45C7-89E8-16734A29BCBA}" type="presParOf" srcId="{0B921327-0CA6-415B-AE4B-30D8DA1E7961}" destId="{79C92B17-AE50-41AC-B0F7-3B9F5DB46B7E}" srcOrd="0" destOrd="0" presId="urn:microsoft.com/office/officeart/2005/8/layout/vList2"/>
    <dgm:cxn modelId="{BBA9F047-80F8-41B6-86E2-5A40B1512A75}" type="presParOf" srcId="{0B921327-0CA6-415B-AE4B-30D8DA1E7961}" destId="{48217B94-8271-482A-9EAB-A60A6304A23C}" srcOrd="1" destOrd="0" presId="urn:microsoft.com/office/officeart/2005/8/layout/vList2"/>
    <dgm:cxn modelId="{90D3B15E-04C8-4F6E-BF61-CA551F3E1DEA}" type="presParOf" srcId="{0B921327-0CA6-415B-AE4B-30D8DA1E7961}" destId="{35FEEFB4-1C57-4A86-A85B-B528419336F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B80998-E30A-4696-A51B-2B200382D31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BBABA93-554C-4913-8A2A-B7E3DE23C640}">
      <dgm:prSet/>
      <dgm:spPr/>
      <dgm:t>
        <a:bodyPr/>
        <a:lstStyle/>
        <a:p>
          <a:r>
            <a:rPr lang="es-ES" b="1" i="1" dirty="0">
              <a:solidFill>
                <a:schemeClr val="bg1"/>
              </a:solidFill>
            </a:rPr>
            <a:t>Programación Estructurada</a:t>
          </a:r>
        </a:p>
      </dgm:t>
    </dgm:pt>
    <dgm:pt modelId="{C3610359-891B-40B3-AAF9-BDB1C86CE8FA}" type="parTrans" cxnId="{E050B71B-4C95-4A90-A4E3-E2129D3452EB}">
      <dgm:prSet/>
      <dgm:spPr/>
      <dgm:t>
        <a:bodyPr/>
        <a:lstStyle/>
        <a:p>
          <a:endParaRPr lang="en-US"/>
        </a:p>
      </dgm:t>
    </dgm:pt>
    <dgm:pt modelId="{29A0CDC0-426D-4061-8319-20E1C5CB0C79}" type="sibTrans" cxnId="{E050B71B-4C95-4A90-A4E3-E2129D3452EB}">
      <dgm:prSet/>
      <dgm:spPr/>
      <dgm:t>
        <a:bodyPr/>
        <a:lstStyle/>
        <a:p>
          <a:endParaRPr lang="en-US"/>
        </a:p>
      </dgm:t>
    </dgm:pt>
    <dgm:pt modelId="{7C557A2B-4312-4252-8C07-7C13099D9185}">
      <dgm:prSet/>
      <dgm:spPr/>
      <dgm:t>
        <a:bodyPr/>
        <a:lstStyle/>
        <a:p>
          <a:r>
            <a:rPr lang="es-ES" b="1" i="1" dirty="0">
              <a:solidFill>
                <a:srgbClr val="0070C0"/>
              </a:solidFill>
            </a:rPr>
            <a:t>En esta programación se utiliza una técnica que genera programas que sólo permiten utilizar tres estructuras de control:</a:t>
          </a:r>
        </a:p>
        <a:p>
          <a:r>
            <a:rPr lang="es-ES" b="1" i="1" dirty="0">
              <a:solidFill>
                <a:srgbClr val="0070C0"/>
              </a:solidFill>
            </a:rPr>
            <a:t>♦ Secuencias (instrucciones que se generan secuencialmente)</a:t>
          </a:r>
        </a:p>
        <a:p>
          <a:r>
            <a:rPr lang="es-ES" b="1" i="1" dirty="0">
              <a:solidFill>
                <a:srgbClr val="0070C0"/>
              </a:solidFill>
            </a:rPr>
            <a:t>♦ Alternativas (sentencias </a:t>
          </a:r>
          <a:r>
            <a:rPr lang="es-ES" b="1" i="1" dirty="0" err="1">
              <a:solidFill>
                <a:srgbClr val="0070C0"/>
              </a:solidFill>
            </a:rPr>
            <a:t>if</a:t>
          </a:r>
          <a:r>
            <a:rPr lang="es-ES" b="1" i="1" dirty="0">
              <a:solidFill>
                <a:srgbClr val="0070C0"/>
              </a:solidFill>
            </a:rPr>
            <a:t>)</a:t>
          </a:r>
        </a:p>
        <a:p>
          <a:r>
            <a:rPr lang="es-ES" b="1" i="1" dirty="0">
              <a:solidFill>
                <a:srgbClr val="0070C0"/>
              </a:solidFill>
            </a:rPr>
            <a:t>♦ Iterativas (bucles condicionales)</a:t>
          </a:r>
          <a:endParaRPr lang="en-US" dirty="0"/>
        </a:p>
      </dgm:t>
    </dgm:pt>
    <dgm:pt modelId="{AACA5F09-7108-49E2-AC59-8E41682CFE34}" type="parTrans" cxnId="{2FA2E1A5-B05C-40AF-B7DB-BD49D98A06ED}">
      <dgm:prSet/>
      <dgm:spPr/>
      <dgm:t>
        <a:bodyPr/>
        <a:lstStyle/>
        <a:p>
          <a:endParaRPr lang="en-US"/>
        </a:p>
      </dgm:t>
    </dgm:pt>
    <dgm:pt modelId="{2CA512BD-32E0-4244-BF20-14B578AD1645}" type="sibTrans" cxnId="{2FA2E1A5-B05C-40AF-B7DB-BD49D98A06ED}">
      <dgm:prSet/>
      <dgm:spPr/>
      <dgm:t>
        <a:bodyPr/>
        <a:lstStyle/>
        <a:p>
          <a:endParaRPr lang="en-US"/>
        </a:p>
      </dgm:t>
    </dgm:pt>
    <dgm:pt modelId="{0B921327-0CA6-415B-AE4B-30D8DA1E7961}" type="pres">
      <dgm:prSet presAssocID="{91B80998-E30A-4696-A51B-2B200382D317}" presName="linear" presStyleCnt="0">
        <dgm:presLayoutVars>
          <dgm:animLvl val="lvl"/>
          <dgm:resizeHandles val="exact"/>
        </dgm:presLayoutVars>
      </dgm:prSet>
      <dgm:spPr/>
    </dgm:pt>
    <dgm:pt modelId="{79C92B17-AE50-41AC-B0F7-3B9F5DB46B7E}" type="pres">
      <dgm:prSet presAssocID="{7BBABA93-554C-4913-8A2A-B7E3DE23C640}" presName="parentText" presStyleLbl="node1" presStyleIdx="0" presStyleCnt="2" custScaleY="38851">
        <dgm:presLayoutVars>
          <dgm:chMax val="0"/>
          <dgm:bulletEnabled val="1"/>
        </dgm:presLayoutVars>
      </dgm:prSet>
      <dgm:spPr/>
    </dgm:pt>
    <dgm:pt modelId="{48217B94-8271-482A-9EAB-A60A6304A23C}" type="pres">
      <dgm:prSet presAssocID="{29A0CDC0-426D-4061-8319-20E1C5CB0C79}" presName="spacer" presStyleCnt="0"/>
      <dgm:spPr/>
    </dgm:pt>
    <dgm:pt modelId="{35FEEFB4-1C57-4A86-A85B-B528419336FE}" type="pres">
      <dgm:prSet presAssocID="{7C557A2B-4312-4252-8C07-7C13099D9185}" presName="parentText" presStyleLbl="node1" presStyleIdx="1" presStyleCnt="2">
        <dgm:presLayoutVars>
          <dgm:chMax val="0"/>
          <dgm:bulletEnabled val="1"/>
        </dgm:presLayoutVars>
      </dgm:prSet>
      <dgm:spPr/>
    </dgm:pt>
  </dgm:ptLst>
  <dgm:cxnLst>
    <dgm:cxn modelId="{52A1DE16-AB68-4239-BB9A-B05D0BCD6055}" type="presOf" srcId="{91B80998-E30A-4696-A51B-2B200382D317}" destId="{0B921327-0CA6-415B-AE4B-30D8DA1E7961}" srcOrd="0" destOrd="0" presId="urn:microsoft.com/office/officeart/2005/8/layout/vList2"/>
    <dgm:cxn modelId="{E050B71B-4C95-4A90-A4E3-E2129D3452EB}" srcId="{91B80998-E30A-4696-A51B-2B200382D317}" destId="{7BBABA93-554C-4913-8A2A-B7E3DE23C640}" srcOrd="0" destOrd="0" parTransId="{C3610359-891B-40B3-AAF9-BDB1C86CE8FA}" sibTransId="{29A0CDC0-426D-4061-8319-20E1C5CB0C79}"/>
    <dgm:cxn modelId="{9D9DE31B-2118-4C93-8376-DA166A2EDAB8}" type="presOf" srcId="{7BBABA93-554C-4913-8A2A-B7E3DE23C640}" destId="{79C92B17-AE50-41AC-B0F7-3B9F5DB46B7E}" srcOrd="0" destOrd="0" presId="urn:microsoft.com/office/officeart/2005/8/layout/vList2"/>
    <dgm:cxn modelId="{2FA2E1A5-B05C-40AF-B7DB-BD49D98A06ED}" srcId="{91B80998-E30A-4696-A51B-2B200382D317}" destId="{7C557A2B-4312-4252-8C07-7C13099D9185}" srcOrd="1" destOrd="0" parTransId="{AACA5F09-7108-49E2-AC59-8E41682CFE34}" sibTransId="{2CA512BD-32E0-4244-BF20-14B578AD1645}"/>
    <dgm:cxn modelId="{C305ECAB-48BE-430A-B6F4-03C7C00DBE15}" type="presOf" srcId="{7C557A2B-4312-4252-8C07-7C13099D9185}" destId="{35FEEFB4-1C57-4A86-A85B-B528419336FE}" srcOrd="0" destOrd="0" presId="urn:microsoft.com/office/officeart/2005/8/layout/vList2"/>
    <dgm:cxn modelId="{D3BDB2F6-DDF2-45C7-89E8-16734A29BCBA}" type="presParOf" srcId="{0B921327-0CA6-415B-AE4B-30D8DA1E7961}" destId="{79C92B17-AE50-41AC-B0F7-3B9F5DB46B7E}" srcOrd="0" destOrd="0" presId="urn:microsoft.com/office/officeart/2005/8/layout/vList2"/>
    <dgm:cxn modelId="{BBA9F047-80F8-41B6-86E2-5A40B1512A75}" type="presParOf" srcId="{0B921327-0CA6-415B-AE4B-30D8DA1E7961}" destId="{48217B94-8271-482A-9EAB-A60A6304A23C}" srcOrd="1" destOrd="0" presId="urn:microsoft.com/office/officeart/2005/8/layout/vList2"/>
    <dgm:cxn modelId="{90D3B15E-04C8-4F6E-BF61-CA551F3E1DEA}" type="presParOf" srcId="{0B921327-0CA6-415B-AE4B-30D8DA1E7961}" destId="{35FEEFB4-1C57-4A86-A85B-B528419336F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B80998-E30A-4696-A51B-2B200382D31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BBABA93-554C-4913-8A2A-B7E3DE23C640}">
      <dgm:prSet/>
      <dgm:spPr/>
      <dgm:t>
        <a:bodyPr/>
        <a:lstStyle/>
        <a:p>
          <a:r>
            <a:rPr lang="es-ES" b="1" i="1" dirty="0">
              <a:solidFill>
                <a:schemeClr val="bg1"/>
              </a:solidFill>
            </a:rPr>
            <a:t>Programación Modular</a:t>
          </a:r>
        </a:p>
      </dgm:t>
    </dgm:pt>
    <dgm:pt modelId="{C3610359-891B-40B3-AAF9-BDB1C86CE8FA}" type="parTrans" cxnId="{E050B71B-4C95-4A90-A4E3-E2129D3452EB}">
      <dgm:prSet/>
      <dgm:spPr/>
      <dgm:t>
        <a:bodyPr/>
        <a:lstStyle/>
        <a:p>
          <a:endParaRPr lang="en-US"/>
        </a:p>
      </dgm:t>
    </dgm:pt>
    <dgm:pt modelId="{29A0CDC0-426D-4061-8319-20E1C5CB0C79}" type="sibTrans" cxnId="{E050B71B-4C95-4A90-A4E3-E2129D3452EB}">
      <dgm:prSet/>
      <dgm:spPr/>
      <dgm:t>
        <a:bodyPr/>
        <a:lstStyle/>
        <a:p>
          <a:endParaRPr lang="en-US"/>
        </a:p>
      </dgm:t>
    </dgm:pt>
    <dgm:pt modelId="{7C557A2B-4312-4252-8C07-7C13099D9185}">
      <dgm:prSet/>
      <dgm:spPr/>
      <dgm:t>
        <a:bodyPr/>
        <a:lstStyle/>
        <a:p>
          <a:r>
            <a:rPr lang="es-ES" b="1" i="1" dirty="0">
              <a:solidFill>
                <a:srgbClr val="0070C0"/>
              </a:solidFill>
            </a:rPr>
            <a:t>Completa la programación anterior permitiendo la definición de módulos independientes cada uno de los cuales se encargará de una tarea del programa. De este forma el programador se concentra en la codificación de cada módulo haciendo más sencilla esta tarea. Al final se deben integrar los módulos para dar lugar a la aplicación final.</a:t>
          </a:r>
          <a:endParaRPr lang="en-US" dirty="0"/>
        </a:p>
      </dgm:t>
    </dgm:pt>
    <dgm:pt modelId="{AACA5F09-7108-49E2-AC59-8E41682CFE34}" type="parTrans" cxnId="{2FA2E1A5-B05C-40AF-B7DB-BD49D98A06ED}">
      <dgm:prSet/>
      <dgm:spPr/>
      <dgm:t>
        <a:bodyPr/>
        <a:lstStyle/>
        <a:p>
          <a:endParaRPr lang="en-US"/>
        </a:p>
      </dgm:t>
    </dgm:pt>
    <dgm:pt modelId="{2CA512BD-32E0-4244-BF20-14B578AD1645}" type="sibTrans" cxnId="{2FA2E1A5-B05C-40AF-B7DB-BD49D98A06ED}">
      <dgm:prSet/>
      <dgm:spPr/>
      <dgm:t>
        <a:bodyPr/>
        <a:lstStyle/>
        <a:p>
          <a:endParaRPr lang="en-US"/>
        </a:p>
      </dgm:t>
    </dgm:pt>
    <dgm:pt modelId="{0B921327-0CA6-415B-AE4B-30D8DA1E7961}" type="pres">
      <dgm:prSet presAssocID="{91B80998-E30A-4696-A51B-2B200382D317}" presName="linear" presStyleCnt="0">
        <dgm:presLayoutVars>
          <dgm:animLvl val="lvl"/>
          <dgm:resizeHandles val="exact"/>
        </dgm:presLayoutVars>
      </dgm:prSet>
      <dgm:spPr/>
    </dgm:pt>
    <dgm:pt modelId="{79C92B17-AE50-41AC-B0F7-3B9F5DB46B7E}" type="pres">
      <dgm:prSet presAssocID="{7BBABA93-554C-4913-8A2A-B7E3DE23C640}" presName="parentText" presStyleLbl="node1" presStyleIdx="0" presStyleCnt="2" custScaleY="38851" custLinFactNeighborX="-1110" custLinFactNeighborY="19172">
        <dgm:presLayoutVars>
          <dgm:chMax val="0"/>
          <dgm:bulletEnabled val="1"/>
        </dgm:presLayoutVars>
      </dgm:prSet>
      <dgm:spPr/>
    </dgm:pt>
    <dgm:pt modelId="{48217B94-8271-482A-9EAB-A60A6304A23C}" type="pres">
      <dgm:prSet presAssocID="{29A0CDC0-426D-4061-8319-20E1C5CB0C79}" presName="spacer" presStyleCnt="0"/>
      <dgm:spPr/>
    </dgm:pt>
    <dgm:pt modelId="{35FEEFB4-1C57-4A86-A85B-B528419336FE}" type="pres">
      <dgm:prSet presAssocID="{7C557A2B-4312-4252-8C07-7C13099D9185}" presName="parentText" presStyleLbl="node1" presStyleIdx="1" presStyleCnt="2">
        <dgm:presLayoutVars>
          <dgm:chMax val="0"/>
          <dgm:bulletEnabled val="1"/>
        </dgm:presLayoutVars>
      </dgm:prSet>
      <dgm:spPr/>
    </dgm:pt>
  </dgm:ptLst>
  <dgm:cxnLst>
    <dgm:cxn modelId="{52A1DE16-AB68-4239-BB9A-B05D0BCD6055}" type="presOf" srcId="{91B80998-E30A-4696-A51B-2B200382D317}" destId="{0B921327-0CA6-415B-AE4B-30D8DA1E7961}" srcOrd="0" destOrd="0" presId="urn:microsoft.com/office/officeart/2005/8/layout/vList2"/>
    <dgm:cxn modelId="{E050B71B-4C95-4A90-A4E3-E2129D3452EB}" srcId="{91B80998-E30A-4696-A51B-2B200382D317}" destId="{7BBABA93-554C-4913-8A2A-B7E3DE23C640}" srcOrd="0" destOrd="0" parTransId="{C3610359-891B-40B3-AAF9-BDB1C86CE8FA}" sibTransId="{29A0CDC0-426D-4061-8319-20E1C5CB0C79}"/>
    <dgm:cxn modelId="{9D9DE31B-2118-4C93-8376-DA166A2EDAB8}" type="presOf" srcId="{7BBABA93-554C-4913-8A2A-B7E3DE23C640}" destId="{79C92B17-AE50-41AC-B0F7-3B9F5DB46B7E}" srcOrd="0" destOrd="0" presId="urn:microsoft.com/office/officeart/2005/8/layout/vList2"/>
    <dgm:cxn modelId="{2FA2E1A5-B05C-40AF-B7DB-BD49D98A06ED}" srcId="{91B80998-E30A-4696-A51B-2B200382D317}" destId="{7C557A2B-4312-4252-8C07-7C13099D9185}" srcOrd="1" destOrd="0" parTransId="{AACA5F09-7108-49E2-AC59-8E41682CFE34}" sibTransId="{2CA512BD-32E0-4244-BF20-14B578AD1645}"/>
    <dgm:cxn modelId="{C305ECAB-48BE-430A-B6F4-03C7C00DBE15}" type="presOf" srcId="{7C557A2B-4312-4252-8C07-7C13099D9185}" destId="{35FEEFB4-1C57-4A86-A85B-B528419336FE}" srcOrd="0" destOrd="0" presId="urn:microsoft.com/office/officeart/2005/8/layout/vList2"/>
    <dgm:cxn modelId="{D3BDB2F6-DDF2-45C7-89E8-16734A29BCBA}" type="presParOf" srcId="{0B921327-0CA6-415B-AE4B-30D8DA1E7961}" destId="{79C92B17-AE50-41AC-B0F7-3B9F5DB46B7E}" srcOrd="0" destOrd="0" presId="urn:microsoft.com/office/officeart/2005/8/layout/vList2"/>
    <dgm:cxn modelId="{BBA9F047-80F8-41B6-86E2-5A40B1512A75}" type="presParOf" srcId="{0B921327-0CA6-415B-AE4B-30D8DA1E7961}" destId="{48217B94-8271-482A-9EAB-A60A6304A23C}" srcOrd="1" destOrd="0" presId="urn:microsoft.com/office/officeart/2005/8/layout/vList2"/>
    <dgm:cxn modelId="{90D3B15E-04C8-4F6E-BF61-CA551F3E1DEA}" type="presParOf" srcId="{0B921327-0CA6-415B-AE4B-30D8DA1E7961}" destId="{35FEEFB4-1C57-4A86-A85B-B528419336F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B80998-E30A-4696-A51B-2B200382D31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BBABA93-554C-4913-8A2A-B7E3DE23C640}">
      <dgm:prSet/>
      <dgm:spPr/>
      <dgm:t>
        <a:bodyPr/>
        <a:lstStyle/>
        <a:p>
          <a:r>
            <a:rPr lang="es-ES" b="1" i="1">
              <a:solidFill>
                <a:schemeClr val="bg1"/>
              </a:solidFill>
            </a:rPr>
            <a:t>Programación Orientada a Objetos (POO)</a:t>
          </a:r>
          <a:endParaRPr lang="es-ES" b="1" i="1" dirty="0">
            <a:solidFill>
              <a:schemeClr val="bg1"/>
            </a:solidFill>
          </a:endParaRPr>
        </a:p>
      </dgm:t>
    </dgm:pt>
    <dgm:pt modelId="{C3610359-891B-40B3-AAF9-BDB1C86CE8FA}" type="parTrans" cxnId="{E050B71B-4C95-4A90-A4E3-E2129D3452EB}">
      <dgm:prSet/>
      <dgm:spPr/>
      <dgm:t>
        <a:bodyPr/>
        <a:lstStyle/>
        <a:p>
          <a:endParaRPr lang="en-US"/>
        </a:p>
      </dgm:t>
    </dgm:pt>
    <dgm:pt modelId="{29A0CDC0-426D-4061-8319-20E1C5CB0C79}" type="sibTrans" cxnId="{E050B71B-4C95-4A90-A4E3-E2129D3452EB}">
      <dgm:prSet/>
      <dgm:spPr/>
      <dgm:t>
        <a:bodyPr/>
        <a:lstStyle/>
        <a:p>
          <a:endParaRPr lang="en-US"/>
        </a:p>
      </dgm:t>
    </dgm:pt>
    <dgm:pt modelId="{7C557A2B-4312-4252-8C07-7C13099D9185}">
      <dgm:prSet/>
      <dgm:spPr/>
      <dgm:t>
        <a:bodyPr/>
        <a:lstStyle/>
        <a:p>
          <a:r>
            <a:rPr lang="es-ES" b="1" i="1" dirty="0">
              <a:solidFill>
                <a:srgbClr val="0070C0"/>
              </a:solidFill>
            </a:rPr>
            <a:t>Es la más novedosa, se basa en intentar que el código de los programas se parezca lo más posible a la forma de pensar de las personas. Las aplicaciones se representan en esta programación como una serie de objetos independientes que se comunican entre sí.</a:t>
          </a:r>
        </a:p>
        <a:p>
          <a:endParaRPr lang="en-US" dirty="0"/>
        </a:p>
      </dgm:t>
    </dgm:pt>
    <dgm:pt modelId="{AACA5F09-7108-49E2-AC59-8E41682CFE34}" type="parTrans" cxnId="{2FA2E1A5-B05C-40AF-B7DB-BD49D98A06ED}">
      <dgm:prSet/>
      <dgm:spPr/>
      <dgm:t>
        <a:bodyPr/>
        <a:lstStyle/>
        <a:p>
          <a:endParaRPr lang="en-US"/>
        </a:p>
      </dgm:t>
    </dgm:pt>
    <dgm:pt modelId="{2CA512BD-32E0-4244-BF20-14B578AD1645}" type="sibTrans" cxnId="{2FA2E1A5-B05C-40AF-B7DB-BD49D98A06ED}">
      <dgm:prSet/>
      <dgm:spPr/>
      <dgm:t>
        <a:bodyPr/>
        <a:lstStyle/>
        <a:p>
          <a:endParaRPr lang="en-US"/>
        </a:p>
      </dgm:t>
    </dgm:pt>
    <dgm:pt modelId="{0B921327-0CA6-415B-AE4B-30D8DA1E7961}" type="pres">
      <dgm:prSet presAssocID="{91B80998-E30A-4696-A51B-2B200382D317}" presName="linear" presStyleCnt="0">
        <dgm:presLayoutVars>
          <dgm:animLvl val="lvl"/>
          <dgm:resizeHandles val="exact"/>
        </dgm:presLayoutVars>
      </dgm:prSet>
      <dgm:spPr/>
    </dgm:pt>
    <dgm:pt modelId="{79C92B17-AE50-41AC-B0F7-3B9F5DB46B7E}" type="pres">
      <dgm:prSet presAssocID="{7BBABA93-554C-4913-8A2A-B7E3DE23C640}" presName="parentText" presStyleLbl="node1" presStyleIdx="0" presStyleCnt="2" custScaleY="38851" custLinFactNeighborX="-1110" custLinFactNeighborY="19172">
        <dgm:presLayoutVars>
          <dgm:chMax val="0"/>
          <dgm:bulletEnabled val="1"/>
        </dgm:presLayoutVars>
      </dgm:prSet>
      <dgm:spPr/>
    </dgm:pt>
    <dgm:pt modelId="{48217B94-8271-482A-9EAB-A60A6304A23C}" type="pres">
      <dgm:prSet presAssocID="{29A0CDC0-426D-4061-8319-20E1C5CB0C79}" presName="spacer" presStyleCnt="0"/>
      <dgm:spPr/>
    </dgm:pt>
    <dgm:pt modelId="{35FEEFB4-1C57-4A86-A85B-B528419336FE}" type="pres">
      <dgm:prSet presAssocID="{7C557A2B-4312-4252-8C07-7C13099D9185}" presName="parentText" presStyleLbl="node1" presStyleIdx="1" presStyleCnt="2">
        <dgm:presLayoutVars>
          <dgm:chMax val="0"/>
          <dgm:bulletEnabled val="1"/>
        </dgm:presLayoutVars>
      </dgm:prSet>
      <dgm:spPr/>
    </dgm:pt>
  </dgm:ptLst>
  <dgm:cxnLst>
    <dgm:cxn modelId="{E050B71B-4C95-4A90-A4E3-E2129D3452EB}" srcId="{91B80998-E30A-4696-A51B-2B200382D317}" destId="{7BBABA93-554C-4913-8A2A-B7E3DE23C640}" srcOrd="0" destOrd="0" parTransId="{C3610359-891B-40B3-AAF9-BDB1C86CE8FA}" sibTransId="{29A0CDC0-426D-4061-8319-20E1C5CB0C79}"/>
    <dgm:cxn modelId="{D2E40A73-EC15-493F-A44A-810D31733488}" type="presOf" srcId="{7C557A2B-4312-4252-8C07-7C13099D9185}" destId="{35FEEFB4-1C57-4A86-A85B-B528419336FE}" srcOrd="0" destOrd="0" presId="urn:microsoft.com/office/officeart/2005/8/layout/vList2"/>
    <dgm:cxn modelId="{2FA2E1A5-B05C-40AF-B7DB-BD49D98A06ED}" srcId="{91B80998-E30A-4696-A51B-2B200382D317}" destId="{7C557A2B-4312-4252-8C07-7C13099D9185}" srcOrd="1" destOrd="0" parTransId="{AACA5F09-7108-49E2-AC59-8E41682CFE34}" sibTransId="{2CA512BD-32E0-4244-BF20-14B578AD1645}"/>
    <dgm:cxn modelId="{BB0B6BC3-F84C-4363-85E0-46DD56C58A1B}" type="presOf" srcId="{91B80998-E30A-4696-A51B-2B200382D317}" destId="{0B921327-0CA6-415B-AE4B-30D8DA1E7961}" srcOrd="0" destOrd="0" presId="urn:microsoft.com/office/officeart/2005/8/layout/vList2"/>
    <dgm:cxn modelId="{D863F1E4-C16C-4087-BEAA-9E63A9EB2E6E}" type="presOf" srcId="{7BBABA93-554C-4913-8A2A-B7E3DE23C640}" destId="{79C92B17-AE50-41AC-B0F7-3B9F5DB46B7E}" srcOrd="0" destOrd="0" presId="urn:microsoft.com/office/officeart/2005/8/layout/vList2"/>
    <dgm:cxn modelId="{59EF3706-8080-441E-9B50-FD8B90D69F89}" type="presParOf" srcId="{0B921327-0CA6-415B-AE4B-30D8DA1E7961}" destId="{79C92B17-AE50-41AC-B0F7-3B9F5DB46B7E}" srcOrd="0" destOrd="0" presId="urn:microsoft.com/office/officeart/2005/8/layout/vList2"/>
    <dgm:cxn modelId="{84048F14-4463-46E3-9A5C-E0D886D6F082}" type="presParOf" srcId="{0B921327-0CA6-415B-AE4B-30D8DA1E7961}" destId="{48217B94-8271-482A-9EAB-A60A6304A23C}" srcOrd="1" destOrd="0" presId="urn:microsoft.com/office/officeart/2005/8/layout/vList2"/>
    <dgm:cxn modelId="{AC246961-A6B1-4796-851C-3B0AADA46FAE}" type="presParOf" srcId="{0B921327-0CA6-415B-AE4B-30D8DA1E7961}" destId="{35FEEFB4-1C57-4A86-A85B-B528419336F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92B17-AE50-41AC-B0F7-3B9F5DB46B7E}">
      <dsp:nvSpPr>
        <dsp:cNvPr id="0" name=""/>
        <dsp:cNvSpPr/>
      </dsp:nvSpPr>
      <dsp:spPr>
        <a:xfrm>
          <a:off x="0" y="328350"/>
          <a:ext cx="6628804" cy="213408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1" i="1" kern="1200" dirty="0">
              <a:solidFill>
                <a:srgbClr val="0070C0"/>
              </a:solidFill>
            </a:rPr>
            <a:t>Lenguajes imperativos. </a:t>
          </a:r>
          <a:r>
            <a:rPr lang="es-ES" sz="1900" b="1" i="1" kern="1200" dirty="0"/>
            <a:t>Son lenguajes donde las instrucciones se ejecutan secuencialmente y van modificando la memoria del ordenador para producir las salidas requeridas. La mayoría de lenguajes (C, Pascal, Basic, Cobol, ...son de este tipo. Dentro de estos lenguajes están también los lenguajes orientados a objetos (C++, Java, C#,...).</a:t>
          </a:r>
          <a:endParaRPr lang="en-US" sz="1900" kern="1200" dirty="0"/>
        </a:p>
      </dsp:txBody>
      <dsp:txXfrm>
        <a:off x="104177" y="432527"/>
        <a:ext cx="6420450" cy="1925726"/>
      </dsp:txXfrm>
    </dsp:sp>
    <dsp:sp modelId="{35FEEFB4-1C57-4A86-A85B-B528419336FE}">
      <dsp:nvSpPr>
        <dsp:cNvPr id="0" name=""/>
        <dsp:cNvSpPr/>
      </dsp:nvSpPr>
      <dsp:spPr>
        <a:xfrm>
          <a:off x="0" y="2517150"/>
          <a:ext cx="6628804" cy="213408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1" i="1" kern="1200" dirty="0">
              <a:solidFill>
                <a:srgbClr val="0070C0"/>
              </a:solidFill>
            </a:rPr>
            <a:t>Lenguajes declarativos. </a:t>
          </a:r>
          <a:r>
            <a:rPr lang="es-ES" sz="1900" b="1" i="1" kern="1200" dirty="0"/>
            <a:t>Son lenguajes que se concentran más en el qué, que en el cómo (cómo resolver el problema es la pregunta a realizarse cuando se usan lenguajes imperativos). Los lenguajes que se programan usando la pregunta ¿qué queremos? son los declarativos. El más conocido de ellos es el lenguaje de consulta de Bases de datos, SQL.</a:t>
          </a:r>
          <a:endParaRPr lang="en-US" sz="1900" kern="1200" dirty="0"/>
        </a:p>
      </dsp:txBody>
      <dsp:txXfrm>
        <a:off x="104177" y="2621327"/>
        <a:ext cx="6420450" cy="1925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92B17-AE50-41AC-B0F7-3B9F5DB46B7E}">
      <dsp:nvSpPr>
        <dsp:cNvPr id="0" name=""/>
        <dsp:cNvSpPr/>
      </dsp:nvSpPr>
      <dsp:spPr>
        <a:xfrm>
          <a:off x="0" y="295950"/>
          <a:ext cx="6628804" cy="21621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b="1" i="1" kern="1200" dirty="0">
              <a:solidFill>
                <a:srgbClr val="0070C0"/>
              </a:solidFill>
            </a:rPr>
            <a:t>Lenguajes funcionales. </a:t>
          </a:r>
          <a:r>
            <a:rPr lang="es-ES" sz="2200" b="1" i="1" kern="1200" dirty="0"/>
            <a:t>Definen funciones, expresiones que nos responden a través de una serie de argumentos. Son lenguajes que usan expresiones matemáticas, absolutamente diferentes del lenguaje usado por las máquinas. El más conocido de ellos es el LISP.</a:t>
          </a:r>
        </a:p>
      </dsp:txBody>
      <dsp:txXfrm>
        <a:off x="105548" y="401498"/>
        <a:ext cx="6417708" cy="1951064"/>
      </dsp:txXfrm>
    </dsp:sp>
    <dsp:sp modelId="{35FEEFB4-1C57-4A86-A85B-B528419336FE}">
      <dsp:nvSpPr>
        <dsp:cNvPr id="0" name=""/>
        <dsp:cNvSpPr/>
      </dsp:nvSpPr>
      <dsp:spPr>
        <a:xfrm>
          <a:off x="0" y="2521470"/>
          <a:ext cx="6628804" cy="216216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b="1" i="1" kern="1200" dirty="0">
              <a:solidFill>
                <a:srgbClr val="0070C0"/>
              </a:solidFill>
            </a:rPr>
            <a:t>Lenguajes lógicos. </a:t>
          </a:r>
          <a:r>
            <a:rPr lang="es-ES" sz="2200" b="1" i="1" kern="1200" dirty="0"/>
            <a:t>Lenguajes utilizados para resolver expresiones lógicas. Utilizan la lógica para producir resultados. El más conocido es el PROLOG.</a:t>
          </a:r>
          <a:endParaRPr lang="en-US" sz="2200" kern="1200" dirty="0"/>
        </a:p>
      </dsp:txBody>
      <dsp:txXfrm>
        <a:off x="105548" y="2627018"/>
        <a:ext cx="6417708" cy="1951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92B17-AE50-41AC-B0F7-3B9F5DB46B7E}">
      <dsp:nvSpPr>
        <dsp:cNvPr id="0" name=""/>
        <dsp:cNvSpPr/>
      </dsp:nvSpPr>
      <dsp:spPr>
        <a:xfrm>
          <a:off x="0" y="261488"/>
          <a:ext cx="6628804" cy="122843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b="1" i="1" kern="1200" dirty="0">
              <a:solidFill>
                <a:schemeClr val="bg1"/>
              </a:solidFill>
            </a:rPr>
            <a:t>Programación Estructurada</a:t>
          </a:r>
        </a:p>
      </dsp:txBody>
      <dsp:txXfrm>
        <a:off x="59967" y="321455"/>
        <a:ext cx="6508870" cy="1108505"/>
      </dsp:txXfrm>
    </dsp:sp>
    <dsp:sp modelId="{35FEEFB4-1C57-4A86-A85B-B528419336FE}">
      <dsp:nvSpPr>
        <dsp:cNvPr id="0" name=""/>
        <dsp:cNvSpPr/>
      </dsp:nvSpPr>
      <dsp:spPr>
        <a:xfrm>
          <a:off x="0" y="1556167"/>
          <a:ext cx="6628804" cy="316192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b="1" i="1" kern="1200" dirty="0">
              <a:solidFill>
                <a:srgbClr val="0070C0"/>
              </a:solidFill>
            </a:rPr>
            <a:t>En esta programación se utiliza una técnica que genera programas que sólo permiten utilizar tres estructuras de control:</a:t>
          </a:r>
        </a:p>
        <a:p>
          <a:pPr marL="0" lvl="0" indent="0" algn="l" defTabSz="1022350">
            <a:lnSpc>
              <a:spcPct val="90000"/>
            </a:lnSpc>
            <a:spcBef>
              <a:spcPct val="0"/>
            </a:spcBef>
            <a:spcAft>
              <a:spcPct val="35000"/>
            </a:spcAft>
            <a:buNone/>
          </a:pPr>
          <a:r>
            <a:rPr lang="es-ES" sz="2300" b="1" i="1" kern="1200" dirty="0">
              <a:solidFill>
                <a:srgbClr val="0070C0"/>
              </a:solidFill>
            </a:rPr>
            <a:t>♦ Secuencias (instrucciones que se generan secuencialmente)</a:t>
          </a:r>
        </a:p>
        <a:p>
          <a:pPr marL="0" lvl="0" indent="0" algn="l" defTabSz="1022350">
            <a:lnSpc>
              <a:spcPct val="90000"/>
            </a:lnSpc>
            <a:spcBef>
              <a:spcPct val="0"/>
            </a:spcBef>
            <a:spcAft>
              <a:spcPct val="35000"/>
            </a:spcAft>
            <a:buNone/>
          </a:pPr>
          <a:r>
            <a:rPr lang="es-ES" sz="2300" b="1" i="1" kern="1200" dirty="0">
              <a:solidFill>
                <a:srgbClr val="0070C0"/>
              </a:solidFill>
            </a:rPr>
            <a:t>♦ Alternativas (sentencias </a:t>
          </a:r>
          <a:r>
            <a:rPr lang="es-ES" sz="2300" b="1" i="1" kern="1200" dirty="0" err="1">
              <a:solidFill>
                <a:srgbClr val="0070C0"/>
              </a:solidFill>
            </a:rPr>
            <a:t>if</a:t>
          </a:r>
          <a:r>
            <a:rPr lang="es-ES" sz="2300" b="1" i="1" kern="1200" dirty="0">
              <a:solidFill>
                <a:srgbClr val="0070C0"/>
              </a:solidFill>
            </a:rPr>
            <a:t>)</a:t>
          </a:r>
        </a:p>
        <a:p>
          <a:pPr marL="0" lvl="0" indent="0" algn="l" defTabSz="1022350">
            <a:lnSpc>
              <a:spcPct val="90000"/>
            </a:lnSpc>
            <a:spcBef>
              <a:spcPct val="0"/>
            </a:spcBef>
            <a:spcAft>
              <a:spcPct val="35000"/>
            </a:spcAft>
            <a:buNone/>
          </a:pPr>
          <a:r>
            <a:rPr lang="es-ES" sz="2300" b="1" i="1" kern="1200" dirty="0">
              <a:solidFill>
                <a:srgbClr val="0070C0"/>
              </a:solidFill>
            </a:rPr>
            <a:t>♦ Iterativas (bucles condicionales)</a:t>
          </a:r>
          <a:endParaRPr lang="en-US" sz="2300" kern="1200" dirty="0"/>
        </a:p>
      </dsp:txBody>
      <dsp:txXfrm>
        <a:off x="154352" y="1710519"/>
        <a:ext cx="6320100" cy="28532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92B17-AE50-41AC-B0F7-3B9F5DB46B7E}">
      <dsp:nvSpPr>
        <dsp:cNvPr id="0" name=""/>
        <dsp:cNvSpPr/>
      </dsp:nvSpPr>
      <dsp:spPr>
        <a:xfrm>
          <a:off x="0" y="80383"/>
          <a:ext cx="6628804" cy="133639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b="1" i="1" kern="1200" dirty="0">
              <a:solidFill>
                <a:schemeClr val="bg1"/>
              </a:solidFill>
            </a:rPr>
            <a:t>Programación Modular</a:t>
          </a:r>
        </a:p>
      </dsp:txBody>
      <dsp:txXfrm>
        <a:off x="65237" y="145620"/>
        <a:ext cx="6498330" cy="1205922"/>
      </dsp:txXfrm>
    </dsp:sp>
    <dsp:sp modelId="{35FEEFB4-1C57-4A86-A85B-B528419336FE}">
      <dsp:nvSpPr>
        <dsp:cNvPr id="0" name=""/>
        <dsp:cNvSpPr/>
      </dsp:nvSpPr>
      <dsp:spPr>
        <a:xfrm>
          <a:off x="0" y="1472648"/>
          <a:ext cx="6628804" cy="34397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b="1" i="1" kern="1200" dirty="0">
              <a:solidFill>
                <a:srgbClr val="0070C0"/>
              </a:solidFill>
            </a:rPr>
            <a:t>Completa la programación anterior permitiendo la definición de módulos independientes cada uno de los cuales se encargará de una tarea del programa. De este forma el programador se concentra en la codificación de cada módulo haciendo más sencilla esta tarea. Al final se deben integrar los módulos para dar lugar a la aplicación final.</a:t>
          </a:r>
          <a:endParaRPr lang="en-US" sz="2400" kern="1200" dirty="0"/>
        </a:p>
      </dsp:txBody>
      <dsp:txXfrm>
        <a:off x="167917" y="1640565"/>
        <a:ext cx="6292970" cy="31039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92B17-AE50-41AC-B0F7-3B9F5DB46B7E}">
      <dsp:nvSpPr>
        <dsp:cNvPr id="0" name=""/>
        <dsp:cNvSpPr/>
      </dsp:nvSpPr>
      <dsp:spPr>
        <a:xfrm>
          <a:off x="0" y="226593"/>
          <a:ext cx="6628804" cy="125457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b="1" i="1" kern="1200">
              <a:solidFill>
                <a:schemeClr val="bg1"/>
              </a:solidFill>
            </a:rPr>
            <a:t>Programación Orientada a Objetos (POO)</a:t>
          </a:r>
          <a:endParaRPr lang="es-ES" sz="2400" b="1" i="1" kern="1200" dirty="0">
            <a:solidFill>
              <a:schemeClr val="bg1"/>
            </a:solidFill>
          </a:endParaRPr>
        </a:p>
      </dsp:txBody>
      <dsp:txXfrm>
        <a:off x="61243" y="287836"/>
        <a:ext cx="6506318" cy="1132090"/>
      </dsp:txXfrm>
    </dsp:sp>
    <dsp:sp modelId="{35FEEFB4-1C57-4A86-A85B-B528419336FE}">
      <dsp:nvSpPr>
        <dsp:cNvPr id="0" name=""/>
        <dsp:cNvSpPr/>
      </dsp:nvSpPr>
      <dsp:spPr>
        <a:xfrm>
          <a:off x="0" y="1537038"/>
          <a:ext cx="6628804" cy="32292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b="1" i="1" kern="1200" dirty="0">
              <a:solidFill>
                <a:srgbClr val="0070C0"/>
              </a:solidFill>
            </a:rPr>
            <a:t>Es la más novedosa, se basa en intentar que el código de los programas se parezca lo más posible a la forma de pensar de las personas. Las aplicaciones se representan en esta programación como una serie de objetos independientes que se comunican entre sí.</a:t>
          </a:r>
        </a:p>
        <a:p>
          <a:pPr marL="0" lvl="0" indent="0" algn="l" defTabSz="1066800">
            <a:lnSpc>
              <a:spcPct val="90000"/>
            </a:lnSpc>
            <a:spcBef>
              <a:spcPct val="0"/>
            </a:spcBef>
            <a:spcAft>
              <a:spcPct val="35000"/>
            </a:spcAft>
            <a:buNone/>
          </a:pPr>
          <a:endParaRPr lang="en-US" sz="2400" kern="1200" dirty="0"/>
        </a:p>
      </dsp:txBody>
      <dsp:txXfrm>
        <a:off x="157637" y="1694675"/>
        <a:ext cx="6313530" cy="29139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3DE6C-EBBA-44C1-8165-6B012B19D236}"/>
              </a:ext>
            </a:extLst>
          </p:cNvPr>
          <p:cNvSpPr>
            <a:spLocks noGrp="1"/>
          </p:cNvSpPr>
          <p:nvPr>
            <p:ph type="ctrTitle"/>
          </p:nvPr>
        </p:nvSpPr>
        <p:spPr/>
        <p:txBody>
          <a:bodyPr/>
          <a:lstStyle/>
          <a:p>
            <a:r>
              <a:rPr lang="es-ES" dirty="0"/>
              <a:t>Introducción a la Programación</a:t>
            </a:r>
          </a:p>
        </p:txBody>
      </p:sp>
      <p:sp>
        <p:nvSpPr>
          <p:cNvPr id="3" name="Subtítulo 2">
            <a:extLst>
              <a:ext uri="{FF2B5EF4-FFF2-40B4-BE49-F238E27FC236}">
                <a16:creationId xmlns:a16="http://schemas.microsoft.com/office/drawing/2014/main" id="{10466674-55D5-4DCD-9410-6A01C9844AE5}"/>
              </a:ext>
            </a:extLst>
          </p:cNvPr>
          <p:cNvSpPr>
            <a:spLocks noGrp="1"/>
          </p:cNvSpPr>
          <p:nvPr>
            <p:ph type="subTitle" idx="1"/>
          </p:nvPr>
        </p:nvSpPr>
        <p:spPr/>
        <p:txBody>
          <a:bodyPr/>
          <a:lstStyle/>
          <a:p>
            <a:r>
              <a:rPr lang="es-ES" dirty="0"/>
              <a:t>Unidad 1</a:t>
            </a:r>
          </a:p>
        </p:txBody>
      </p:sp>
    </p:spTree>
    <p:extLst>
      <p:ext uri="{BB962C8B-B14F-4D97-AF65-F5344CB8AC3E}">
        <p14:creationId xmlns:p14="http://schemas.microsoft.com/office/powerpoint/2010/main" val="2796850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5BF5B-24D5-49B2-BC0D-1F7DC69A4518}"/>
              </a:ext>
            </a:extLst>
          </p:cNvPr>
          <p:cNvSpPr>
            <a:spLocks noGrp="1"/>
          </p:cNvSpPr>
          <p:nvPr>
            <p:ph type="title"/>
          </p:nvPr>
        </p:nvSpPr>
        <p:spPr/>
        <p:txBody>
          <a:bodyPr/>
          <a:lstStyle/>
          <a:p>
            <a:r>
              <a:rPr lang="es-ES" dirty="0"/>
              <a:t>Características de un </a:t>
            </a:r>
            <a:r>
              <a:rPr lang="es-ES" dirty="0" err="1"/>
              <a:t>algortimo</a:t>
            </a:r>
            <a:endParaRPr lang="es-ES" dirty="0"/>
          </a:p>
        </p:txBody>
      </p:sp>
      <p:sp>
        <p:nvSpPr>
          <p:cNvPr id="3" name="Marcador de contenido 2">
            <a:extLst>
              <a:ext uri="{FF2B5EF4-FFF2-40B4-BE49-F238E27FC236}">
                <a16:creationId xmlns:a16="http://schemas.microsoft.com/office/drawing/2014/main" id="{2D00212C-70EB-4163-832F-0CD53E7CA89B}"/>
              </a:ext>
            </a:extLst>
          </p:cNvPr>
          <p:cNvSpPr>
            <a:spLocks noGrp="1"/>
          </p:cNvSpPr>
          <p:nvPr>
            <p:ph idx="1"/>
          </p:nvPr>
        </p:nvSpPr>
        <p:spPr/>
        <p:txBody>
          <a:bodyPr>
            <a:normAutofit/>
          </a:bodyPr>
          <a:lstStyle/>
          <a:p>
            <a:r>
              <a:rPr lang="es-ES" dirty="0">
                <a:solidFill>
                  <a:schemeClr val="accent5"/>
                </a:solidFill>
              </a:rPr>
              <a:t>Los algoritmos deben de poder repetirse. </a:t>
            </a:r>
            <a:r>
              <a:rPr lang="es-ES" dirty="0"/>
              <a:t>Deben de permitir su ejecución las veces que haga falta. No son válidos los que tras ejecutarse una vez, ya no pueden volver a hacerlo por la razón que sea.</a:t>
            </a:r>
          </a:p>
          <a:p>
            <a:r>
              <a:rPr lang="es-ES" dirty="0">
                <a:solidFill>
                  <a:schemeClr val="accent5"/>
                </a:solidFill>
              </a:rPr>
              <a:t> Validez. </a:t>
            </a:r>
            <a:r>
              <a:rPr lang="es-ES" dirty="0"/>
              <a:t>Un algoritmo es válido si carece de errores. Un algoritmo puede resolver el problema para el que se planteó y sin embargo no ser válido debido a que posee errores</a:t>
            </a:r>
          </a:p>
          <a:p>
            <a:r>
              <a:rPr lang="es-ES" dirty="0">
                <a:solidFill>
                  <a:schemeClr val="accent5"/>
                </a:solidFill>
              </a:rPr>
              <a:t> Eficiencia. </a:t>
            </a:r>
            <a:r>
              <a:rPr lang="es-ES" dirty="0"/>
              <a:t>Un algoritmo es eficiente si obtiene la solución al problema en poco tiempo. No lo es si es lento en obtener el resultado.</a:t>
            </a:r>
          </a:p>
          <a:p>
            <a:r>
              <a:rPr lang="es-ES" dirty="0">
                <a:solidFill>
                  <a:schemeClr val="accent5"/>
                </a:solidFill>
              </a:rPr>
              <a:t> Óptimo. </a:t>
            </a:r>
            <a:r>
              <a:rPr lang="es-ES" dirty="0"/>
              <a:t>Un algoritmo es óptimo si es el más eficiente posible y no contiene errores. La búsqueda de este algoritmo es el objetivo prioritario del programador. No siempre podemos garantizar que el algoritmo hallado es el óptimo, a veces sí. </a:t>
            </a:r>
          </a:p>
          <a:p>
            <a:endParaRPr lang="es-ES" dirty="0"/>
          </a:p>
        </p:txBody>
      </p:sp>
    </p:spTree>
    <p:extLst>
      <p:ext uri="{BB962C8B-B14F-4D97-AF65-F5344CB8AC3E}">
        <p14:creationId xmlns:p14="http://schemas.microsoft.com/office/powerpoint/2010/main" val="211866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15A7A-4AD7-4857-97A8-E1D635E1351A}"/>
              </a:ext>
            </a:extLst>
          </p:cNvPr>
          <p:cNvSpPr>
            <a:spLocks noGrp="1"/>
          </p:cNvSpPr>
          <p:nvPr>
            <p:ph type="title"/>
          </p:nvPr>
        </p:nvSpPr>
        <p:spPr/>
        <p:txBody>
          <a:bodyPr/>
          <a:lstStyle/>
          <a:p>
            <a:r>
              <a:rPr lang="es-ES" dirty="0"/>
              <a:t>Elementos de un algoritmo</a:t>
            </a:r>
          </a:p>
        </p:txBody>
      </p:sp>
      <p:sp>
        <p:nvSpPr>
          <p:cNvPr id="3" name="Marcador de contenido 2">
            <a:extLst>
              <a:ext uri="{FF2B5EF4-FFF2-40B4-BE49-F238E27FC236}">
                <a16:creationId xmlns:a16="http://schemas.microsoft.com/office/drawing/2014/main" id="{B8275941-E9B3-4D7A-B7C3-A20DA6BD0BC0}"/>
              </a:ext>
            </a:extLst>
          </p:cNvPr>
          <p:cNvSpPr>
            <a:spLocks noGrp="1"/>
          </p:cNvSpPr>
          <p:nvPr>
            <p:ph idx="1"/>
          </p:nvPr>
        </p:nvSpPr>
        <p:spPr/>
        <p:txBody>
          <a:bodyPr>
            <a:normAutofit/>
          </a:bodyPr>
          <a:lstStyle/>
          <a:p>
            <a:r>
              <a:rPr lang="es-ES" sz="2800" dirty="0"/>
              <a:t>Entrada: Los datos iniciales que posee el algoritmo antes de ejecutarse</a:t>
            </a:r>
          </a:p>
          <a:p>
            <a:r>
              <a:rPr lang="es-ES" sz="2800" dirty="0"/>
              <a:t>Proceso: Acciones que lleva a cabo el algoritmo</a:t>
            </a:r>
          </a:p>
          <a:p>
            <a:r>
              <a:rPr lang="es-ES" sz="2800" dirty="0"/>
              <a:t>Salida: Datos que obtiene finalmente el algoritmo</a:t>
            </a:r>
          </a:p>
        </p:txBody>
      </p:sp>
      <p:sp>
        <p:nvSpPr>
          <p:cNvPr id="7" name="Rectángulo: esquinas redondeadas 6">
            <a:extLst>
              <a:ext uri="{FF2B5EF4-FFF2-40B4-BE49-F238E27FC236}">
                <a16:creationId xmlns:a16="http://schemas.microsoft.com/office/drawing/2014/main" id="{1A6B5A1E-39DD-420B-8E50-6BA945C16A71}"/>
              </a:ext>
            </a:extLst>
          </p:cNvPr>
          <p:cNvSpPr/>
          <p:nvPr/>
        </p:nvSpPr>
        <p:spPr>
          <a:xfrm>
            <a:off x="1656522" y="4320209"/>
            <a:ext cx="6520069" cy="2398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Algoritmo</a:t>
            </a:r>
          </a:p>
        </p:txBody>
      </p:sp>
      <p:sp>
        <p:nvSpPr>
          <p:cNvPr id="8" name="Rectángulo 7">
            <a:extLst>
              <a:ext uri="{FF2B5EF4-FFF2-40B4-BE49-F238E27FC236}">
                <a16:creationId xmlns:a16="http://schemas.microsoft.com/office/drawing/2014/main" id="{DEA0B294-ACD7-4946-88B0-F0A55FE7B91E}"/>
              </a:ext>
            </a:extLst>
          </p:cNvPr>
          <p:cNvSpPr/>
          <p:nvPr/>
        </p:nvSpPr>
        <p:spPr>
          <a:xfrm>
            <a:off x="2027583" y="5473148"/>
            <a:ext cx="1470991" cy="5682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Entrada</a:t>
            </a:r>
          </a:p>
        </p:txBody>
      </p:sp>
      <p:sp>
        <p:nvSpPr>
          <p:cNvPr id="9" name="Rectángulo 8">
            <a:extLst>
              <a:ext uri="{FF2B5EF4-FFF2-40B4-BE49-F238E27FC236}">
                <a16:creationId xmlns:a16="http://schemas.microsoft.com/office/drawing/2014/main" id="{0530E95A-4E2B-4486-8ED0-5D4740A44162}"/>
              </a:ext>
            </a:extLst>
          </p:cNvPr>
          <p:cNvSpPr/>
          <p:nvPr/>
        </p:nvSpPr>
        <p:spPr>
          <a:xfrm>
            <a:off x="4273196" y="5473148"/>
            <a:ext cx="1470991" cy="5682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Proceso</a:t>
            </a:r>
          </a:p>
        </p:txBody>
      </p:sp>
      <p:sp>
        <p:nvSpPr>
          <p:cNvPr id="10" name="Rectángulo 9">
            <a:extLst>
              <a:ext uri="{FF2B5EF4-FFF2-40B4-BE49-F238E27FC236}">
                <a16:creationId xmlns:a16="http://schemas.microsoft.com/office/drawing/2014/main" id="{56DDE5D0-D5C6-447F-9D87-511984BA45B1}"/>
              </a:ext>
            </a:extLst>
          </p:cNvPr>
          <p:cNvSpPr/>
          <p:nvPr/>
        </p:nvSpPr>
        <p:spPr>
          <a:xfrm>
            <a:off x="6518810" y="5473148"/>
            <a:ext cx="1470991" cy="5682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Salida</a:t>
            </a:r>
          </a:p>
        </p:txBody>
      </p:sp>
      <p:sp>
        <p:nvSpPr>
          <p:cNvPr id="11" name="Flecha: a la derecha 10">
            <a:extLst>
              <a:ext uri="{FF2B5EF4-FFF2-40B4-BE49-F238E27FC236}">
                <a16:creationId xmlns:a16="http://schemas.microsoft.com/office/drawing/2014/main" id="{869FB05C-4E5D-46D0-B3AC-E00491560448}"/>
              </a:ext>
            </a:extLst>
          </p:cNvPr>
          <p:cNvSpPr/>
          <p:nvPr/>
        </p:nvSpPr>
        <p:spPr>
          <a:xfrm>
            <a:off x="3546801" y="5514939"/>
            <a:ext cx="608127" cy="48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19E678B9-95A8-4CEA-A19E-76ED0454D7AD}"/>
              </a:ext>
            </a:extLst>
          </p:cNvPr>
          <p:cNvSpPr/>
          <p:nvPr/>
        </p:nvSpPr>
        <p:spPr>
          <a:xfrm>
            <a:off x="5844315" y="5511275"/>
            <a:ext cx="608127" cy="48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95948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11ABA-17AF-4151-8557-FBD28792C08E}"/>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232EFEF7-1558-42EF-8498-CABE9014A72D}"/>
              </a:ext>
            </a:extLst>
          </p:cNvPr>
          <p:cNvSpPr>
            <a:spLocks noGrp="1"/>
          </p:cNvSpPr>
          <p:nvPr>
            <p:ph idx="1"/>
          </p:nvPr>
        </p:nvSpPr>
        <p:spPr/>
        <p:txBody>
          <a:bodyPr/>
          <a:lstStyle/>
          <a:p>
            <a:r>
              <a:rPr lang="es-ES" dirty="0"/>
              <a:t>Cálculo del índice de masa corporal</a:t>
            </a:r>
          </a:p>
          <a:p>
            <a:r>
              <a:rPr lang="es-ES" dirty="0"/>
              <a:t>Algoritmo: IMC = Peso (kg) / estatura (m</a:t>
            </a:r>
            <a:r>
              <a:rPr lang="es-ES" sz="2000" baseline="30000" dirty="0"/>
              <a:t>2</a:t>
            </a:r>
            <a:r>
              <a:rPr lang="es-ES" dirty="0"/>
              <a:t>)</a:t>
            </a:r>
          </a:p>
          <a:p>
            <a:pPr lvl="1"/>
            <a:r>
              <a:rPr lang="es-ES" dirty="0"/>
              <a:t>Entrada: Peso y estatura</a:t>
            </a:r>
          </a:p>
          <a:p>
            <a:pPr lvl="1"/>
            <a:r>
              <a:rPr lang="es-ES" dirty="0"/>
              <a:t>Proceso: fórmula aplicable</a:t>
            </a:r>
          </a:p>
          <a:p>
            <a:pPr lvl="1"/>
            <a:r>
              <a:rPr lang="es-ES" dirty="0"/>
              <a:t>Salida: IMC</a:t>
            </a:r>
          </a:p>
        </p:txBody>
      </p:sp>
    </p:spTree>
    <p:extLst>
      <p:ext uri="{BB962C8B-B14F-4D97-AF65-F5344CB8AC3E}">
        <p14:creationId xmlns:p14="http://schemas.microsoft.com/office/powerpoint/2010/main" val="106909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E3ED3-A86A-4FEB-A1BF-E54B3F912D91}"/>
              </a:ext>
            </a:extLst>
          </p:cNvPr>
          <p:cNvSpPr>
            <a:spLocks noGrp="1"/>
          </p:cNvSpPr>
          <p:nvPr>
            <p:ph type="title"/>
          </p:nvPr>
        </p:nvSpPr>
        <p:spPr/>
        <p:txBody>
          <a:bodyPr/>
          <a:lstStyle/>
          <a:p>
            <a:r>
              <a:rPr lang="es-ES" dirty="0"/>
              <a:t>Ejercicios</a:t>
            </a:r>
          </a:p>
        </p:txBody>
      </p:sp>
      <p:sp>
        <p:nvSpPr>
          <p:cNvPr id="3" name="Marcador de contenido 2">
            <a:extLst>
              <a:ext uri="{FF2B5EF4-FFF2-40B4-BE49-F238E27FC236}">
                <a16:creationId xmlns:a16="http://schemas.microsoft.com/office/drawing/2014/main" id="{7FD626BD-EAE2-4BA7-BFA5-46FDB67EA810}"/>
              </a:ext>
            </a:extLst>
          </p:cNvPr>
          <p:cNvSpPr>
            <a:spLocks noGrp="1"/>
          </p:cNvSpPr>
          <p:nvPr>
            <p:ph idx="1"/>
          </p:nvPr>
        </p:nvSpPr>
        <p:spPr/>
        <p:txBody>
          <a:bodyPr/>
          <a:lstStyle/>
          <a:p>
            <a:r>
              <a:rPr lang="es-ES" dirty="0"/>
              <a:t>Cálculo de las raíces de una ecuación de segundo grado</a:t>
            </a:r>
          </a:p>
          <a:p>
            <a:r>
              <a:rPr lang="es-ES" dirty="0"/>
              <a:t>Cálculo el área del un círculo.</a:t>
            </a:r>
          </a:p>
          <a:p>
            <a:r>
              <a:rPr lang="es-ES" dirty="0"/>
              <a:t>Cálculo del perímetro de un triángulo</a:t>
            </a:r>
          </a:p>
          <a:p>
            <a:r>
              <a:rPr lang="es-ES" dirty="0"/>
              <a:t>Devolver si un número es par o impar</a:t>
            </a:r>
          </a:p>
          <a:p>
            <a:r>
              <a:rPr lang="es-ES" dirty="0"/>
              <a:t>Indicar si un número es primo o no lo es.</a:t>
            </a:r>
          </a:p>
        </p:txBody>
      </p:sp>
    </p:spTree>
    <p:extLst>
      <p:ext uri="{BB962C8B-B14F-4D97-AF65-F5344CB8AC3E}">
        <p14:creationId xmlns:p14="http://schemas.microsoft.com/office/powerpoint/2010/main" val="419379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38BAB-0A8F-43AB-838C-81B22E62A89F}"/>
              </a:ext>
            </a:extLst>
          </p:cNvPr>
          <p:cNvSpPr>
            <a:spLocks noGrp="1"/>
          </p:cNvSpPr>
          <p:nvPr>
            <p:ph type="title"/>
          </p:nvPr>
        </p:nvSpPr>
        <p:spPr/>
        <p:txBody>
          <a:bodyPr/>
          <a:lstStyle/>
          <a:p>
            <a:r>
              <a:rPr lang="es-ES" dirty="0"/>
              <a:t>Pasos para la resolución de problema</a:t>
            </a:r>
          </a:p>
        </p:txBody>
      </p:sp>
      <p:sp>
        <p:nvSpPr>
          <p:cNvPr id="3" name="Marcador de contenido 2">
            <a:extLst>
              <a:ext uri="{FF2B5EF4-FFF2-40B4-BE49-F238E27FC236}">
                <a16:creationId xmlns:a16="http://schemas.microsoft.com/office/drawing/2014/main" id="{2963FEA3-88CC-45C9-9117-60C157CB02F3}"/>
              </a:ext>
            </a:extLst>
          </p:cNvPr>
          <p:cNvSpPr>
            <a:spLocks noGrp="1"/>
          </p:cNvSpPr>
          <p:nvPr>
            <p:ph idx="1"/>
          </p:nvPr>
        </p:nvSpPr>
        <p:spPr/>
        <p:txBody>
          <a:bodyPr/>
          <a:lstStyle/>
          <a:p>
            <a:r>
              <a:rPr lang="es-ES" dirty="0"/>
              <a:t>Pasos para la resolución de un problema</a:t>
            </a:r>
          </a:p>
          <a:p>
            <a:pPr lvl="1"/>
            <a:r>
              <a:rPr lang="es-ES" dirty="0"/>
              <a:t>Análisis del Problema</a:t>
            </a:r>
          </a:p>
          <a:p>
            <a:pPr lvl="1"/>
            <a:r>
              <a:rPr lang="es-ES" dirty="0"/>
              <a:t>Diseño del algoritmo, paso a paso (secuencia ordenada que conducen a la solución del problema dado).</a:t>
            </a:r>
          </a:p>
          <a:p>
            <a:pPr lvl="1"/>
            <a:r>
              <a:rPr lang="es-ES" dirty="0"/>
              <a:t>Codificar en un lenguaje de programación adecuado el algoritmo.</a:t>
            </a:r>
          </a:p>
          <a:p>
            <a:pPr lvl="1"/>
            <a:r>
              <a:rPr lang="es-ES" dirty="0"/>
              <a:t>Ejecución y validación del programa.</a:t>
            </a:r>
          </a:p>
          <a:p>
            <a:pPr lvl="1"/>
            <a:endParaRPr lang="es-ES" dirty="0"/>
          </a:p>
        </p:txBody>
      </p:sp>
      <p:sp>
        <p:nvSpPr>
          <p:cNvPr id="4" name="Rectángulo 3">
            <a:extLst>
              <a:ext uri="{FF2B5EF4-FFF2-40B4-BE49-F238E27FC236}">
                <a16:creationId xmlns:a16="http://schemas.microsoft.com/office/drawing/2014/main" id="{1317A745-94A1-42F5-A9F2-02BED913F431}"/>
              </a:ext>
            </a:extLst>
          </p:cNvPr>
          <p:cNvSpPr/>
          <p:nvPr/>
        </p:nvSpPr>
        <p:spPr>
          <a:xfrm>
            <a:off x="924788" y="4725325"/>
            <a:ext cx="1828800" cy="64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Problema</a:t>
            </a:r>
          </a:p>
        </p:txBody>
      </p:sp>
      <p:sp>
        <p:nvSpPr>
          <p:cNvPr id="5" name="Rectángulo 4">
            <a:extLst>
              <a:ext uri="{FF2B5EF4-FFF2-40B4-BE49-F238E27FC236}">
                <a16:creationId xmlns:a16="http://schemas.microsoft.com/office/drawing/2014/main" id="{8BFF53C5-6AF1-4156-AD13-B0B290AF2187}"/>
              </a:ext>
            </a:extLst>
          </p:cNvPr>
          <p:cNvSpPr/>
          <p:nvPr/>
        </p:nvSpPr>
        <p:spPr>
          <a:xfrm>
            <a:off x="3986386" y="4717773"/>
            <a:ext cx="2093843" cy="64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del algoritmo</a:t>
            </a:r>
          </a:p>
        </p:txBody>
      </p:sp>
      <p:sp>
        <p:nvSpPr>
          <p:cNvPr id="6" name="Rectángulo 5">
            <a:extLst>
              <a:ext uri="{FF2B5EF4-FFF2-40B4-BE49-F238E27FC236}">
                <a16:creationId xmlns:a16="http://schemas.microsoft.com/office/drawing/2014/main" id="{030B649D-4DCD-41FD-A348-A5AC4AD0B1DF}"/>
              </a:ext>
            </a:extLst>
          </p:cNvPr>
          <p:cNvSpPr/>
          <p:nvPr/>
        </p:nvSpPr>
        <p:spPr>
          <a:xfrm>
            <a:off x="7180159" y="4717773"/>
            <a:ext cx="2093843" cy="64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Programa de computadora</a:t>
            </a:r>
          </a:p>
        </p:txBody>
      </p:sp>
      <p:sp>
        <p:nvSpPr>
          <p:cNvPr id="7" name="Flecha: a la derecha 6">
            <a:extLst>
              <a:ext uri="{FF2B5EF4-FFF2-40B4-BE49-F238E27FC236}">
                <a16:creationId xmlns:a16="http://schemas.microsoft.com/office/drawing/2014/main" id="{EFBA9F22-98FC-4E83-A169-35D91EC5A0C2}"/>
              </a:ext>
            </a:extLst>
          </p:cNvPr>
          <p:cNvSpPr/>
          <p:nvPr/>
        </p:nvSpPr>
        <p:spPr>
          <a:xfrm>
            <a:off x="2882291" y="48001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lecha: a la derecha 7">
            <a:extLst>
              <a:ext uri="{FF2B5EF4-FFF2-40B4-BE49-F238E27FC236}">
                <a16:creationId xmlns:a16="http://schemas.microsoft.com/office/drawing/2014/main" id="{F40629B4-4AAE-42DA-ACA9-1BA7199E6C34}"/>
              </a:ext>
            </a:extLst>
          </p:cNvPr>
          <p:cNvSpPr/>
          <p:nvPr/>
        </p:nvSpPr>
        <p:spPr>
          <a:xfrm>
            <a:off x="6149089" y="480768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8081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CEFA0-1DAC-4F34-96DE-94B79B16F4FA}"/>
              </a:ext>
            </a:extLst>
          </p:cNvPr>
          <p:cNvSpPr>
            <a:spLocks noGrp="1"/>
          </p:cNvSpPr>
          <p:nvPr>
            <p:ph type="title"/>
          </p:nvPr>
        </p:nvSpPr>
        <p:spPr/>
        <p:txBody>
          <a:bodyPr/>
          <a:lstStyle/>
          <a:p>
            <a:r>
              <a:rPr lang="es-ES" dirty="0"/>
              <a:t>Programa de Computadora</a:t>
            </a:r>
          </a:p>
        </p:txBody>
      </p:sp>
      <p:sp>
        <p:nvSpPr>
          <p:cNvPr id="3" name="Marcador de contenido 2">
            <a:extLst>
              <a:ext uri="{FF2B5EF4-FFF2-40B4-BE49-F238E27FC236}">
                <a16:creationId xmlns:a16="http://schemas.microsoft.com/office/drawing/2014/main" id="{2FA6E525-C047-4737-B68E-057D81BBF888}"/>
              </a:ext>
            </a:extLst>
          </p:cNvPr>
          <p:cNvSpPr>
            <a:spLocks noGrp="1"/>
          </p:cNvSpPr>
          <p:nvPr>
            <p:ph idx="1"/>
          </p:nvPr>
        </p:nvSpPr>
        <p:spPr/>
        <p:txBody>
          <a:bodyPr/>
          <a:lstStyle/>
          <a:p>
            <a:r>
              <a:rPr lang="es-ES" dirty="0"/>
              <a:t>Una vez que hemos diseñado el algoritmo, podríamos pasar a la codificación del mismo para su posterior ejecución como programa de computadora.</a:t>
            </a:r>
          </a:p>
          <a:p>
            <a:r>
              <a:rPr lang="es-ES" dirty="0"/>
              <a:t>En este caso vamos a ver las distintas fases para implementar la solución funcional en un ordenador:</a:t>
            </a:r>
          </a:p>
          <a:p>
            <a:pPr marL="800100" lvl="1" indent="-342900">
              <a:buFont typeface="+mj-lt"/>
              <a:buAutoNum type="arabicPeriod"/>
            </a:pPr>
            <a:r>
              <a:rPr lang="es-ES" dirty="0"/>
              <a:t>Escribir el programa en un lenguaje de programación formal (de alto nivel).</a:t>
            </a:r>
          </a:p>
          <a:p>
            <a:pPr marL="800100" lvl="1" indent="-342900">
              <a:buFont typeface="+mj-lt"/>
              <a:buAutoNum type="arabicPeriod"/>
            </a:pPr>
            <a:r>
              <a:rPr lang="es-ES" dirty="0"/>
              <a:t>Traducirlo (Compilador, Intérprete, ensamblador).</a:t>
            </a:r>
          </a:p>
          <a:p>
            <a:pPr marL="800100" lvl="1" indent="-342900">
              <a:buFont typeface="+mj-lt"/>
              <a:buAutoNum type="arabicPeriod"/>
            </a:pPr>
            <a:r>
              <a:rPr lang="es-ES" dirty="0"/>
              <a:t>Enlazarlo (con otros códigos habitualmente de funciones de bibliotecas).</a:t>
            </a:r>
          </a:p>
          <a:p>
            <a:pPr marL="800100" lvl="1" indent="-342900">
              <a:buFont typeface="+mj-lt"/>
              <a:buAutoNum type="arabicPeriod"/>
            </a:pPr>
            <a:r>
              <a:rPr lang="es-ES" dirty="0"/>
              <a:t>Cargarlo (reubicación en memoria principal).</a:t>
            </a:r>
          </a:p>
          <a:p>
            <a:pPr marL="800100" lvl="1" indent="-342900">
              <a:buFont typeface="+mj-lt"/>
              <a:buAutoNum type="arabicPeriod"/>
            </a:pPr>
            <a:r>
              <a:rPr lang="es-ES" dirty="0"/>
              <a:t>Ejecutarlo, mediante una serie de ejecuciones de prueba.</a:t>
            </a:r>
          </a:p>
          <a:p>
            <a:pPr marL="800100" lvl="1" indent="-342900">
              <a:buFont typeface="+mj-lt"/>
              <a:buAutoNum type="arabicPeriod"/>
            </a:pPr>
            <a:r>
              <a:rPr lang="es-ES" dirty="0"/>
              <a:t>Depurarlo.</a:t>
            </a:r>
          </a:p>
        </p:txBody>
      </p:sp>
    </p:spTree>
    <p:extLst>
      <p:ext uri="{BB962C8B-B14F-4D97-AF65-F5344CB8AC3E}">
        <p14:creationId xmlns:p14="http://schemas.microsoft.com/office/powerpoint/2010/main" val="2081192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DD4ECE27-F753-42AF-B845-4295DFA71A6E}"/>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3700" kern="1200">
                <a:solidFill>
                  <a:schemeClr val="accent1"/>
                </a:solidFill>
                <a:latin typeface="+mj-lt"/>
                <a:ea typeface="+mj-ea"/>
                <a:cs typeface="+mj-cs"/>
              </a:rPr>
              <a:t>Pasos para la creación, ejecución y depuración de un programa.</a:t>
            </a:r>
          </a:p>
        </p:txBody>
      </p:sp>
      <p:sp>
        <p:nvSpPr>
          <p:cNvPr id="23" name="Isosceles Triangle 20">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Marcador de contenido 3">
            <a:extLst>
              <a:ext uri="{FF2B5EF4-FFF2-40B4-BE49-F238E27FC236}">
                <a16:creationId xmlns:a16="http://schemas.microsoft.com/office/drawing/2014/main" id="{2368B06F-2DA8-454E-80D5-1B53A5754561}"/>
              </a:ext>
            </a:extLst>
          </p:cNvPr>
          <p:cNvPicPr>
            <a:picLocks noGrp="1" noChangeAspect="1"/>
          </p:cNvPicPr>
          <p:nvPr>
            <p:ph idx="1"/>
          </p:nvPr>
        </p:nvPicPr>
        <p:blipFill>
          <a:blip r:embed="rId2"/>
          <a:stretch>
            <a:fillRect/>
          </a:stretch>
        </p:blipFill>
        <p:spPr>
          <a:xfrm>
            <a:off x="1236333" y="1261330"/>
            <a:ext cx="4539623" cy="4335340"/>
          </a:xfrm>
          <a:prstGeom prst="rect">
            <a:avLst/>
          </a:prstGeom>
        </p:spPr>
      </p:pic>
    </p:spTree>
    <p:extLst>
      <p:ext uri="{BB962C8B-B14F-4D97-AF65-F5344CB8AC3E}">
        <p14:creationId xmlns:p14="http://schemas.microsoft.com/office/powerpoint/2010/main" val="173261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9DE9C-EF6F-4986-8C72-E3DB6812E9EA}"/>
              </a:ext>
            </a:extLst>
          </p:cNvPr>
          <p:cNvSpPr>
            <a:spLocks noGrp="1"/>
          </p:cNvSpPr>
          <p:nvPr>
            <p:ph type="title"/>
          </p:nvPr>
        </p:nvSpPr>
        <p:spPr>
          <a:xfrm>
            <a:off x="677334" y="609600"/>
            <a:ext cx="8596668" cy="1320800"/>
          </a:xfrm>
        </p:spPr>
        <p:txBody>
          <a:bodyPr/>
          <a:lstStyle/>
          <a:p>
            <a:r>
              <a:rPr lang="es-ES"/>
              <a:t>Lenguajes de Programación</a:t>
            </a:r>
            <a:endParaRPr lang="es-ES" dirty="0"/>
          </a:p>
        </p:txBody>
      </p:sp>
      <p:sp>
        <p:nvSpPr>
          <p:cNvPr id="3" name="Marcador de contenido 2">
            <a:extLst>
              <a:ext uri="{FF2B5EF4-FFF2-40B4-BE49-F238E27FC236}">
                <a16:creationId xmlns:a16="http://schemas.microsoft.com/office/drawing/2014/main" id="{C3F4D669-D37B-4647-BC89-5FCEB93B694B}"/>
              </a:ext>
            </a:extLst>
          </p:cNvPr>
          <p:cNvSpPr>
            <a:spLocks noGrp="1"/>
          </p:cNvSpPr>
          <p:nvPr>
            <p:ph idx="1"/>
          </p:nvPr>
        </p:nvSpPr>
        <p:spPr>
          <a:xfrm>
            <a:off x="677334" y="2160589"/>
            <a:ext cx="8596668" cy="3880773"/>
          </a:xfrm>
        </p:spPr>
        <p:txBody>
          <a:bodyPr/>
          <a:lstStyle/>
          <a:p>
            <a:r>
              <a:rPr lang="es-ES">
                <a:solidFill>
                  <a:srgbClr val="0070C0"/>
                </a:solidFill>
              </a:rPr>
              <a:t>Lenguaje máquina. </a:t>
            </a:r>
            <a:r>
              <a:rPr lang="es-ES" b="1"/>
              <a:t>Es </a:t>
            </a:r>
            <a:r>
              <a:rPr lang="es-ES" b="1" dirty="0"/>
              <a:t>un programa escrito en ceros y unos (00011100), muy lejano a nuestra forma de expresión, pero el único que entiende el procesador</a:t>
            </a:r>
            <a:endParaRPr lang="es-ES" dirty="0"/>
          </a:p>
          <a:p>
            <a:endParaRPr lang="es-ES" dirty="0"/>
          </a:p>
          <a:p>
            <a:r>
              <a:rPr lang="es-ES">
                <a:solidFill>
                  <a:srgbClr val="0070C0"/>
                </a:solidFill>
              </a:rPr>
              <a:t>Lenguaje ensamblador. </a:t>
            </a:r>
            <a:r>
              <a:rPr lang="es-ES" b="1"/>
              <a:t>O </a:t>
            </a:r>
            <a:r>
              <a:rPr lang="es-ES" b="1" dirty="0"/>
              <a:t>simplemente ensamblador, es un lenguaje de bajo nivel que se programa según las instrucciones que tiene definidas el propio procesador (MOVE A,B). Está fuertemente ligado al procesador.</a:t>
            </a:r>
            <a:endParaRPr lang="es-ES" dirty="0"/>
          </a:p>
          <a:p>
            <a:endParaRPr lang="es-ES" dirty="0"/>
          </a:p>
          <a:p>
            <a:r>
              <a:rPr lang="es-ES">
                <a:solidFill>
                  <a:srgbClr val="0070C0"/>
                </a:solidFill>
              </a:rPr>
              <a:t>Lenguaje de alto nivel. </a:t>
            </a:r>
            <a:r>
              <a:rPr lang="es-ES" b="1"/>
              <a:t>Son </a:t>
            </a:r>
            <a:r>
              <a:rPr lang="es-ES" b="1" dirty="0"/>
              <a:t>los que conocemos como lenguajes de programación. Se redactan en un lenguaje similar al nuestro. En la mayoría de los casos en inglés</a:t>
            </a:r>
            <a:endParaRPr lang="es-ES" dirty="0"/>
          </a:p>
          <a:p>
            <a:endParaRPr lang="es-ES" dirty="0"/>
          </a:p>
        </p:txBody>
      </p:sp>
    </p:spTree>
    <p:extLst>
      <p:ext uri="{BB962C8B-B14F-4D97-AF65-F5344CB8AC3E}">
        <p14:creationId xmlns:p14="http://schemas.microsoft.com/office/powerpoint/2010/main" val="268224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5A87-3875-4AE7-99EE-A6794AD805C9}"/>
              </a:ext>
            </a:extLst>
          </p:cNvPr>
          <p:cNvSpPr>
            <a:spLocks noGrp="1"/>
          </p:cNvSpPr>
          <p:nvPr>
            <p:ph type="title"/>
          </p:nvPr>
        </p:nvSpPr>
        <p:spPr/>
        <p:txBody>
          <a:bodyPr/>
          <a:lstStyle/>
          <a:p>
            <a:r>
              <a:rPr lang="es-ES" dirty="0"/>
              <a:t>Traductores</a:t>
            </a:r>
          </a:p>
        </p:txBody>
      </p:sp>
      <p:sp>
        <p:nvSpPr>
          <p:cNvPr id="3" name="Marcador de contenido 2">
            <a:extLst>
              <a:ext uri="{FF2B5EF4-FFF2-40B4-BE49-F238E27FC236}">
                <a16:creationId xmlns:a16="http://schemas.microsoft.com/office/drawing/2014/main" id="{FDD35F95-DDF1-4DA3-A603-1C77E82C8BA1}"/>
              </a:ext>
            </a:extLst>
          </p:cNvPr>
          <p:cNvSpPr>
            <a:spLocks noGrp="1"/>
          </p:cNvSpPr>
          <p:nvPr>
            <p:ph idx="1"/>
          </p:nvPr>
        </p:nvSpPr>
        <p:spPr/>
        <p:txBody>
          <a:bodyPr/>
          <a:lstStyle/>
          <a:p>
            <a:r>
              <a:rPr lang="es-ES" dirty="0">
                <a:solidFill>
                  <a:srgbClr val="0070C0"/>
                </a:solidFill>
              </a:rPr>
              <a:t>Interprete</a:t>
            </a:r>
            <a:r>
              <a:rPr lang="es-ES" dirty="0"/>
              <a:t>. Toma</a:t>
            </a:r>
            <a:r>
              <a:rPr lang="es-ES" b="1" dirty="0"/>
              <a:t> una instrucción del programa, la traduce a lenguaje máquina y la ejecuta. Éste proceso se repite con cada una de las instrucciones.</a:t>
            </a:r>
            <a:endParaRPr lang="es-ES" dirty="0"/>
          </a:p>
          <a:p>
            <a:pPr marL="0" indent="0">
              <a:buNone/>
            </a:pPr>
            <a:endParaRPr lang="es-ES" dirty="0"/>
          </a:p>
          <a:p>
            <a:r>
              <a:rPr lang="es-ES" dirty="0">
                <a:solidFill>
                  <a:srgbClr val="0070C0"/>
                </a:solidFill>
              </a:rPr>
              <a:t>Compilador</a:t>
            </a:r>
            <a:r>
              <a:rPr lang="es-ES" dirty="0"/>
              <a:t>. </a:t>
            </a:r>
            <a:r>
              <a:rPr lang="es-ES" b="1" dirty="0"/>
              <a:t>Toma las instrucciones de un lenguaje en alto nivel, las traduce y las transforma en código objeto, después se traduce en lenguaje máquina creando un archivo que contiene el programa ejecutable.</a:t>
            </a:r>
            <a:endParaRPr lang="es-ES" dirty="0"/>
          </a:p>
          <a:p>
            <a:endParaRPr lang="es-ES" dirty="0"/>
          </a:p>
        </p:txBody>
      </p:sp>
    </p:spTree>
    <p:extLst>
      <p:ext uri="{BB962C8B-B14F-4D97-AF65-F5344CB8AC3E}">
        <p14:creationId xmlns:p14="http://schemas.microsoft.com/office/powerpoint/2010/main" val="2798580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56B82-D2DE-4701-8EBE-520BFECD5063}"/>
              </a:ext>
            </a:extLst>
          </p:cNvPr>
          <p:cNvSpPr>
            <a:spLocks noGrp="1"/>
          </p:cNvSpPr>
          <p:nvPr>
            <p:ph type="title"/>
          </p:nvPr>
        </p:nvSpPr>
        <p:spPr/>
        <p:txBody>
          <a:bodyPr/>
          <a:lstStyle/>
          <a:p>
            <a:r>
              <a:rPr lang="es-ES" dirty="0"/>
              <a:t>Compilador</a:t>
            </a:r>
          </a:p>
        </p:txBody>
      </p:sp>
      <p:sp>
        <p:nvSpPr>
          <p:cNvPr id="3" name="Marcador de contenido 2">
            <a:extLst>
              <a:ext uri="{FF2B5EF4-FFF2-40B4-BE49-F238E27FC236}">
                <a16:creationId xmlns:a16="http://schemas.microsoft.com/office/drawing/2014/main" id="{5C2955A8-D6B8-4917-8C25-AA48463F9426}"/>
              </a:ext>
            </a:extLst>
          </p:cNvPr>
          <p:cNvSpPr>
            <a:spLocks noGrp="1"/>
          </p:cNvSpPr>
          <p:nvPr>
            <p:ph idx="1"/>
          </p:nvPr>
        </p:nvSpPr>
        <p:spPr/>
        <p:txBody>
          <a:bodyPr/>
          <a:lstStyle/>
          <a:p>
            <a:endParaRPr lang="es-ES" dirty="0"/>
          </a:p>
        </p:txBody>
      </p:sp>
      <p:sp>
        <p:nvSpPr>
          <p:cNvPr id="5" name="Rectángulo 4">
            <a:extLst>
              <a:ext uri="{FF2B5EF4-FFF2-40B4-BE49-F238E27FC236}">
                <a16:creationId xmlns:a16="http://schemas.microsoft.com/office/drawing/2014/main" id="{E204A7F1-8CA8-43BE-AD25-0CC975ABF094}"/>
              </a:ext>
            </a:extLst>
          </p:cNvPr>
          <p:cNvSpPr/>
          <p:nvPr/>
        </p:nvSpPr>
        <p:spPr>
          <a:xfrm>
            <a:off x="1041422" y="2176691"/>
            <a:ext cx="168302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Algoritmo</a:t>
            </a:r>
          </a:p>
        </p:txBody>
      </p:sp>
      <p:sp>
        <p:nvSpPr>
          <p:cNvPr id="7" name="Rectángulo 6">
            <a:extLst>
              <a:ext uri="{FF2B5EF4-FFF2-40B4-BE49-F238E27FC236}">
                <a16:creationId xmlns:a16="http://schemas.microsoft.com/office/drawing/2014/main" id="{95B15140-5593-4410-A47D-1EAEE6EF7B0D}"/>
              </a:ext>
            </a:extLst>
          </p:cNvPr>
          <p:cNvSpPr/>
          <p:nvPr/>
        </p:nvSpPr>
        <p:spPr>
          <a:xfrm>
            <a:off x="4081669" y="4812128"/>
            <a:ext cx="2014331"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Código Maquina</a:t>
            </a:r>
          </a:p>
        </p:txBody>
      </p:sp>
      <p:sp>
        <p:nvSpPr>
          <p:cNvPr id="8" name="Flecha: a la derecha 7">
            <a:extLst>
              <a:ext uri="{FF2B5EF4-FFF2-40B4-BE49-F238E27FC236}">
                <a16:creationId xmlns:a16="http://schemas.microsoft.com/office/drawing/2014/main" id="{5EB78C39-8548-423A-85AB-D54064D2E57D}"/>
              </a:ext>
            </a:extLst>
          </p:cNvPr>
          <p:cNvSpPr/>
          <p:nvPr/>
        </p:nvSpPr>
        <p:spPr>
          <a:xfrm>
            <a:off x="2913854" y="231206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Editor</a:t>
            </a:r>
          </a:p>
        </p:txBody>
      </p:sp>
      <p:sp>
        <p:nvSpPr>
          <p:cNvPr id="9" name="Globo: flecha hacia abajo 8">
            <a:extLst>
              <a:ext uri="{FF2B5EF4-FFF2-40B4-BE49-F238E27FC236}">
                <a16:creationId xmlns:a16="http://schemas.microsoft.com/office/drawing/2014/main" id="{ECABC7F3-A0E9-4712-8A94-520920022A0E}"/>
              </a:ext>
            </a:extLst>
          </p:cNvPr>
          <p:cNvSpPr/>
          <p:nvPr/>
        </p:nvSpPr>
        <p:spPr>
          <a:xfrm>
            <a:off x="4081669" y="2176691"/>
            <a:ext cx="2014331" cy="1152939"/>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Código Fuente (alto nivel)</a:t>
            </a:r>
          </a:p>
          <a:p>
            <a:pPr algn="ctr"/>
            <a:endParaRPr lang="es-ES" dirty="0"/>
          </a:p>
        </p:txBody>
      </p:sp>
      <p:sp>
        <p:nvSpPr>
          <p:cNvPr id="10" name="Globo: flecha hacia abajo 9">
            <a:extLst>
              <a:ext uri="{FF2B5EF4-FFF2-40B4-BE49-F238E27FC236}">
                <a16:creationId xmlns:a16="http://schemas.microsoft.com/office/drawing/2014/main" id="{A9C3F45B-FD2C-4CCA-9881-47DB23D1B647}"/>
              </a:ext>
            </a:extLst>
          </p:cNvPr>
          <p:cNvSpPr/>
          <p:nvPr/>
        </p:nvSpPr>
        <p:spPr>
          <a:xfrm>
            <a:off x="4081669" y="3429000"/>
            <a:ext cx="2014331" cy="1152939"/>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Programa Compilado</a:t>
            </a:r>
          </a:p>
          <a:p>
            <a:pPr algn="ctr"/>
            <a:endParaRPr lang="es-ES" dirty="0"/>
          </a:p>
        </p:txBody>
      </p:sp>
    </p:spTree>
    <p:extLst>
      <p:ext uri="{BB962C8B-B14F-4D97-AF65-F5344CB8AC3E}">
        <p14:creationId xmlns:p14="http://schemas.microsoft.com/office/powerpoint/2010/main" val="289264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52F259-90D8-4C8B-8C32-D3415674BA86}"/>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74009496-7CCC-4B95-9E41-634331906CCE}"/>
              </a:ext>
            </a:extLst>
          </p:cNvPr>
          <p:cNvSpPr>
            <a:spLocks noGrp="1"/>
          </p:cNvSpPr>
          <p:nvPr>
            <p:ph idx="1"/>
          </p:nvPr>
        </p:nvSpPr>
        <p:spPr/>
        <p:txBody>
          <a:bodyPr/>
          <a:lstStyle/>
          <a:p>
            <a:r>
              <a:rPr lang="es-ES" dirty="0"/>
              <a:t>La </a:t>
            </a:r>
            <a:r>
              <a:rPr lang="es-ES" b="1" i="1" u="sng" dirty="0"/>
              <a:t>programación</a:t>
            </a:r>
            <a:r>
              <a:rPr lang="es-ES" dirty="0"/>
              <a:t> consiste en la  creación de un conjunto concreto de instrucciones que un ordenador puede interpretar, denominado programa de ordenador.</a:t>
            </a:r>
          </a:p>
          <a:p>
            <a:r>
              <a:rPr lang="es-ES" dirty="0"/>
              <a:t>El </a:t>
            </a:r>
            <a:r>
              <a:rPr lang="es-ES" b="1" i="1" u="sng" dirty="0"/>
              <a:t>programa</a:t>
            </a:r>
            <a:r>
              <a:rPr lang="es-ES" dirty="0"/>
              <a:t> habitualmente se escribe en un lenguaje de programación, aunque también se puede escribir directamente en lenguaje máquina o ensamblador, lo que conlleva cierta dificultad.</a:t>
            </a:r>
          </a:p>
          <a:p>
            <a:r>
              <a:rPr lang="es-ES" dirty="0"/>
              <a:t>El procesador de un ordenador únicamente puede interpretar y ejecutar programas escritos en </a:t>
            </a:r>
            <a:r>
              <a:rPr lang="es-ES" b="1" i="1" u="sng" dirty="0"/>
              <a:t>lenguaje o código máquina</a:t>
            </a:r>
            <a:r>
              <a:rPr lang="es-ES" b="1" dirty="0"/>
              <a:t>. </a:t>
            </a:r>
            <a:r>
              <a:rPr lang="es-ES" dirty="0"/>
              <a:t>Éste lenguaje está fuertemente ligado al procesador.</a:t>
            </a:r>
          </a:p>
          <a:p>
            <a:r>
              <a:rPr lang="es-ES" b="1" dirty="0"/>
              <a:t>Los </a:t>
            </a:r>
            <a:r>
              <a:rPr lang="es-ES" b="1" i="1" u="sng" dirty="0"/>
              <a:t>lenguajes de alto nivel </a:t>
            </a:r>
            <a:r>
              <a:rPr lang="es-ES" dirty="0"/>
              <a:t>son independientes del procesador, fácilmente comprensibles por las personas y traducibles a código máquina.</a:t>
            </a:r>
          </a:p>
        </p:txBody>
      </p:sp>
    </p:spTree>
    <p:extLst>
      <p:ext uri="{BB962C8B-B14F-4D97-AF65-F5344CB8AC3E}">
        <p14:creationId xmlns:p14="http://schemas.microsoft.com/office/powerpoint/2010/main" val="3107715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B4F8D-AF4A-4452-8667-3891CC88E705}"/>
              </a:ext>
            </a:extLst>
          </p:cNvPr>
          <p:cNvSpPr>
            <a:spLocks noGrp="1"/>
          </p:cNvSpPr>
          <p:nvPr>
            <p:ph type="title"/>
          </p:nvPr>
        </p:nvSpPr>
        <p:spPr/>
        <p:txBody>
          <a:bodyPr/>
          <a:lstStyle/>
          <a:p>
            <a:r>
              <a:rPr lang="es-ES" dirty="0"/>
              <a:t>Compilador y JVM (Java Virtual Machine)</a:t>
            </a:r>
          </a:p>
        </p:txBody>
      </p:sp>
      <p:pic>
        <p:nvPicPr>
          <p:cNvPr id="4" name="Marcador de contenido 3">
            <a:extLst>
              <a:ext uri="{FF2B5EF4-FFF2-40B4-BE49-F238E27FC236}">
                <a16:creationId xmlns:a16="http://schemas.microsoft.com/office/drawing/2014/main" id="{7FDB30BA-FC83-4D20-A803-CA462BC64A9B}"/>
              </a:ext>
            </a:extLst>
          </p:cNvPr>
          <p:cNvPicPr>
            <a:picLocks noGrp="1" noChangeAspect="1"/>
          </p:cNvPicPr>
          <p:nvPr>
            <p:ph idx="1"/>
          </p:nvPr>
        </p:nvPicPr>
        <p:blipFill>
          <a:blip r:embed="rId2"/>
          <a:stretch>
            <a:fillRect/>
          </a:stretch>
        </p:blipFill>
        <p:spPr>
          <a:xfrm>
            <a:off x="2504050" y="1545190"/>
            <a:ext cx="4248442" cy="4496835"/>
          </a:xfrm>
          <a:prstGeom prst="rect">
            <a:avLst/>
          </a:prstGeom>
        </p:spPr>
      </p:pic>
    </p:spTree>
    <p:extLst>
      <p:ext uri="{BB962C8B-B14F-4D97-AF65-F5344CB8AC3E}">
        <p14:creationId xmlns:p14="http://schemas.microsoft.com/office/powerpoint/2010/main" val="2434042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61D91-3614-45C1-8ECE-E4759DA0B4D0}"/>
              </a:ext>
            </a:extLst>
          </p:cNvPr>
          <p:cNvSpPr>
            <a:spLocks noGrp="1"/>
          </p:cNvSpPr>
          <p:nvPr>
            <p:ph type="title"/>
          </p:nvPr>
        </p:nvSpPr>
        <p:spPr/>
        <p:txBody>
          <a:bodyPr/>
          <a:lstStyle/>
          <a:p>
            <a:r>
              <a:rPr lang="es-ES" dirty="0"/>
              <a:t>Compilador y JVM (Java Virtual Machine)</a:t>
            </a:r>
          </a:p>
        </p:txBody>
      </p:sp>
      <p:pic>
        <p:nvPicPr>
          <p:cNvPr id="4" name="Marcador de contenido 3">
            <a:extLst>
              <a:ext uri="{FF2B5EF4-FFF2-40B4-BE49-F238E27FC236}">
                <a16:creationId xmlns:a16="http://schemas.microsoft.com/office/drawing/2014/main" id="{5DCCF153-EEDC-4A35-989B-F5548141672D}"/>
              </a:ext>
            </a:extLst>
          </p:cNvPr>
          <p:cNvPicPr>
            <a:picLocks noGrp="1" noChangeAspect="1"/>
          </p:cNvPicPr>
          <p:nvPr>
            <p:ph idx="1"/>
          </p:nvPr>
        </p:nvPicPr>
        <p:blipFill>
          <a:blip r:embed="rId2"/>
          <a:stretch>
            <a:fillRect/>
          </a:stretch>
        </p:blipFill>
        <p:spPr>
          <a:xfrm>
            <a:off x="1561514" y="1365578"/>
            <a:ext cx="7287063" cy="5147869"/>
          </a:xfrm>
          <a:prstGeom prst="rect">
            <a:avLst/>
          </a:prstGeom>
        </p:spPr>
      </p:pic>
    </p:spTree>
    <p:extLst>
      <p:ext uri="{BB962C8B-B14F-4D97-AF65-F5344CB8AC3E}">
        <p14:creationId xmlns:p14="http://schemas.microsoft.com/office/powerpoint/2010/main" val="351160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E288-AC22-4DA9-B003-7631F05DD837}"/>
              </a:ext>
            </a:extLst>
          </p:cNvPr>
          <p:cNvSpPr>
            <a:spLocks noGrp="1"/>
          </p:cNvSpPr>
          <p:nvPr>
            <p:ph type="title"/>
          </p:nvPr>
        </p:nvSpPr>
        <p:spPr/>
        <p:txBody>
          <a:bodyPr/>
          <a:lstStyle/>
          <a:p>
            <a:r>
              <a:rPr lang="es-ES" dirty="0"/>
              <a:t>Tipos</a:t>
            </a:r>
          </a:p>
        </p:txBody>
      </p:sp>
      <p:pic>
        <p:nvPicPr>
          <p:cNvPr id="4" name="Marcador de contenido 3">
            <a:extLst>
              <a:ext uri="{FF2B5EF4-FFF2-40B4-BE49-F238E27FC236}">
                <a16:creationId xmlns:a16="http://schemas.microsoft.com/office/drawing/2014/main" id="{BB766575-76D5-4AD7-994F-6AB2C867708B}"/>
              </a:ext>
            </a:extLst>
          </p:cNvPr>
          <p:cNvPicPr>
            <a:picLocks noGrp="1" noChangeAspect="1"/>
          </p:cNvPicPr>
          <p:nvPr>
            <p:ph idx="1"/>
          </p:nvPr>
        </p:nvPicPr>
        <p:blipFill>
          <a:blip r:embed="rId2"/>
          <a:stretch>
            <a:fillRect/>
          </a:stretch>
        </p:blipFill>
        <p:spPr>
          <a:xfrm>
            <a:off x="1322363" y="1588141"/>
            <a:ext cx="7258929" cy="5060057"/>
          </a:xfrm>
          <a:prstGeom prst="rect">
            <a:avLst/>
          </a:prstGeom>
        </p:spPr>
      </p:pic>
    </p:spTree>
    <p:extLst>
      <p:ext uri="{BB962C8B-B14F-4D97-AF65-F5344CB8AC3E}">
        <p14:creationId xmlns:p14="http://schemas.microsoft.com/office/powerpoint/2010/main" val="3409560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B7989-7073-4179-9EB8-BE31D65AEE2F}"/>
              </a:ext>
            </a:extLst>
          </p:cNvPr>
          <p:cNvSpPr>
            <a:spLocks noGrp="1"/>
          </p:cNvSpPr>
          <p:nvPr>
            <p:ph type="title"/>
          </p:nvPr>
        </p:nvSpPr>
        <p:spPr/>
        <p:txBody>
          <a:bodyPr/>
          <a:lstStyle/>
          <a:p>
            <a:r>
              <a:rPr lang="es-ES" dirty="0"/>
              <a:t>Tipos</a:t>
            </a:r>
          </a:p>
        </p:txBody>
      </p:sp>
      <p:pic>
        <p:nvPicPr>
          <p:cNvPr id="4" name="Marcador de contenido 3">
            <a:extLst>
              <a:ext uri="{FF2B5EF4-FFF2-40B4-BE49-F238E27FC236}">
                <a16:creationId xmlns:a16="http://schemas.microsoft.com/office/drawing/2014/main" id="{9DA3D06E-5313-4756-9326-B08CBD47E3B8}"/>
              </a:ext>
            </a:extLst>
          </p:cNvPr>
          <p:cNvPicPr>
            <a:picLocks noGrp="1" noChangeAspect="1"/>
          </p:cNvPicPr>
          <p:nvPr>
            <p:ph idx="1"/>
          </p:nvPr>
        </p:nvPicPr>
        <p:blipFill>
          <a:blip r:embed="rId2"/>
          <a:stretch>
            <a:fillRect/>
          </a:stretch>
        </p:blipFill>
        <p:spPr>
          <a:xfrm>
            <a:off x="984739" y="1835747"/>
            <a:ext cx="7375961" cy="4412653"/>
          </a:xfrm>
          <a:prstGeom prst="rect">
            <a:avLst/>
          </a:prstGeom>
        </p:spPr>
      </p:pic>
    </p:spTree>
    <p:extLst>
      <p:ext uri="{BB962C8B-B14F-4D97-AF65-F5344CB8AC3E}">
        <p14:creationId xmlns:p14="http://schemas.microsoft.com/office/powerpoint/2010/main" val="2551043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A7957D-08A9-4173-B4EF-939F148FBB84}"/>
              </a:ext>
            </a:extLst>
          </p:cNvPr>
          <p:cNvSpPr>
            <a:spLocks noGrp="1"/>
          </p:cNvSpPr>
          <p:nvPr>
            <p:ph type="title"/>
          </p:nvPr>
        </p:nvSpPr>
        <p:spPr>
          <a:xfrm>
            <a:off x="652481" y="1382486"/>
            <a:ext cx="3547581" cy="4093028"/>
          </a:xfrm>
        </p:spPr>
        <p:txBody>
          <a:bodyPr anchor="ctr">
            <a:normAutofit/>
          </a:bodyPr>
          <a:lstStyle/>
          <a:p>
            <a:r>
              <a:rPr lang="es-ES" sz="4400"/>
              <a:t>Tipos de Lenguajes de alto nivel</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0DDD73CF-25FD-4F02-BC94-C06F43F260AC}"/>
              </a:ext>
            </a:extLst>
          </p:cNvPr>
          <p:cNvGraphicFramePr>
            <a:graphicFrameLocks noGrp="1"/>
          </p:cNvGraphicFramePr>
          <p:nvPr>
            <p:ph idx="1"/>
            <p:extLst>
              <p:ext uri="{D42A27DB-BD31-4B8C-83A1-F6EECF244321}">
                <p14:modId xmlns:p14="http://schemas.microsoft.com/office/powerpoint/2010/main" val="354296937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2863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A7957D-08A9-4173-B4EF-939F148FBB84}"/>
              </a:ext>
            </a:extLst>
          </p:cNvPr>
          <p:cNvSpPr>
            <a:spLocks noGrp="1"/>
          </p:cNvSpPr>
          <p:nvPr>
            <p:ph type="title"/>
          </p:nvPr>
        </p:nvSpPr>
        <p:spPr>
          <a:xfrm>
            <a:off x="652481" y="1382486"/>
            <a:ext cx="3547581" cy="4093028"/>
          </a:xfrm>
        </p:spPr>
        <p:txBody>
          <a:bodyPr anchor="ctr">
            <a:normAutofit/>
          </a:bodyPr>
          <a:lstStyle/>
          <a:p>
            <a:r>
              <a:rPr lang="es-ES" sz="4400"/>
              <a:t>Tipos de Lenguajes de alto nivel</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0DDD73CF-25FD-4F02-BC94-C06F43F260AC}"/>
              </a:ext>
            </a:extLst>
          </p:cNvPr>
          <p:cNvGraphicFramePr>
            <a:graphicFrameLocks noGrp="1"/>
          </p:cNvGraphicFramePr>
          <p:nvPr>
            <p:ph idx="1"/>
            <p:extLst>
              <p:ext uri="{D42A27DB-BD31-4B8C-83A1-F6EECF244321}">
                <p14:modId xmlns:p14="http://schemas.microsoft.com/office/powerpoint/2010/main" val="207666351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617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A7957D-08A9-4173-B4EF-939F148FBB84}"/>
              </a:ext>
            </a:extLst>
          </p:cNvPr>
          <p:cNvSpPr>
            <a:spLocks noGrp="1"/>
          </p:cNvSpPr>
          <p:nvPr>
            <p:ph type="title"/>
          </p:nvPr>
        </p:nvSpPr>
        <p:spPr>
          <a:xfrm>
            <a:off x="652481" y="1382486"/>
            <a:ext cx="3617429" cy="4093028"/>
          </a:xfrm>
        </p:spPr>
        <p:txBody>
          <a:bodyPr anchor="ctr">
            <a:normAutofit/>
          </a:bodyPr>
          <a:lstStyle/>
          <a:p>
            <a:r>
              <a:rPr lang="es-ES" sz="4400" dirty="0"/>
              <a:t>Tipos de Programación</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0DDD73CF-25FD-4F02-BC94-C06F43F260AC}"/>
              </a:ext>
            </a:extLst>
          </p:cNvPr>
          <p:cNvGraphicFramePr>
            <a:graphicFrameLocks noGrp="1"/>
          </p:cNvGraphicFramePr>
          <p:nvPr>
            <p:ph idx="1"/>
            <p:extLst>
              <p:ext uri="{D42A27DB-BD31-4B8C-83A1-F6EECF244321}">
                <p14:modId xmlns:p14="http://schemas.microsoft.com/office/powerpoint/2010/main" val="12662031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786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A7957D-08A9-4173-B4EF-939F148FBB84}"/>
              </a:ext>
            </a:extLst>
          </p:cNvPr>
          <p:cNvSpPr>
            <a:spLocks noGrp="1"/>
          </p:cNvSpPr>
          <p:nvPr>
            <p:ph type="title"/>
          </p:nvPr>
        </p:nvSpPr>
        <p:spPr>
          <a:xfrm>
            <a:off x="652481" y="1382486"/>
            <a:ext cx="3617429" cy="4093028"/>
          </a:xfrm>
        </p:spPr>
        <p:txBody>
          <a:bodyPr anchor="ctr">
            <a:normAutofit/>
          </a:bodyPr>
          <a:lstStyle/>
          <a:p>
            <a:r>
              <a:rPr lang="es-ES" sz="4400" dirty="0"/>
              <a:t>Tipos de Programación</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0DDD73CF-25FD-4F02-BC94-C06F43F260AC}"/>
              </a:ext>
            </a:extLst>
          </p:cNvPr>
          <p:cNvGraphicFramePr>
            <a:graphicFrameLocks noGrp="1"/>
          </p:cNvGraphicFramePr>
          <p:nvPr>
            <p:ph idx="1"/>
            <p:extLst>
              <p:ext uri="{D42A27DB-BD31-4B8C-83A1-F6EECF244321}">
                <p14:modId xmlns:p14="http://schemas.microsoft.com/office/powerpoint/2010/main" val="286661176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6382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A7957D-08A9-4173-B4EF-939F148FBB84}"/>
              </a:ext>
            </a:extLst>
          </p:cNvPr>
          <p:cNvSpPr>
            <a:spLocks noGrp="1"/>
          </p:cNvSpPr>
          <p:nvPr>
            <p:ph type="title"/>
          </p:nvPr>
        </p:nvSpPr>
        <p:spPr>
          <a:xfrm>
            <a:off x="652481" y="1382486"/>
            <a:ext cx="3617429" cy="4093028"/>
          </a:xfrm>
        </p:spPr>
        <p:txBody>
          <a:bodyPr anchor="ctr">
            <a:normAutofit/>
          </a:bodyPr>
          <a:lstStyle/>
          <a:p>
            <a:r>
              <a:rPr lang="es-ES" sz="4400"/>
              <a:t>Tipos de Programación</a:t>
            </a:r>
            <a:endParaRPr lang="es-ES" sz="4400" dirty="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0DDD73CF-25FD-4F02-BC94-C06F43F260AC}"/>
              </a:ext>
            </a:extLst>
          </p:cNvPr>
          <p:cNvGraphicFramePr>
            <a:graphicFrameLocks noGrp="1"/>
          </p:cNvGraphicFramePr>
          <p:nvPr>
            <p:ph idx="1"/>
            <p:extLst>
              <p:ext uri="{D42A27DB-BD31-4B8C-83A1-F6EECF244321}">
                <p14:modId xmlns:p14="http://schemas.microsoft.com/office/powerpoint/2010/main" val="169342678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2905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02276-B498-4B54-A0A4-E990D74E0560}"/>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102112D-6383-426C-8FC3-DC78F338860F}"/>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4D07E1CD-F882-462A-87C8-B91CA6F2D81B}"/>
              </a:ext>
            </a:extLst>
          </p:cNvPr>
          <p:cNvPicPr>
            <a:picLocks noChangeAspect="1"/>
          </p:cNvPicPr>
          <p:nvPr/>
        </p:nvPicPr>
        <p:blipFill>
          <a:blip r:embed="rId2"/>
          <a:stretch>
            <a:fillRect/>
          </a:stretch>
        </p:blipFill>
        <p:spPr>
          <a:xfrm>
            <a:off x="3087566" y="816638"/>
            <a:ext cx="4610100" cy="5191125"/>
          </a:xfrm>
          <a:prstGeom prst="rect">
            <a:avLst/>
          </a:prstGeom>
        </p:spPr>
      </p:pic>
    </p:spTree>
    <p:extLst>
      <p:ext uri="{BB962C8B-B14F-4D97-AF65-F5344CB8AC3E}">
        <p14:creationId xmlns:p14="http://schemas.microsoft.com/office/powerpoint/2010/main" val="87539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06C58-EA13-42DA-B22B-FF7BB493A535}"/>
              </a:ext>
            </a:extLst>
          </p:cNvPr>
          <p:cNvSpPr>
            <a:spLocks noGrp="1"/>
          </p:cNvSpPr>
          <p:nvPr>
            <p:ph type="title"/>
          </p:nvPr>
        </p:nvSpPr>
        <p:spPr/>
        <p:txBody>
          <a:bodyPr/>
          <a:lstStyle/>
          <a:p>
            <a:r>
              <a:rPr lang="es-ES" dirty="0"/>
              <a:t>Algoritmo</a:t>
            </a:r>
          </a:p>
        </p:txBody>
      </p:sp>
      <p:sp>
        <p:nvSpPr>
          <p:cNvPr id="3" name="Marcador de contenido 2">
            <a:extLst>
              <a:ext uri="{FF2B5EF4-FFF2-40B4-BE49-F238E27FC236}">
                <a16:creationId xmlns:a16="http://schemas.microsoft.com/office/drawing/2014/main" id="{3C2D0F0B-1BD3-41C4-886E-45CB85D1E977}"/>
              </a:ext>
            </a:extLst>
          </p:cNvPr>
          <p:cNvSpPr>
            <a:spLocks noGrp="1"/>
          </p:cNvSpPr>
          <p:nvPr>
            <p:ph idx="1"/>
          </p:nvPr>
        </p:nvSpPr>
        <p:spPr/>
        <p:txBody>
          <a:bodyPr/>
          <a:lstStyle/>
          <a:p>
            <a:endParaRPr lang="es-ES" dirty="0"/>
          </a:p>
        </p:txBody>
      </p:sp>
      <p:sp>
        <p:nvSpPr>
          <p:cNvPr id="4" name="Rectángulo: esquinas redondeadas 3">
            <a:extLst>
              <a:ext uri="{FF2B5EF4-FFF2-40B4-BE49-F238E27FC236}">
                <a16:creationId xmlns:a16="http://schemas.microsoft.com/office/drawing/2014/main" id="{FD5B4F00-9D22-4E19-B680-707C6121E977}"/>
              </a:ext>
            </a:extLst>
          </p:cNvPr>
          <p:cNvSpPr/>
          <p:nvPr/>
        </p:nvSpPr>
        <p:spPr>
          <a:xfrm>
            <a:off x="1210637" y="2927505"/>
            <a:ext cx="7272997" cy="1803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Un conjunto ordenado y finito de operaciones que nos permiten hallar la solución a un problema</a:t>
            </a:r>
          </a:p>
          <a:p>
            <a:pPr algn="ctr"/>
            <a:endParaRPr lang="es-ES" dirty="0"/>
          </a:p>
        </p:txBody>
      </p:sp>
    </p:spTree>
    <p:extLst>
      <p:ext uri="{BB962C8B-B14F-4D97-AF65-F5344CB8AC3E}">
        <p14:creationId xmlns:p14="http://schemas.microsoft.com/office/powerpoint/2010/main" val="323563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719848-FBD8-442C-B3F4-582B85915763}"/>
              </a:ext>
            </a:extLst>
          </p:cNvPr>
          <p:cNvSpPr>
            <a:spLocks noGrp="1"/>
          </p:cNvSpPr>
          <p:nvPr>
            <p:ph type="title"/>
          </p:nvPr>
        </p:nvSpPr>
        <p:spPr/>
        <p:txBody>
          <a:bodyPr/>
          <a:lstStyle/>
          <a:p>
            <a:r>
              <a:rPr lang="es-ES" dirty="0"/>
              <a:t>Lenguaje Algorítmico</a:t>
            </a:r>
          </a:p>
        </p:txBody>
      </p:sp>
      <p:sp>
        <p:nvSpPr>
          <p:cNvPr id="3" name="Marcador de contenido 2">
            <a:extLst>
              <a:ext uri="{FF2B5EF4-FFF2-40B4-BE49-F238E27FC236}">
                <a16:creationId xmlns:a16="http://schemas.microsoft.com/office/drawing/2014/main" id="{D885099A-D915-48C6-9E2A-38153B48A95D}"/>
              </a:ext>
            </a:extLst>
          </p:cNvPr>
          <p:cNvSpPr>
            <a:spLocks noGrp="1"/>
          </p:cNvSpPr>
          <p:nvPr>
            <p:ph idx="1"/>
          </p:nvPr>
        </p:nvSpPr>
        <p:spPr/>
        <p:txBody>
          <a:bodyPr/>
          <a:lstStyle/>
          <a:p>
            <a:endParaRPr lang="es-ES" dirty="0"/>
          </a:p>
        </p:txBody>
      </p:sp>
      <p:sp>
        <p:nvSpPr>
          <p:cNvPr id="4" name="Rectángulo: esquinas redondeadas 3">
            <a:extLst>
              <a:ext uri="{FF2B5EF4-FFF2-40B4-BE49-F238E27FC236}">
                <a16:creationId xmlns:a16="http://schemas.microsoft.com/office/drawing/2014/main" id="{501E76D7-BB9C-43F5-B86E-99B693DD6145}"/>
              </a:ext>
            </a:extLst>
          </p:cNvPr>
          <p:cNvSpPr/>
          <p:nvPr/>
        </p:nvSpPr>
        <p:spPr>
          <a:xfrm>
            <a:off x="1192696" y="2531165"/>
            <a:ext cx="7474226" cy="2396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Implementa la solución teórica a un problema indicando la operaciones a realizar y el orden en el que deben efectuarse.</a:t>
            </a:r>
          </a:p>
        </p:txBody>
      </p:sp>
    </p:spTree>
    <p:extLst>
      <p:ext uri="{BB962C8B-B14F-4D97-AF65-F5344CB8AC3E}">
        <p14:creationId xmlns:p14="http://schemas.microsoft.com/office/powerpoint/2010/main" val="416958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CC73C-473A-4A51-A4AD-E106E0523AA8}"/>
              </a:ext>
            </a:extLst>
          </p:cNvPr>
          <p:cNvSpPr>
            <a:spLocks noGrp="1"/>
          </p:cNvSpPr>
          <p:nvPr>
            <p:ph type="title"/>
          </p:nvPr>
        </p:nvSpPr>
        <p:spPr/>
        <p:txBody>
          <a:bodyPr/>
          <a:lstStyle/>
          <a:p>
            <a:r>
              <a:rPr lang="es-ES" dirty="0"/>
              <a:t>Ejemplo </a:t>
            </a:r>
          </a:p>
        </p:txBody>
      </p:sp>
      <p:sp>
        <p:nvSpPr>
          <p:cNvPr id="3" name="Marcador de contenido 2">
            <a:extLst>
              <a:ext uri="{FF2B5EF4-FFF2-40B4-BE49-F238E27FC236}">
                <a16:creationId xmlns:a16="http://schemas.microsoft.com/office/drawing/2014/main" id="{3646B2B3-A233-409E-8176-A41E8600ED57}"/>
              </a:ext>
            </a:extLst>
          </p:cNvPr>
          <p:cNvSpPr>
            <a:spLocks noGrp="1"/>
          </p:cNvSpPr>
          <p:nvPr>
            <p:ph idx="1"/>
          </p:nvPr>
        </p:nvSpPr>
        <p:spPr/>
        <p:txBody>
          <a:bodyPr>
            <a:normAutofit/>
          </a:bodyPr>
          <a:lstStyle/>
          <a:p>
            <a:r>
              <a:rPr lang="es-ES" sz="2800" b="1" dirty="0"/>
              <a:t>Cambiar una bombilla fundida de una lámpara</a:t>
            </a:r>
          </a:p>
          <a:p>
            <a:pPr marL="800100" lvl="1" indent="-342900">
              <a:buFont typeface="+mj-lt"/>
              <a:buAutoNum type="arabicPeriod"/>
            </a:pPr>
            <a:r>
              <a:rPr lang="es-ES" sz="2800" dirty="0"/>
              <a:t>Comprobar si hay bombillas de repuesto</a:t>
            </a:r>
          </a:p>
          <a:p>
            <a:pPr marL="800100" lvl="1" indent="-342900">
              <a:buFont typeface="+mj-lt"/>
              <a:buAutoNum type="arabicPeriod"/>
            </a:pPr>
            <a:r>
              <a:rPr lang="es-ES" sz="2800" dirty="0"/>
              <a:t>En el caso de que las haya, sustituir la bombilla anterior por la nueva</a:t>
            </a:r>
          </a:p>
          <a:p>
            <a:pPr marL="800100" lvl="1" indent="-342900">
              <a:buFont typeface="+mj-lt"/>
              <a:buAutoNum type="arabicPeriod"/>
            </a:pPr>
            <a:r>
              <a:rPr lang="es-ES" sz="2800" dirty="0"/>
              <a:t>Si no hay bombilla de repuesto, bajar a comprar una nueva a la tienda y sustituir la vieja bombilla por la nueva.</a:t>
            </a:r>
          </a:p>
        </p:txBody>
      </p:sp>
    </p:spTree>
    <p:extLst>
      <p:ext uri="{BB962C8B-B14F-4D97-AF65-F5344CB8AC3E}">
        <p14:creationId xmlns:p14="http://schemas.microsoft.com/office/powerpoint/2010/main" val="35810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543C0-0A05-4112-AC5A-BEB568E82DE9}"/>
              </a:ext>
            </a:extLst>
          </p:cNvPr>
          <p:cNvSpPr>
            <a:spLocks noGrp="1"/>
          </p:cNvSpPr>
          <p:nvPr>
            <p:ph type="title"/>
          </p:nvPr>
        </p:nvSpPr>
        <p:spPr/>
        <p:txBody>
          <a:bodyPr/>
          <a:lstStyle/>
          <a:p>
            <a:r>
              <a:rPr lang="es-ES" dirty="0"/>
              <a:t>Algoritmos</a:t>
            </a:r>
          </a:p>
        </p:txBody>
      </p:sp>
      <p:sp>
        <p:nvSpPr>
          <p:cNvPr id="3" name="Marcador de contenido 2">
            <a:extLst>
              <a:ext uri="{FF2B5EF4-FFF2-40B4-BE49-F238E27FC236}">
                <a16:creationId xmlns:a16="http://schemas.microsoft.com/office/drawing/2014/main" id="{F20AD772-560E-4045-B790-2A000F0D85F5}"/>
              </a:ext>
            </a:extLst>
          </p:cNvPr>
          <p:cNvSpPr>
            <a:spLocks noGrp="1"/>
          </p:cNvSpPr>
          <p:nvPr>
            <p:ph idx="1"/>
          </p:nvPr>
        </p:nvSpPr>
        <p:spPr/>
        <p:txBody>
          <a:bodyPr/>
          <a:lstStyle/>
          <a:p>
            <a:endParaRPr lang="es-ES" dirty="0"/>
          </a:p>
        </p:txBody>
      </p:sp>
      <p:sp>
        <p:nvSpPr>
          <p:cNvPr id="4" name="Rectángulo: esquinas redondeadas 3">
            <a:extLst>
              <a:ext uri="{FF2B5EF4-FFF2-40B4-BE49-F238E27FC236}">
                <a16:creationId xmlns:a16="http://schemas.microsoft.com/office/drawing/2014/main" id="{A565C098-F411-4230-A123-F361DBA99EFF}"/>
              </a:ext>
            </a:extLst>
          </p:cNvPr>
          <p:cNvSpPr/>
          <p:nvPr/>
        </p:nvSpPr>
        <p:spPr>
          <a:xfrm>
            <a:off x="1232452" y="2716696"/>
            <a:ext cx="7394713" cy="3140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solidFill>
              </a:rPr>
              <a:t>Los</a:t>
            </a:r>
            <a:r>
              <a:rPr lang="es-ES" sz="2800" dirty="0">
                <a:solidFill>
                  <a:srgbClr val="0070C0"/>
                </a:solidFill>
              </a:rPr>
              <a:t> </a:t>
            </a:r>
            <a:r>
              <a:rPr lang="es-ES" sz="2800" u="sng" dirty="0">
                <a:solidFill>
                  <a:srgbClr val="0070C0"/>
                </a:solidFill>
              </a:rPr>
              <a:t>algoritmos son la base de la programación </a:t>
            </a:r>
            <a:r>
              <a:rPr lang="es-ES" sz="2800" dirty="0"/>
              <a:t>son la base de la programación de ordenadores, ya que los programas de ordenador se pueden entender que son algoritmos escritos en un código especial entendible por un ordenador</a:t>
            </a:r>
          </a:p>
        </p:txBody>
      </p:sp>
    </p:spTree>
    <p:extLst>
      <p:ext uri="{BB962C8B-B14F-4D97-AF65-F5344CB8AC3E}">
        <p14:creationId xmlns:p14="http://schemas.microsoft.com/office/powerpoint/2010/main" val="227504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543C0-0A05-4112-AC5A-BEB568E82DE9}"/>
              </a:ext>
            </a:extLst>
          </p:cNvPr>
          <p:cNvSpPr>
            <a:spLocks noGrp="1"/>
          </p:cNvSpPr>
          <p:nvPr>
            <p:ph type="title"/>
          </p:nvPr>
        </p:nvSpPr>
        <p:spPr/>
        <p:txBody>
          <a:bodyPr/>
          <a:lstStyle/>
          <a:p>
            <a:r>
              <a:rPr lang="es-ES" dirty="0"/>
              <a:t>Algoritmos</a:t>
            </a:r>
          </a:p>
        </p:txBody>
      </p:sp>
      <p:sp>
        <p:nvSpPr>
          <p:cNvPr id="3" name="Marcador de contenido 2">
            <a:extLst>
              <a:ext uri="{FF2B5EF4-FFF2-40B4-BE49-F238E27FC236}">
                <a16:creationId xmlns:a16="http://schemas.microsoft.com/office/drawing/2014/main" id="{F20AD772-560E-4045-B790-2A000F0D85F5}"/>
              </a:ext>
            </a:extLst>
          </p:cNvPr>
          <p:cNvSpPr>
            <a:spLocks noGrp="1"/>
          </p:cNvSpPr>
          <p:nvPr>
            <p:ph idx="1"/>
          </p:nvPr>
        </p:nvSpPr>
        <p:spPr/>
        <p:txBody>
          <a:bodyPr/>
          <a:lstStyle/>
          <a:p>
            <a:endParaRPr lang="es-ES" dirty="0"/>
          </a:p>
        </p:txBody>
      </p:sp>
      <p:sp>
        <p:nvSpPr>
          <p:cNvPr id="4" name="Rectángulo: esquinas redondeadas 3">
            <a:extLst>
              <a:ext uri="{FF2B5EF4-FFF2-40B4-BE49-F238E27FC236}">
                <a16:creationId xmlns:a16="http://schemas.microsoft.com/office/drawing/2014/main" id="{A565C098-F411-4230-A123-F361DBA99EFF}"/>
              </a:ext>
            </a:extLst>
          </p:cNvPr>
          <p:cNvSpPr/>
          <p:nvPr/>
        </p:nvSpPr>
        <p:spPr>
          <a:xfrm>
            <a:off x="1232452" y="2716696"/>
            <a:ext cx="7394713" cy="3140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solidFill>
              </a:rPr>
              <a:t>Lo malo del diseño de los algoritmos es que no podemos escribir lo que deseemos , el lenguaje a utilizar no debe dejar la posibilidad de duda, debe recoger todas las posibilidades.</a:t>
            </a:r>
            <a:endParaRPr lang="es-ES" sz="2800" dirty="0"/>
          </a:p>
        </p:txBody>
      </p:sp>
    </p:spTree>
    <p:extLst>
      <p:ext uri="{BB962C8B-B14F-4D97-AF65-F5344CB8AC3E}">
        <p14:creationId xmlns:p14="http://schemas.microsoft.com/office/powerpoint/2010/main" val="25713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CC73C-473A-4A51-A4AD-E106E0523AA8}"/>
              </a:ext>
            </a:extLst>
          </p:cNvPr>
          <p:cNvSpPr>
            <a:spLocks noGrp="1"/>
          </p:cNvSpPr>
          <p:nvPr>
            <p:ph type="title"/>
          </p:nvPr>
        </p:nvSpPr>
        <p:spPr/>
        <p:txBody>
          <a:bodyPr/>
          <a:lstStyle/>
          <a:p>
            <a:r>
              <a:rPr lang="es-ES" dirty="0"/>
              <a:t>Ejemplo </a:t>
            </a:r>
          </a:p>
        </p:txBody>
      </p:sp>
      <p:sp>
        <p:nvSpPr>
          <p:cNvPr id="3" name="Marcador de contenido 2">
            <a:extLst>
              <a:ext uri="{FF2B5EF4-FFF2-40B4-BE49-F238E27FC236}">
                <a16:creationId xmlns:a16="http://schemas.microsoft.com/office/drawing/2014/main" id="{3646B2B3-A233-409E-8176-A41E8600ED57}"/>
              </a:ext>
            </a:extLst>
          </p:cNvPr>
          <p:cNvSpPr>
            <a:spLocks noGrp="1"/>
          </p:cNvSpPr>
          <p:nvPr>
            <p:ph idx="1"/>
          </p:nvPr>
        </p:nvSpPr>
        <p:spPr/>
        <p:txBody>
          <a:bodyPr>
            <a:normAutofit fontScale="55000" lnSpcReduction="20000"/>
          </a:bodyPr>
          <a:lstStyle/>
          <a:p>
            <a:r>
              <a:rPr lang="es-ES" sz="2800" b="1" dirty="0"/>
              <a:t>Cambiar una bombilla fundida de una lámpara</a:t>
            </a:r>
          </a:p>
          <a:p>
            <a:pPr marL="800100" lvl="1" indent="-342900">
              <a:buFont typeface="+mj-lt"/>
              <a:buAutoNum type="arabicPeriod"/>
            </a:pPr>
            <a:r>
              <a:rPr lang="es-ES" sz="2800" dirty="0"/>
              <a:t>Comprobar si hay bombillas de repuesto</a:t>
            </a:r>
          </a:p>
          <a:p>
            <a:pPr marL="1371600" lvl="2" indent="-514350">
              <a:buFont typeface="+mj-lt"/>
              <a:buAutoNum type="alphaLcPeriod"/>
            </a:pPr>
            <a:r>
              <a:rPr lang="es-ES" sz="2600" dirty="0"/>
              <a:t>Abrir el cajón de las bombillas</a:t>
            </a:r>
          </a:p>
          <a:p>
            <a:pPr marL="1371600" lvl="2" indent="-514350">
              <a:buFont typeface="+mj-lt"/>
              <a:buAutoNum type="alphaLcPeriod"/>
            </a:pPr>
            <a:r>
              <a:rPr lang="es-ES" sz="2600" dirty="0"/>
              <a:t>Observar si hay bombillas</a:t>
            </a:r>
          </a:p>
          <a:p>
            <a:pPr marL="800100" lvl="1" indent="-342900">
              <a:buFont typeface="+mj-lt"/>
              <a:buAutoNum type="arabicPeriod"/>
            </a:pPr>
            <a:r>
              <a:rPr lang="es-ES" sz="2800" dirty="0"/>
              <a:t>En el caso de que las haya, sustituir la bombilla anterior por la nueva</a:t>
            </a:r>
          </a:p>
          <a:p>
            <a:pPr marL="1371600" lvl="2" indent="-514350">
              <a:buFont typeface="+mj-lt"/>
              <a:buAutoNum type="alphaLcPeriod"/>
            </a:pPr>
            <a:r>
              <a:rPr lang="es-ES" sz="2600" dirty="0"/>
              <a:t>Coger la bombilla</a:t>
            </a:r>
          </a:p>
          <a:p>
            <a:pPr marL="1371600" lvl="2" indent="-514350">
              <a:buFont typeface="+mj-lt"/>
              <a:buAutoNum type="alphaLcPeriod"/>
            </a:pPr>
            <a:r>
              <a:rPr lang="es-ES" sz="2600" dirty="0"/>
              <a:t>Coger una silla</a:t>
            </a:r>
          </a:p>
          <a:p>
            <a:pPr marL="1371600" lvl="2" indent="-514350">
              <a:buFont typeface="+mj-lt"/>
              <a:buAutoNum type="alphaLcPeriod"/>
            </a:pPr>
            <a:r>
              <a:rPr lang="es-ES" sz="2600" dirty="0"/>
              <a:t>Subirse a una silla</a:t>
            </a:r>
          </a:p>
          <a:p>
            <a:pPr marL="1371600" lvl="2" indent="-514350">
              <a:buFont typeface="+mj-lt"/>
              <a:buAutoNum type="alphaLcPeriod"/>
            </a:pPr>
            <a:r>
              <a:rPr lang="es-ES" sz="2600" dirty="0"/>
              <a:t>Poner la bombilla en la lámpara.</a:t>
            </a:r>
          </a:p>
          <a:p>
            <a:pPr marL="800100" lvl="1" indent="-342900">
              <a:buFont typeface="+mj-lt"/>
              <a:buAutoNum type="arabicPeriod"/>
            </a:pPr>
            <a:r>
              <a:rPr lang="es-ES" sz="2800" dirty="0"/>
              <a:t>Si no hay bombilla de repuesto, bajar a comprar una nueva a la tienda y sustituir la vieja bombilla por la nueva.</a:t>
            </a:r>
          </a:p>
          <a:p>
            <a:pPr marL="1371600" lvl="2" indent="-514350">
              <a:buFont typeface="+mj-lt"/>
              <a:buAutoNum type="alphaLcPeriod"/>
            </a:pPr>
            <a:r>
              <a:rPr lang="es-ES" sz="2600" dirty="0"/>
              <a:t>Abrir la puerta</a:t>
            </a:r>
          </a:p>
          <a:p>
            <a:pPr marL="1371600" lvl="2" indent="-514350">
              <a:buFont typeface="+mj-lt"/>
              <a:buAutoNum type="alphaLcPeriod"/>
            </a:pPr>
            <a:r>
              <a:rPr lang="es-ES" sz="2600" dirty="0"/>
              <a:t>Bajar las escaleras</a:t>
            </a:r>
          </a:p>
          <a:p>
            <a:pPr marL="1371600" lvl="2" indent="-514350">
              <a:buFont typeface="+mj-lt"/>
              <a:buAutoNum type="alphaLcPeriod"/>
            </a:pPr>
            <a:endParaRPr lang="es-ES" sz="2600" dirty="0"/>
          </a:p>
        </p:txBody>
      </p:sp>
    </p:spTree>
    <p:extLst>
      <p:ext uri="{BB962C8B-B14F-4D97-AF65-F5344CB8AC3E}">
        <p14:creationId xmlns:p14="http://schemas.microsoft.com/office/powerpoint/2010/main" val="286147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348CC-5298-41CF-A821-FDC5847D7CAB}"/>
              </a:ext>
            </a:extLst>
          </p:cNvPr>
          <p:cNvSpPr>
            <a:spLocks noGrp="1"/>
          </p:cNvSpPr>
          <p:nvPr>
            <p:ph type="title"/>
          </p:nvPr>
        </p:nvSpPr>
        <p:spPr/>
        <p:txBody>
          <a:bodyPr/>
          <a:lstStyle/>
          <a:p>
            <a:r>
              <a:rPr lang="es-ES" dirty="0"/>
              <a:t>Características de un algoritmo</a:t>
            </a:r>
          </a:p>
        </p:txBody>
      </p:sp>
      <p:sp>
        <p:nvSpPr>
          <p:cNvPr id="3" name="Marcador de contenido 2">
            <a:extLst>
              <a:ext uri="{FF2B5EF4-FFF2-40B4-BE49-F238E27FC236}">
                <a16:creationId xmlns:a16="http://schemas.microsoft.com/office/drawing/2014/main" id="{3EA16132-19E9-45D5-B8F7-AE057F850D1C}"/>
              </a:ext>
            </a:extLst>
          </p:cNvPr>
          <p:cNvSpPr>
            <a:spLocks noGrp="1"/>
          </p:cNvSpPr>
          <p:nvPr>
            <p:ph idx="1"/>
          </p:nvPr>
        </p:nvSpPr>
        <p:spPr/>
        <p:txBody>
          <a:bodyPr>
            <a:normAutofit/>
          </a:bodyPr>
          <a:lstStyle/>
          <a:p>
            <a:r>
              <a:rPr lang="es-ES" b="1" i="1" dirty="0">
                <a:solidFill>
                  <a:schemeClr val="accent5"/>
                </a:solidFill>
              </a:rPr>
              <a:t>Un algoritmo debe resolver el problema para el que fue formulado</a:t>
            </a:r>
            <a:r>
              <a:rPr lang="es-ES" b="1" i="1" dirty="0"/>
              <a:t>. </a:t>
            </a:r>
            <a:r>
              <a:rPr lang="es-ES" dirty="0"/>
              <a:t>Lógicamente no sirve un algoritmo que no resuelve ese problema. En el caso de los programadores, a veces crean algoritmos que resuelven problemas diferentes al planteado.</a:t>
            </a:r>
          </a:p>
          <a:p>
            <a:r>
              <a:rPr lang="es-ES" b="1" i="1" dirty="0">
                <a:solidFill>
                  <a:schemeClr val="accent5"/>
                </a:solidFill>
              </a:rPr>
              <a:t>Los algoritmos son independientes del ordenador</a:t>
            </a:r>
            <a:r>
              <a:rPr lang="es-ES" dirty="0">
                <a:solidFill>
                  <a:schemeClr val="accent5"/>
                </a:solidFill>
              </a:rPr>
              <a:t>. </a:t>
            </a:r>
            <a:r>
              <a:rPr lang="es-ES" dirty="0"/>
              <a:t>Los algoritmos se escriben para poder ser utilizados en cualquier máquina. </a:t>
            </a:r>
          </a:p>
          <a:p>
            <a:r>
              <a:rPr lang="es-ES" b="1" i="1" dirty="0">
                <a:solidFill>
                  <a:schemeClr val="accent5"/>
                </a:solidFill>
              </a:rPr>
              <a:t>Los algoritmos deben de ser precisos</a:t>
            </a:r>
            <a:r>
              <a:rPr lang="es-ES" dirty="0">
                <a:solidFill>
                  <a:schemeClr val="accent5"/>
                </a:solidFill>
              </a:rPr>
              <a:t>. </a:t>
            </a:r>
            <a:r>
              <a:rPr lang="es-ES" dirty="0"/>
              <a:t>Los resultados de los cálculos deben de ser exactos, de manera rigurosa. No es válido un algoritmo que sólo aproxime la solución. </a:t>
            </a:r>
          </a:p>
          <a:p>
            <a:r>
              <a:rPr lang="es-ES" b="1" i="1" dirty="0">
                <a:solidFill>
                  <a:schemeClr val="accent5"/>
                </a:solidFill>
              </a:rPr>
              <a:t> Los algoritmos deben de ser finitos. </a:t>
            </a:r>
            <a:r>
              <a:rPr lang="es-ES" dirty="0"/>
              <a:t>Deben de finalizar en algún momento. No es un algoritmo válido aquel que produce situaciones en las que el algoritmo no termina . </a:t>
            </a:r>
          </a:p>
          <a:p>
            <a:endParaRPr lang="es-ES" dirty="0"/>
          </a:p>
        </p:txBody>
      </p:sp>
    </p:spTree>
    <p:extLst>
      <p:ext uri="{BB962C8B-B14F-4D97-AF65-F5344CB8AC3E}">
        <p14:creationId xmlns:p14="http://schemas.microsoft.com/office/powerpoint/2010/main" val="108508451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23</TotalTime>
  <Words>1485</Words>
  <Application>Microsoft Office PowerPoint</Application>
  <PresentationFormat>Panorámica</PresentationFormat>
  <Paragraphs>120</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Trebuchet MS</vt:lpstr>
      <vt:lpstr>Wingdings 3</vt:lpstr>
      <vt:lpstr>Faceta</vt:lpstr>
      <vt:lpstr>Introducción a la Programación</vt:lpstr>
      <vt:lpstr>Introducción</vt:lpstr>
      <vt:lpstr>Algoritmo</vt:lpstr>
      <vt:lpstr>Lenguaje Algorítmico</vt:lpstr>
      <vt:lpstr>Ejemplo </vt:lpstr>
      <vt:lpstr>Algoritmos</vt:lpstr>
      <vt:lpstr>Algoritmos</vt:lpstr>
      <vt:lpstr>Ejemplo </vt:lpstr>
      <vt:lpstr>Características de un algoritmo</vt:lpstr>
      <vt:lpstr>Características de un algortimo</vt:lpstr>
      <vt:lpstr>Elementos de un algoritmo</vt:lpstr>
      <vt:lpstr>Ejemplo</vt:lpstr>
      <vt:lpstr>Ejercicios</vt:lpstr>
      <vt:lpstr>Pasos para la resolución de problema</vt:lpstr>
      <vt:lpstr>Programa de Computadora</vt:lpstr>
      <vt:lpstr>Pasos para la creación, ejecución y depuración de un programa.</vt:lpstr>
      <vt:lpstr>Lenguajes de Programación</vt:lpstr>
      <vt:lpstr>Traductores</vt:lpstr>
      <vt:lpstr>Compilador</vt:lpstr>
      <vt:lpstr>Compilador y JVM (Java Virtual Machine)</vt:lpstr>
      <vt:lpstr>Compilador y JVM (Java Virtual Machine)</vt:lpstr>
      <vt:lpstr>Tipos</vt:lpstr>
      <vt:lpstr>Tipos</vt:lpstr>
      <vt:lpstr>Tipos de Lenguajes de alto nivel</vt:lpstr>
      <vt:lpstr>Tipos de Lenguajes de alto nivel</vt:lpstr>
      <vt:lpstr>Tipos de Programación</vt:lpstr>
      <vt:lpstr>Tipos de Programación</vt:lpstr>
      <vt:lpstr>Tipos de Programación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Programación</dc:title>
  <dc:creator>luis</dc:creator>
  <cp:lastModifiedBy>luis</cp:lastModifiedBy>
  <cp:revision>3</cp:revision>
  <dcterms:created xsi:type="dcterms:W3CDTF">2019-09-11T16:26:07Z</dcterms:created>
  <dcterms:modified xsi:type="dcterms:W3CDTF">2019-09-11T16:49:48Z</dcterms:modified>
</cp:coreProperties>
</file>